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8" r:id="rId3"/>
    <p:sldId id="257" r:id="rId4"/>
    <p:sldId id="259" r:id="rId5"/>
    <p:sldId id="260" r:id="rId6"/>
    <p:sldId id="261" r:id="rId7"/>
    <p:sldId id="262" r:id="rId8"/>
    <p:sldId id="263" r:id="rId9"/>
    <p:sldId id="266" r:id="rId10"/>
    <p:sldId id="265" r:id="rId11"/>
    <p:sldId id="269" r:id="rId12"/>
    <p:sldId id="264"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269D67-CF78-4ED6-B71B-1D49C073C3D6}" v="546" dt="2024-04-03T16:43:12.900"/>
    <p1510:client id="{3C69767C-29AF-4E39-8C6D-B3C4DDDCD0A3}" v="131" dt="2024-04-05T04:25:26.707"/>
    <p1510:client id="{86A89DB9-52D8-4CC8-BBE5-B446DFAB48F1}" v="30" dt="2024-04-04T15:58:00.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880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7779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8794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69842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185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5254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134694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2334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368543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369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10147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3605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906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951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35927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Tree>
    <p:extLst>
      <p:ext uri="{BB962C8B-B14F-4D97-AF65-F5344CB8AC3E}">
        <p14:creationId xmlns:p14="http://schemas.microsoft.com/office/powerpoint/2010/main" val="2286372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214865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udararam@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numpy.org/" TargetMode="External"/><Relationship Id="rId2" Type="http://schemas.openxmlformats.org/officeDocument/2006/relationships/hyperlink" Target="https://keras.io/" TargetMode="External"/><Relationship Id="rId1" Type="http://schemas.openxmlformats.org/officeDocument/2006/relationships/slideLayout" Target="../slideLayouts/slideLayout2.xml"/><Relationship Id="rId6" Type="http://schemas.openxmlformats.org/officeDocument/2006/relationships/hyperlink" Target="https://pandas.pydata.org/" TargetMode="External"/><Relationship Id="rId5" Type="http://schemas.openxmlformats.org/officeDocument/2006/relationships/hyperlink" Target="https://scikit-learn.org/" TargetMode="External"/><Relationship Id="rId4" Type="http://schemas.openxmlformats.org/officeDocument/2006/relationships/hyperlink" Target="https://www.kaggle.com/datasets/jonathanoheix/face-expression-recognition-datas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libri"/>
                <a:ea typeface="Calibri"/>
                <a:cs typeface="Calibri"/>
              </a:rPr>
              <a:t>EMOTION RECOGNITION USING CNN </a:t>
            </a:r>
          </a:p>
        </p:txBody>
      </p:sp>
      <p:sp>
        <p:nvSpPr>
          <p:cNvPr id="3" name="Subtitle 2"/>
          <p:cNvSpPr>
            <a:spLocks noGrp="1"/>
          </p:cNvSpPr>
          <p:nvPr>
            <p:ph type="subTitle" idx="1"/>
          </p:nvPr>
        </p:nvSpPr>
        <p:spPr>
          <a:xfrm>
            <a:off x="1507067" y="4443038"/>
            <a:ext cx="7766936" cy="1769252"/>
          </a:xfrm>
        </p:spPr>
        <p:txBody>
          <a:bodyPr>
            <a:normAutofit fontScale="92500" lnSpcReduction="10000"/>
          </a:bodyPr>
          <a:lstStyle/>
          <a:p>
            <a:r>
              <a:rPr lang="en-US" dirty="0"/>
              <a:t>NAME : SUDARVIZHI L</a:t>
            </a:r>
            <a:endParaRPr lang="en-US"/>
          </a:p>
          <a:p>
            <a:r>
              <a:rPr lang="en-US" dirty="0"/>
              <a:t>REGISTER NO : 813821244058</a:t>
            </a:r>
          </a:p>
          <a:p>
            <a:r>
              <a:rPr lang="en-US" dirty="0"/>
              <a:t>NAAN MUDHALVAN ID : AU813821244058</a:t>
            </a:r>
          </a:p>
          <a:p>
            <a:r>
              <a:rPr lang="en-US"/>
              <a:t>GMAIL : </a:t>
            </a:r>
            <a:r>
              <a:rPr lang="en-US" dirty="0">
                <a:hlinkClick r:id="rId2"/>
              </a:rPr>
              <a:t>sudararam@gmail.com</a:t>
            </a:r>
            <a:endParaRPr lang="en-US" dirty="0"/>
          </a:p>
          <a:p>
            <a:r>
              <a:rPr lang="en-US" dirty="0"/>
              <a:t>COLLEGE NAME : SARANATHAN COLLEGE OF ENGINEERING</a:t>
            </a:r>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A06A-BB75-0C50-78B8-1FCFC8592FC4}"/>
              </a:ext>
            </a:extLst>
          </p:cNvPr>
          <p:cNvSpPr>
            <a:spLocks noGrp="1"/>
          </p:cNvSpPr>
          <p:nvPr>
            <p:ph type="title"/>
          </p:nvPr>
        </p:nvSpPr>
        <p:spPr/>
        <p:txBody>
          <a:bodyPr>
            <a:normAutofit/>
          </a:bodyPr>
          <a:lstStyle/>
          <a:p>
            <a:r>
              <a:rPr lang="en-US" sz="5400" dirty="0">
                <a:solidFill>
                  <a:srgbClr val="5FCBEF"/>
                </a:solidFill>
                <a:latin typeface="Calibri"/>
                <a:ea typeface="Calibri"/>
                <a:cs typeface="Calibri"/>
              </a:rPr>
              <a:t>ALGORITHM &amp; DEPLOYMENT</a:t>
            </a:r>
            <a:endParaRPr lang="en-US" sz="5400" dirty="0">
              <a:latin typeface="Calibri"/>
              <a:ea typeface="Calibri"/>
              <a:cs typeface="Calibri"/>
            </a:endParaRPr>
          </a:p>
        </p:txBody>
      </p:sp>
      <p:sp>
        <p:nvSpPr>
          <p:cNvPr id="3" name="Content Placeholder 2">
            <a:extLst>
              <a:ext uri="{FF2B5EF4-FFF2-40B4-BE49-F238E27FC236}">
                <a16:creationId xmlns:a16="http://schemas.microsoft.com/office/drawing/2014/main" id="{1F40949F-32E9-CB6E-A079-F9E63DF89FE7}"/>
              </a:ext>
            </a:extLst>
          </p:cNvPr>
          <p:cNvSpPr>
            <a:spLocks noGrp="1"/>
          </p:cNvSpPr>
          <p:nvPr>
            <p:ph idx="1"/>
          </p:nvPr>
        </p:nvSpPr>
        <p:spPr>
          <a:xfrm>
            <a:off x="677334" y="1714891"/>
            <a:ext cx="8596668" cy="4326471"/>
          </a:xfrm>
        </p:spPr>
        <p:txBody>
          <a:bodyPr vert="horz" lIns="91440" tIns="45720" rIns="91440" bIns="45720" rtlCol="0" anchor="t">
            <a:noAutofit/>
          </a:bodyPr>
          <a:lstStyle/>
          <a:p>
            <a:pPr marL="0" indent="0">
              <a:buNone/>
            </a:pPr>
            <a:r>
              <a:rPr lang="en-US" sz="2400" dirty="0">
                <a:solidFill>
                  <a:srgbClr val="404040"/>
                </a:solidFill>
                <a:latin typeface="Calibri"/>
                <a:ea typeface="Calibri"/>
                <a:cs typeface="Calibri"/>
              </a:rPr>
              <a:t>  c)Analyze the model's confusion matrix and inspect misclassified examples to identify areas for improvement.</a:t>
            </a:r>
            <a:endParaRPr lang="en-US" sz="2400" dirty="0">
              <a:latin typeface="Calibri"/>
              <a:ea typeface="Calibri"/>
              <a:cs typeface="Calibri"/>
            </a:endParaRPr>
          </a:p>
          <a:p>
            <a:pPr marL="0" indent="0">
              <a:buNone/>
            </a:pPr>
            <a:r>
              <a:rPr lang="en-US" sz="2400" b="1" dirty="0">
                <a:solidFill>
                  <a:srgbClr val="404040"/>
                </a:solidFill>
                <a:latin typeface="Calibri"/>
                <a:ea typeface="Calibri"/>
                <a:cs typeface="Calibri"/>
              </a:rPr>
              <a:t>5.Deployment:</a:t>
            </a:r>
          </a:p>
          <a:p>
            <a:pPr marL="0" indent="0">
              <a:buNone/>
            </a:pPr>
            <a:r>
              <a:rPr lang="en-US" sz="2400" dirty="0">
                <a:solidFill>
                  <a:srgbClr val="404040"/>
                </a:solidFill>
                <a:latin typeface="Calibri"/>
                <a:ea typeface="Calibri"/>
                <a:cs typeface="Calibri"/>
              </a:rPr>
              <a:t>  a)Once the model achieves satisfactory performance, deploy it in real-world applications.</a:t>
            </a:r>
            <a:endParaRPr lang="en-US" dirty="0"/>
          </a:p>
          <a:p>
            <a:pPr marL="0" indent="0">
              <a:buNone/>
            </a:pPr>
            <a:r>
              <a:rPr lang="en-US" sz="2400" dirty="0">
                <a:solidFill>
                  <a:srgbClr val="404040"/>
                </a:solidFill>
                <a:latin typeface="Calibri"/>
                <a:ea typeface="Calibri"/>
                <a:cs typeface="Calibri"/>
              </a:rPr>
              <a:t>  b)Choose a deployment environment based on the target application, such as desktop, web, mobile, or embedded systems.</a:t>
            </a:r>
            <a:endParaRPr lang="en-US" dirty="0"/>
          </a:p>
          <a:p>
            <a:pPr marL="0" indent="0">
              <a:buNone/>
            </a:pPr>
            <a:r>
              <a:rPr lang="en-US" sz="2400" dirty="0">
                <a:solidFill>
                  <a:srgbClr val="404040"/>
                </a:solidFill>
                <a:latin typeface="Calibri"/>
                <a:ea typeface="Calibri"/>
                <a:cs typeface="Calibri"/>
              </a:rPr>
              <a:t>  c)Integrate the trained model into the deployment environment and provide an interface for interaction, such as a graphical user interface (GUI) or API.</a:t>
            </a:r>
            <a:endParaRPr lang="en-US" dirty="0"/>
          </a:p>
          <a:p>
            <a:pPr marL="0" indent="0">
              <a:buNone/>
            </a:pPr>
            <a:br>
              <a:rPr lang="en-US" dirty="0"/>
            </a:br>
            <a:endParaRPr lang="en-US" dirty="0"/>
          </a:p>
          <a:p>
            <a:pPr marL="0" indent="0">
              <a:buNone/>
            </a:pPr>
            <a:endParaRPr lang="en-US" sz="2400" dirty="0">
              <a:latin typeface="Calibri"/>
              <a:ea typeface="Calibri"/>
              <a:cs typeface="Calibri"/>
            </a:endParaRPr>
          </a:p>
          <a:p>
            <a:pPr marL="0" indent="0">
              <a:buNone/>
            </a:pPr>
            <a:endParaRPr lang="en-US" sz="2400" dirty="0">
              <a:latin typeface="Calibri"/>
              <a:ea typeface="Calibri"/>
              <a:cs typeface="Calibri"/>
            </a:endParaRPr>
          </a:p>
        </p:txBody>
      </p:sp>
    </p:spTree>
    <p:extLst>
      <p:ext uri="{BB962C8B-B14F-4D97-AF65-F5344CB8AC3E}">
        <p14:creationId xmlns:p14="http://schemas.microsoft.com/office/powerpoint/2010/main" val="593269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A06A-BB75-0C50-78B8-1FCFC8592FC4}"/>
              </a:ext>
            </a:extLst>
          </p:cNvPr>
          <p:cNvSpPr>
            <a:spLocks noGrp="1"/>
          </p:cNvSpPr>
          <p:nvPr>
            <p:ph type="title"/>
          </p:nvPr>
        </p:nvSpPr>
        <p:spPr/>
        <p:txBody>
          <a:bodyPr>
            <a:normAutofit/>
          </a:bodyPr>
          <a:lstStyle/>
          <a:p>
            <a:r>
              <a:rPr lang="en-US" sz="5400" dirty="0">
                <a:solidFill>
                  <a:srgbClr val="5FCBEF"/>
                </a:solidFill>
                <a:latin typeface="Calibri"/>
                <a:ea typeface="Calibri"/>
                <a:cs typeface="Calibri"/>
              </a:rPr>
              <a:t>WOW FACTORS</a:t>
            </a:r>
            <a:endParaRPr lang="en-US" dirty="0"/>
          </a:p>
        </p:txBody>
      </p:sp>
      <p:sp>
        <p:nvSpPr>
          <p:cNvPr id="3" name="Content Placeholder 2">
            <a:extLst>
              <a:ext uri="{FF2B5EF4-FFF2-40B4-BE49-F238E27FC236}">
                <a16:creationId xmlns:a16="http://schemas.microsoft.com/office/drawing/2014/main" id="{1F40949F-32E9-CB6E-A079-F9E63DF89FE7}"/>
              </a:ext>
            </a:extLst>
          </p:cNvPr>
          <p:cNvSpPr>
            <a:spLocks noGrp="1"/>
          </p:cNvSpPr>
          <p:nvPr>
            <p:ph idx="1"/>
          </p:nvPr>
        </p:nvSpPr>
        <p:spPr>
          <a:xfrm>
            <a:off x="627530" y="1588796"/>
            <a:ext cx="8596668" cy="4326471"/>
          </a:xfrm>
        </p:spPr>
        <p:txBody>
          <a:bodyPr vert="horz" lIns="91440" tIns="45720" rIns="91440" bIns="45720" rtlCol="0" anchor="t">
            <a:noAutofit/>
          </a:bodyPr>
          <a:lstStyle/>
          <a:p>
            <a:pPr marL="0" indent="0">
              <a:buNone/>
            </a:pPr>
            <a:r>
              <a:rPr lang="en-US" sz="2400" b="1" dirty="0">
                <a:solidFill>
                  <a:srgbClr val="404040"/>
                </a:solidFill>
                <a:latin typeface="Calibri"/>
                <a:ea typeface="Calibri"/>
                <a:cs typeface="Calibri"/>
              </a:rPr>
              <a:t>Real-Time Emotion Detection:</a:t>
            </a:r>
            <a:r>
              <a:rPr lang="en-US" sz="2400" dirty="0">
                <a:solidFill>
                  <a:srgbClr val="404040"/>
                </a:solidFill>
                <a:latin typeface="Calibri"/>
                <a:ea typeface="Calibri"/>
                <a:cs typeface="Calibri"/>
              </a:rPr>
              <a:t> CNN-based emotion recognition systems can analyze facial expressions in real-time, enabling applications such as emotion-aware user interfaces, virtual reality environments, and interactive gaming experiences. The ability to detect emotions instantly enhances user engagement and immersion.</a:t>
            </a:r>
          </a:p>
          <a:p>
            <a:pPr marL="0" indent="0">
              <a:buNone/>
            </a:pPr>
            <a:r>
              <a:rPr lang="en-US" sz="2400" b="1" dirty="0">
                <a:solidFill>
                  <a:srgbClr val="404040"/>
                </a:solidFill>
                <a:latin typeface="Calibri"/>
                <a:ea typeface="Calibri"/>
                <a:cs typeface="Calibri"/>
              </a:rPr>
              <a:t>Mental Health Monitoring: </a:t>
            </a:r>
            <a:r>
              <a:rPr lang="en-US" sz="2400" dirty="0">
                <a:solidFill>
                  <a:srgbClr val="404040"/>
                </a:solidFill>
                <a:latin typeface="Calibri"/>
                <a:ea typeface="Calibri"/>
                <a:cs typeface="Calibri"/>
              </a:rPr>
              <a:t>CNN models can be deployed in mental health monitoring systems to assist clinicians in assessing patients' emotional states. By analyzing facial expressions, these systems can detect signs of depression, anxiety, or other mental health disorders, leading to early intervention and support.</a:t>
            </a:r>
            <a:endParaRPr lang="en-US" dirty="0"/>
          </a:p>
        </p:txBody>
      </p:sp>
    </p:spTree>
    <p:extLst>
      <p:ext uri="{BB962C8B-B14F-4D97-AF65-F5344CB8AC3E}">
        <p14:creationId xmlns:p14="http://schemas.microsoft.com/office/powerpoint/2010/main" val="2053793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A9EC-0C64-1E55-5316-9F1262895CC1}"/>
              </a:ext>
            </a:extLst>
          </p:cNvPr>
          <p:cNvSpPr>
            <a:spLocks noGrp="1"/>
          </p:cNvSpPr>
          <p:nvPr>
            <p:ph type="title"/>
          </p:nvPr>
        </p:nvSpPr>
        <p:spPr/>
        <p:txBody>
          <a:bodyPr>
            <a:normAutofit/>
          </a:bodyPr>
          <a:lstStyle/>
          <a:p>
            <a:r>
              <a:rPr lang="en-US" sz="5400" dirty="0">
                <a:solidFill>
                  <a:srgbClr val="5FCBEF"/>
                </a:solidFill>
                <a:latin typeface="Calibri"/>
                <a:ea typeface="Calibri"/>
                <a:cs typeface="Calibri"/>
              </a:rPr>
              <a:t>RESULTS</a:t>
            </a:r>
            <a:endParaRPr lang="en-US" sz="5400">
              <a:latin typeface="Calibri"/>
              <a:ea typeface="Calibri"/>
              <a:cs typeface="Calibri"/>
            </a:endParaRPr>
          </a:p>
        </p:txBody>
      </p:sp>
      <p:pic>
        <p:nvPicPr>
          <p:cNvPr id="4" name="Content Placeholder 3" descr="A graph showing a curve&#10;&#10;Description automatically generated">
            <a:extLst>
              <a:ext uri="{FF2B5EF4-FFF2-40B4-BE49-F238E27FC236}">
                <a16:creationId xmlns:a16="http://schemas.microsoft.com/office/drawing/2014/main" id="{FDF5124D-28EB-10D2-1B92-BB70C8365AF5}"/>
              </a:ext>
            </a:extLst>
          </p:cNvPr>
          <p:cNvPicPr>
            <a:picLocks noGrp="1" noChangeAspect="1"/>
          </p:cNvPicPr>
          <p:nvPr>
            <p:ph idx="1"/>
          </p:nvPr>
        </p:nvPicPr>
        <p:blipFill>
          <a:blip r:embed="rId2"/>
          <a:stretch>
            <a:fillRect/>
          </a:stretch>
        </p:blipFill>
        <p:spPr>
          <a:xfrm>
            <a:off x="2380863" y="1712619"/>
            <a:ext cx="5576659" cy="3930045"/>
          </a:xfrm>
        </p:spPr>
      </p:pic>
    </p:spTree>
    <p:extLst>
      <p:ext uri="{BB962C8B-B14F-4D97-AF65-F5344CB8AC3E}">
        <p14:creationId xmlns:p14="http://schemas.microsoft.com/office/powerpoint/2010/main" val="3909890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DE60-7336-BE0C-8D04-9ECB38F9F91D}"/>
              </a:ext>
            </a:extLst>
          </p:cNvPr>
          <p:cNvSpPr>
            <a:spLocks noGrp="1"/>
          </p:cNvSpPr>
          <p:nvPr>
            <p:ph type="title"/>
          </p:nvPr>
        </p:nvSpPr>
        <p:spPr/>
        <p:txBody>
          <a:bodyPr>
            <a:normAutofit/>
          </a:bodyPr>
          <a:lstStyle/>
          <a:p>
            <a:r>
              <a:rPr lang="en-US" sz="5400" dirty="0">
                <a:latin typeface="Calibri"/>
                <a:ea typeface="Calibri"/>
                <a:cs typeface="Calibri"/>
              </a:rPr>
              <a:t>CONCLUSION</a:t>
            </a:r>
          </a:p>
        </p:txBody>
      </p:sp>
      <p:sp>
        <p:nvSpPr>
          <p:cNvPr id="3" name="Content Placeholder 2">
            <a:extLst>
              <a:ext uri="{FF2B5EF4-FFF2-40B4-BE49-F238E27FC236}">
                <a16:creationId xmlns:a16="http://schemas.microsoft.com/office/drawing/2014/main" id="{C8D717CC-0A7C-AA01-E01F-7191FAC6A25D}"/>
              </a:ext>
            </a:extLst>
          </p:cNvPr>
          <p:cNvSpPr>
            <a:spLocks noGrp="1"/>
          </p:cNvSpPr>
          <p:nvPr>
            <p:ph idx="1"/>
          </p:nvPr>
        </p:nvSpPr>
        <p:spPr/>
        <p:txBody>
          <a:bodyPr vert="horz" lIns="91440" tIns="45720" rIns="91440" bIns="45720" rtlCol="0" anchor="t">
            <a:normAutofit/>
          </a:bodyPr>
          <a:lstStyle/>
          <a:p>
            <a:pPr marL="0" indent="0">
              <a:buNone/>
            </a:pPr>
            <a:br>
              <a:rPr lang="en-US" sz="2400" dirty="0">
                <a:latin typeface="Calibri"/>
              </a:rPr>
            </a:br>
            <a:r>
              <a:rPr lang="en-US" sz="2400" dirty="0">
                <a:solidFill>
                  <a:srgbClr val="404040"/>
                </a:solidFill>
                <a:latin typeface="Calibri"/>
                <a:ea typeface="+mn-lt"/>
                <a:cs typeface="+mn-lt"/>
              </a:rPr>
              <a:t>In conclusion, neural networks for emotion recognition offer exciting applications in human-computer interaction, affective computing, and mental health assessment. Through thorough data processing, model refinement, and strategic deployment, we achieved high accuracy and usability. This system represents a significant advancement, providing valuable insights and enhancing human interaction and well-being.</a:t>
            </a:r>
            <a:endParaRPr lang="en-US" sz="2400">
              <a:latin typeface="Calibri"/>
              <a:ea typeface="Calibri"/>
              <a:cs typeface="Calibri"/>
            </a:endParaRPr>
          </a:p>
        </p:txBody>
      </p:sp>
    </p:spTree>
    <p:extLst>
      <p:ext uri="{BB962C8B-B14F-4D97-AF65-F5344CB8AC3E}">
        <p14:creationId xmlns:p14="http://schemas.microsoft.com/office/powerpoint/2010/main" val="2563491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98DD0-338F-AC44-81DF-4EBC97391DAA}"/>
              </a:ext>
            </a:extLst>
          </p:cNvPr>
          <p:cNvSpPr>
            <a:spLocks noGrp="1"/>
          </p:cNvSpPr>
          <p:nvPr>
            <p:ph type="title"/>
          </p:nvPr>
        </p:nvSpPr>
        <p:spPr/>
        <p:txBody>
          <a:bodyPr>
            <a:normAutofit/>
          </a:bodyPr>
          <a:lstStyle/>
          <a:p>
            <a:r>
              <a:rPr lang="en-US" sz="5400" dirty="0">
                <a:latin typeface="Calibri"/>
                <a:ea typeface="Calibri"/>
                <a:cs typeface="Calibri"/>
              </a:rPr>
              <a:t>REFERNCES</a:t>
            </a:r>
          </a:p>
        </p:txBody>
      </p:sp>
      <p:sp>
        <p:nvSpPr>
          <p:cNvPr id="3" name="Content Placeholder 2">
            <a:extLst>
              <a:ext uri="{FF2B5EF4-FFF2-40B4-BE49-F238E27FC236}">
                <a16:creationId xmlns:a16="http://schemas.microsoft.com/office/drawing/2014/main" id="{350B4B81-4AC4-78E6-8DD4-40FA00B4EB6F}"/>
              </a:ext>
            </a:extLst>
          </p:cNvPr>
          <p:cNvSpPr>
            <a:spLocks noGrp="1"/>
          </p:cNvSpPr>
          <p:nvPr>
            <p:ph idx="1"/>
          </p:nvPr>
        </p:nvSpPr>
        <p:spPr/>
        <p:txBody>
          <a:bodyPr vert="horz" lIns="91440" tIns="45720" rIns="91440" bIns="45720" rtlCol="0" anchor="t">
            <a:normAutofit/>
          </a:bodyPr>
          <a:lstStyle/>
          <a:p>
            <a:pPr>
              <a:buFont typeface="Wingdings" charset="2"/>
              <a:buChar char="Ø"/>
            </a:pPr>
            <a:r>
              <a:rPr lang="en-US" sz="2400" dirty="0">
                <a:latin typeface="Calibri"/>
                <a:ea typeface="+mn-lt"/>
                <a:cs typeface="+mn-lt"/>
                <a:hlinkClick r:id="rId2"/>
              </a:rPr>
              <a:t>https://keras.io/</a:t>
            </a:r>
            <a:endParaRPr lang="en-US" sz="2400">
              <a:latin typeface="Calibri"/>
              <a:ea typeface="Calibri"/>
              <a:cs typeface="Calibri"/>
            </a:endParaRPr>
          </a:p>
          <a:p>
            <a:pPr>
              <a:buFont typeface="Wingdings" charset="2"/>
              <a:buChar char="Ø"/>
            </a:pPr>
            <a:r>
              <a:rPr lang="en-US" sz="2400" dirty="0">
                <a:latin typeface="Calibri"/>
                <a:ea typeface="+mn-lt"/>
                <a:cs typeface="+mn-lt"/>
                <a:hlinkClick r:id="rId3"/>
              </a:rPr>
              <a:t>https://numpy.org/</a:t>
            </a:r>
            <a:endParaRPr lang="en-US" sz="2400">
              <a:latin typeface="Calibri"/>
              <a:ea typeface="+mn-lt"/>
              <a:cs typeface="+mn-lt"/>
            </a:endParaRPr>
          </a:p>
          <a:p>
            <a:pPr>
              <a:buFont typeface="Wingdings" charset="2"/>
              <a:buChar char="Ø"/>
            </a:pPr>
            <a:r>
              <a:rPr lang="en-US" sz="2400" dirty="0">
                <a:latin typeface="Calibri"/>
                <a:ea typeface="+mn-lt"/>
                <a:cs typeface="+mn-lt"/>
                <a:hlinkClick r:id="rId4"/>
              </a:rPr>
              <a:t>https://www.kaggle.com/datasets/jonathanoheix/face-expression-recognition-dataset</a:t>
            </a:r>
            <a:endParaRPr lang="en-US" sz="2400">
              <a:latin typeface="Calibri"/>
              <a:ea typeface="+mn-lt"/>
              <a:cs typeface="+mn-lt"/>
            </a:endParaRPr>
          </a:p>
          <a:p>
            <a:pPr>
              <a:buFont typeface="Wingdings" charset="2"/>
              <a:buChar char="Ø"/>
            </a:pPr>
            <a:r>
              <a:rPr lang="en-US" sz="2400" dirty="0">
                <a:latin typeface="Calibri"/>
                <a:ea typeface="+mn-lt"/>
                <a:cs typeface="+mn-lt"/>
                <a:hlinkClick r:id="rId5"/>
              </a:rPr>
              <a:t>https://scikit-learn.org/</a:t>
            </a:r>
            <a:endParaRPr lang="en-US" sz="2400">
              <a:latin typeface="Calibri"/>
              <a:ea typeface="+mn-lt"/>
              <a:cs typeface="+mn-lt"/>
            </a:endParaRPr>
          </a:p>
          <a:p>
            <a:pPr>
              <a:buFont typeface="Wingdings" charset="2"/>
              <a:buChar char="Ø"/>
            </a:pPr>
            <a:r>
              <a:rPr lang="en-US" sz="2400" dirty="0">
                <a:latin typeface="Calibri"/>
                <a:ea typeface="+mn-lt"/>
                <a:cs typeface="+mn-lt"/>
                <a:hlinkClick r:id="rId6"/>
              </a:rPr>
              <a:t>https://pandas.pydata.org/</a:t>
            </a:r>
          </a:p>
          <a:p>
            <a:pPr>
              <a:buFont typeface="Wingdings" charset="2"/>
              <a:buChar char="Ø"/>
            </a:pPr>
            <a:r>
              <a:rPr lang="en-US" sz="2000" dirty="0" err="1">
                <a:latin typeface="Calibri"/>
                <a:ea typeface="+mn-lt"/>
                <a:cs typeface="+mn-lt"/>
              </a:rPr>
              <a:t>Github</a:t>
            </a:r>
            <a:r>
              <a:rPr lang="en-US" sz="2000" dirty="0">
                <a:latin typeface="Calibri"/>
                <a:ea typeface="+mn-lt"/>
                <a:cs typeface="+mn-lt"/>
              </a:rPr>
              <a:t> link : </a:t>
            </a:r>
          </a:p>
          <a:p>
            <a:pPr marL="0" indent="0">
              <a:buNone/>
            </a:pPr>
            <a:r>
              <a:rPr lang="en-US" sz="2000" dirty="0">
                <a:ea typeface="+mn-lt"/>
                <a:cs typeface="+mn-lt"/>
              </a:rPr>
              <a:t>https://github.com/Sudarvizhi-2003/Emotion-recognition.git</a:t>
            </a:r>
            <a:endParaRPr lang="en-US" sz="2000" dirty="0">
              <a:latin typeface="Calibri"/>
              <a:ea typeface="+mn-lt"/>
              <a:cs typeface="+mn-lt"/>
            </a:endParaRPr>
          </a:p>
          <a:p>
            <a:pPr>
              <a:buFont typeface="Wingdings" charset="2"/>
              <a:buChar char="Ø"/>
            </a:pPr>
            <a:endParaRPr lang="en-US" dirty="0">
              <a:ea typeface="+mn-lt"/>
              <a:cs typeface="+mn-lt"/>
            </a:endParaRPr>
          </a:p>
        </p:txBody>
      </p:sp>
    </p:spTree>
    <p:extLst>
      <p:ext uri="{BB962C8B-B14F-4D97-AF65-F5344CB8AC3E}">
        <p14:creationId xmlns:p14="http://schemas.microsoft.com/office/powerpoint/2010/main" val="90476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376439"/>
            <a:ext cx="7766936" cy="2988873"/>
          </a:xfrm>
        </p:spPr>
        <p:txBody>
          <a:bodyPr/>
          <a:lstStyle/>
          <a:p>
            <a:r>
              <a:rPr lang="en-US" dirty="0">
                <a:latin typeface="Calibri"/>
                <a:ea typeface="Calibri"/>
                <a:cs typeface="Calibri"/>
              </a:rPr>
              <a:t>EMOTION RECOGNITION</a:t>
            </a:r>
            <a:br>
              <a:rPr lang="en-US" dirty="0">
                <a:latin typeface="Calibri"/>
                <a:ea typeface="Calibri"/>
                <a:cs typeface="Calibri"/>
              </a:rPr>
            </a:br>
            <a:r>
              <a:rPr lang="en-US" dirty="0">
                <a:latin typeface="Calibri"/>
                <a:ea typeface="Calibri"/>
                <a:cs typeface="Calibri"/>
              </a:rPr>
              <a:t>USING NEURAL NETWORK</a:t>
            </a:r>
          </a:p>
        </p:txBody>
      </p:sp>
    </p:spTree>
    <p:extLst>
      <p:ext uri="{BB962C8B-B14F-4D97-AF65-F5344CB8AC3E}">
        <p14:creationId xmlns:p14="http://schemas.microsoft.com/office/powerpoint/2010/main" val="377886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32C4-1039-175B-62AA-5CFCF915BA5C}"/>
              </a:ext>
            </a:extLst>
          </p:cNvPr>
          <p:cNvSpPr>
            <a:spLocks noGrp="1"/>
          </p:cNvSpPr>
          <p:nvPr>
            <p:ph type="title"/>
          </p:nvPr>
        </p:nvSpPr>
        <p:spPr/>
        <p:txBody>
          <a:bodyPr>
            <a:normAutofit/>
          </a:bodyPr>
          <a:lstStyle/>
          <a:p>
            <a:r>
              <a:rPr lang="en-US" sz="5400" dirty="0">
                <a:latin typeface="Calibri"/>
                <a:ea typeface="Calibri"/>
                <a:cs typeface="Calibri"/>
              </a:rPr>
              <a:t>                       AGENDA</a:t>
            </a:r>
          </a:p>
        </p:txBody>
      </p:sp>
      <p:sp>
        <p:nvSpPr>
          <p:cNvPr id="3" name="Content Placeholder 2">
            <a:extLst>
              <a:ext uri="{FF2B5EF4-FFF2-40B4-BE49-F238E27FC236}">
                <a16:creationId xmlns:a16="http://schemas.microsoft.com/office/drawing/2014/main" id="{59403292-81EE-8111-7AB5-37B6A2F5D8C4}"/>
              </a:ext>
            </a:extLst>
          </p:cNvPr>
          <p:cNvSpPr>
            <a:spLocks noGrp="1"/>
          </p:cNvSpPr>
          <p:nvPr>
            <p:ph idx="1"/>
          </p:nvPr>
        </p:nvSpPr>
        <p:spPr>
          <a:xfrm>
            <a:off x="1755635" y="2160589"/>
            <a:ext cx="7518367" cy="3880773"/>
          </a:xfrm>
        </p:spPr>
        <p:txBody>
          <a:bodyPr vert="horz" lIns="91440" tIns="45720" rIns="91440" bIns="45720" rtlCol="0" anchor="t">
            <a:normAutofit lnSpcReduction="10000"/>
          </a:bodyPr>
          <a:lstStyle/>
          <a:p>
            <a:pPr>
              <a:buFont typeface="Wingdings" charset="2"/>
              <a:buChar char="Ø"/>
            </a:pPr>
            <a:r>
              <a:rPr lang="en-US" sz="2400" dirty="0">
                <a:latin typeface="Calibri"/>
                <a:ea typeface="Calibri"/>
                <a:cs typeface="Calibri"/>
              </a:rPr>
              <a:t>PROBLEM STATEMENT</a:t>
            </a:r>
          </a:p>
          <a:p>
            <a:pPr>
              <a:buFont typeface="Wingdings" charset="2"/>
              <a:buChar char="Ø"/>
            </a:pPr>
            <a:r>
              <a:rPr lang="en-US" sz="2400" dirty="0">
                <a:latin typeface="Calibri"/>
                <a:ea typeface="Calibri"/>
                <a:cs typeface="Calibri"/>
              </a:rPr>
              <a:t>PROPOSED SYSTEM/SOLUTION</a:t>
            </a:r>
          </a:p>
          <a:p>
            <a:pPr>
              <a:buFont typeface="Wingdings" charset="2"/>
              <a:buChar char="Ø"/>
            </a:pPr>
            <a:r>
              <a:rPr lang="en-US" sz="2400" dirty="0">
                <a:latin typeface="Calibri"/>
                <a:ea typeface="Calibri"/>
                <a:cs typeface="Calibri"/>
              </a:rPr>
              <a:t>SYSTEM DEVELOPMENT APPROACH</a:t>
            </a:r>
          </a:p>
          <a:p>
            <a:pPr>
              <a:buFont typeface="Wingdings" charset="2"/>
              <a:buChar char="Ø"/>
            </a:pPr>
            <a:r>
              <a:rPr lang="en-US" sz="2400" dirty="0">
                <a:latin typeface="Calibri"/>
                <a:ea typeface="Calibri"/>
                <a:cs typeface="Calibri"/>
              </a:rPr>
              <a:t>ALGORITHM &amp; DEPLOYMENT</a:t>
            </a:r>
          </a:p>
          <a:p>
            <a:pPr>
              <a:buFont typeface="Wingdings" charset="2"/>
              <a:buChar char="Ø"/>
            </a:pPr>
            <a:r>
              <a:rPr lang="en-US" sz="2400" dirty="0">
                <a:latin typeface="Calibri"/>
                <a:ea typeface="Calibri"/>
                <a:cs typeface="Calibri"/>
              </a:rPr>
              <a:t>WOW FACTORS</a:t>
            </a:r>
          </a:p>
          <a:p>
            <a:pPr>
              <a:buFont typeface="Wingdings" charset="2"/>
              <a:buChar char="Ø"/>
            </a:pPr>
            <a:r>
              <a:rPr lang="en-US" sz="2400" dirty="0">
                <a:latin typeface="Calibri"/>
                <a:ea typeface="Calibri"/>
                <a:cs typeface="Calibri"/>
              </a:rPr>
              <a:t>RESULTS</a:t>
            </a:r>
          </a:p>
          <a:p>
            <a:pPr>
              <a:buFont typeface="Wingdings" charset="2"/>
              <a:buChar char="Ø"/>
            </a:pPr>
            <a:r>
              <a:rPr lang="en-US" sz="2400" dirty="0">
                <a:latin typeface="Calibri"/>
                <a:ea typeface="Calibri"/>
                <a:cs typeface="Calibri"/>
              </a:rPr>
              <a:t>CONCLUSION</a:t>
            </a:r>
          </a:p>
          <a:p>
            <a:pPr>
              <a:buFont typeface="Wingdings" charset="2"/>
              <a:buChar char="Ø"/>
            </a:pPr>
            <a:r>
              <a:rPr lang="en-US" sz="2400" dirty="0">
                <a:latin typeface="Calibri"/>
                <a:ea typeface="Calibri"/>
                <a:cs typeface="Calibri"/>
              </a:rPr>
              <a:t>REFERNCES</a:t>
            </a:r>
          </a:p>
        </p:txBody>
      </p:sp>
    </p:spTree>
    <p:extLst>
      <p:ext uri="{BB962C8B-B14F-4D97-AF65-F5344CB8AC3E}">
        <p14:creationId xmlns:p14="http://schemas.microsoft.com/office/powerpoint/2010/main" val="3735846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4867-9153-E7B7-5A2A-5859986314CB}"/>
              </a:ext>
            </a:extLst>
          </p:cNvPr>
          <p:cNvSpPr>
            <a:spLocks noGrp="1"/>
          </p:cNvSpPr>
          <p:nvPr>
            <p:ph type="title"/>
          </p:nvPr>
        </p:nvSpPr>
        <p:spPr>
          <a:xfrm>
            <a:off x="677334" y="609600"/>
            <a:ext cx="8596668" cy="932612"/>
          </a:xfrm>
        </p:spPr>
        <p:txBody>
          <a:bodyPr>
            <a:normAutofit/>
          </a:bodyPr>
          <a:lstStyle/>
          <a:p>
            <a:r>
              <a:rPr lang="en-US" sz="5400" dirty="0">
                <a:latin typeface="Calibri"/>
                <a:ea typeface="Calibri"/>
                <a:cs typeface="Calibri"/>
              </a:rPr>
              <a:t>PROBLEM STATEMENT</a:t>
            </a:r>
          </a:p>
        </p:txBody>
      </p:sp>
      <p:sp>
        <p:nvSpPr>
          <p:cNvPr id="3" name="Content Placeholder 2">
            <a:extLst>
              <a:ext uri="{FF2B5EF4-FFF2-40B4-BE49-F238E27FC236}">
                <a16:creationId xmlns:a16="http://schemas.microsoft.com/office/drawing/2014/main" id="{4D498321-4D3B-E10A-E29E-D92CE8B38DBA}"/>
              </a:ext>
            </a:extLst>
          </p:cNvPr>
          <p:cNvSpPr>
            <a:spLocks noGrp="1"/>
          </p:cNvSpPr>
          <p:nvPr>
            <p:ph idx="1"/>
          </p:nvPr>
        </p:nvSpPr>
        <p:spPr>
          <a:xfrm>
            <a:off x="677334" y="1873042"/>
            <a:ext cx="8596668" cy="4168320"/>
          </a:xfrm>
        </p:spPr>
        <p:txBody>
          <a:bodyPr vert="horz" lIns="91440" tIns="45720" rIns="91440" bIns="45720" rtlCol="0" anchor="t">
            <a:normAutofit/>
          </a:bodyPr>
          <a:lstStyle/>
          <a:p>
            <a:pPr marL="0" indent="0">
              <a:buNone/>
            </a:pPr>
            <a:r>
              <a:rPr lang="en-US" sz="2400" dirty="0">
                <a:solidFill>
                  <a:srgbClr val="0D0D0D"/>
                </a:solidFill>
                <a:latin typeface="Calibri"/>
                <a:ea typeface="+mn-lt"/>
                <a:cs typeface="+mn-lt"/>
              </a:rPr>
              <a:t>The project aims to develop a deep learning model for emotion recognition using neural networks to accurately identify the emotions expressed in facial images.</a:t>
            </a:r>
          </a:p>
          <a:p>
            <a:pPr marL="0" indent="0">
              <a:buNone/>
            </a:pPr>
            <a:r>
              <a:rPr lang="en-US" sz="2400" dirty="0">
                <a:solidFill>
                  <a:srgbClr val="0D0D0D"/>
                </a:solidFill>
                <a:latin typeface="Calibri"/>
                <a:ea typeface="+mn-lt"/>
                <a:cs typeface="+mn-lt"/>
              </a:rPr>
              <a:t>Emotion recognition from facial expressions is essential for human-computer interaction, affective computing, and mental health assessment. The project focuses on developing a neural network model to accurately identify emotions in facial images.</a:t>
            </a:r>
          </a:p>
          <a:p>
            <a:pPr marL="0" indent="0">
              <a:buNone/>
            </a:pPr>
            <a:r>
              <a:rPr lang="en-US" sz="2400" dirty="0">
                <a:solidFill>
                  <a:srgbClr val="0D0D0D"/>
                </a:solidFill>
                <a:latin typeface="Calibri"/>
                <a:ea typeface="Calibri"/>
                <a:cs typeface="Calibri"/>
              </a:rPr>
              <a:t>The dataset contains images of human faces labeled with corresponding emotion categories, such as happiness, sadness, anger, fear, disgust, surprise, and neutral. </a:t>
            </a:r>
            <a:endParaRPr lang="en-US" sz="2400">
              <a:latin typeface="Calibri"/>
              <a:ea typeface="Calibri"/>
              <a:cs typeface="Calibri"/>
            </a:endParaRPr>
          </a:p>
        </p:txBody>
      </p:sp>
    </p:spTree>
    <p:extLst>
      <p:ext uri="{BB962C8B-B14F-4D97-AF65-F5344CB8AC3E}">
        <p14:creationId xmlns:p14="http://schemas.microsoft.com/office/powerpoint/2010/main" val="251222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6605-190F-E4D1-AA66-7572E8278753}"/>
              </a:ext>
            </a:extLst>
          </p:cNvPr>
          <p:cNvSpPr>
            <a:spLocks noGrp="1"/>
          </p:cNvSpPr>
          <p:nvPr>
            <p:ph type="title"/>
          </p:nvPr>
        </p:nvSpPr>
        <p:spPr/>
        <p:txBody>
          <a:bodyPr>
            <a:normAutofit/>
          </a:bodyPr>
          <a:lstStyle/>
          <a:p>
            <a:r>
              <a:rPr lang="en-US" sz="5400" dirty="0">
                <a:latin typeface="Calibri"/>
                <a:ea typeface="Calibri"/>
                <a:cs typeface="Calibri"/>
              </a:rPr>
              <a:t>PROPOSED SOLUTION</a:t>
            </a:r>
          </a:p>
        </p:txBody>
      </p:sp>
      <p:sp>
        <p:nvSpPr>
          <p:cNvPr id="3" name="Content Placeholder 2">
            <a:extLst>
              <a:ext uri="{FF2B5EF4-FFF2-40B4-BE49-F238E27FC236}">
                <a16:creationId xmlns:a16="http://schemas.microsoft.com/office/drawing/2014/main" id="{6301C05F-8089-CFB0-7085-B86D505F2872}"/>
              </a:ext>
            </a:extLst>
          </p:cNvPr>
          <p:cNvSpPr>
            <a:spLocks noGrp="1"/>
          </p:cNvSpPr>
          <p:nvPr>
            <p:ph idx="1"/>
          </p:nvPr>
        </p:nvSpPr>
        <p:spPr/>
        <p:txBody>
          <a:bodyPr vert="horz" lIns="91440" tIns="45720" rIns="91440" bIns="45720" rtlCol="0" anchor="t">
            <a:normAutofit/>
          </a:bodyPr>
          <a:lstStyle/>
          <a:p>
            <a:pPr marL="0" indent="0">
              <a:buNone/>
            </a:pPr>
            <a:r>
              <a:rPr lang="en-US" sz="2400" dirty="0">
                <a:latin typeface="Calibri"/>
                <a:ea typeface="+mn-lt"/>
                <a:cs typeface="+mn-lt"/>
              </a:rPr>
              <a:t>Here, l have used a large and diverse dataset of labeled facial images to train a convolutional neural network (CNN) architecture. The CNN will consist of multiple layers for feature extraction and classification. I experimented with different architectures, activation functions, and optimization algorithms to optimize the model's performance. Evaluation will be done using standard metrics like accuracy on a separate test dataset. Upon achieving satisfactory performance, the model will be deployed in real-world applications such as emotion-aware interfaces and mental health assessment tools.</a:t>
            </a:r>
            <a:endParaRPr lang="en-US" sz="2400">
              <a:latin typeface="Calibri"/>
              <a:ea typeface="Calibri"/>
              <a:cs typeface="Calibri"/>
            </a:endParaRPr>
          </a:p>
        </p:txBody>
      </p:sp>
    </p:spTree>
    <p:extLst>
      <p:ext uri="{BB962C8B-B14F-4D97-AF65-F5344CB8AC3E}">
        <p14:creationId xmlns:p14="http://schemas.microsoft.com/office/powerpoint/2010/main" val="10776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1344-C280-869D-2CA4-B467471CD19B}"/>
              </a:ext>
            </a:extLst>
          </p:cNvPr>
          <p:cNvSpPr>
            <a:spLocks noGrp="1"/>
          </p:cNvSpPr>
          <p:nvPr>
            <p:ph type="title"/>
          </p:nvPr>
        </p:nvSpPr>
        <p:spPr>
          <a:xfrm>
            <a:off x="677334" y="609600"/>
            <a:ext cx="10566365" cy="1320800"/>
          </a:xfrm>
        </p:spPr>
        <p:txBody>
          <a:bodyPr>
            <a:noAutofit/>
          </a:bodyPr>
          <a:lstStyle/>
          <a:p>
            <a:r>
              <a:rPr lang="en-US" sz="5000" dirty="0">
                <a:solidFill>
                  <a:srgbClr val="5FCBEF"/>
                </a:solidFill>
                <a:latin typeface="Calibri"/>
                <a:ea typeface="Calibri"/>
                <a:cs typeface="Calibri"/>
              </a:rPr>
              <a:t>SYSTEM DEVELOPMENT APPROACH</a:t>
            </a:r>
            <a:endParaRPr lang="en-US" sz="5000">
              <a:latin typeface="Calibri"/>
              <a:ea typeface="Calibri"/>
              <a:cs typeface="Calibri"/>
            </a:endParaRPr>
          </a:p>
        </p:txBody>
      </p:sp>
      <p:sp>
        <p:nvSpPr>
          <p:cNvPr id="3" name="Content Placeholder 2">
            <a:extLst>
              <a:ext uri="{FF2B5EF4-FFF2-40B4-BE49-F238E27FC236}">
                <a16:creationId xmlns:a16="http://schemas.microsoft.com/office/drawing/2014/main" id="{C7EFD03B-7EE4-1828-3203-9D323C30D9D5}"/>
              </a:ext>
            </a:extLst>
          </p:cNvPr>
          <p:cNvSpPr>
            <a:spLocks noGrp="1"/>
          </p:cNvSpPr>
          <p:nvPr>
            <p:ph idx="1"/>
          </p:nvPr>
        </p:nvSpPr>
        <p:spPr>
          <a:xfrm>
            <a:off x="677334" y="1714891"/>
            <a:ext cx="8596668" cy="4326471"/>
          </a:xfrm>
        </p:spPr>
        <p:txBody>
          <a:bodyPr vert="horz" lIns="91440" tIns="45720" rIns="91440" bIns="45720" rtlCol="0" anchor="t">
            <a:noAutofit/>
          </a:bodyPr>
          <a:lstStyle/>
          <a:p>
            <a:pPr marL="0" indent="0">
              <a:buNone/>
            </a:pPr>
            <a:r>
              <a:rPr lang="en-US" sz="2400" b="1" dirty="0">
                <a:latin typeface="Calibri"/>
                <a:ea typeface="Calibri"/>
                <a:cs typeface="Calibri"/>
              </a:rPr>
              <a:t>Hardware Requirements:</a:t>
            </a:r>
          </a:p>
          <a:p>
            <a:pPr marL="285750" indent="-285750">
              <a:buFont typeface="Wingdings" charset="2"/>
              <a:buChar char="Ø"/>
            </a:pPr>
            <a:r>
              <a:rPr lang="en-US" sz="2400" b="1" dirty="0">
                <a:latin typeface="Calibri"/>
                <a:ea typeface="Calibri"/>
                <a:cs typeface="Calibri"/>
              </a:rPr>
              <a:t>CPU or GPU:</a:t>
            </a:r>
            <a:r>
              <a:rPr lang="en-US" sz="2400" dirty="0">
                <a:latin typeface="Calibri"/>
                <a:ea typeface="Calibri"/>
                <a:cs typeface="Calibri"/>
              </a:rPr>
              <a:t> A CPU can be used for training and inference, but using a GPU (Graphics Processing Unit) can significantly speed up training due to its parallel processing capabilities.</a:t>
            </a:r>
          </a:p>
          <a:p>
            <a:pPr marL="285750" indent="-285750">
              <a:buFont typeface="Wingdings" charset="2"/>
              <a:buChar char="Ø"/>
            </a:pPr>
            <a:r>
              <a:rPr lang="en-US" sz="2400" b="1" dirty="0">
                <a:latin typeface="Calibri"/>
                <a:ea typeface="Calibri"/>
                <a:cs typeface="Calibri"/>
              </a:rPr>
              <a:t>Memory (RAM): </a:t>
            </a:r>
            <a:r>
              <a:rPr lang="en-US" sz="2400" dirty="0">
                <a:latin typeface="Calibri"/>
                <a:ea typeface="Calibri"/>
                <a:cs typeface="Calibri"/>
              </a:rPr>
              <a:t>Sufficient RAM is necessary to accommodate the dataset and model parameters during training and inference.</a:t>
            </a:r>
          </a:p>
          <a:p>
            <a:pPr marL="285750" indent="-285750">
              <a:buFont typeface="Wingdings" charset="2"/>
              <a:buChar char="Ø"/>
            </a:pPr>
            <a:r>
              <a:rPr lang="en-US" sz="2400" b="1" dirty="0">
                <a:latin typeface="Calibri"/>
                <a:ea typeface="Calibri"/>
                <a:cs typeface="Calibri"/>
              </a:rPr>
              <a:t>Storage:</a:t>
            </a:r>
            <a:r>
              <a:rPr lang="en-US" sz="2400" dirty="0">
                <a:latin typeface="Calibri"/>
                <a:ea typeface="Calibri"/>
                <a:cs typeface="Calibri"/>
              </a:rPr>
              <a:t> Adequate storage space is required to store the dataset, trained models, and other necessary files.</a:t>
            </a:r>
          </a:p>
          <a:p>
            <a:pPr marL="285750" indent="-285750">
              <a:buFont typeface="Wingdings" charset="2"/>
              <a:buChar char="Ø"/>
            </a:pPr>
            <a:r>
              <a:rPr lang="en-US" sz="2400" b="1" dirty="0">
                <a:latin typeface="Calibri"/>
                <a:ea typeface="Calibri"/>
                <a:cs typeface="Calibri"/>
              </a:rPr>
              <a:t>Webcam (optional):</a:t>
            </a:r>
            <a:r>
              <a:rPr lang="en-US" sz="2400" dirty="0">
                <a:latin typeface="Calibri"/>
                <a:ea typeface="Calibri"/>
                <a:cs typeface="Calibri"/>
              </a:rPr>
              <a:t> If real-time emotion recognition from live video streams is desired, a webcam may be required for capturing facial images.</a:t>
            </a:r>
          </a:p>
          <a:p>
            <a:pPr marL="0" indent="0">
              <a:buNone/>
            </a:pPr>
            <a:endParaRPr lang="en-US" sz="2400" dirty="0">
              <a:latin typeface="Calibri"/>
              <a:ea typeface="Calibri"/>
              <a:cs typeface="Calibri"/>
            </a:endParaRPr>
          </a:p>
        </p:txBody>
      </p:sp>
    </p:spTree>
    <p:extLst>
      <p:ext uri="{BB962C8B-B14F-4D97-AF65-F5344CB8AC3E}">
        <p14:creationId xmlns:p14="http://schemas.microsoft.com/office/powerpoint/2010/main" val="749998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1344-C280-869D-2CA4-B467471CD19B}"/>
              </a:ext>
            </a:extLst>
          </p:cNvPr>
          <p:cNvSpPr>
            <a:spLocks noGrp="1"/>
          </p:cNvSpPr>
          <p:nvPr>
            <p:ph type="title"/>
          </p:nvPr>
        </p:nvSpPr>
        <p:spPr>
          <a:xfrm>
            <a:off x="677334" y="609600"/>
            <a:ext cx="10566365" cy="1320800"/>
          </a:xfrm>
        </p:spPr>
        <p:txBody>
          <a:bodyPr>
            <a:noAutofit/>
          </a:bodyPr>
          <a:lstStyle/>
          <a:p>
            <a:r>
              <a:rPr lang="en-US" sz="5000" dirty="0">
                <a:solidFill>
                  <a:srgbClr val="5FCBEF"/>
                </a:solidFill>
                <a:latin typeface="Calibri"/>
                <a:ea typeface="Calibri"/>
                <a:cs typeface="Calibri"/>
              </a:rPr>
              <a:t>SYSTEM DEVELOPMENT APPROACH</a:t>
            </a:r>
            <a:endParaRPr lang="en-US" sz="5000">
              <a:latin typeface="Calibri"/>
              <a:ea typeface="Calibri"/>
              <a:cs typeface="Calibri"/>
            </a:endParaRPr>
          </a:p>
        </p:txBody>
      </p:sp>
      <p:sp>
        <p:nvSpPr>
          <p:cNvPr id="3" name="Content Placeholder 2">
            <a:extLst>
              <a:ext uri="{FF2B5EF4-FFF2-40B4-BE49-F238E27FC236}">
                <a16:creationId xmlns:a16="http://schemas.microsoft.com/office/drawing/2014/main" id="{C7EFD03B-7EE4-1828-3203-9D323C30D9D5}"/>
              </a:ext>
            </a:extLst>
          </p:cNvPr>
          <p:cNvSpPr>
            <a:spLocks noGrp="1"/>
          </p:cNvSpPr>
          <p:nvPr>
            <p:ph idx="1"/>
          </p:nvPr>
        </p:nvSpPr>
        <p:spPr>
          <a:xfrm>
            <a:off x="677334" y="1714891"/>
            <a:ext cx="8596668" cy="4326471"/>
          </a:xfrm>
        </p:spPr>
        <p:txBody>
          <a:bodyPr vert="horz" lIns="91440" tIns="45720" rIns="91440" bIns="45720" rtlCol="0" anchor="t">
            <a:noAutofit/>
          </a:bodyPr>
          <a:lstStyle/>
          <a:p>
            <a:pPr marL="0" indent="0">
              <a:buNone/>
            </a:pPr>
            <a:r>
              <a:rPr lang="en-US" sz="2400" b="1" dirty="0">
                <a:latin typeface="Calibri"/>
                <a:ea typeface="Calibri"/>
                <a:cs typeface="Calibri"/>
              </a:rPr>
              <a:t>Software Requirements</a:t>
            </a:r>
            <a:r>
              <a:rPr lang="en-US" sz="2400" b="1" dirty="0">
                <a:solidFill>
                  <a:srgbClr val="404040"/>
                </a:solidFill>
                <a:latin typeface="Calibri"/>
                <a:ea typeface="Calibri"/>
                <a:cs typeface="Calibri"/>
              </a:rPr>
              <a:t>:</a:t>
            </a:r>
            <a:endParaRPr lang="en-US" sz="2400" b="1" dirty="0">
              <a:latin typeface="Calibri"/>
              <a:ea typeface="Calibri"/>
              <a:cs typeface="Calibri"/>
            </a:endParaRPr>
          </a:p>
          <a:p>
            <a:pPr>
              <a:buFont typeface="Wingdings" charset="2"/>
              <a:buChar char="Ø"/>
            </a:pPr>
            <a:r>
              <a:rPr lang="en-US" sz="2400" b="1" dirty="0">
                <a:solidFill>
                  <a:srgbClr val="404040"/>
                </a:solidFill>
                <a:latin typeface="Calibri"/>
                <a:ea typeface="Calibri"/>
                <a:cs typeface="Calibri"/>
              </a:rPr>
              <a:t>Python: </a:t>
            </a:r>
            <a:r>
              <a:rPr lang="en-US" sz="2400" dirty="0">
                <a:solidFill>
                  <a:srgbClr val="404040"/>
                </a:solidFill>
                <a:latin typeface="Calibri"/>
                <a:ea typeface="Calibri"/>
                <a:cs typeface="Calibri"/>
              </a:rPr>
              <a:t>The programming language used for implementing the neural network model and related scripts.</a:t>
            </a:r>
            <a:endParaRPr lang="en-US" sz="2400">
              <a:latin typeface="Calibri"/>
              <a:ea typeface="Calibri"/>
              <a:cs typeface="Calibri"/>
            </a:endParaRPr>
          </a:p>
          <a:p>
            <a:pPr>
              <a:buFont typeface="Wingdings" charset="2"/>
              <a:buChar char="Ø"/>
            </a:pPr>
            <a:r>
              <a:rPr lang="en-US" sz="2400" b="1" dirty="0">
                <a:solidFill>
                  <a:srgbClr val="404040"/>
                </a:solidFill>
                <a:latin typeface="Calibri"/>
                <a:ea typeface="Calibri"/>
                <a:cs typeface="Calibri"/>
              </a:rPr>
              <a:t>Deep Learning Framework: </a:t>
            </a:r>
            <a:r>
              <a:rPr lang="en-US" sz="2400" dirty="0">
                <a:solidFill>
                  <a:srgbClr val="404040"/>
                </a:solidFill>
                <a:latin typeface="Calibri"/>
                <a:ea typeface="Calibri"/>
                <a:cs typeface="Calibri"/>
              </a:rPr>
              <a:t>Libraries such as TensorFlow, </a:t>
            </a:r>
            <a:r>
              <a:rPr lang="en-US" sz="2400" err="1">
                <a:solidFill>
                  <a:srgbClr val="404040"/>
                </a:solidFill>
                <a:latin typeface="Calibri"/>
                <a:ea typeface="Calibri"/>
                <a:cs typeface="Calibri"/>
              </a:rPr>
              <a:t>PyTorch</a:t>
            </a:r>
            <a:r>
              <a:rPr lang="en-US" sz="2400" dirty="0">
                <a:solidFill>
                  <a:srgbClr val="404040"/>
                </a:solidFill>
                <a:latin typeface="Calibri"/>
                <a:ea typeface="Calibri"/>
                <a:cs typeface="Calibri"/>
              </a:rPr>
              <a:t>, or </a:t>
            </a:r>
            <a:r>
              <a:rPr lang="en-US" sz="2400" err="1">
                <a:solidFill>
                  <a:srgbClr val="404040"/>
                </a:solidFill>
                <a:latin typeface="Calibri"/>
                <a:ea typeface="Calibri"/>
                <a:cs typeface="Calibri"/>
              </a:rPr>
              <a:t>Keras</a:t>
            </a:r>
            <a:r>
              <a:rPr lang="en-US" sz="2400" dirty="0">
                <a:solidFill>
                  <a:srgbClr val="404040"/>
                </a:solidFill>
                <a:latin typeface="Calibri"/>
                <a:ea typeface="Calibri"/>
                <a:cs typeface="Calibri"/>
              </a:rPr>
              <a:t> will be used to build and train the neural network model.</a:t>
            </a:r>
            <a:endParaRPr lang="en-US" sz="2400">
              <a:latin typeface="Calibri"/>
              <a:ea typeface="Calibri"/>
              <a:cs typeface="Calibri"/>
            </a:endParaRPr>
          </a:p>
          <a:p>
            <a:pPr>
              <a:buFont typeface="Wingdings" charset="2"/>
              <a:buChar char="Ø"/>
            </a:pPr>
            <a:r>
              <a:rPr lang="en-US" sz="2400" b="1" dirty="0">
                <a:solidFill>
                  <a:srgbClr val="404040"/>
                </a:solidFill>
                <a:latin typeface="Calibri"/>
                <a:ea typeface="Calibri"/>
                <a:cs typeface="Calibri"/>
              </a:rPr>
              <a:t>Development Environment:</a:t>
            </a:r>
            <a:r>
              <a:rPr lang="en-US" sz="2400" dirty="0">
                <a:solidFill>
                  <a:srgbClr val="404040"/>
                </a:solidFill>
                <a:latin typeface="Calibri"/>
                <a:ea typeface="Calibri"/>
                <a:cs typeface="Calibri"/>
              </a:rPr>
              <a:t> Integrated Development Environments (IDEs) like </a:t>
            </a:r>
            <a:r>
              <a:rPr lang="en-US" sz="2400" dirty="0" err="1">
                <a:solidFill>
                  <a:srgbClr val="404040"/>
                </a:solidFill>
                <a:latin typeface="Calibri"/>
                <a:ea typeface="Calibri"/>
                <a:cs typeface="Calibri"/>
              </a:rPr>
              <a:t>Jupyter</a:t>
            </a:r>
            <a:r>
              <a:rPr lang="en-US" sz="2400" dirty="0">
                <a:solidFill>
                  <a:srgbClr val="404040"/>
                </a:solidFill>
                <a:latin typeface="Calibri"/>
                <a:ea typeface="Calibri"/>
                <a:cs typeface="Calibri"/>
              </a:rPr>
              <a:t> Notebook or PyCharm or </a:t>
            </a:r>
            <a:r>
              <a:rPr lang="en-US" sz="2400" dirty="0" err="1">
                <a:solidFill>
                  <a:srgbClr val="404040"/>
                </a:solidFill>
                <a:latin typeface="Calibri"/>
                <a:ea typeface="Calibri"/>
                <a:cs typeface="Calibri"/>
              </a:rPr>
              <a:t>gogle</a:t>
            </a:r>
            <a:r>
              <a:rPr lang="en-US" sz="2400" dirty="0">
                <a:solidFill>
                  <a:srgbClr val="404040"/>
                </a:solidFill>
                <a:latin typeface="Calibri"/>
                <a:ea typeface="Calibri"/>
                <a:cs typeface="Calibri"/>
              </a:rPr>
              <a:t> </a:t>
            </a:r>
            <a:r>
              <a:rPr lang="en-US" sz="2400" dirty="0" err="1">
                <a:solidFill>
                  <a:srgbClr val="404040"/>
                </a:solidFill>
                <a:latin typeface="Calibri"/>
                <a:ea typeface="Calibri"/>
                <a:cs typeface="Calibri"/>
              </a:rPr>
              <a:t>colab</a:t>
            </a:r>
            <a:r>
              <a:rPr lang="en-US" sz="2400" dirty="0">
                <a:solidFill>
                  <a:srgbClr val="404040"/>
                </a:solidFill>
                <a:latin typeface="Calibri"/>
                <a:ea typeface="Calibri"/>
                <a:cs typeface="Calibri"/>
              </a:rPr>
              <a:t> can be used for code development and experimentation.</a:t>
            </a:r>
          </a:p>
          <a:p>
            <a:pPr marL="0" indent="0">
              <a:buNone/>
            </a:pPr>
            <a:endParaRPr lang="en-US" sz="2400" dirty="0">
              <a:latin typeface="Calibri"/>
              <a:ea typeface="Calibri"/>
              <a:cs typeface="Calibri"/>
            </a:endParaRPr>
          </a:p>
          <a:p>
            <a:pPr marL="0" indent="0">
              <a:buNone/>
            </a:pPr>
            <a:endParaRPr lang="en-US" sz="2400" dirty="0">
              <a:latin typeface="Calibri"/>
              <a:ea typeface="Calibri"/>
              <a:cs typeface="Calibri"/>
            </a:endParaRPr>
          </a:p>
        </p:txBody>
      </p:sp>
    </p:spTree>
    <p:extLst>
      <p:ext uri="{BB962C8B-B14F-4D97-AF65-F5344CB8AC3E}">
        <p14:creationId xmlns:p14="http://schemas.microsoft.com/office/powerpoint/2010/main" val="3125804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A06A-BB75-0C50-78B8-1FCFC8592FC4}"/>
              </a:ext>
            </a:extLst>
          </p:cNvPr>
          <p:cNvSpPr>
            <a:spLocks noGrp="1"/>
          </p:cNvSpPr>
          <p:nvPr>
            <p:ph type="title"/>
          </p:nvPr>
        </p:nvSpPr>
        <p:spPr/>
        <p:txBody>
          <a:bodyPr>
            <a:normAutofit/>
          </a:bodyPr>
          <a:lstStyle/>
          <a:p>
            <a:r>
              <a:rPr lang="en-US" sz="5400" dirty="0">
                <a:solidFill>
                  <a:srgbClr val="5FCBEF"/>
                </a:solidFill>
                <a:latin typeface="Calibri"/>
                <a:ea typeface="Calibri"/>
                <a:cs typeface="Calibri"/>
              </a:rPr>
              <a:t>ALGORITHM &amp; DEPLOYMENT</a:t>
            </a:r>
            <a:endParaRPr lang="en-US" sz="5400" dirty="0">
              <a:latin typeface="Calibri"/>
              <a:ea typeface="Calibri"/>
              <a:cs typeface="Calibri"/>
            </a:endParaRPr>
          </a:p>
        </p:txBody>
      </p:sp>
      <p:sp>
        <p:nvSpPr>
          <p:cNvPr id="3" name="Content Placeholder 2">
            <a:extLst>
              <a:ext uri="{FF2B5EF4-FFF2-40B4-BE49-F238E27FC236}">
                <a16:creationId xmlns:a16="http://schemas.microsoft.com/office/drawing/2014/main" id="{1F40949F-32E9-CB6E-A079-F9E63DF89FE7}"/>
              </a:ext>
            </a:extLst>
          </p:cNvPr>
          <p:cNvSpPr>
            <a:spLocks noGrp="1"/>
          </p:cNvSpPr>
          <p:nvPr>
            <p:ph idx="1"/>
          </p:nvPr>
        </p:nvSpPr>
        <p:spPr>
          <a:xfrm>
            <a:off x="677334" y="1714891"/>
            <a:ext cx="8596668" cy="4326471"/>
          </a:xfrm>
        </p:spPr>
        <p:txBody>
          <a:bodyPr vert="horz" lIns="91440" tIns="45720" rIns="91440" bIns="45720" rtlCol="0" anchor="t">
            <a:noAutofit/>
          </a:bodyPr>
          <a:lstStyle/>
          <a:p>
            <a:pPr marL="0" indent="0">
              <a:buNone/>
            </a:pPr>
            <a:r>
              <a:rPr lang="en-US" sz="2400" b="1" dirty="0">
                <a:latin typeface="Calibri"/>
                <a:ea typeface="+mn-lt"/>
                <a:cs typeface="+mn-lt"/>
              </a:rPr>
              <a:t>1.Data Preprocessing</a:t>
            </a:r>
            <a:r>
              <a:rPr lang="en-US" sz="2400" b="1" dirty="0">
                <a:solidFill>
                  <a:srgbClr val="404040"/>
                </a:solidFill>
                <a:latin typeface="Calibri"/>
                <a:ea typeface="+mn-lt"/>
                <a:cs typeface="+mn-lt"/>
              </a:rPr>
              <a:t>:</a:t>
            </a:r>
            <a:endParaRPr lang="en-US" sz="2400" b="1" dirty="0">
              <a:latin typeface="Calibri"/>
              <a:ea typeface="Calibri"/>
              <a:cs typeface="Calibri"/>
            </a:endParaRPr>
          </a:p>
          <a:p>
            <a:pPr marL="0" indent="0">
              <a:buNone/>
            </a:pPr>
            <a:r>
              <a:rPr lang="en-US" sz="2400" dirty="0">
                <a:solidFill>
                  <a:srgbClr val="404040"/>
                </a:solidFill>
                <a:latin typeface="Calibri"/>
                <a:ea typeface="+mn-lt"/>
                <a:cs typeface="+mn-lt"/>
              </a:rPr>
              <a:t>  a)Load and preprocess the facial images, including resizing, normalization, and augmentation if necessary.</a:t>
            </a:r>
            <a:endParaRPr lang="en-US" sz="2400" dirty="0">
              <a:latin typeface="Calibri"/>
              <a:ea typeface="Calibri"/>
              <a:cs typeface="Calibri"/>
            </a:endParaRPr>
          </a:p>
          <a:p>
            <a:pPr marL="0" indent="0">
              <a:buNone/>
            </a:pPr>
            <a:r>
              <a:rPr lang="en-US" sz="2400" dirty="0">
                <a:solidFill>
                  <a:srgbClr val="404040"/>
                </a:solidFill>
                <a:latin typeface="Calibri"/>
                <a:ea typeface="+mn-lt"/>
                <a:cs typeface="+mn-lt"/>
              </a:rPr>
              <a:t>  b)Label the images with corresponding emotion categories.</a:t>
            </a:r>
            <a:endParaRPr lang="en-US" sz="2400" dirty="0">
              <a:latin typeface="Calibri"/>
              <a:ea typeface="Calibri"/>
              <a:cs typeface="Calibri"/>
            </a:endParaRPr>
          </a:p>
          <a:p>
            <a:pPr marL="0" indent="0">
              <a:buNone/>
            </a:pPr>
            <a:r>
              <a:rPr lang="en-US" sz="2400" b="1" dirty="0">
                <a:latin typeface="Calibri"/>
                <a:ea typeface="+mn-lt"/>
                <a:cs typeface="+mn-lt"/>
              </a:rPr>
              <a:t>2. Model Construction</a:t>
            </a:r>
            <a:r>
              <a:rPr lang="en-US" sz="2400" b="1" dirty="0">
                <a:solidFill>
                  <a:srgbClr val="404040"/>
                </a:solidFill>
                <a:latin typeface="Calibri"/>
                <a:ea typeface="+mn-lt"/>
                <a:cs typeface="+mn-lt"/>
              </a:rPr>
              <a:t>:</a:t>
            </a:r>
            <a:endParaRPr lang="en-US" sz="2400" b="1" dirty="0">
              <a:latin typeface="Calibri"/>
              <a:ea typeface="Calibri"/>
              <a:cs typeface="Calibri"/>
            </a:endParaRPr>
          </a:p>
          <a:p>
            <a:pPr marL="0" indent="0">
              <a:buNone/>
            </a:pPr>
            <a:r>
              <a:rPr lang="en-US" sz="2400" dirty="0">
                <a:solidFill>
                  <a:srgbClr val="404040"/>
                </a:solidFill>
                <a:latin typeface="Calibri"/>
                <a:ea typeface="+mn-lt"/>
                <a:cs typeface="+mn-lt"/>
              </a:rPr>
              <a:t>  a)Design and build a neural network architecture suitable for emotion recognition, typically using convolutional neural networks (CNNs).</a:t>
            </a:r>
            <a:endParaRPr lang="en-US" sz="2400" dirty="0">
              <a:latin typeface="Calibri"/>
              <a:ea typeface="Calibri"/>
              <a:cs typeface="Calibri"/>
            </a:endParaRPr>
          </a:p>
          <a:p>
            <a:pPr marL="0" indent="0">
              <a:buNone/>
            </a:pPr>
            <a:r>
              <a:rPr lang="en-US" sz="2400" dirty="0">
                <a:solidFill>
                  <a:srgbClr val="404040"/>
                </a:solidFill>
                <a:latin typeface="Calibri"/>
                <a:ea typeface="+mn-lt"/>
                <a:cs typeface="+mn-lt"/>
              </a:rPr>
              <a:t>  b)Experiment with different architectures, activation functions, regularization techniques, and optimization algorithms to optimize performance.</a:t>
            </a:r>
            <a:endParaRPr lang="en-US" sz="2400" dirty="0">
              <a:latin typeface="Calibri"/>
              <a:ea typeface="Calibri"/>
              <a:cs typeface="Calibri"/>
            </a:endParaRPr>
          </a:p>
          <a:p>
            <a:pPr marL="0" indent="0">
              <a:buNone/>
            </a:pPr>
            <a:endParaRPr lang="en-US" sz="2400" dirty="0">
              <a:latin typeface="Calibri"/>
              <a:ea typeface="Calibri"/>
              <a:cs typeface="Calibri"/>
            </a:endParaRPr>
          </a:p>
        </p:txBody>
      </p:sp>
    </p:spTree>
    <p:extLst>
      <p:ext uri="{BB962C8B-B14F-4D97-AF65-F5344CB8AC3E}">
        <p14:creationId xmlns:p14="http://schemas.microsoft.com/office/powerpoint/2010/main" val="81614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A06A-BB75-0C50-78B8-1FCFC8592FC4}"/>
              </a:ext>
            </a:extLst>
          </p:cNvPr>
          <p:cNvSpPr>
            <a:spLocks noGrp="1"/>
          </p:cNvSpPr>
          <p:nvPr>
            <p:ph type="title"/>
          </p:nvPr>
        </p:nvSpPr>
        <p:spPr/>
        <p:txBody>
          <a:bodyPr>
            <a:normAutofit/>
          </a:bodyPr>
          <a:lstStyle/>
          <a:p>
            <a:r>
              <a:rPr lang="en-US" sz="5400" dirty="0">
                <a:solidFill>
                  <a:srgbClr val="5FCBEF"/>
                </a:solidFill>
                <a:latin typeface="Calibri"/>
                <a:ea typeface="Calibri"/>
                <a:cs typeface="Calibri"/>
              </a:rPr>
              <a:t>ALGORITHM &amp; DEPLOYMENT</a:t>
            </a:r>
            <a:endParaRPr lang="en-US" sz="5400" dirty="0">
              <a:latin typeface="Calibri"/>
              <a:ea typeface="Calibri"/>
              <a:cs typeface="Calibri"/>
            </a:endParaRPr>
          </a:p>
        </p:txBody>
      </p:sp>
      <p:sp>
        <p:nvSpPr>
          <p:cNvPr id="3" name="Content Placeholder 2">
            <a:extLst>
              <a:ext uri="{FF2B5EF4-FFF2-40B4-BE49-F238E27FC236}">
                <a16:creationId xmlns:a16="http://schemas.microsoft.com/office/drawing/2014/main" id="{1F40949F-32E9-CB6E-A079-F9E63DF89FE7}"/>
              </a:ext>
            </a:extLst>
          </p:cNvPr>
          <p:cNvSpPr>
            <a:spLocks noGrp="1"/>
          </p:cNvSpPr>
          <p:nvPr>
            <p:ph idx="1"/>
          </p:nvPr>
        </p:nvSpPr>
        <p:spPr>
          <a:xfrm>
            <a:off x="677334" y="1714891"/>
            <a:ext cx="8596668" cy="4326471"/>
          </a:xfrm>
        </p:spPr>
        <p:txBody>
          <a:bodyPr vert="horz" lIns="91440" tIns="45720" rIns="91440" bIns="45720" rtlCol="0" anchor="t">
            <a:noAutofit/>
          </a:bodyPr>
          <a:lstStyle/>
          <a:p>
            <a:pPr marL="0" indent="0">
              <a:buNone/>
            </a:pPr>
            <a:r>
              <a:rPr lang="en-US" sz="2400" b="1" dirty="0">
                <a:latin typeface="Calibri"/>
                <a:ea typeface="Calibri"/>
                <a:cs typeface="Calibri"/>
              </a:rPr>
              <a:t>3.Model Training</a:t>
            </a:r>
            <a:r>
              <a:rPr lang="en-US" sz="2400" b="1" dirty="0">
                <a:solidFill>
                  <a:srgbClr val="404040"/>
                </a:solidFill>
                <a:latin typeface="Calibri"/>
                <a:ea typeface="Calibri"/>
                <a:cs typeface="Calibri"/>
              </a:rPr>
              <a:t>:</a:t>
            </a:r>
            <a:endParaRPr lang="en-US" sz="2400" b="1" dirty="0">
              <a:latin typeface="Calibri"/>
              <a:ea typeface="Calibri"/>
              <a:cs typeface="Calibri"/>
            </a:endParaRPr>
          </a:p>
          <a:p>
            <a:pPr marL="0" indent="0">
              <a:buNone/>
            </a:pPr>
            <a:r>
              <a:rPr lang="en-US" sz="2400" dirty="0">
                <a:solidFill>
                  <a:srgbClr val="404040"/>
                </a:solidFill>
                <a:latin typeface="Calibri"/>
                <a:ea typeface="Calibri"/>
                <a:cs typeface="Calibri"/>
              </a:rPr>
              <a:t>  a)Split the dataset into training, validation, and testing sets.</a:t>
            </a:r>
            <a:endParaRPr lang="en-US" sz="2400">
              <a:latin typeface="Calibri"/>
              <a:ea typeface="Calibri"/>
              <a:cs typeface="Calibri"/>
            </a:endParaRPr>
          </a:p>
          <a:p>
            <a:pPr marL="0" indent="0">
              <a:buNone/>
            </a:pPr>
            <a:r>
              <a:rPr lang="en-US" sz="2400" dirty="0">
                <a:solidFill>
                  <a:srgbClr val="404040"/>
                </a:solidFill>
                <a:latin typeface="Calibri"/>
                <a:ea typeface="Calibri"/>
                <a:cs typeface="Calibri"/>
              </a:rPr>
              <a:t>  b)Train the neural network model on the training dataset using backpropagation and gradient descent.</a:t>
            </a:r>
            <a:endParaRPr lang="en-US" sz="2400">
              <a:latin typeface="Calibri"/>
              <a:ea typeface="Calibri"/>
              <a:cs typeface="Calibri"/>
            </a:endParaRPr>
          </a:p>
          <a:p>
            <a:pPr marL="0" indent="0">
              <a:buNone/>
            </a:pPr>
            <a:r>
              <a:rPr lang="en-US" sz="2400" dirty="0">
                <a:solidFill>
                  <a:srgbClr val="404040"/>
                </a:solidFill>
                <a:latin typeface="Calibri"/>
                <a:ea typeface="Calibri"/>
                <a:cs typeface="Calibri"/>
              </a:rPr>
              <a:t>  c)Monitor the model's performance on the validation set to prevent overfitting and adjust hyperparameters accordingly.</a:t>
            </a:r>
            <a:endParaRPr lang="en-US" sz="2400">
              <a:latin typeface="Calibri"/>
              <a:ea typeface="Calibri"/>
              <a:cs typeface="Calibri"/>
            </a:endParaRPr>
          </a:p>
          <a:p>
            <a:pPr marL="0" indent="0">
              <a:buNone/>
            </a:pPr>
            <a:r>
              <a:rPr lang="en-US" sz="2400" b="1" dirty="0">
                <a:latin typeface="Calibri"/>
                <a:ea typeface="Calibri"/>
                <a:cs typeface="Calibri"/>
              </a:rPr>
              <a:t>4.Model </a:t>
            </a:r>
            <a:r>
              <a:rPr lang="en-US" sz="2400" b="1" dirty="0">
                <a:solidFill>
                  <a:srgbClr val="404040"/>
                </a:solidFill>
                <a:latin typeface="Calibri"/>
                <a:ea typeface="Calibri"/>
                <a:cs typeface="Calibri"/>
              </a:rPr>
              <a:t>Evaluation:</a:t>
            </a:r>
            <a:endParaRPr lang="en-US" sz="2400" b="1">
              <a:latin typeface="Calibri"/>
              <a:ea typeface="Calibri"/>
              <a:cs typeface="Calibri"/>
            </a:endParaRPr>
          </a:p>
          <a:p>
            <a:pPr marL="0" indent="0">
              <a:buNone/>
            </a:pPr>
            <a:r>
              <a:rPr lang="en-US" sz="2400" dirty="0">
                <a:solidFill>
                  <a:srgbClr val="404040"/>
                </a:solidFill>
                <a:latin typeface="Calibri"/>
                <a:ea typeface="Calibri"/>
                <a:cs typeface="Calibri"/>
              </a:rPr>
              <a:t>  a)Evaluate the trained model's performance on the testing dataset using metrics such as accuracy, precision, recall, and F1-score.</a:t>
            </a:r>
            <a:endParaRPr lang="en-US" sz="2400">
              <a:latin typeface="Calibri"/>
              <a:ea typeface="Calibri"/>
              <a:cs typeface="Calibri"/>
            </a:endParaRPr>
          </a:p>
          <a:p>
            <a:pPr marL="0" indent="0">
              <a:buNone/>
            </a:pPr>
            <a:endParaRPr lang="en-US" sz="2400" dirty="0">
              <a:latin typeface="Calibri"/>
              <a:ea typeface="Calibri"/>
              <a:cs typeface="Calibri"/>
            </a:endParaRPr>
          </a:p>
          <a:p>
            <a:pPr marL="0" indent="0">
              <a:buNone/>
            </a:pPr>
            <a:endParaRPr lang="en-US" sz="2400" dirty="0">
              <a:latin typeface="Calibri"/>
              <a:ea typeface="Calibri"/>
              <a:cs typeface="Calibri"/>
            </a:endParaRPr>
          </a:p>
        </p:txBody>
      </p:sp>
    </p:spTree>
    <p:extLst>
      <p:ext uri="{BB962C8B-B14F-4D97-AF65-F5344CB8AC3E}">
        <p14:creationId xmlns:p14="http://schemas.microsoft.com/office/powerpoint/2010/main" val="19864741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EMOTION RECOGNITION USING CNN </vt:lpstr>
      <vt:lpstr>EMOTION RECOGNITION USING NEURAL NETWORK</vt:lpstr>
      <vt:lpstr>                       AGENDA</vt:lpstr>
      <vt:lpstr>PROBLEM STATEMENT</vt:lpstr>
      <vt:lpstr>PROPOSED SOLUTION</vt:lpstr>
      <vt:lpstr>SYSTEM DEVELOPMENT APPROACH</vt:lpstr>
      <vt:lpstr>SYSTEM DEVELOPMENT APPROACH</vt:lpstr>
      <vt:lpstr>ALGORITHM &amp; DEPLOYMENT</vt:lpstr>
      <vt:lpstr>ALGORITHM &amp; DEPLOYMENT</vt:lpstr>
      <vt:lpstr>ALGORITHM &amp; DEPLOYMENT</vt:lpstr>
      <vt:lpstr>WOW FACTORS</vt:lpstr>
      <vt:lpstr>RESULTS</vt:lpstr>
      <vt:lpstr>CONCLUSION</vt:lpstr>
      <vt:lpstr>REFERNCES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291</cp:revision>
  <dcterms:created xsi:type="dcterms:W3CDTF">2024-04-03T14:13:46Z</dcterms:created>
  <dcterms:modified xsi:type="dcterms:W3CDTF">2024-04-05T04:26:11Z</dcterms:modified>
</cp:coreProperties>
</file>