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172599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33545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5544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1931115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9455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2258659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156075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407400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282953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7363-3FD8-47D5-BA8B-C88101745299}"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42262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87363-3FD8-47D5-BA8B-C88101745299}"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95949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87363-3FD8-47D5-BA8B-C88101745299}" type="datetimeFigureOut">
              <a:rPr lang="en-IN" smtClean="0"/>
              <a:t>26-10-2022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156930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B87363-3FD8-47D5-BA8B-C88101745299}" type="datetimeFigureOut">
              <a:rPr lang="en-IN" smtClean="0"/>
              <a:t>26-10-2022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395385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87363-3FD8-47D5-BA8B-C88101745299}" type="datetimeFigureOut">
              <a:rPr lang="en-IN" smtClean="0"/>
              <a:t>26-10-2022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57752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B87363-3FD8-47D5-BA8B-C88101745299}"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391139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87363-3FD8-47D5-BA8B-C88101745299}"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E6FBD-3CEC-4910-A349-4027790D1809}" type="slidenum">
              <a:rPr lang="en-IN" smtClean="0"/>
              <a:t>‹#›</a:t>
            </a:fld>
            <a:endParaRPr lang="en-IN"/>
          </a:p>
        </p:txBody>
      </p:sp>
    </p:spTree>
    <p:extLst>
      <p:ext uri="{BB962C8B-B14F-4D97-AF65-F5344CB8AC3E}">
        <p14:creationId xmlns:p14="http://schemas.microsoft.com/office/powerpoint/2010/main" val="34262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B87363-3FD8-47D5-BA8B-C88101745299}" type="datetimeFigureOut">
              <a:rPr lang="en-IN" smtClean="0"/>
              <a:t>26-10-2022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DE6FBD-3CEC-4910-A349-4027790D1809}" type="slidenum">
              <a:rPr lang="en-IN" smtClean="0"/>
              <a:t>‹#›</a:t>
            </a:fld>
            <a:endParaRPr lang="en-IN"/>
          </a:p>
        </p:txBody>
      </p:sp>
    </p:spTree>
    <p:extLst>
      <p:ext uri="{BB962C8B-B14F-4D97-AF65-F5344CB8AC3E}">
        <p14:creationId xmlns:p14="http://schemas.microsoft.com/office/powerpoint/2010/main" val="258521761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ecteezy.com/vector-art/363241-brain-drain-cartoon"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bigthink.com/politics-current-affairs/american-brain-drain"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LSlVHrN4Gk"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bloglovin.com/@talent4gigag/preventing-brain-drain-in-it-industry-what-3038231"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tworkforgood.com/nonprofitblog/10-creative-donor-thank-you-idea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6291-A99B-E0AD-7F61-8FF482634CDB}"/>
              </a:ext>
            </a:extLst>
          </p:cNvPr>
          <p:cNvSpPr>
            <a:spLocks noGrp="1"/>
          </p:cNvSpPr>
          <p:nvPr>
            <p:ph type="ctrTitle"/>
          </p:nvPr>
        </p:nvSpPr>
        <p:spPr/>
        <p:txBody>
          <a:bodyPr/>
          <a:lstStyle/>
          <a:p>
            <a:r>
              <a:rPr lang="en-US" dirty="0"/>
              <a:t>Measures to prevent “Brain Drain”</a:t>
            </a:r>
            <a:endParaRPr lang="en-IN" dirty="0"/>
          </a:p>
        </p:txBody>
      </p:sp>
      <p:sp>
        <p:nvSpPr>
          <p:cNvPr id="3" name="Subtitle 2">
            <a:extLst>
              <a:ext uri="{FF2B5EF4-FFF2-40B4-BE49-F238E27FC236}">
                <a16:creationId xmlns:a16="http://schemas.microsoft.com/office/drawing/2014/main" id="{F113A6CB-5DA7-0596-1106-52FD818FB662}"/>
              </a:ext>
            </a:extLst>
          </p:cNvPr>
          <p:cNvSpPr>
            <a:spLocks noGrp="1"/>
          </p:cNvSpPr>
          <p:nvPr>
            <p:ph type="subTitle" idx="1"/>
          </p:nvPr>
        </p:nvSpPr>
        <p:spPr/>
        <p:txBody>
          <a:bodyPr/>
          <a:lstStyle/>
          <a:p>
            <a:r>
              <a:rPr lang="en-US" dirty="0"/>
              <a:t>By Parth Reddy, IX/9 A</a:t>
            </a:r>
            <a:endParaRPr lang="en-IN" dirty="0"/>
          </a:p>
        </p:txBody>
      </p:sp>
      <p:pic>
        <p:nvPicPr>
          <p:cNvPr id="9" name="Picture 8">
            <a:extLst>
              <a:ext uri="{FF2B5EF4-FFF2-40B4-BE49-F238E27FC236}">
                <a16:creationId xmlns:a16="http://schemas.microsoft.com/office/drawing/2014/main" id="{1F0AB56C-D14F-87B2-F856-D34850397D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5138" y="3845592"/>
            <a:ext cx="4334722" cy="2301207"/>
          </a:xfrm>
          <a:prstGeom prst="rect">
            <a:avLst/>
          </a:prstGeom>
        </p:spPr>
      </p:pic>
      <p:pic>
        <p:nvPicPr>
          <p:cNvPr id="12" name="Picture 11">
            <a:extLst>
              <a:ext uri="{FF2B5EF4-FFF2-40B4-BE49-F238E27FC236}">
                <a16:creationId xmlns:a16="http://schemas.microsoft.com/office/drawing/2014/main" id="{201413ED-C5A7-83AE-314F-380E9D811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36537" y="536243"/>
            <a:ext cx="3761932" cy="1880966"/>
          </a:xfrm>
          <a:prstGeom prst="rect">
            <a:avLst/>
          </a:prstGeom>
        </p:spPr>
      </p:pic>
    </p:spTree>
    <p:extLst>
      <p:ext uri="{BB962C8B-B14F-4D97-AF65-F5344CB8AC3E}">
        <p14:creationId xmlns:p14="http://schemas.microsoft.com/office/powerpoint/2010/main" val="375052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6766-79EF-864C-1BBD-54E092077538}"/>
              </a:ext>
            </a:extLst>
          </p:cNvPr>
          <p:cNvSpPr>
            <a:spLocks noGrp="1"/>
          </p:cNvSpPr>
          <p:nvPr>
            <p:ph type="title"/>
          </p:nvPr>
        </p:nvSpPr>
        <p:spPr/>
        <p:txBody>
          <a:bodyPr/>
          <a:lstStyle/>
          <a:p>
            <a:r>
              <a:rPr lang="en-US" dirty="0"/>
              <a:t>What is Brain Drain?</a:t>
            </a:r>
            <a:endParaRPr lang="en-IN" dirty="0"/>
          </a:p>
        </p:txBody>
      </p:sp>
      <p:sp>
        <p:nvSpPr>
          <p:cNvPr id="3" name="Content Placeholder 2">
            <a:extLst>
              <a:ext uri="{FF2B5EF4-FFF2-40B4-BE49-F238E27FC236}">
                <a16:creationId xmlns:a16="http://schemas.microsoft.com/office/drawing/2014/main" id="{1E25D6B4-AA2B-2619-B8E4-D0172A1302EE}"/>
              </a:ext>
            </a:extLst>
          </p:cNvPr>
          <p:cNvSpPr>
            <a:spLocks noGrp="1"/>
          </p:cNvSpPr>
          <p:nvPr>
            <p:ph idx="1"/>
          </p:nvPr>
        </p:nvSpPr>
        <p:spPr/>
        <p:txBody>
          <a:bodyPr>
            <a:normAutofit fontScale="85000" lnSpcReduction="20000"/>
          </a:bodyPr>
          <a:lstStyle/>
          <a:p>
            <a:pPr marL="0" indent="0">
              <a:buNone/>
            </a:pPr>
            <a:r>
              <a:rPr lang="en-US" dirty="0"/>
              <a:t>Brain Drain means </a:t>
            </a:r>
            <a:r>
              <a:rPr lang="en-US" dirty="0">
                <a:solidFill>
                  <a:schemeClr val="tx1"/>
                </a:solidFill>
              </a:rPr>
              <a:t>T</a:t>
            </a:r>
            <a:r>
              <a:rPr lang="en-US" b="0" i="0" dirty="0">
                <a:solidFill>
                  <a:schemeClr val="tx1"/>
                </a:solidFill>
                <a:effectLst/>
              </a:rPr>
              <a:t>he emigration of highly trained or qualified people from a particular country. It can result from political turmoil or the existence of more favourable professional opportunities elsewhere.</a:t>
            </a:r>
          </a:p>
          <a:p>
            <a:pPr marL="0" indent="0">
              <a:buNone/>
            </a:pPr>
            <a:r>
              <a:rPr lang="en-US" dirty="0">
                <a:solidFill>
                  <a:schemeClr val="tx1"/>
                </a:solidFill>
              </a:rPr>
              <a:t>Its effects are:</a:t>
            </a:r>
            <a:endParaRPr lang="en-US" b="0" i="0" dirty="0">
              <a:solidFill>
                <a:schemeClr val="tx1"/>
              </a:solidFill>
              <a:effectLst/>
            </a:endParaRPr>
          </a:p>
          <a:p>
            <a:pPr algn="l">
              <a:buFont typeface="Arial" panose="020B0604020202020204" pitchFamily="34" charset="0"/>
              <a:buChar char="•"/>
            </a:pPr>
            <a:r>
              <a:rPr lang="en-US" sz="1900" b="0" i="0" dirty="0">
                <a:solidFill>
                  <a:schemeClr val="tx1"/>
                </a:solidFill>
                <a:effectLst/>
                <a:latin typeface="+mj-lt"/>
              </a:rPr>
              <a:t>Loss of meagre professionals in countries which are financially weak. Poor African countries like Ethiopia become even Moorer due to Brain Drain.</a:t>
            </a:r>
          </a:p>
          <a:p>
            <a:pPr algn="l">
              <a:buFont typeface="Arial" panose="020B0604020202020204" pitchFamily="34" charset="0"/>
              <a:buChar char="•"/>
            </a:pPr>
            <a:r>
              <a:rPr lang="en-US" sz="1900" b="0" i="0" dirty="0">
                <a:solidFill>
                  <a:schemeClr val="tx1"/>
                </a:solidFill>
                <a:effectLst/>
                <a:latin typeface="+mj-lt"/>
              </a:rPr>
              <a:t>Brain drain threatens the economic prospects and competitiveness of an affected country. A diminished labour force and migration of high-income taxpayers often result in missed opportunities, reduced growth, lower employment and reduced overall tax revenue.</a:t>
            </a:r>
          </a:p>
          <a:p>
            <a:pPr algn="l">
              <a:buFont typeface="Arial" panose="020B0604020202020204" pitchFamily="34" charset="0"/>
              <a:buChar char="•"/>
            </a:pPr>
            <a:r>
              <a:rPr lang="en-US" sz="1900" b="0" i="0" dirty="0">
                <a:solidFill>
                  <a:schemeClr val="tx1"/>
                </a:solidFill>
                <a:effectLst/>
                <a:latin typeface="+mj-lt"/>
              </a:rPr>
              <a:t>Creates more Inequality in the world as advanced economies receive further benefits and the backward economies continue to be at the receiving end.</a:t>
            </a:r>
          </a:p>
          <a:p>
            <a:pPr algn="l">
              <a:buFont typeface="Arial" panose="020B0604020202020204" pitchFamily="34" charset="0"/>
              <a:buChar char="•"/>
            </a:pPr>
            <a:r>
              <a:rPr lang="en-US" sz="1900" b="0" i="0" dirty="0">
                <a:solidFill>
                  <a:schemeClr val="tx1"/>
                </a:solidFill>
                <a:effectLst/>
                <a:latin typeface="+mj-lt"/>
              </a:rPr>
              <a:t>Brain drain is a loss to countries of origin because it deprives these countries of the innovations of their professionals. Such countries have become culturally and technologically dependent on the West.</a:t>
            </a:r>
          </a:p>
          <a:p>
            <a:endParaRPr lang="en-IN" sz="1900" dirty="0">
              <a:solidFill>
                <a:schemeClr val="tx1"/>
              </a:solidFill>
              <a:latin typeface="+mj-lt"/>
            </a:endParaRPr>
          </a:p>
        </p:txBody>
      </p:sp>
      <p:pic>
        <p:nvPicPr>
          <p:cNvPr id="6" name="Picture 5">
            <a:extLst>
              <a:ext uri="{FF2B5EF4-FFF2-40B4-BE49-F238E27FC236}">
                <a16:creationId xmlns:a16="http://schemas.microsoft.com/office/drawing/2014/main" id="{29C252F7-3C5D-A480-9BF0-7F4A1B2D63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34000" y="188913"/>
            <a:ext cx="3505200" cy="1971676"/>
          </a:xfrm>
          <a:prstGeom prst="rect">
            <a:avLst/>
          </a:prstGeom>
        </p:spPr>
      </p:pic>
      <p:pic>
        <p:nvPicPr>
          <p:cNvPr id="7" name="Picture 6">
            <a:extLst>
              <a:ext uri="{FF2B5EF4-FFF2-40B4-BE49-F238E27FC236}">
                <a16:creationId xmlns:a16="http://schemas.microsoft.com/office/drawing/2014/main" id="{E40A4A80-E98E-8E45-B0D3-F0FEB9F556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000066" y="170907"/>
            <a:ext cx="2977366" cy="1989682"/>
          </a:xfrm>
          <a:prstGeom prst="rect">
            <a:avLst/>
          </a:prstGeom>
        </p:spPr>
      </p:pic>
    </p:spTree>
    <p:extLst>
      <p:ext uri="{BB962C8B-B14F-4D97-AF65-F5344CB8AC3E}">
        <p14:creationId xmlns:p14="http://schemas.microsoft.com/office/powerpoint/2010/main" val="112582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749E-49CF-3CCD-F63E-77744A0079A1}"/>
              </a:ext>
            </a:extLst>
          </p:cNvPr>
          <p:cNvSpPr>
            <a:spLocks noGrp="1"/>
          </p:cNvSpPr>
          <p:nvPr>
            <p:ph type="title"/>
          </p:nvPr>
        </p:nvSpPr>
        <p:spPr/>
        <p:txBody>
          <a:bodyPr/>
          <a:lstStyle/>
          <a:p>
            <a:r>
              <a:rPr lang="en-US" dirty="0"/>
              <a:t>How to prevent it?</a:t>
            </a:r>
            <a:endParaRPr lang="en-IN" dirty="0"/>
          </a:p>
        </p:txBody>
      </p:sp>
      <p:sp>
        <p:nvSpPr>
          <p:cNvPr id="3" name="Content Placeholder 2">
            <a:extLst>
              <a:ext uri="{FF2B5EF4-FFF2-40B4-BE49-F238E27FC236}">
                <a16:creationId xmlns:a16="http://schemas.microsoft.com/office/drawing/2014/main" id="{6796E34A-D1D4-7AFF-C14C-3848A040823B}"/>
              </a:ext>
            </a:extLst>
          </p:cNvPr>
          <p:cNvSpPr>
            <a:spLocks noGrp="1"/>
          </p:cNvSpPr>
          <p:nvPr>
            <p:ph idx="1"/>
          </p:nvPr>
        </p:nvSpPr>
        <p:spPr/>
        <p:txBody>
          <a:bodyPr>
            <a:normAutofit fontScale="77500" lnSpcReduction="20000"/>
          </a:bodyPr>
          <a:lstStyle/>
          <a:p>
            <a:pPr marL="0" indent="0">
              <a:buNone/>
            </a:pPr>
            <a:r>
              <a:rPr lang="en-US" sz="1800" b="0" i="0" dirty="0">
                <a:solidFill>
                  <a:schemeClr val="tx1"/>
                </a:solidFill>
                <a:effectLst/>
                <a:latin typeface="+mj-lt"/>
              </a:rPr>
              <a:t>Increasing investments into certain areas of the economy</a:t>
            </a:r>
          </a:p>
          <a:p>
            <a:pPr marL="0" indent="0">
              <a:buNone/>
            </a:pPr>
            <a:r>
              <a:rPr lang="en-US" sz="1800" b="0" i="0" dirty="0">
                <a:solidFill>
                  <a:schemeClr val="tx1"/>
                </a:solidFill>
                <a:effectLst/>
                <a:latin typeface="+mj-lt"/>
              </a:rPr>
              <a:t>Offering competitive wages</a:t>
            </a:r>
          </a:p>
          <a:p>
            <a:pPr marL="0" indent="0">
              <a:buNone/>
            </a:pPr>
            <a:r>
              <a:rPr lang="en-US" sz="1800" b="0" i="0" dirty="0">
                <a:solidFill>
                  <a:schemeClr val="tx1"/>
                </a:solidFill>
                <a:effectLst/>
                <a:latin typeface="+mj-lt"/>
              </a:rPr>
              <a:t>Paving the way for legal and social reform</a:t>
            </a:r>
          </a:p>
          <a:p>
            <a:pPr marL="0" indent="0">
              <a:buNone/>
            </a:pPr>
            <a:r>
              <a:rPr lang="en-US" sz="1800" b="0" i="0" dirty="0">
                <a:solidFill>
                  <a:schemeClr val="tx1"/>
                </a:solidFill>
                <a:effectLst/>
                <a:latin typeface="+mj-lt"/>
              </a:rPr>
              <a:t>Improving the quality of resources, such as housing and healthcare</a:t>
            </a:r>
          </a:p>
          <a:p>
            <a:pPr marL="0" indent="0">
              <a:buNone/>
            </a:pPr>
            <a:r>
              <a:rPr lang="en-US" sz="1800" b="0" i="0" dirty="0">
                <a:solidFill>
                  <a:schemeClr val="tx1"/>
                </a:solidFill>
                <a:effectLst/>
                <a:latin typeface="+mj-lt"/>
              </a:rPr>
              <a:t>Providing affordable housing solutions</a:t>
            </a:r>
          </a:p>
          <a:p>
            <a:pPr marL="0" indent="0">
              <a:buNone/>
            </a:pPr>
            <a:r>
              <a:rPr lang="en-US" dirty="0">
                <a:solidFill>
                  <a:schemeClr val="tx1"/>
                </a:solidFill>
              </a:rPr>
              <a:t>Honest governance at the national and international levels is the need of the hour. Special attention is needed towards the maintenance of reasonable security for people’s lives and property which is essential for economic progress. </a:t>
            </a:r>
          </a:p>
          <a:p>
            <a:pPr marL="0" indent="0" algn="just">
              <a:buNone/>
            </a:pPr>
            <a:r>
              <a:rPr lang="en-US" dirty="0">
                <a:solidFill>
                  <a:schemeClr val="tx1"/>
                </a:solidFill>
              </a:rPr>
              <a:t>Higher wages for the Native according to their qualifications is essential, instead of overestimating and hiring expatriates, which are more costly. </a:t>
            </a:r>
          </a:p>
          <a:p>
            <a:pPr marL="0" indent="0" algn="just">
              <a:buNone/>
            </a:pPr>
            <a:r>
              <a:rPr lang="en-US" dirty="0">
                <a:solidFill>
                  <a:schemeClr val="tx1"/>
                </a:solidFill>
              </a:rPr>
              <a:t>The quality of Education should be improved. Quality Education plays a powerful role, especially in the growing problems of international migration. Expanding a better educational infrastructure will prevent emigrants from seeking higher education abroad. </a:t>
            </a:r>
          </a:p>
          <a:p>
            <a:pPr marL="0" indent="0" algn="just">
              <a:buNone/>
            </a:pPr>
            <a:r>
              <a:rPr lang="en-US" dirty="0">
                <a:solidFill>
                  <a:schemeClr val="tx1"/>
                </a:solidFill>
              </a:rPr>
              <a:t>Since Native Countries are also the stakeholders of the Brain Drain, an agreement can be made between rich and poor countries that prohibit the rich from taking intellectuals of the poorer states.</a:t>
            </a:r>
          </a:p>
          <a:p>
            <a:endParaRPr lang="en-US" sz="1800" b="0" i="0" dirty="0">
              <a:solidFill>
                <a:schemeClr val="tx1"/>
              </a:solidFill>
              <a:effectLst/>
              <a:latin typeface="+mj-lt"/>
            </a:endParaRPr>
          </a:p>
          <a:p>
            <a:endParaRPr lang="en-IN" dirty="0"/>
          </a:p>
        </p:txBody>
      </p:sp>
    </p:spTree>
    <p:extLst>
      <p:ext uri="{BB962C8B-B14F-4D97-AF65-F5344CB8AC3E}">
        <p14:creationId xmlns:p14="http://schemas.microsoft.com/office/powerpoint/2010/main" val="421082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B83B-B974-5EEE-7E85-DA2276E2D267}"/>
              </a:ext>
            </a:extLst>
          </p:cNvPr>
          <p:cNvSpPr>
            <a:spLocks noGrp="1"/>
          </p:cNvSpPr>
          <p:nvPr>
            <p:ph type="title"/>
          </p:nvPr>
        </p:nvSpPr>
        <p:spPr/>
        <p:txBody>
          <a:bodyPr/>
          <a:lstStyle/>
          <a:p>
            <a:r>
              <a:rPr lang="en-US" dirty="0"/>
              <a:t>Thank you for reading my Presentation!</a:t>
            </a:r>
            <a:endParaRPr lang="en-IN" dirty="0"/>
          </a:p>
        </p:txBody>
      </p:sp>
      <p:pic>
        <p:nvPicPr>
          <p:cNvPr id="5" name="Content Placeholder 4">
            <a:extLst>
              <a:ext uri="{FF2B5EF4-FFF2-40B4-BE49-F238E27FC236}">
                <a16:creationId xmlns:a16="http://schemas.microsoft.com/office/drawing/2014/main" id="{4E00D40C-4DD4-0281-CDD0-D924FE5FE10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595" y="2160607"/>
            <a:ext cx="9249255" cy="3283460"/>
          </a:xfrm>
        </p:spPr>
      </p:pic>
    </p:spTree>
    <p:extLst>
      <p:ext uri="{BB962C8B-B14F-4D97-AF65-F5344CB8AC3E}">
        <p14:creationId xmlns:p14="http://schemas.microsoft.com/office/powerpoint/2010/main" val="3009030718"/>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TotalTime>
  <Words>355</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Measures to prevent “Brain Drain”</vt:lpstr>
      <vt:lpstr>What is Brain Drain?</vt:lpstr>
      <vt:lpstr>How to prevent it?</vt:lpstr>
      <vt:lpstr>Thank you for reading my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Measures to prevent “Brain Drain”</dc:title>
  <dc:creator>Parth Reddy</dc:creator>
  <cp:lastModifiedBy>Parth Reddy</cp:lastModifiedBy>
  <cp:revision>1</cp:revision>
  <dcterms:created xsi:type="dcterms:W3CDTF">2022-10-26T06:27:40Z</dcterms:created>
  <dcterms:modified xsi:type="dcterms:W3CDTF">2022-10-26T06:57:50Z</dcterms:modified>
</cp:coreProperties>
</file>