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71" r:id="rId5"/>
    <p:sldId id="259" r:id="rId6"/>
    <p:sldId id="272" r:id="rId7"/>
    <p:sldId id="273" r:id="rId8"/>
    <p:sldId id="274" r:id="rId9"/>
    <p:sldId id="280" r:id="rId10"/>
    <p:sldId id="262" r:id="rId11"/>
    <p:sldId id="263" r:id="rId12"/>
    <p:sldId id="285" r:id="rId13"/>
    <p:sldId id="286" r:id="rId14"/>
    <p:sldId id="287" r:id="rId15"/>
    <p:sldId id="276" r:id="rId16"/>
    <p:sldId id="275" r:id="rId17"/>
    <p:sldId id="278" r:id="rId18"/>
    <p:sldId id="279" r:id="rId19"/>
    <p:sldId id="264" r:id="rId20"/>
    <p:sldId id="265" r:id="rId21"/>
    <p:sldId id="266" r:id="rId22"/>
    <p:sldId id="267" r:id="rId23"/>
    <p:sldId id="277" r:id="rId24"/>
    <p:sldId id="268" r:id="rId25"/>
    <p:sldId id="269" r:id="rId26"/>
    <p:sldId id="270" r:id="rId27"/>
    <p:sldId id="281" r:id="rId28"/>
    <p:sldId id="282" r:id="rId29"/>
    <p:sldId id="283" r:id="rId30"/>
    <p:sldId id="288" r:id="rId31"/>
    <p:sldId id="289" r:id="rId32"/>
    <p:sldId id="290" r:id="rId33"/>
    <p:sldId id="284" r:id="rId34"/>
    <p:sldId id="291" r:id="rId35"/>
    <p:sldId id="292" r:id="rId36"/>
    <p:sldId id="293" r:id="rId37"/>
    <p:sldId id="297" r:id="rId38"/>
    <p:sldId id="294" r:id="rId39"/>
    <p:sldId id="295"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141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FC6C96-F04C-4247-8B5C-B96770E1FFBB}" type="datetimeFigureOut">
              <a:rPr lang="en-US" smtClean="0"/>
              <a:pPr/>
              <a:t>11/18/2022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147D12-CC46-4948-8C1A-55B224D1A62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D2090D-D129-834B-9659-D0D4EED639F0}" type="slidenum">
              <a:rPr lang="en-US">
                <a:solidFill>
                  <a:prstClr val="black"/>
                </a:solidFill>
              </a:rPr>
              <a:pPr/>
              <a:t>10</a:t>
            </a:fld>
            <a:endParaRPr lang="en-US">
              <a:solidFill>
                <a:prstClr val="black"/>
              </a:solidFill>
            </a:endParaRPr>
          </a:p>
        </p:txBody>
      </p:sp>
      <p:sp>
        <p:nvSpPr>
          <p:cNvPr id="586754" name="Rectangle 2"/>
          <p:cNvSpPr>
            <a:spLocks noGrp="1" noRot="1" noChangeAspect="1" noChangeArrowheads="1"/>
          </p:cNvSpPr>
          <p:nvPr>
            <p:ph type="sldImg"/>
          </p:nvPr>
        </p:nvSpPr>
        <p:spPr bwMode="auto">
          <a:xfrm>
            <a:off x="1127125" y="711200"/>
            <a:ext cx="4603750" cy="3454400"/>
          </a:xfrm>
          <a:prstGeom prst="rect">
            <a:avLst/>
          </a:prstGeom>
          <a:solidFill>
            <a:srgbClr val="FFFFFF"/>
          </a:solidFill>
          <a:ln>
            <a:solidFill>
              <a:srgbClr val="000000"/>
            </a:solidFill>
            <a:miter lim="800000"/>
            <a:headEnd/>
            <a:tailEnd/>
          </a:ln>
        </p:spPr>
      </p:sp>
      <p:sp>
        <p:nvSpPr>
          <p:cNvPr id="586755" name="Rectangle 3"/>
          <p:cNvSpPr>
            <a:spLocks noGrp="1" noChangeArrowheads="1"/>
          </p:cNvSpPr>
          <p:nvPr>
            <p:ph type="body" idx="1"/>
          </p:nvPr>
        </p:nvSpPr>
        <p:spPr bwMode="auto">
          <a:xfrm>
            <a:off x="914400" y="4368800"/>
            <a:ext cx="5029200" cy="4064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B3E75-644B-C743-9D74-530677B13038}" type="slidenum">
              <a:rPr lang="en-US">
                <a:solidFill>
                  <a:prstClr val="black"/>
                </a:solidFill>
              </a:rPr>
              <a:pPr/>
              <a:t>11</a:t>
            </a:fld>
            <a:endParaRPr lang="en-US">
              <a:solidFill>
                <a:prstClr val="black"/>
              </a:solidFill>
            </a:endParaRPr>
          </a:p>
        </p:txBody>
      </p:sp>
      <p:sp>
        <p:nvSpPr>
          <p:cNvPr id="582658" name="Rectangle 2"/>
          <p:cNvSpPr>
            <a:spLocks noGrp="1" noRot="1" noChangeAspect="1" noChangeArrowheads="1"/>
          </p:cNvSpPr>
          <p:nvPr>
            <p:ph type="sldImg"/>
          </p:nvPr>
        </p:nvSpPr>
        <p:spPr bwMode="auto">
          <a:xfrm>
            <a:off x="1127125" y="711200"/>
            <a:ext cx="4603750" cy="3454400"/>
          </a:xfrm>
          <a:prstGeom prst="rect">
            <a:avLst/>
          </a:prstGeom>
          <a:solidFill>
            <a:srgbClr val="FFFFFF"/>
          </a:solidFill>
          <a:ln>
            <a:solidFill>
              <a:srgbClr val="000000"/>
            </a:solidFill>
            <a:miter lim="800000"/>
            <a:headEnd/>
            <a:tailEnd/>
          </a:ln>
        </p:spPr>
      </p:sp>
      <p:sp>
        <p:nvSpPr>
          <p:cNvPr id="582659" name="Rectangle 3"/>
          <p:cNvSpPr>
            <a:spLocks noGrp="1" noChangeArrowheads="1"/>
          </p:cNvSpPr>
          <p:nvPr>
            <p:ph type="body" idx="1"/>
          </p:nvPr>
        </p:nvSpPr>
        <p:spPr bwMode="auto">
          <a:xfrm>
            <a:off x="914400" y="4368800"/>
            <a:ext cx="5029200" cy="4064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Rot="1" noChangeAspect="1" noChangeArrowheads="1"/>
          </p:cNvSpPr>
          <p:nvPr>
            <p:ph type="sldImg"/>
          </p:nvPr>
        </p:nvSpPr>
        <p:spPr bwMode="auto">
          <a:xfrm>
            <a:off x="1127125" y="711200"/>
            <a:ext cx="4603750" cy="3454400"/>
          </a:xfrm>
          <a:prstGeom prst="rect">
            <a:avLst/>
          </a:prstGeom>
          <a:solidFill>
            <a:srgbClr val="FFFFFF"/>
          </a:solidFill>
          <a:ln>
            <a:solidFill>
              <a:srgbClr val="000000"/>
            </a:solidFill>
            <a:miter lim="800000"/>
            <a:headEnd/>
            <a:tailEnd/>
          </a:ln>
        </p:spPr>
      </p:sp>
      <p:sp>
        <p:nvSpPr>
          <p:cNvPr id="391171" name="Rectangle 3"/>
          <p:cNvSpPr>
            <a:spLocks noGrp="1" noChangeArrowheads="1"/>
          </p:cNvSpPr>
          <p:nvPr>
            <p:ph type="body" idx="1"/>
          </p:nvPr>
        </p:nvSpPr>
        <p:spPr bwMode="auto">
          <a:xfrm>
            <a:off x="914400" y="4368800"/>
            <a:ext cx="5029200" cy="4064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Rot="1" noChangeAspect="1" noChangeArrowheads="1"/>
          </p:cNvSpPr>
          <p:nvPr>
            <p:ph type="sldImg"/>
          </p:nvPr>
        </p:nvSpPr>
        <p:spPr bwMode="auto">
          <a:xfrm>
            <a:off x="1127125" y="711200"/>
            <a:ext cx="4603750" cy="3454400"/>
          </a:xfrm>
          <a:prstGeom prst="rect">
            <a:avLst/>
          </a:prstGeom>
          <a:solidFill>
            <a:srgbClr val="FFFFFF"/>
          </a:solidFill>
          <a:ln>
            <a:solidFill>
              <a:srgbClr val="000000"/>
            </a:solidFill>
            <a:miter lim="800000"/>
            <a:headEnd/>
            <a:tailEnd/>
          </a:ln>
        </p:spPr>
      </p:sp>
      <p:sp>
        <p:nvSpPr>
          <p:cNvPr id="391171" name="Rectangle 3"/>
          <p:cNvSpPr>
            <a:spLocks noGrp="1" noChangeArrowheads="1"/>
          </p:cNvSpPr>
          <p:nvPr>
            <p:ph type="body" idx="1"/>
          </p:nvPr>
        </p:nvSpPr>
        <p:spPr bwMode="auto">
          <a:xfrm>
            <a:off x="914400" y="4368800"/>
            <a:ext cx="5029200" cy="4064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Rot="1" noChangeAspect="1" noChangeArrowheads="1"/>
          </p:cNvSpPr>
          <p:nvPr>
            <p:ph type="sldImg"/>
          </p:nvPr>
        </p:nvSpPr>
        <p:spPr bwMode="auto">
          <a:xfrm>
            <a:off x="1127125" y="711200"/>
            <a:ext cx="4603750" cy="3454400"/>
          </a:xfrm>
          <a:prstGeom prst="rect">
            <a:avLst/>
          </a:prstGeom>
          <a:solidFill>
            <a:srgbClr val="FFFFFF"/>
          </a:solidFill>
          <a:ln>
            <a:solidFill>
              <a:srgbClr val="000000"/>
            </a:solidFill>
            <a:miter lim="800000"/>
            <a:headEnd/>
            <a:tailEnd/>
          </a:ln>
        </p:spPr>
      </p:sp>
      <p:sp>
        <p:nvSpPr>
          <p:cNvPr id="391171" name="Rectangle 3"/>
          <p:cNvSpPr>
            <a:spLocks noGrp="1" noChangeArrowheads="1"/>
          </p:cNvSpPr>
          <p:nvPr>
            <p:ph type="body" idx="1"/>
          </p:nvPr>
        </p:nvSpPr>
        <p:spPr bwMode="auto">
          <a:xfrm>
            <a:off x="914400" y="4368800"/>
            <a:ext cx="5029200" cy="4064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Rot="1" noChangeAspect="1" noChangeArrowheads="1"/>
          </p:cNvSpPr>
          <p:nvPr>
            <p:ph type="sldImg"/>
          </p:nvPr>
        </p:nvSpPr>
        <p:spPr bwMode="auto">
          <a:xfrm>
            <a:off x="1127125" y="711200"/>
            <a:ext cx="4603750" cy="3454400"/>
          </a:xfrm>
          <a:prstGeom prst="rect">
            <a:avLst/>
          </a:prstGeom>
          <a:solidFill>
            <a:srgbClr val="FFFFFF"/>
          </a:solidFill>
          <a:ln>
            <a:solidFill>
              <a:srgbClr val="000000"/>
            </a:solidFill>
            <a:miter lim="800000"/>
            <a:headEnd/>
            <a:tailEnd/>
          </a:ln>
        </p:spPr>
      </p:sp>
      <p:sp>
        <p:nvSpPr>
          <p:cNvPr id="391171" name="Rectangle 3"/>
          <p:cNvSpPr>
            <a:spLocks noGrp="1" noChangeArrowheads="1"/>
          </p:cNvSpPr>
          <p:nvPr>
            <p:ph type="body" idx="1"/>
          </p:nvPr>
        </p:nvSpPr>
        <p:spPr bwMode="auto">
          <a:xfrm>
            <a:off x="914400" y="4368800"/>
            <a:ext cx="5029200" cy="4064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Rot="1" noChangeAspect="1" noChangeArrowheads="1"/>
          </p:cNvSpPr>
          <p:nvPr>
            <p:ph type="sldImg"/>
          </p:nvPr>
        </p:nvSpPr>
        <p:spPr bwMode="auto">
          <a:xfrm>
            <a:off x="1127125" y="711200"/>
            <a:ext cx="4603750" cy="3454400"/>
          </a:xfrm>
          <a:prstGeom prst="rect">
            <a:avLst/>
          </a:prstGeom>
          <a:solidFill>
            <a:srgbClr val="FFFFFF"/>
          </a:solidFill>
          <a:ln>
            <a:solidFill>
              <a:srgbClr val="000000"/>
            </a:solidFill>
            <a:miter lim="800000"/>
            <a:headEnd/>
            <a:tailEnd/>
          </a:ln>
        </p:spPr>
      </p:sp>
      <p:sp>
        <p:nvSpPr>
          <p:cNvPr id="391171" name="Rectangle 3"/>
          <p:cNvSpPr>
            <a:spLocks noGrp="1" noChangeArrowheads="1"/>
          </p:cNvSpPr>
          <p:nvPr>
            <p:ph type="body" idx="1"/>
          </p:nvPr>
        </p:nvSpPr>
        <p:spPr bwMode="auto">
          <a:xfrm>
            <a:off x="914400" y="4368800"/>
            <a:ext cx="5029200" cy="4064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AC057D-E11E-BB42-860D-6CA0ADB84AB0}" type="slidenum">
              <a:rPr lang="en-US">
                <a:solidFill>
                  <a:prstClr val="black"/>
                </a:solidFill>
              </a:rPr>
              <a:pPr/>
              <a:t>25</a:t>
            </a:fld>
            <a:endParaRPr lang="en-US">
              <a:solidFill>
                <a:prstClr val="black"/>
              </a:solidFill>
            </a:endParaRPr>
          </a:p>
        </p:txBody>
      </p:sp>
      <p:sp>
        <p:nvSpPr>
          <p:cNvPr id="627714" name="Rectangle 2"/>
          <p:cNvSpPr>
            <a:spLocks noGrp="1" noRot="1" noChangeAspect="1" noChangeArrowheads="1"/>
          </p:cNvSpPr>
          <p:nvPr>
            <p:ph type="sldImg"/>
          </p:nvPr>
        </p:nvSpPr>
        <p:spPr bwMode="auto">
          <a:xfrm>
            <a:off x="1127125" y="711200"/>
            <a:ext cx="4603750" cy="3454400"/>
          </a:xfrm>
          <a:prstGeom prst="rect">
            <a:avLst/>
          </a:prstGeom>
          <a:solidFill>
            <a:srgbClr val="FFFFFF"/>
          </a:solidFill>
          <a:ln>
            <a:solidFill>
              <a:srgbClr val="000000"/>
            </a:solidFill>
            <a:miter lim="800000"/>
            <a:headEnd/>
            <a:tailEnd/>
          </a:ln>
        </p:spPr>
      </p:sp>
      <p:sp>
        <p:nvSpPr>
          <p:cNvPr id="627715" name="Rectangle 3"/>
          <p:cNvSpPr>
            <a:spLocks noGrp="1" noChangeArrowheads="1"/>
          </p:cNvSpPr>
          <p:nvPr>
            <p:ph type="body" idx="1"/>
          </p:nvPr>
        </p:nvSpPr>
        <p:spPr bwMode="auto">
          <a:xfrm>
            <a:off x="914400" y="4368800"/>
            <a:ext cx="5029200" cy="4064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76761E-281D-804B-80C9-DACADB011A9C}" type="slidenum">
              <a:rPr lang="en-US">
                <a:solidFill>
                  <a:prstClr val="black"/>
                </a:solidFill>
              </a:rPr>
              <a:pPr/>
              <a:t>26</a:t>
            </a:fld>
            <a:endParaRPr lang="en-US">
              <a:solidFill>
                <a:prstClr val="black"/>
              </a:solidFill>
            </a:endParaRPr>
          </a:p>
        </p:txBody>
      </p:sp>
      <p:sp>
        <p:nvSpPr>
          <p:cNvPr id="631810" name="Rectangle 2"/>
          <p:cNvSpPr>
            <a:spLocks noGrp="1" noRot="1" noChangeAspect="1" noChangeArrowheads="1"/>
          </p:cNvSpPr>
          <p:nvPr>
            <p:ph type="sldImg"/>
          </p:nvPr>
        </p:nvSpPr>
        <p:spPr bwMode="auto">
          <a:xfrm>
            <a:off x="1127125" y="711200"/>
            <a:ext cx="4603750" cy="3454400"/>
          </a:xfrm>
          <a:prstGeom prst="rect">
            <a:avLst/>
          </a:prstGeom>
          <a:solidFill>
            <a:srgbClr val="FFFFFF"/>
          </a:solidFill>
          <a:ln>
            <a:solidFill>
              <a:srgbClr val="000000"/>
            </a:solidFill>
            <a:miter lim="800000"/>
            <a:headEnd/>
            <a:tailEnd/>
          </a:ln>
        </p:spPr>
      </p:sp>
      <p:sp>
        <p:nvSpPr>
          <p:cNvPr id="631811" name="Rectangle 3"/>
          <p:cNvSpPr>
            <a:spLocks noGrp="1" noChangeArrowheads="1"/>
          </p:cNvSpPr>
          <p:nvPr>
            <p:ph type="body" idx="1"/>
          </p:nvPr>
        </p:nvSpPr>
        <p:spPr bwMode="auto">
          <a:xfrm>
            <a:off x="914400" y="4368800"/>
            <a:ext cx="5029200" cy="4064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98CA95-376D-4AC4-978D-C77E584455EF}"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14BF2-E580-4C53-848C-999B796BB0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8CA95-376D-4AC4-978D-C77E584455EF}"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14BF2-E580-4C53-848C-999B796BB0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8CA95-376D-4AC4-978D-C77E584455EF}"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14BF2-E580-4C53-848C-999B796BB0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8CA95-376D-4AC4-978D-C77E584455EF}"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14BF2-E580-4C53-848C-999B796BB0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98CA95-376D-4AC4-978D-C77E584455EF}"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14BF2-E580-4C53-848C-999B796BB0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98CA95-376D-4AC4-978D-C77E584455EF}" type="datetimeFigureOut">
              <a:rPr lang="en-US" smtClean="0"/>
              <a:pPr/>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414BF2-E580-4C53-848C-999B796BB0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98CA95-376D-4AC4-978D-C77E584455EF}" type="datetimeFigureOut">
              <a:rPr lang="en-US" smtClean="0"/>
              <a:pPr/>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414BF2-E580-4C53-848C-999B796BB0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98CA95-376D-4AC4-978D-C77E584455EF}" type="datetimeFigureOut">
              <a:rPr lang="en-US" smtClean="0"/>
              <a:pPr/>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414BF2-E580-4C53-848C-999B796BB0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98CA95-376D-4AC4-978D-C77E584455EF}" type="datetimeFigureOut">
              <a:rPr lang="en-US" smtClean="0"/>
              <a:pPr/>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414BF2-E580-4C53-848C-999B796BB0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98CA95-376D-4AC4-978D-C77E584455EF}" type="datetimeFigureOut">
              <a:rPr lang="en-US" smtClean="0"/>
              <a:pPr/>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414BF2-E580-4C53-848C-999B796BB0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98CA95-376D-4AC4-978D-C77E584455EF}" type="datetimeFigureOut">
              <a:rPr lang="en-US" smtClean="0"/>
              <a:pPr/>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414BF2-E580-4C53-848C-999B796BB0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98CA95-376D-4AC4-978D-C77E584455EF}" type="datetimeFigureOut">
              <a:rPr lang="en-US" smtClean="0"/>
              <a:pPr/>
              <a:t>11/18/2022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14BF2-E580-4C53-848C-999B796BB0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solidFill>
              </a:rPr>
              <a:t>ES6 and Beyond</a:t>
            </a:r>
            <a:endParaRPr lang="en-US" dirty="0">
              <a:solidFill>
                <a:schemeClr val="tx1"/>
              </a:solidFill>
            </a:endParaRPr>
          </a:p>
        </p:txBody>
      </p:sp>
      <p:sp>
        <p:nvSpPr>
          <p:cNvPr id="3" name="Subtitle 2"/>
          <p:cNvSpPr>
            <a:spLocks noGrp="1"/>
          </p:cNvSpPr>
          <p:nvPr>
            <p:ph type="subTitle" idx="1"/>
          </p:nvPr>
        </p:nvSpPr>
        <p:spPr/>
        <p:txBody>
          <a:bodyPr/>
          <a:lstStyle/>
          <a:p>
            <a:r>
              <a:rPr lang="en-US" dirty="0" err="1" smtClean="0"/>
              <a:t>K.Sajitha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a:xfrm>
            <a:off x="0" y="0"/>
            <a:ext cx="9144000" cy="1143000"/>
          </a:xfrm>
          <a:noFill/>
          <a:ln/>
        </p:spPr>
        <p:txBody>
          <a:bodyPr/>
          <a:lstStyle/>
          <a:p>
            <a:r>
              <a:rPr lang="en-US" sz="4000" dirty="0" smtClean="0">
                <a:solidFill>
                  <a:schemeClr val="tx1"/>
                </a:solidFill>
              </a:rPr>
              <a:t>Review: Syntax of Functions</a:t>
            </a:r>
            <a:endParaRPr lang="en-US" dirty="0">
              <a:solidFill>
                <a:schemeClr val="tx1"/>
              </a:solidFill>
            </a:endParaRPr>
          </a:p>
        </p:txBody>
      </p:sp>
      <p:sp>
        <p:nvSpPr>
          <p:cNvPr id="585731" name="Rectangle 3"/>
          <p:cNvSpPr>
            <a:spLocks noChangeArrowheads="1"/>
          </p:cNvSpPr>
          <p:nvPr/>
        </p:nvSpPr>
        <p:spPr bwMode="auto">
          <a:xfrm>
            <a:off x="508000" y="1097280"/>
            <a:ext cx="8128000" cy="5969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ts val="1400"/>
              </a:spcAft>
              <a:buFontTx/>
              <a:buChar char="•"/>
            </a:pPr>
            <a:r>
              <a:rPr lang="en-US" sz="2400" b="0" dirty="0">
                <a:solidFill>
                  <a:srgbClr val="000000"/>
                </a:solidFill>
              </a:rPr>
              <a:t>The general form of a</a:t>
            </a:r>
            <a:r>
              <a:rPr lang="en-US" sz="2400" b="0" dirty="0" smtClean="0">
                <a:solidFill>
                  <a:srgbClr val="000000"/>
                </a:solidFill>
              </a:rPr>
              <a:t> function </a:t>
            </a:r>
            <a:r>
              <a:rPr lang="en-US" sz="2400" b="0" dirty="0">
                <a:solidFill>
                  <a:srgbClr val="000000"/>
                </a:solidFill>
              </a:rPr>
              <a:t>definition is</a:t>
            </a:r>
          </a:p>
        </p:txBody>
      </p:sp>
      <p:sp>
        <p:nvSpPr>
          <p:cNvPr id="585732" name="Rectangle 4"/>
          <p:cNvSpPr>
            <a:spLocks noChangeArrowheads="1"/>
          </p:cNvSpPr>
          <p:nvPr/>
        </p:nvSpPr>
        <p:spPr bwMode="auto">
          <a:xfrm>
            <a:off x="1422400" y="1673585"/>
            <a:ext cx="6553200" cy="1366762"/>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solidFill>
                <a:srgbClr val="000000"/>
              </a:solidFill>
            </a:endParaRPr>
          </a:p>
        </p:txBody>
      </p:sp>
      <p:sp>
        <p:nvSpPr>
          <p:cNvPr id="585733" name="Text Box 5"/>
          <p:cNvSpPr txBox="1">
            <a:spLocks noChangeArrowheads="1"/>
          </p:cNvSpPr>
          <p:nvPr/>
        </p:nvSpPr>
        <p:spPr bwMode="auto">
          <a:xfrm>
            <a:off x="1600200" y="1758250"/>
            <a:ext cx="6248400" cy="1107996"/>
          </a:xfrm>
          <a:prstGeom prst="rect">
            <a:avLst/>
          </a:prstGeom>
          <a:noFill/>
          <a:ln w="9525">
            <a:noFill/>
            <a:miter lim="800000"/>
            <a:headEnd/>
            <a:tailEnd/>
          </a:ln>
          <a:effectLst/>
        </p:spPr>
        <p:txBody>
          <a:bodyPr>
            <a:prstTxWarp prst="textNoShape">
              <a:avLst/>
            </a:prstTxWarp>
            <a:spAutoFit/>
          </a:bodyPr>
          <a:lstStyle/>
          <a:p>
            <a:r>
              <a:rPr lang="en-US" sz="2200" dirty="0" smtClean="0">
                <a:solidFill>
                  <a:srgbClr val="0000FF"/>
                </a:solidFill>
                <a:latin typeface="Courier New"/>
                <a:cs typeface="Courier New"/>
              </a:rPr>
              <a:t>function</a:t>
            </a:r>
            <a:r>
              <a:rPr lang="en-US" sz="2200" b="0" i="1" dirty="0" err="1" smtClean="0">
                <a:solidFill>
                  <a:srgbClr val="000000"/>
                </a:solidFill>
              </a:rPr>
              <a:t>name</a:t>
            </a:r>
            <a:r>
              <a:rPr lang="en-US" sz="2200" dirty="0" err="1" smtClean="0">
                <a:solidFill>
                  <a:srgbClr val="000000"/>
                </a:solidFill>
                <a:latin typeface="Courier New" pitchFamily="1" charset="0"/>
              </a:rPr>
              <a:t>(</a:t>
            </a:r>
            <a:r>
              <a:rPr lang="en-US" sz="2200" b="0" i="1" dirty="0" err="1" smtClean="0">
                <a:solidFill>
                  <a:srgbClr val="000000"/>
                </a:solidFill>
              </a:rPr>
              <a:t>parameter</a:t>
            </a:r>
            <a:r>
              <a:rPr lang="en-US" sz="2200" b="0" i="1" dirty="0" smtClean="0">
                <a:solidFill>
                  <a:srgbClr val="000000"/>
                </a:solidFill>
              </a:rPr>
              <a:t> list</a:t>
            </a:r>
            <a:r>
              <a:rPr lang="en-US" sz="2200" dirty="0">
                <a:solidFill>
                  <a:srgbClr val="000000"/>
                </a:solidFill>
                <a:latin typeface="Courier New" pitchFamily="1" charset="0"/>
              </a:rPr>
              <a:t>){</a:t>
            </a:r>
          </a:p>
          <a:p>
            <a:r>
              <a:rPr lang="en-US" sz="2200" b="0" i="1" dirty="0">
                <a:solidFill>
                  <a:srgbClr val="000000"/>
                </a:solidFill>
              </a:rPr>
              <a:t>statements in the</a:t>
            </a:r>
            <a:r>
              <a:rPr lang="en-US" sz="2200" b="0" i="1" dirty="0" smtClean="0">
                <a:solidFill>
                  <a:srgbClr val="000000"/>
                </a:solidFill>
              </a:rPr>
              <a:t> function </a:t>
            </a:r>
            <a:r>
              <a:rPr lang="en-US" sz="2200" b="0" i="1" dirty="0">
                <a:solidFill>
                  <a:srgbClr val="000000"/>
                </a:solidFill>
              </a:rPr>
              <a:t>body</a:t>
            </a:r>
            <a:endParaRPr lang="en-US" sz="2200" dirty="0">
              <a:solidFill>
                <a:srgbClr val="000000"/>
              </a:solidFill>
              <a:latin typeface="Courier New" pitchFamily="1" charset="0"/>
            </a:endParaRPr>
          </a:p>
          <a:p>
            <a:r>
              <a:rPr lang="en-US" sz="2200" dirty="0">
                <a:solidFill>
                  <a:srgbClr val="000000"/>
                </a:solidFill>
                <a:latin typeface="Courier New" pitchFamily="1" charset="0"/>
              </a:rPr>
              <a:t>}</a:t>
            </a:r>
          </a:p>
        </p:txBody>
      </p:sp>
      <p:sp>
        <p:nvSpPr>
          <p:cNvPr id="585734" name="Rectangle 6"/>
          <p:cNvSpPr>
            <a:spLocks noChangeArrowheads="1"/>
          </p:cNvSpPr>
          <p:nvPr/>
        </p:nvSpPr>
        <p:spPr bwMode="auto">
          <a:xfrm>
            <a:off x="508000" y="3159041"/>
            <a:ext cx="8128000" cy="698500"/>
          </a:xfrm>
          <a:prstGeom prst="rect">
            <a:avLst/>
          </a:prstGeom>
          <a:noFill/>
          <a:ln w="9525">
            <a:noFill/>
            <a:miter lim="800000"/>
            <a:headEnd/>
            <a:tailEnd/>
          </a:ln>
          <a:effectLst/>
        </p:spPr>
        <p:txBody>
          <a:bodyPr>
            <a:prstTxWarp prst="textNoShape">
              <a:avLst/>
            </a:prstTxWarp>
          </a:bodyPr>
          <a:lstStyle/>
          <a:p>
            <a:pPr marL="342900" algn="just">
              <a:lnSpc>
                <a:spcPct val="90000"/>
              </a:lnSpc>
              <a:spcAft>
                <a:spcPct val="20000"/>
              </a:spcAft>
            </a:pPr>
            <a:r>
              <a:rPr lang="en-US" sz="2400" b="0" dirty="0" smtClean="0">
                <a:solidFill>
                  <a:srgbClr val="000000"/>
                </a:solidFill>
              </a:rPr>
              <a:t>where </a:t>
            </a:r>
            <a:r>
              <a:rPr lang="en-US" sz="2400" b="0" i="1" dirty="0" smtClean="0">
                <a:solidFill>
                  <a:srgbClr val="000000"/>
                </a:solidFill>
              </a:rPr>
              <a:t>name</a:t>
            </a:r>
            <a:r>
              <a:rPr lang="en-US" sz="2400" b="0" dirty="0">
                <a:solidFill>
                  <a:srgbClr val="000000"/>
                </a:solidFill>
              </a:rPr>
              <a:t>is the name of the</a:t>
            </a:r>
            <a:r>
              <a:rPr lang="en-US" sz="2400" b="0" dirty="0" smtClean="0">
                <a:solidFill>
                  <a:srgbClr val="000000"/>
                </a:solidFill>
              </a:rPr>
              <a:t> function, </a:t>
            </a:r>
            <a:r>
              <a:rPr lang="en-US" sz="2400" b="0" dirty="0">
                <a:solidFill>
                  <a:srgbClr val="000000"/>
                </a:solidFill>
              </a:rPr>
              <a:t>and</a:t>
            </a:r>
            <a:r>
              <a:rPr lang="en-US" sz="2400" b="0" i="1" dirty="0" smtClean="0">
                <a:solidFill>
                  <a:srgbClr val="000000"/>
                </a:solidFill>
              </a:rPr>
              <a:t>parameter list</a:t>
            </a:r>
            <a:r>
              <a:rPr lang="en-US" sz="2400" b="0" dirty="0">
                <a:solidFill>
                  <a:srgbClr val="000000"/>
                </a:solidFill>
              </a:rPr>
              <a:t>is a list of</a:t>
            </a:r>
            <a:r>
              <a:rPr lang="en-US" sz="2400" b="0" dirty="0" smtClean="0">
                <a:solidFill>
                  <a:srgbClr val="000000"/>
                </a:solidFill>
              </a:rPr>
              <a:t> variables </a:t>
            </a:r>
            <a:r>
              <a:rPr lang="en-US" sz="2400" b="0" dirty="0">
                <a:solidFill>
                  <a:srgbClr val="000000"/>
                </a:solidFill>
              </a:rPr>
              <a:t>used to hold the values of each argument.</a:t>
            </a:r>
          </a:p>
        </p:txBody>
      </p:sp>
      <p:grpSp>
        <p:nvGrpSpPr>
          <p:cNvPr id="2" name="Group 12"/>
          <p:cNvGrpSpPr/>
          <p:nvPr/>
        </p:nvGrpSpPr>
        <p:grpSpPr>
          <a:xfrm>
            <a:off x="508000" y="3971841"/>
            <a:ext cx="8128000" cy="2480130"/>
            <a:chOff x="482600" y="4076700"/>
            <a:chExt cx="8128000" cy="2480130"/>
          </a:xfrm>
        </p:grpSpPr>
        <p:sp>
          <p:nvSpPr>
            <p:cNvPr id="8" name="Rectangle 3"/>
            <p:cNvSpPr>
              <a:spLocks noChangeArrowheads="1"/>
            </p:cNvSpPr>
            <p:nvPr/>
          </p:nvSpPr>
          <p:spPr bwMode="auto">
            <a:xfrm>
              <a:off x="482600" y="4076700"/>
              <a:ext cx="8128000" cy="8001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ts val="1400"/>
                </a:spcAft>
                <a:buFontTx/>
                <a:buChar char="•"/>
              </a:pPr>
              <a:r>
                <a:rPr lang="en-US" sz="2400" b="0" dirty="0">
                  <a:solidFill>
                    <a:srgbClr val="000000"/>
                  </a:solidFill>
                </a:rPr>
                <a:t>You can return a value from a</a:t>
              </a:r>
              <a:r>
                <a:rPr lang="en-US" sz="2400" b="0" dirty="0" smtClean="0">
                  <a:solidFill>
                    <a:srgbClr val="000000"/>
                  </a:solidFill>
                </a:rPr>
                <a:t> function </a:t>
              </a:r>
              <a:r>
                <a:rPr lang="en-US" sz="2400" b="0" dirty="0">
                  <a:solidFill>
                    <a:srgbClr val="000000"/>
                  </a:solidFill>
                </a:rPr>
                <a:t>by including</a:t>
              </a:r>
              <a:r>
                <a:rPr lang="en-US" sz="2400" b="0" dirty="0" smtClean="0">
                  <a:solidFill>
                    <a:srgbClr val="000000"/>
                  </a:solidFill>
                </a:rPr>
                <a:t> one or more </a:t>
              </a:r>
              <a:r>
                <a:rPr lang="en-US" sz="2000" dirty="0" smtClean="0">
                  <a:solidFill>
                    <a:srgbClr val="000000"/>
                  </a:solidFill>
                  <a:latin typeface="Courier New" pitchFamily="1" charset="0"/>
                </a:rPr>
                <a:t>return</a:t>
              </a:r>
              <a:r>
                <a:rPr lang="en-US" sz="2400" b="0" dirty="0" smtClean="0">
                  <a:solidFill>
                    <a:srgbClr val="000000"/>
                  </a:solidFill>
                </a:rPr>
                <a:t> statements, </a:t>
              </a:r>
              <a:r>
                <a:rPr lang="en-US" sz="2400" b="0" dirty="0">
                  <a:solidFill>
                    <a:srgbClr val="000000"/>
                  </a:solidFill>
                </a:rPr>
                <a:t>which</a:t>
              </a:r>
              <a:r>
                <a:rPr lang="en-US" sz="2400" b="0" dirty="0" smtClean="0">
                  <a:solidFill>
                    <a:srgbClr val="000000"/>
                  </a:solidFill>
                </a:rPr>
                <a:t> are </a:t>
              </a:r>
              <a:r>
                <a:rPr lang="en-US" sz="2400" b="0" dirty="0">
                  <a:solidFill>
                    <a:srgbClr val="000000"/>
                  </a:solidFill>
                </a:rPr>
                <a:t>usually written as</a:t>
              </a:r>
            </a:p>
          </p:txBody>
        </p:sp>
        <p:grpSp>
          <p:nvGrpSpPr>
            <p:cNvPr id="3" name="Group 14"/>
            <p:cNvGrpSpPr>
              <a:grpSpLocks/>
            </p:cNvGrpSpPr>
            <p:nvPr/>
          </p:nvGrpSpPr>
          <p:grpSpPr bwMode="auto">
            <a:xfrm>
              <a:off x="1892300" y="4983165"/>
              <a:ext cx="5359400" cy="604838"/>
              <a:chOff x="1192" y="1299"/>
              <a:chExt cx="3376" cy="381"/>
            </a:xfrm>
          </p:grpSpPr>
          <p:sp>
            <p:nvSpPr>
              <p:cNvPr id="10" name="Rectangle 5"/>
              <p:cNvSpPr>
                <a:spLocks noChangeArrowheads="1"/>
              </p:cNvSpPr>
              <p:nvPr/>
            </p:nvSpPr>
            <p:spPr bwMode="auto">
              <a:xfrm>
                <a:off x="1192" y="1299"/>
                <a:ext cx="3376" cy="381"/>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solidFill>
                    <a:srgbClr val="000000"/>
                  </a:solidFill>
                </a:endParaRPr>
              </a:p>
            </p:txBody>
          </p:sp>
          <p:sp>
            <p:nvSpPr>
              <p:cNvPr id="11" name="Text Box 6"/>
              <p:cNvSpPr txBox="1">
                <a:spLocks noChangeArrowheads="1"/>
              </p:cNvSpPr>
              <p:nvPr/>
            </p:nvSpPr>
            <p:spPr bwMode="auto">
              <a:xfrm>
                <a:off x="1304" y="1337"/>
                <a:ext cx="2160" cy="271"/>
              </a:xfrm>
              <a:prstGeom prst="rect">
                <a:avLst/>
              </a:prstGeom>
              <a:solidFill>
                <a:schemeClr val="bg1"/>
              </a:solidFill>
              <a:ln w="9525">
                <a:noFill/>
                <a:miter lim="800000"/>
                <a:headEnd/>
                <a:tailEnd/>
              </a:ln>
              <a:effectLst/>
            </p:spPr>
            <p:txBody>
              <a:bodyPr>
                <a:prstTxWarp prst="textNoShape">
                  <a:avLst/>
                </a:prstTxWarp>
                <a:spAutoFit/>
              </a:bodyPr>
              <a:lstStyle/>
              <a:p>
                <a:r>
                  <a:rPr lang="en-US" sz="2200" dirty="0">
                    <a:solidFill>
                      <a:srgbClr val="0000FF"/>
                    </a:solidFill>
                    <a:latin typeface="Courier New" pitchFamily="1" charset="0"/>
                  </a:rPr>
                  <a:t>return</a:t>
                </a:r>
                <a:r>
                  <a:rPr lang="en-US" sz="2200" b="0" i="1" dirty="0">
                    <a:solidFill>
                      <a:srgbClr val="000000"/>
                    </a:solidFill>
                  </a:rPr>
                  <a:t>expression</a:t>
                </a:r>
                <a:r>
                  <a:rPr lang="en-US" sz="2200" dirty="0">
                    <a:solidFill>
                      <a:srgbClr val="000000"/>
                    </a:solidFill>
                    <a:latin typeface="Courier New" pitchFamily="1" charset="0"/>
                  </a:rPr>
                  <a:t>;</a:t>
                </a:r>
              </a:p>
            </p:txBody>
          </p:sp>
        </p:grpSp>
        <p:sp>
          <p:nvSpPr>
            <p:cNvPr id="12" name="Rectangle 7"/>
            <p:cNvSpPr>
              <a:spLocks noChangeArrowheads="1"/>
            </p:cNvSpPr>
            <p:nvPr/>
          </p:nvSpPr>
          <p:spPr bwMode="auto">
            <a:xfrm>
              <a:off x="482600" y="5718630"/>
              <a:ext cx="8128000" cy="8382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20000"/>
                </a:spcAft>
              </a:pPr>
              <a:r>
                <a:rPr lang="en-US" sz="2400" b="0" dirty="0">
                  <a:solidFill>
                    <a:srgbClr val="000000"/>
                  </a:solidFill>
                </a:rPr>
                <a:t>	where </a:t>
              </a:r>
              <a:r>
                <a:rPr lang="en-US" sz="2400" b="0" i="1" dirty="0">
                  <a:solidFill>
                    <a:srgbClr val="000000"/>
                  </a:solidFill>
                </a:rPr>
                <a:t>expression</a:t>
              </a:r>
              <a:r>
                <a:rPr lang="en-US" sz="2400" b="0" dirty="0">
                  <a:solidFill>
                    <a:srgbClr val="000000"/>
                  </a:solidFill>
                </a:rPr>
                <a:t> is </a:t>
              </a:r>
              <a:r>
                <a:rPr lang="en-US" sz="2400" b="0" dirty="0" smtClean="0">
                  <a:solidFill>
                    <a:srgbClr val="000000"/>
                  </a:solidFill>
                </a:rPr>
                <a:t>an expression </a:t>
              </a:r>
              <a:r>
                <a:rPr lang="en-US" sz="2400" b="0" dirty="0">
                  <a:solidFill>
                    <a:srgbClr val="000000"/>
                  </a:solidFill>
                </a:rPr>
                <a:t>that specifies the value you want to return.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a:xfrm>
            <a:off x="0" y="0"/>
            <a:ext cx="9144000" cy="1143000"/>
          </a:xfrm>
          <a:noFill/>
          <a:ln/>
        </p:spPr>
        <p:txBody>
          <a:bodyPr/>
          <a:lstStyle/>
          <a:p>
            <a:r>
              <a:rPr lang="en-US" sz="4000" dirty="0">
                <a:solidFill>
                  <a:schemeClr val="tx1"/>
                </a:solidFill>
              </a:rPr>
              <a:t>Useful</a:t>
            </a:r>
            <a:r>
              <a:rPr lang="en-US" sz="4000" dirty="0" smtClean="0">
                <a:solidFill>
                  <a:schemeClr val="tx1"/>
                </a:solidFill>
              </a:rPr>
              <a:t> Functions in </a:t>
            </a:r>
            <a:r>
              <a:rPr lang="en-US" sz="4000" dirty="0">
                <a:solidFill>
                  <a:schemeClr val="tx1"/>
                </a:solidFill>
              </a:rPr>
              <a:t>the </a:t>
            </a:r>
            <a:r>
              <a:rPr lang="en-US" sz="3600" b="1" dirty="0">
                <a:solidFill>
                  <a:schemeClr val="tx1"/>
                </a:solidFill>
                <a:latin typeface="Courier New" pitchFamily="1" charset="0"/>
              </a:rPr>
              <a:t>Math</a:t>
            </a:r>
            <a:r>
              <a:rPr lang="en-US" sz="4000" dirty="0" smtClean="0">
                <a:solidFill>
                  <a:schemeClr val="tx1"/>
                </a:solidFill>
              </a:rPr>
              <a:t> Library</a:t>
            </a:r>
            <a:endParaRPr lang="en-US" dirty="0">
              <a:solidFill>
                <a:schemeClr val="tx1"/>
              </a:solidFill>
            </a:endParaRPr>
          </a:p>
        </p:txBody>
      </p:sp>
      <p:sp>
        <p:nvSpPr>
          <p:cNvPr id="48" name="Rectangle 47"/>
          <p:cNvSpPr/>
          <p:nvPr/>
        </p:nvSpPr>
        <p:spPr bwMode="auto">
          <a:xfrm>
            <a:off x="887952" y="1165086"/>
            <a:ext cx="7315200" cy="5347757"/>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solidFill>
                <a:srgbClr val="000000"/>
              </a:solidFill>
            </a:endParaRPr>
          </a:p>
        </p:txBody>
      </p:sp>
      <p:sp>
        <p:nvSpPr>
          <p:cNvPr id="33" name="Rectangle 32"/>
          <p:cNvSpPr/>
          <p:nvPr/>
        </p:nvSpPr>
        <p:spPr>
          <a:xfrm>
            <a:off x="964152" y="1881094"/>
            <a:ext cx="2059841" cy="430887"/>
          </a:xfrm>
          <a:prstGeom prst="rect">
            <a:avLst/>
          </a:prstGeom>
        </p:spPr>
        <p:txBody>
          <a:bodyPr wrap="none">
            <a:spAutoFit/>
          </a:bodyPr>
          <a:lstStyle/>
          <a:p>
            <a:pPr>
              <a:spcBef>
                <a:spcPct val="50000"/>
              </a:spcBef>
            </a:pPr>
            <a:r>
              <a:rPr lang="en-US" sz="2200" dirty="0" err="1" smtClean="0">
                <a:solidFill>
                  <a:srgbClr val="000000"/>
                </a:solidFill>
                <a:latin typeface="Courier New"/>
                <a:cs typeface="Courier New"/>
              </a:rPr>
              <a:t>Math.abs(</a:t>
            </a:r>
            <a:r>
              <a:rPr lang="en-US" sz="2200" b="0" i="1" dirty="0" err="1" smtClean="0">
                <a:solidFill>
                  <a:srgbClr val="000000"/>
                </a:solidFill>
                <a:latin typeface="Times New Roman"/>
                <a:cs typeface="Times New Roman"/>
              </a:rPr>
              <a:t>x</a:t>
            </a:r>
            <a:r>
              <a:rPr lang="en-US" sz="2200" dirty="0" smtClean="0">
                <a:solidFill>
                  <a:srgbClr val="000000"/>
                </a:solidFill>
                <a:latin typeface="Courier New"/>
                <a:cs typeface="Courier New"/>
              </a:rPr>
              <a:t>)</a:t>
            </a:r>
            <a:endParaRPr lang="en-US" sz="2200" b="0" dirty="0">
              <a:solidFill>
                <a:srgbClr val="000000"/>
              </a:solidFill>
              <a:latin typeface="Courier New"/>
              <a:cs typeface="Courier New"/>
            </a:endParaRPr>
          </a:p>
        </p:txBody>
      </p:sp>
      <p:sp>
        <p:nvSpPr>
          <p:cNvPr id="34" name="Rectangle 33"/>
          <p:cNvSpPr/>
          <p:nvPr/>
        </p:nvSpPr>
        <p:spPr>
          <a:xfrm>
            <a:off x="964152" y="2260755"/>
            <a:ext cx="2973315" cy="430887"/>
          </a:xfrm>
          <a:prstGeom prst="rect">
            <a:avLst/>
          </a:prstGeom>
        </p:spPr>
        <p:txBody>
          <a:bodyPr wrap="none">
            <a:spAutoFit/>
          </a:bodyPr>
          <a:lstStyle/>
          <a:p>
            <a:pPr>
              <a:spcBef>
                <a:spcPct val="50000"/>
              </a:spcBef>
            </a:pPr>
            <a:r>
              <a:rPr lang="en-US" sz="2200" dirty="0" err="1" smtClean="0">
                <a:solidFill>
                  <a:srgbClr val="000000"/>
                </a:solidFill>
                <a:latin typeface="Courier New"/>
                <a:cs typeface="Courier New"/>
              </a:rPr>
              <a:t>Math.max(</a:t>
            </a:r>
            <a:r>
              <a:rPr lang="en-US" sz="2200" b="0" i="1" dirty="0" err="1" smtClean="0">
                <a:solidFill>
                  <a:srgbClr val="000000"/>
                </a:solidFill>
                <a:latin typeface="Times New Roman"/>
                <a:cs typeface="Times New Roman"/>
              </a:rPr>
              <a:t>x</a:t>
            </a:r>
            <a:r>
              <a:rPr lang="en-US" sz="2200" dirty="0" smtClean="0">
                <a:solidFill>
                  <a:srgbClr val="000000"/>
                </a:solidFill>
                <a:latin typeface="Courier New"/>
                <a:cs typeface="Courier New"/>
              </a:rPr>
              <a:t>,</a:t>
            </a:r>
            <a:r>
              <a:rPr lang="en-US" sz="2200" b="0" i="1" dirty="0" err="1" smtClean="0">
                <a:solidFill>
                  <a:srgbClr val="000000"/>
                </a:solidFill>
                <a:latin typeface="Times New Roman"/>
                <a:cs typeface="Times New Roman"/>
              </a:rPr>
              <a:t>y</a:t>
            </a:r>
            <a:r>
              <a:rPr lang="en-US" sz="2200" dirty="0" smtClean="0">
                <a:solidFill>
                  <a:srgbClr val="000000"/>
                </a:solidFill>
                <a:latin typeface="Courier New"/>
                <a:cs typeface="Courier New"/>
              </a:rPr>
              <a:t>,</a:t>
            </a:r>
            <a:r>
              <a:rPr lang="en-US" sz="2200" b="0" i="1" dirty="0" smtClean="0">
                <a:solidFill>
                  <a:srgbClr val="000000"/>
                </a:solidFill>
                <a:latin typeface="Times New Roman"/>
                <a:cs typeface="Times New Roman"/>
              </a:rPr>
              <a:t> . . .</a:t>
            </a:r>
            <a:r>
              <a:rPr lang="en-US" sz="2200" dirty="0" smtClean="0">
                <a:solidFill>
                  <a:srgbClr val="000000"/>
                </a:solidFill>
                <a:latin typeface="Courier New"/>
                <a:cs typeface="Courier New"/>
              </a:rPr>
              <a:t>)</a:t>
            </a:r>
            <a:endParaRPr lang="en-US" sz="2200" b="0" dirty="0">
              <a:solidFill>
                <a:srgbClr val="000000"/>
              </a:solidFill>
              <a:latin typeface="Courier New"/>
              <a:cs typeface="Courier New"/>
            </a:endParaRPr>
          </a:p>
        </p:txBody>
      </p:sp>
      <p:sp>
        <p:nvSpPr>
          <p:cNvPr id="35" name="Rectangle 34"/>
          <p:cNvSpPr/>
          <p:nvPr/>
        </p:nvSpPr>
        <p:spPr>
          <a:xfrm>
            <a:off x="964152" y="2640416"/>
            <a:ext cx="2973315" cy="430887"/>
          </a:xfrm>
          <a:prstGeom prst="rect">
            <a:avLst/>
          </a:prstGeom>
        </p:spPr>
        <p:txBody>
          <a:bodyPr wrap="none">
            <a:spAutoFit/>
          </a:bodyPr>
          <a:lstStyle/>
          <a:p>
            <a:pPr>
              <a:spcBef>
                <a:spcPct val="50000"/>
              </a:spcBef>
            </a:pPr>
            <a:r>
              <a:rPr lang="en-US" sz="2200" dirty="0" err="1" smtClean="0">
                <a:solidFill>
                  <a:srgbClr val="000000"/>
                </a:solidFill>
                <a:latin typeface="Courier New"/>
                <a:cs typeface="Courier New"/>
              </a:rPr>
              <a:t>Math.min(</a:t>
            </a:r>
            <a:r>
              <a:rPr lang="en-US" sz="2200" b="0" i="1" dirty="0" err="1" smtClean="0">
                <a:solidFill>
                  <a:srgbClr val="000000"/>
                </a:solidFill>
                <a:latin typeface="Times New Roman"/>
                <a:cs typeface="Times New Roman"/>
              </a:rPr>
              <a:t>x</a:t>
            </a:r>
            <a:r>
              <a:rPr lang="en-US" sz="2200" dirty="0" smtClean="0">
                <a:solidFill>
                  <a:srgbClr val="000000"/>
                </a:solidFill>
                <a:latin typeface="Courier New"/>
                <a:cs typeface="Courier New"/>
              </a:rPr>
              <a:t>,</a:t>
            </a:r>
            <a:r>
              <a:rPr lang="en-US" sz="2200" b="0" i="1" dirty="0" err="1" smtClean="0">
                <a:solidFill>
                  <a:srgbClr val="000000"/>
                </a:solidFill>
                <a:latin typeface="Times New Roman"/>
                <a:cs typeface="Times New Roman"/>
              </a:rPr>
              <a:t>y</a:t>
            </a:r>
            <a:r>
              <a:rPr lang="en-US" sz="2200" dirty="0" smtClean="0">
                <a:solidFill>
                  <a:srgbClr val="000000"/>
                </a:solidFill>
                <a:latin typeface="Courier New"/>
                <a:cs typeface="Courier New"/>
              </a:rPr>
              <a:t>,</a:t>
            </a:r>
            <a:r>
              <a:rPr lang="en-US" sz="2200" b="0" i="1" dirty="0" smtClean="0">
                <a:solidFill>
                  <a:srgbClr val="000000"/>
                </a:solidFill>
                <a:latin typeface="Times New Roman"/>
                <a:cs typeface="Times New Roman"/>
              </a:rPr>
              <a:t> . . .</a:t>
            </a:r>
            <a:r>
              <a:rPr lang="en-US" sz="2200" dirty="0" smtClean="0">
                <a:solidFill>
                  <a:srgbClr val="000000"/>
                </a:solidFill>
                <a:latin typeface="Courier New"/>
                <a:cs typeface="Courier New"/>
              </a:rPr>
              <a:t>)</a:t>
            </a:r>
            <a:endParaRPr lang="en-US" sz="2200" b="0" dirty="0">
              <a:solidFill>
                <a:srgbClr val="000000"/>
              </a:solidFill>
              <a:latin typeface="Courier New"/>
              <a:cs typeface="Courier New"/>
            </a:endParaRPr>
          </a:p>
        </p:txBody>
      </p:sp>
      <p:sp>
        <p:nvSpPr>
          <p:cNvPr id="36" name="Rectangle 35"/>
          <p:cNvSpPr/>
          <p:nvPr/>
        </p:nvSpPr>
        <p:spPr>
          <a:xfrm>
            <a:off x="964152" y="3020077"/>
            <a:ext cx="2354368" cy="430887"/>
          </a:xfrm>
          <a:prstGeom prst="rect">
            <a:avLst/>
          </a:prstGeom>
        </p:spPr>
        <p:txBody>
          <a:bodyPr wrap="none">
            <a:spAutoFit/>
          </a:bodyPr>
          <a:lstStyle/>
          <a:p>
            <a:pPr>
              <a:spcBef>
                <a:spcPct val="50000"/>
              </a:spcBef>
            </a:pPr>
            <a:r>
              <a:rPr lang="en-US" sz="2200" dirty="0" err="1" smtClean="0">
                <a:solidFill>
                  <a:srgbClr val="000000"/>
                </a:solidFill>
                <a:latin typeface="Courier New"/>
                <a:cs typeface="Courier New"/>
              </a:rPr>
              <a:t>Math.round(</a:t>
            </a:r>
            <a:r>
              <a:rPr lang="en-US" sz="2200" b="0" i="1" dirty="0" err="1" smtClean="0">
                <a:solidFill>
                  <a:srgbClr val="000000"/>
                </a:solidFill>
                <a:latin typeface="Times New Roman"/>
                <a:cs typeface="Times New Roman"/>
              </a:rPr>
              <a:t>x</a:t>
            </a:r>
            <a:r>
              <a:rPr lang="en-US" sz="2200" dirty="0" smtClean="0">
                <a:solidFill>
                  <a:srgbClr val="000000"/>
                </a:solidFill>
                <a:latin typeface="Courier New"/>
                <a:cs typeface="Courier New"/>
              </a:rPr>
              <a:t>)</a:t>
            </a:r>
            <a:endParaRPr lang="en-US" sz="2200" b="0" dirty="0">
              <a:solidFill>
                <a:srgbClr val="000000"/>
              </a:solidFill>
              <a:latin typeface="Courier New"/>
              <a:cs typeface="Courier New"/>
            </a:endParaRPr>
          </a:p>
        </p:txBody>
      </p:sp>
      <p:sp>
        <p:nvSpPr>
          <p:cNvPr id="37" name="Rectangle 36"/>
          <p:cNvSpPr/>
          <p:nvPr/>
        </p:nvSpPr>
        <p:spPr>
          <a:xfrm>
            <a:off x="964152" y="3399738"/>
            <a:ext cx="2354368" cy="430887"/>
          </a:xfrm>
          <a:prstGeom prst="rect">
            <a:avLst/>
          </a:prstGeom>
        </p:spPr>
        <p:txBody>
          <a:bodyPr wrap="none">
            <a:spAutoFit/>
          </a:bodyPr>
          <a:lstStyle/>
          <a:p>
            <a:pPr>
              <a:spcBef>
                <a:spcPct val="50000"/>
              </a:spcBef>
            </a:pPr>
            <a:r>
              <a:rPr lang="en-US" sz="2200" dirty="0" err="1" smtClean="0">
                <a:solidFill>
                  <a:srgbClr val="000000"/>
                </a:solidFill>
                <a:latin typeface="Courier New"/>
                <a:cs typeface="Courier New"/>
              </a:rPr>
              <a:t>Math.floor(</a:t>
            </a:r>
            <a:r>
              <a:rPr lang="en-US" sz="2200" b="0" i="1" dirty="0" err="1" smtClean="0">
                <a:solidFill>
                  <a:srgbClr val="000000"/>
                </a:solidFill>
                <a:latin typeface="Times New Roman"/>
                <a:cs typeface="Times New Roman"/>
              </a:rPr>
              <a:t>x</a:t>
            </a:r>
            <a:r>
              <a:rPr lang="en-US" sz="2200" dirty="0" smtClean="0">
                <a:solidFill>
                  <a:srgbClr val="000000"/>
                </a:solidFill>
                <a:latin typeface="Courier New"/>
                <a:cs typeface="Courier New"/>
              </a:rPr>
              <a:t>)</a:t>
            </a:r>
            <a:endParaRPr lang="en-US" sz="2200" b="0" dirty="0">
              <a:solidFill>
                <a:srgbClr val="000000"/>
              </a:solidFill>
              <a:latin typeface="Courier New"/>
              <a:cs typeface="Courier New"/>
            </a:endParaRPr>
          </a:p>
        </p:txBody>
      </p:sp>
      <p:sp>
        <p:nvSpPr>
          <p:cNvPr id="38" name="Rectangle 37"/>
          <p:cNvSpPr/>
          <p:nvPr/>
        </p:nvSpPr>
        <p:spPr>
          <a:xfrm>
            <a:off x="964152" y="3779399"/>
            <a:ext cx="2015759" cy="430887"/>
          </a:xfrm>
          <a:prstGeom prst="rect">
            <a:avLst/>
          </a:prstGeom>
        </p:spPr>
        <p:txBody>
          <a:bodyPr wrap="none">
            <a:spAutoFit/>
          </a:bodyPr>
          <a:lstStyle/>
          <a:p>
            <a:pPr>
              <a:spcBef>
                <a:spcPct val="50000"/>
              </a:spcBef>
            </a:pPr>
            <a:r>
              <a:rPr lang="en-US" sz="2200" dirty="0" err="1" smtClean="0">
                <a:solidFill>
                  <a:srgbClr val="000000"/>
                </a:solidFill>
                <a:latin typeface="Courier New"/>
                <a:cs typeface="Courier New"/>
              </a:rPr>
              <a:t>Math.log(</a:t>
            </a:r>
            <a:r>
              <a:rPr lang="en-US" sz="2200" b="0" i="1" dirty="0" err="1" smtClean="0">
                <a:solidFill>
                  <a:srgbClr val="000000"/>
                </a:solidFill>
                <a:latin typeface="Times New Roman"/>
                <a:cs typeface="Times New Roman"/>
              </a:rPr>
              <a:t>x</a:t>
            </a:r>
            <a:r>
              <a:rPr lang="en-US" sz="2200" dirty="0" smtClean="0">
                <a:solidFill>
                  <a:srgbClr val="000000"/>
                </a:solidFill>
                <a:latin typeface="Courier New"/>
                <a:cs typeface="Courier New"/>
              </a:rPr>
              <a:t>)</a:t>
            </a:r>
            <a:endParaRPr lang="en-US" sz="2200" b="0" dirty="0">
              <a:solidFill>
                <a:srgbClr val="000000"/>
              </a:solidFill>
              <a:latin typeface="Courier New"/>
              <a:cs typeface="Courier New"/>
            </a:endParaRPr>
          </a:p>
        </p:txBody>
      </p:sp>
      <p:sp>
        <p:nvSpPr>
          <p:cNvPr id="39" name="Rectangle 38"/>
          <p:cNvSpPr/>
          <p:nvPr/>
        </p:nvSpPr>
        <p:spPr>
          <a:xfrm>
            <a:off x="964152" y="4538721"/>
            <a:ext cx="2380818" cy="430887"/>
          </a:xfrm>
          <a:prstGeom prst="rect">
            <a:avLst/>
          </a:prstGeom>
        </p:spPr>
        <p:txBody>
          <a:bodyPr wrap="none">
            <a:spAutoFit/>
          </a:bodyPr>
          <a:lstStyle/>
          <a:p>
            <a:pPr>
              <a:spcBef>
                <a:spcPct val="50000"/>
              </a:spcBef>
            </a:pPr>
            <a:r>
              <a:rPr lang="en-US" sz="2200" dirty="0" err="1" smtClean="0">
                <a:solidFill>
                  <a:srgbClr val="000000"/>
                </a:solidFill>
                <a:latin typeface="Courier New"/>
                <a:cs typeface="Courier New"/>
              </a:rPr>
              <a:t>Math.pow(</a:t>
            </a:r>
            <a:r>
              <a:rPr lang="en-US" sz="2200" b="0" i="1" dirty="0" err="1" smtClean="0">
                <a:solidFill>
                  <a:srgbClr val="000000"/>
                </a:solidFill>
                <a:latin typeface="Times New Roman"/>
                <a:cs typeface="Times New Roman"/>
              </a:rPr>
              <a:t>x</a:t>
            </a:r>
            <a:r>
              <a:rPr lang="en-US" sz="2200" dirty="0" smtClean="0">
                <a:solidFill>
                  <a:srgbClr val="000000"/>
                </a:solidFill>
                <a:latin typeface="Courier New"/>
                <a:cs typeface="Courier New"/>
              </a:rPr>
              <a:t>,</a:t>
            </a:r>
            <a:r>
              <a:rPr lang="en-US" sz="2200" b="0" i="1" dirty="0" err="1" smtClean="0">
                <a:solidFill>
                  <a:srgbClr val="000000"/>
                </a:solidFill>
                <a:latin typeface="Times New Roman"/>
                <a:cs typeface="Times New Roman"/>
              </a:rPr>
              <a:t>y</a:t>
            </a:r>
            <a:r>
              <a:rPr lang="en-US" sz="2200" dirty="0" smtClean="0">
                <a:solidFill>
                  <a:srgbClr val="000000"/>
                </a:solidFill>
                <a:latin typeface="Courier New"/>
                <a:cs typeface="Courier New"/>
              </a:rPr>
              <a:t>)</a:t>
            </a:r>
            <a:endParaRPr lang="en-US" sz="2200" b="0" dirty="0">
              <a:solidFill>
                <a:srgbClr val="000000"/>
              </a:solidFill>
              <a:latin typeface="Courier New"/>
              <a:cs typeface="Courier New"/>
            </a:endParaRPr>
          </a:p>
        </p:txBody>
      </p:sp>
      <p:sp>
        <p:nvSpPr>
          <p:cNvPr id="40" name="Rectangle 39"/>
          <p:cNvSpPr/>
          <p:nvPr/>
        </p:nvSpPr>
        <p:spPr>
          <a:xfrm>
            <a:off x="964152" y="4918382"/>
            <a:ext cx="2068507" cy="430887"/>
          </a:xfrm>
          <a:prstGeom prst="rect">
            <a:avLst/>
          </a:prstGeom>
        </p:spPr>
        <p:txBody>
          <a:bodyPr wrap="none">
            <a:spAutoFit/>
          </a:bodyPr>
          <a:lstStyle/>
          <a:p>
            <a:pPr>
              <a:spcBef>
                <a:spcPct val="50000"/>
              </a:spcBef>
            </a:pPr>
            <a:r>
              <a:rPr lang="en-US" sz="2200" dirty="0" err="1" smtClean="0">
                <a:solidFill>
                  <a:srgbClr val="000000"/>
                </a:solidFill>
                <a:latin typeface="Courier New"/>
                <a:cs typeface="Courier New"/>
              </a:rPr>
              <a:t>Math.sin(</a:t>
            </a:r>
            <a:r>
              <a:rPr lang="en-US" sz="1800" b="0" i="1" dirty="0" err="1" smtClean="0">
                <a:solidFill>
                  <a:srgbClr val="000000"/>
                </a:solidFill>
                <a:sym typeface="Symbol"/>
              </a:rPr>
              <a:t></a:t>
            </a:r>
            <a:r>
              <a:rPr lang="en-US" i="1" dirty="0" smtClean="0">
                <a:solidFill>
                  <a:srgbClr val="000000"/>
                </a:solidFill>
                <a:sym typeface="Symbol"/>
              </a:rPr>
              <a:t> </a:t>
            </a:r>
            <a:r>
              <a:rPr lang="en-US" sz="2200" dirty="0" smtClean="0">
                <a:solidFill>
                  <a:srgbClr val="000000"/>
                </a:solidFill>
                <a:latin typeface="Courier New"/>
                <a:cs typeface="Courier New"/>
              </a:rPr>
              <a:t>)</a:t>
            </a:r>
            <a:endParaRPr lang="en-US" sz="2200" b="0" dirty="0">
              <a:solidFill>
                <a:srgbClr val="000000"/>
              </a:solidFill>
              <a:latin typeface="Courier New"/>
              <a:cs typeface="Courier New"/>
            </a:endParaRPr>
          </a:p>
        </p:txBody>
      </p:sp>
      <p:sp>
        <p:nvSpPr>
          <p:cNvPr id="41" name="Rectangle 40"/>
          <p:cNvSpPr/>
          <p:nvPr/>
        </p:nvSpPr>
        <p:spPr>
          <a:xfrm>
            <a:off x="964152" y="5298043"/>
            <a:ext cx="2068507" cy="430887"/>
          </a:xfrm>
          <a:prstGeom prst="rect">
            <a:avLst/>
          </a:prstGeom>
        </p:spPr>
        <p:txBody>
          <a:bodyPr wrap="none">
            <a:spAutoFit/>
          </a:bodyPr>
          <a:lstStyle/>
          <a:p>
            <a:pPr>
              <a:spcBef>
                <a:spcPct val="50000"/>
              </a:spcBef>
            </a:pPr>
            <a:r>
              <a:rPr lang="en-US" sz="2200" dirty="0" err="1" smtClean="0">
                <a:solidFill>
                  <a:srgbClr val="000000"/>
                </a:solidFill>
                <a:latin typeface="Courier New"/>
                <a:cs typeface="Courier New"/>
              </a:rPr>
              <a:t>Math.cos(</a:t>
            </a:r>
            <a:r>
              <a:rPr lang="en-US" sz="1800" b="0" i="1" dirty="0" err="1" smtClean="0">
                <a:solidFill>
                  <a:srgbClr val="000000"/>
                </a:solidFill>
                <a:sym typeface="Symbol"/>
              </a:rPr>
              <a:t></a:t>
            </a:r>
            <a:r>
              <a:rPr lang="en-US" sz="2200" dirty="0" smtClean="0">
                <a:solidFill>
                  <a:srgbClr val="000000"/>
                </a:solidFill>
                <a:latin typeface="Courier New"/>
                <a:cs typeface="Courier New"/>
              </a:rPr>
              <a:t>)</a:t>
            </a:r>
            <a:endParaRPr lang="en-US" sz="2200" b="0" dirty="0">
              <a:solidFill>
                <a:srgbClr val="000000"/>
              </a:solidFill>
              <a:latin typeface="Courier New"/>
              <a:cs typeface="Courier New"/>
            </a:endParaRPr>
          </a:p>
        </p:txBody>
      </p:sp>
      <p:sp>
        <p:nvSpPr>
          <p:cNvPr id="42" name="Rectangle 41"/>
          <p:cNvSpPr/>
          <p:nvPr/>
        </p:nvSpPr>
        <p:spPr>
          <a:xfrm>
            <a:off x="964152" y="5677701"/>
            <a:ext cx="2185063" cy="430887"/>
          </a:xfrm>
          <a:prstGeom prst="rect">
            <a:avLst/>
          </a:prstGeom>
        </p:spPr>
        <p:txBody>
          <a:bodyPr wrap="none">
            <a:spAutoFit/>
          </a:bodyPr>
          <a:lstStyle/>
          <a:p>
            <a:pPr>
              <a:spcBef>
                <a:spcPct val="50000"/>
              </a:spcBef>
            </a:pPr>
            <a:r>
              <a:rPr lang="en-US" sz="2200" dirty="0" err="1" smtClean="0">
                <a:solidFill>
                  <a:srgbClr val="000000"/>
                </a:solidFill>
                <a:latin typeface="Courier New"/>
                <a:cs typeface="Courier New"/>
              </a:rPr>
              <a:t>Math.sqrt(</a:t>
            </a:r>
            <a:r>
              <a:rPr lang="en-US" sz="2200" b="0" i="1" dirty="0" err="1" smtClean="0">
                <a:solidFill>
                  <a:srgbClr val="000000"/>
                </a:solidFill>
                <a:latin typeface="Times New Roman"/>
                <a:cs typeface="Times New Roman"/>
              </a:rPr>
              <a:t>x</a:t>
            </a:r>
            <a:r>
              <a:rPr lang="en-US" sz="2200" dirty="0" smtClean="0">
                <a:solidFill>
                  <a:srgbClr val="000000"/>
                </a:solidFill>
                <a:latin typeface="Courier New"/>
                <a:cs typeface="Courier New"/>
              </a:rPr>
              <a:t>)</a:t>
            </a:r>
            <a:endParaRPr lang="en-US" sz="2200" b="0" dirty="0">
              <a:solidFill>
                <a:srgbClr val="000000"/>
              </a:solidFill>
              <a:latin typeface="Courier New"/>
              <a:cs typeface="Courier New"/>
            </a:endParaRPr>
          </a:p>
        </p:txBody>
      </p:sp>
      <p:sp>
        <p:nvSpPr>
          <p:cNvPr id="45" name="Rectangle 44"/>
          <p:cNvSpPr/>
          <p:nvPr/>
        </p:nvSpPr>
        <p:spPr>
          <a:xfrm>
            <a:off x="964152" y="1121772"/>
            <a:ext cx="1382623" cy="430887"/>
          </a:xfrm>
          <a:prstGeom prst="rect">
            <a:avLst/>
          </a:prstGeom>
        </p:spPr>
        <p:txBody>
          <a:bodyPr wrap="none">
            <a:spAutoFit/>
          </a:bodyPr>
          <a:lstStyle/>
          <a:p>
            <a:pPr>
              <a:spcBef>
                <a:spcPct val="50000"/>
              </a:spcBef>
            </a:pPr>
            <a:r>
              <a:rPr lang="en-US" sz="2200" dirty="0" err="1" smtClean="0">
                <a:solidFill>
                  <a:srgbClr val="000000"/>
                </a:solidFill>
                <a:latin typeface="Courier New"/>
                <a:cs typeface="Courier New"/>
              </a:rPr>
              <a:t>Math.PI</a:t>
            </a:r>
            <a:endParaRPr lang="en-US" sz="2200" b="0" dirty="0">
              <a:solidFill>
                <a:srgbClr val="000000"/>
              </a:solidFill>
              <a:latin typeface="Courier New"/>
              <a:cs typeface="Courier New"/>
            </a:endParaRPr>
          </a:p>
        </p:txBody>
      </p:sp>
      <p:sp>
        <p:nvSpPr>
          <p:cNvPr id="46" name="Rectangle 45"/>
          <p:cNvSpPr/>
          <p:nvPr/>
        </p:nvSpPr>
        <p:spPr>
          <a:xfrm>
            <a:off x="964152" y="1501433"/>
            <a:ext cx="1213318" cy="430887"/>
          </a:xfrm>
          <a:prstGeom prst="rect">
            <a:avLst/>
          </a:prstGeom>
        </p:spPr>
        <p:txBody>
          <a:bodyPr wrap="none">
            <a:spAutoFit/>
          </a:bodyPr>
          <a:lstStyle/>
          <a:p>
            <a:pPr>
              <a:spcBef>
                <a:spcPct val="50000"/>
              </a:spcBef>
            </a:pPr>
            <a:r>
              <a:rPr lang="en-US" sz="2200" dirty="0" err="1" smtClean="0">
                <a:solidFill>
                  <a:srgbClr val="000000"/>
                </a:solidFill>
                <a:latin typeface="Courier New"/>
                <a:cs typeface="Courier New"/>
              </a:rPr>
              <a:t>Math.E</a:t>
            </a:r>
            <a:endParaRPr lang="en-US" sz="2200" b="0" dirty="0">
              <a:solidFill>
                <a:srgbClr val="000000"/>
              </a:solidFill>
              <a:latin typeface="Courier New"/>
              <a:cs typeface="Courier New"/>
            </a:endParaRPr>
          </a:p>
        </p:txBody>
      </p:sp>
      <p:sp>
        <p:nvSpPr>
          <p:cNvPr id="47" name="Rectangle 46"/>
          <p:cNvSpPr/>
          <p:nvPr/>
        </p:nvSpPr>
        <p:spPr>
          <a:xfrm>
            <a:off x="964152" y="4159060"/>
            <a:ext cx="2015759" cy="430887"/>
          </a:xfrm>
          <a:prstGeom prst="rect">
            <a:avLst/>
          </a:prstGeom>
        </p:spPr>
        <p:txBody>
          <a:bodyPr wrap="none">
            <a:spAutoFit/>
          </a:bodyPr>
          <a:lstStyle/>
          <a:p>
            <a:pPr>
              <a:spcBef>
                <a:spcPct val="50000"/>
              </a:spcBef>
            </a:pPr>
            <a:r>
              <a:rPr lang="en-US" sz="2200" dirty="0" err="1" smtClean="0">
                <a:solidFill>
                  <a:srgbClr val="000000"/>
                </a:solidFill>
                <a:latin typeface="Courier New"/>
                <a:cs typeface="Courier New"/>
              </a:rPr>
              <a:t>Math.exp(</a:t>
            </a:r>
            <a:r>
              <a:rPr lang="en-US" sz="2200" b="0" i="1" dirty="0" err="1" smtClean="0">
                <a:solidFill>
                  <a:srgbClr val="000000"/>
                </a:solidFill>
                <a:latin typeface="Times New Roman"/>
                <a:cs typeface="Times New Roman"/>
              </a:rPr>
              <a:t>x</a:t>
            </a:r>
            <a:r>
              <a:rPr lang="en-US" sz="2200" dirty="0" smtClean="0">
                <a:solidFill>
                  <a:srgbClr val="000000"/>
                </a:solidFill>
                <a:latin typeface="Courier New"/>
                <a:cs typeface="Courier New"/>
              </a:rPr>
              <a:t>)</a:t>
            </a:r>
            <a:endParaRPr lang="en-US" sz="2200" b="0" dirty="0">
              <a:solidFill>
                <a:srgbClr val="000000"/>
              </a:solidFill>
              <a:latin typeface="Courier New"/>
              <a:cs typeface="Courier New"/>
            </a:endParaRPr>
          </a:p>
        </p:txBody>
      </p:sp>
      <p:cxnSp>
        <p:nvCxnSpPr>
          <p:cNvPr id="51" name="Straight Connector 50"/>
          <p:cNvCxnSpPr/>
          <p:nvPr/>
        </p:nvCxnSpPr>
        <p:spPr bwMode="auto">
          <a:xfrm rot="10800000" flipH="1">
            <a:off x="887952" y="1542933"/>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rot="10800000" flipH="1">
            <a:off x="887952" y="1925390"/>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rot="10800000" flipH="1">
            <a:off x="887952" y="2307847"/>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rot="10800000" flipH="1">
            <a:off x="887952" y="2690304"/>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rot="10800000" flipH="1">
            <a:off x="887952" y="3072761"/>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rot="10800000" flipH="1">
            <a:off x="887952" y="3455218"/>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rot="10800000" flipH="1">
            <a:off x="887952" y="3837675"/>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rot="10800000" flipH="1">
            <a:off x="887952" y="4220132"/>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rot="10800000" flipH="1">
            <a:off x="887952" y="4602589"/>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rot="10800000" flipH="1">
            <a:off x="887952" y="4985046"/>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 name="Straight Connector 60"/>
          <p:cNvCxnSpPr/>
          <p:nvPr/>
        </p:nvCxnSpPr>
        <p:spPr bwMode="auto">
          <a:xfrm rot="10800000" flipH="1">
            <a:off x="887952" y="5367503"/>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rot="10800000" flipH="1">
            <a:off x="887952" y="5749960"/>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p:nvPr/>
        </p:nvCxnSpPr>
        <p:spPr bwMode="auto">
          <a:xfrm rot="16200000" flipH="1">
            <a:off x="1202299" y="3834987"/>
            <a:ext cx="5346962" cy="875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6" name="TextBox 65"/>
          <p:cNvSpPr txBox="1"/>
          <p:nvPr/>
        </p:nvSpPr>
        <p:spPr>
          <a:xfrm>
            <a:off x="3859752" y="1107660"/>
            <a:ext cx="4343400" cy="430887"/>
          </a:xfrm>
          <a:prstGeom prst="rect">
            <a:avLst/>
          </a:prstGeom>
          <a:noFill/>
        </p:spPr>
        <p:txBody>
          <a:bodyPr wrap="square" rtlCol="0">
            <a:spAutoFit/>
          </a:bodyPr>
          <a:lstStyle/>
          <a:p>
            <a:r>
              <a:rPr lang="en-US" sz="2200" b="0" dirty="0" smtClean="0">
                <a:solidFill>
                  <a:srgbClr val="000000"/>
                </a:solidFill>
              </a:rPr>
              <a:t>The mathematical constant </a:t>
            </a:r>
            <a:r>
              <a:rPr lang="en-US" sz="2200" b="0" dirty="0" err="1" smtClean="0">
                <a:solidFill>
                  <a:srgbClr val="000000"/>
                </a:solidFill>
              </a:rPr>
              <a:t>π</a:t>
            </a:r>
            <a:endParaRPr lang="en-US" sz="2200" b="0" dirty="0">
              <a:solidFill>
                <a:srgbClr val="000000"/>
              </a:solidFill>
            </a:endParaRPr>
          </a:p>
        </p:txBody>
      </p:sp>
      <p:sp>
        <p:nvSpPr>
          <p:cNvPr id="67" name="TextBox 66"/>
          <p:cNvSpPr txBox="1"/>
          <p:nvPr/>
        </p:nvSpPr>
        <p:spPr>
          <a:xfrm>
            <a:off x="3859752" y="1489816"/>
            <a:ext cx="4343400" cy="430887"/>
          </a:xfrm>
          <a:prstGeom prst="rect">
            <a:avLst/>
          </a:prstGeom>
          <a:noFill/>
        </p:spPr>
        <p:txBody>
          <a:bodyPr wrap="square" rtlCol="0">
            <a:spAutoFit/>
          </a:bodyPr>
          <a:lstStyle/>
          <a:p>
            <a:r>
              <a:rPr lang="en-US" sz="2200" b="0" dirty="0" smtClean="0">
                <a:solidFill>
                  <a:srgbClr val="000000"/>
                </a:solidFill>
              </a:rPr>
              <a:t>The mathematical constant </a:t>
            </a:r>
            <a:r>
              <a:rPr lang="en-US" sz="2200" b="0" i="1" dirty="0" err="1" smtClean="0">
                <a:solidFill>
                  <a:srgbClr val="000000"/>
                </a:solidFill>
              </a:rPr>
              <a:t>e</a:t>
            </a:r>
            <a:endParaRPr lang="en-US" sz="2200" b="0" dirty="0">
              <a:solidFill>
                <a:srgbClr val="000000"/>
              </a:solidFill>
            </a:endParaRPr>
          </a:p>
        </p:txBody>
      </p:sp>
      <p:sp>
        <p:nvSpPr>
          <p:cNvPr id="68" name="TextBox 67"/>
          <p:cNvSpPr txBox="1"/>
          <p:nvPr/>
        </p:nvSpPr>
        <p:spPr>
          <a:xfrm>
            <a:off x="3859752" y="1871972"/>
            <a:ext cx="4343400" cy="430887"/>
          </a:xfrm>
          <a:prstGeom prst="rect">
            <a:avLst/>
          </a:prstGeom>
          <a:noFill/>
        </p:spPr>
        <p:txBody>
          <a:bodyPr wrap="square" rtlCol="0">
            <a:spAutoFit/>
          </a:bodyPr>
          <a:lstStyle/>
          <a:p>
            <a:r>
              <a:rPr lang="en-US" sz="2200" b="0" dirty="0" smtClean="0">
                <a:solidFill>
                  <a:srgbClr val="000000"/>
                </a:solidFill>
              </a:rPr>
              <a:t>The absolute value of </a:t>
            </a:r>
            <a:r>
              <a:rPr lang="en-US" sz="2200" b="0" i="1" dirty="0" err="1" smtClean="0">
                <a:solidFill>
                  <a:srgbClr val="000000"/>
                </a:solidFill>
              </a:rPr>
              <a:t>x</a:t>
            </a:r>
            <a:endParaRPr lang="en-US" sz="2200" b="0" dirty="0">
              <a:solidFill>
                <a:srgbClr val="000000"/>
              </a:solidFill>
            </a:endParaRPr>
          </a:p>
        </p:txBody>
      </p:sp>
      <p:sp>
        <p:nvSpPr>
          <p:cNvPr id="69" name="TextBox 68"/>
          <p:cNvSpPr txBox="1"/>
          <p:nvPr/>
        </p:nvSpPr>
        <p:spPr>
          <a:xfrm>
            <a:off x="3859752" y="2254128"/>
            <a:ext cx="4343400" cy="430887"/>
          </a:xfrm>
          <a:prstGeom prst="rect">
            <a:avLst/>
          </a:prstGeom>
          <a:noFill/>
        </p:spPr>
        <p:txBody>
          <a:bodyPr wrap="square" rtlCol="0">
            <a:spAutoFit/>
          </a:bodyPr>
          <a:lstStyle/>
          <a:p>
            <a:r>
              <a:rPr lang="en-US" sz="2200" b="0" dirty="0" smtClean="0">
                <a:solidFill>
                  <a:srgbClr val="000000"/>
                </a:solidFill>
              </a:rPr>
              <a:t>The largest of the arguments</a:t>
            </a:r>
            <a:endParaRPr lang="en-US" sz="2200" b="0" dirty="0">
              <a:solidFill>
                <a:srgbClr val="000000"/>
              </a:solidFill>
            </a:endParaRPr>
          </a:p>
        </p:txBody>
      </p:sp>
      <p:sp>
        <p:nvSpPr>
          <p:cNvPr id="70" name="TextBox 69"/>
          <p:cNvSpPr txBox="1"/>
          <p:nvPr/>
        </p:nvSpPr>
        <p:spPr>
          <a:xfrm>
            <a:off x="3859752" y="2636284"/>
            <a:ext cx="4343400" cy="430887"/>
          </a:xfrm>
          <a:prstGeom prst="rect">
            <a:avLst/>
          </a:prstGeom>
          <a:noFill/>
        </p:spPr>
        <p:txBody>
          <a:bodyPr wrap="square" rtlCol="0">
            <a:spAutoFit/>
          </a:bodyPr>
          <a:lstStyle/>
          <a:p>
            <a:r>
              <a:rPr lang="en-US" sz="2200" b="0" dirty="0" smtClean="0">
                <a:solidFill>
                  <a:srgbClr val="000000"/>
                </a:solidFill>
              </a:rPr>
              <a:t>The smallest of the arguments</a:t>
            </a:r>
            <a:endParaRPr lang="en-US" sz="2200" b="0" dirty="0">
              <a:solidFill>
                <a:srgbClr val="000000"/>
              </a:solidFill>
            </a:endParaRPr>
          </a:p>
        </p:txBody>
      </p:sp>
      <p:sp>
        <p:nvSpPr>
          <p:cNvPr id="71" name="TextBox 70"/>
          <p:cNvSpPr txBox="1"/>
          <p:nvPr/>
        </p:nvSpPr>
        <p:spPr>
          <a:xfrm>
            <a:off x="3859752" y="3018440"/>
            <a:ext cx="4343400" cy="430887"/>
          </a:xfrm>
          <a:prstGeom prst="rect">
            <a:avLst/>
          </a:prstGeom>
          <a:noFill/>
        </p:spPr>
        <p:txBody>
          <a:bodyPr wrap="square" rtlCol="0">
            <a:spAutoFit/>
          </a:bodyPr>
          <a:lstStyle/>
          <a:p>
            <a:r>
              <a:rPr lang="en-US" sz="2200" b="0" dirty="0" smtClean="0">
                <a:solidFill>
                  <a:srgbClr val="000000"/>
                </a:solidFill>
              </a:rPr>
              <a:t>The closest integer to </a:t>
            </a:r>
            <a:r>
              <a:rPr lang="en-US" sz="2200" b="0" i="1" dirty="0" err="1" smtClean="0">
                <a:solidFill>
                  <a:srgbClr val="000000"/>
                </a:solidFill>
              </a:rPr>
              <a:t>x</a:t>
            </a:r>
            <a:endParaRPr lang="en-US" sz="2200" b="0" dirty="0">
              <a:solidFill>
                <a:srgbClr val="000000"/>
              </a:solidFill>
            </a:endParaRPr>
          </a:p>
        </p:txBody>
      </p:sp>
      <p:sp>
        <p:nvSpPr>
          <p:cNvPr id="72" name="TextBox 71"/>
          <p:cNvSpPr txBox="1"/>
          <p:nvPr/>
        </p:nvSpPr>
        <p:spPr>
          <a:xfrm>
            <a:off x="3859752" y="3400596"/>
            <a:ext cx="4343400" cy="430887"/>
          </a:xfrm>
          <a:prstGeom prst="rect">
            <a:avLst/>
          </a:prstGeom>
          <a:noFill/>
        </p:spPr>
        <p:txBody>
          <a:bodyPr wrap="square" rtlCol="0">
            <a:spAutoFit/>
          </a:bodyPr>
          <a:lstStyle/>
          <a:p>
            <a:r>
              <a:rPr lang="en-US" sz="2200" b="0" dirty="0" smtClean="0">
                <a:solidFill>
                  <a:srgbClr val="000000"/>
                </a:solidFill>
              </a:rPr>
              <a:t>The largest integer not exceeding </a:t>
            </a:r>
            <a:r>
              <a:rPr lang="en-US" sz="2200" b="0" i="1" dirty="0" err="1" smtClean="0">
                <a:solidFill>
                  <a:srgbClr val="000000"/>
                </a:solidFill>
              </a:rPr>
              <a:t>x</a:t>
            </a:r>
            <a:endParaRPr lang="en-US" sz="2200" b="0" dirty="0">
              <a:solidFill>
                <a:srgbClr val="000000"/>
              </a:solidFill>
            </a:endParaRPr>
          </a:p>
        </p:txBody>
      </p:sp>
      <p:sp>
        <p:nvSpPr>
          <p:cNvPr id="73" name="TextBox 72"/>
          <p:cNvSpPr txBox="1"/>
          <p:nvPr/>
        </p:nvSpPr>
        <p:spPr>
          <a:xfrm>
            <a:off x="3859752" y="3782752"/>
            <a:ext cx="4343400" cy="430887"/>
          </a:xfrm>
          <a:prstGeom prst="rect">
            <a:avLst/>
          </a:prstGeom>
          <a:noFill/>
        </p:spPr>
        <p:txBody>
          <a:bodyPr wrap="square" rtlCol="0">
            <a:spAutoFit/>
          </a:bodyPr>
          <a:lstStyle/>
          <a:p>
            <a:r>
              <a:rPr lang="en-US" sz="2200" b="0" dirty="0" smtClean="0">
                <a:solidFill>
                  <a:srgbClr val="000000"/>
                </a:solidFill>
              </a:rPr>
              <a:t>The natural logarithm of </a:t>
            </a:r>
            <a:r>
              <a:rPr lang="en-US" sz="2200" b="0" i="1" dirty="0" err="1" smtClean="0">
                <a:solidFill>
                  <a:srgbClr val="000000"/>
                </a:solidFill>
              </a:rPr>
              <a:t>x</a:t>
            </a:r>
            <a:endParaRPr lang="en-US" sz="2200" b="0" dirty="0">
              <a:solidFill>
                <a:srgbClr val="000000"/>
              </a:solidFill>
            </a:endParaRPr>
          </a:p>
        </p:txBody>
      </p:sp>
      <p:sp>
        <p:nvSpPr>
          <p:cNvPr id="74" name="TextBox 73"/>
          <p:cNvSpPr txBox="1"/>
          <p:nvPr/>
        </p:nvSpPr>
        <p:spPr>
          <a:xfrm>
            <a:off x="3859752" y="4164908"/>
            <a:ext cx="4343400" cy="430887"/>
          </a:xfrm>
          <a:prstGeom prst="rect">
            <a:avLst/>
          </a:prstGeom>
          <a:noFill/>
        </p:spPr>
        <p:txBody>
          <a:bodyPr wrap="square" rtlCol="0">
            <a:spAutoFit/>
          </a:bodyPr>
          <a:lstStyle/>
          <a:p>
            <a:r>
              <a:rPr lang="en-US" sz="2200" b="0" dirty="0" smtClean="0">
                <a:solidFill>
                  <a:srgbClr val="000000"/>
                </a:solidFill>
              </a:rPr>
              <a:t>The inverse logarithm (</a:t>
            </a:r>
            <a:r>
              <a:rPr lang="en-US" sz="2200" b="0" i="1" dirty="0" err="1" smtClean="0">
                <a:solidFill>
                  <a:srgbClr val="000000"/>
                </a:solidFill>
              </a:rPr>
              <a:t>e</a:t>
            </a:r>
            <a:r>
              <a:rPr lang="en-US" b="0" i="1" dirty="0" smtClean="0">
                <a:solidFill>
                  <a:srgbClr val="000000"/>
                </a:solidFill>
              </a:rPr>
              <a:t> </a:t>
            </a:r>
            <a:r>
              <a:rPr lang="en-US" sz="2200" b="0" i="1" baseline="30000" dirty="0" err="1" smtClean="0">
                <a:solidFill>
                  <a:srgbClr val="000000"/>
                </a:solidFill>
              </a:rPr>
              <a:t>x</a:t>
            </a:r>
            <a:r>
              <a:rPr lang="en-US" sz="2200" b="0" dirty="0" smtClean="0">
                <a:solidFill>
                  <a:srgbClr val="000000"/>
                </a:solidFill>
              </a:rPr>
              <a:t>)</a:t>
            </a:r>
            <a:endParaRPr lang="en-US" sz="2200" b="0" dirty="0">
              <a:solidFill>
                <a:srgbClr val="000000"/>
              </a:solidFill>
            </a:endParaRPr>
          </a:p>
        </p:txBody>
      </p:sp>
      <p:sp>
        <p:nvSpPr>
          <p:cNvPr id="75" name="TextBox 74"/>
          <p:cNvSpPr txBox="1"/>
          <p:nvPr/>
        </p:nvSpPr>
        <p:spPr>
          <a:xfrm>
            <a:off x="3859752" y="4547064"/>
            <a:ext cx="4446048" cy="430887"/>
          </a:xfrm>
          <a:prstGeom prst="rect">
            <a:avLst/>
          </a:prstGeom>
          <a:noFill/>
        </p:spPr>
        <p:txBody>
          <a:bodyPr wrap="square" rtlCol="0">
            <a:spAutoFit/>
          </a:bodyPr>
          <a:lstStyle/>
          <a:p>
            <a:r>
              <a:rPr lang="en-US" sz="2200" b="0" dirty="0" smtClean="0">
                <a:solidFill>
                  <a:srgbClr val="000000"/>
                </a:solidFill>
              </a:rPr>
              <a:t>The value </a:t>
            </a:r>
            <a:r>
              <a:rPr lang="en-US" sz="2200" b="0" i="1" dirty="0" err="1" smtClean="0">
                <a:solidFill>
                  <a:srgbClr val="000000"/>
                </a:solidFill>
              </a:rPr>
              <a:t>x</a:t>
            </a:r>
            <a:r>
              <a:rPr lang="en-US" sz="2200" b="0" dirty="0" smtClean="0">
                <a:solidFill>
                  <a:srgbClr val="000000"/>
                </a:solidFill>
              </a:rPr>
              <a:t> raised to the </a:t>
            </a:r>
            <a:r>
              <a:rPr lang="en-US" sz="2200" b="0" i="1" dirty="0" err="1" smtClean="0">
                <a:solidFill>
                  <a:srgbClr val="000000"/>
                </a:solidFill>
              </a:rPr>
              <a:t>y</a:t>
            </a:r>
            <a:r>
              <a:rPr lang="en-US" sz="2200" b="0" dirty="0" smtClean="0">
                <a:solidFill>
                  <a:srgbClr val="000000"/>
                </a:solidFill>
              </a:rPr>
              <a:t> power (</a:t>
            </a:r>
            <a:r>
              <a:rPr lang="en-US" sz="2200" b="0" i="1" dirty="0" err="1" smtClean="0">
                <a:solidFill>
                  <a:srgbClr val="000000"/>
                </a:solidFill>
              </a:rPr>
              <a:t>x</a:t>
            </a:r>
            <a:r>
              <a:rPr lang="en-US" sz="2200" b="0" i="1" baseline="30000" dirty="0" err="1" smtClean="0">
                <a:solidFill>
                  <a:srgbClr val="000000"/>
                </a:solidFill>
              </a:rPr>
              <a:t>y</a:t>
            </a:r>
            <a:r>
              <a:rPr lang="en-US" sz="2200" b="0" dirty="0" smtClean="0">
                <a:solidFill>
                  <a:srgbClr val="000000"/>
                </a:solidFill>
              </a:rPr>
              <a:t>)</a:t>
            </a:r>
            <a:endParaRPr lang="en-US" sz="2200" b="0" dirty="0">
              <a:solidFill>
                <a:srgbClr val="000000"/>
              </a:solidFill>
            </a:endParaRPr>
          </a:p>
        </p:txBody>
      </p:sp>
      <p:sp>
        <p:nvSpPr>
          <p:cNvPr id="76" name="TextBox 75"/>
          <p:cNvSpPr txBox="1"/>
          <p:nvPr/>
        </p:nvSpPr>
        <p:spPr>
          <a:xfrm>
            <a:off x="3859752" y="4929220"/>
            <a:ext cx="4419600" cy="430887"/>
          </a:xfrm>
          <a:prstGeom prst="rect">
            <a:avLst/>
          </a:prstGeom>
          <a:noFill/>
        </p:spPr>
        <p:txBody>
          <a:bodyPr wrap="square" rtlCol="0">
            <a:spAutoFit/>
          </a:bodyPr>
          <a:lstStyle/>
          <a:p>
            <a:r>
              <a:rPr lang="en-US" sz="2200" b="0" dirty="0" smtClean="0">
                <a:solidFill>
                  <a:srgbClr val="000000"/>
                </a:solidFill>
              </a:rPr>
              <a:t>The sine of </a:t>
            </a:r>
            <a:r>
              <a:rPr lang="en-US" sz="2000" b="0" i="1" dirty="0" err="1" smtClean="0">
                <a:solidFill>
                  <a:srgbClr val="000000"/>
                </a:solidFill>
                <a:sym typeface="Symbol"/>
              </a:rPr>
              <a:t></a:t>
            </a:r>
            <a:r>
              <a:rPr lang="en-US" sz="2200" b="0" dirty="0" smtClean="0">
                <a:solidFill>
                  <a:srgbClr val="000000"/>
                </a:solidFill>
                <a:sym typeface="Symbol"/>
              </a:rPr>
              <a:t>, measured in </a:t>
            </a:r>
            <a:r>
              <a:rPr lang="en-US" sz="2200" b="0" dirty="0" smtClean="0">
                <a:solidFill>
                  <a:srgbClr val="000000"/>
                </a:solidFill>
              </a:rPr>
              <a:t>radians</a:t>
            </a:r>
            <a:endParaRPr lang="en-US" sz="2200" b="0" dirty="0">
              <a:solidFill>
                <a:srgbClr val="000000"/>
              </a:solidFill>
            </a:endParaRPr>
          </a:p>
        </p:txBody>
      </p:sp>
      <p:sp>
        <p:nvSpPr>
          <p:cNvPr id="77" name="TextBox 76"/>
          <p:cNvSpPr txBox="1"/>
          <p:nvPr/>
        </p:nvSpPr>
        <p:spPr>
          <a:xfrm>
            <a:off x="3859752" y="5311376"/>
            <a:ext cx="4343400" cy="430887"/>
          </a:xfrm>
          <a:prstGeom prst="rect">
            <a:avLst/>
          </a:prstGeom>
          <a:noFill/>
        </p:spPr>
        <p:txBody>
          <a:bodyPr wrap="square" rtlCol="0">
            <a:spAutoFit/>
          </a:bodyPr>
          <a:lstStyle/>
          <a:p>
            <a:r>
              <a:rPr lang="en-US" sz="2200" b="0" dirty="0" smtClean="0">
                <a:solidFill>
                  <a:srgbClr val="000000"/>
                </a:solidFill>
              </a:rPr>
              <a:t>The cosine of </a:t>
            </a:r>
            <a:r>
              <a:rPr lang="en-US" sz="2000" b="0" i="1" dirty="0" err="1" smtClean="0">
                <a:solidFill>
                  <a:srgbClr val="000000"/>
                </a:solidFill>
                <a:sym typeface="Symbol"/>
              </a:rPr>
              <a:t></a:t>
            </a:r>
            <a:r>
              <a:rPr lang="en-US" sz="2200" b="0" dirty="0" smtClean="0">
                <a:solidFill>
                  <a:srgbClr val="000000"/>
                </a:solidFill>
                <a:sym typeface="Symbol"/>
              </a:rPr>
              <a:t>, measured in </a:t>
            </a:r>
            <a:r>
              <a:rPr lang="en-US" sz="2200" b="0" dirty="0" smtClean="0">
                <a:solidFill>
                  <a:srgbClr val="000000"/>
                </a:solidFill>
              </a:rPr>
              <a:t>radians</a:t>
            </a:r>
            <a:endParaRPr lang="en-US" sz="2200" b="0" dirty="0">
              <a:solidFill>
                <a:srgbClr val="000000"/>
              </a:solidFill>
            </a:endParaRPr>
          </a:p>
        </p:txBody>
      </p:sp>
      <p:sp>
        <p:nvSpPr>
          <p:cNvPr id="78" name="TextBox 77"/>
          <p:cNvSpPr txBox="1"/>
          <p:nvPr/>
        </p:nvSpPr>
        <p:spPr>
          <a:xfrm>
            <a:off x="3859752" y="5693527"/>
            <a:ext cx="4343400" cy="430887"/>
          </a:xfrm>
          <a:prstGeom prst="rect">
            <a:avLst/>
          </a:prstGeom>
          <a:noFill/>
        </p:spPr>
        <p:txBody>
          <a:bodyPr wrap="square" rtlCol="0">
            <a:spAutoFit/>
          </a:bodyPr>
          <a:lstStyle/>
          <a:p>
            <a:r>
              <a:rPr lang="en-US" sz="2200" b="0" dirty="0" smtClean="0">
                <a:solidFill>
                  <a:srgbClr val="000000"/>
                </a:solidFill>
              </a:rPr>
              <a:t>The square root of </a:t>
            </a:r>
            <a:r>
              <a:rPr lang="en-US" sz="2200" b="0" i="1" dirty="0" err="1" smtClean="0">
                <a:solidFill>
                  <a:srgbClr val="000000"/>
                </a:solidFill>
              </a:rPr>
              <a:t>x</a:t>
            </a:r>
            <a:endParaRPr lang="en-US" sz="2200" b="0" i="1" dirty="0">
              <a:solidFill>
                <a:srgbClr val="000000"/>
              </a:solidFill>
            </a:endParaRPr>
          </a:p>
        </p:txBody>
      </p:sp>
      <p:cxnSp>
        <p:nvCxnSpPr>
          <p:cNvPr id="44" name="Straight Connector 43"/>
          <p:cNvCxnSpPr/>
          <p:nvPr/>
        </p:nvCxnSpPr>
        <p:spPr bwMode="auto">
          <a:xfrm rot="10800000" flipH="1">
            <a:off x="887952" y="6132417"/>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3" name="Rectangle 62"/>
          <p:cNvSpPr/>
          <p:nvPr/>
        </p:nvSpPr>
        <p:spPr>
          <a:xfrm>
            <a:off x="967296" y="6059883"/>
            <a:ext cx="2398451" cy="430887"/>
          </a:xfrm>
          <a:prstGeom prst="rect">
            <a:avLst/>
          </a:prstGeom>
        </p:spPr>
        <p:txBody>
          <a:bodyPr wrap="none">
            <a:spAutoFit/>
          </a:bodyPr>
          <a:lstStyle/>
          <a:p>
            <a:pPr>
              <a:spcBef>
                <a:spcPct val="50000"/>
              </a:spcBef>
            </a:pPr>
            <a:r>
              <a:rPr lang="en-US" sz="2200" dirty="0" err="1" smtClean="0">
                <a:solidFill>
                  <a:srgbClr val="000000"/>
                </a:solidFill>
                <a:latin typeface="Courier New"/>
                <a:cs typeface="Courier New"/>
              </a:rPr>
              <a:t>Math.random</a:t>
            </a:r>
            <a:r>
              <a:rPr lang="en-US" sz="2200" dirty="0" smtClean="0">
                <a:solidFill>
                  <a:srgbClr val="000000"/>
                </a:solidFill>
                <a:latin typeface="Courier New"/>
                <a:cs typeface="Courier New"/>
              </a:rPr>
              <a:t>()</a:t>
            </a:r>
            <a:endParaRPr lang="en-US" sz="2200" b="0" dirty="0">
              <a:solidFill>
                <a:srgbClr val="000000"/>
              </a:solidFill>
              <a:latin typeface="Courier New"/>
              <a:cs typeface="Courier New"/>
            </a:endParaRPr>
          </a:p>
        </p:txBody>
      </p:sp>
      <p:sp>
        <p:nvSpPr>
          <p:cNvPr id="64" name="TextBox 63"/>
          <p:cNvSpPr txBox="1"/>
          <p:nvPr/>
        </p:nvSpPr>
        <p:spPr>
          <a:xfrm>
            <a:off x="3862896" y="6075709"/>
            <a:ext cx="4343400" cy="430887"/>
          </a:xfrm>
          <a:prstGeom prst="rect">
            <a:avLst/>
          </a:prstGeom>
          <a:noFill/>
        </p:spPr>
        <p:txBody>
          <a:bodyPr wrap="square" rtlCol="0">
            <a:spAutoFit/>
          </a:bodyPr>
          <a:lstStyle/>
          <a:p>
            <a:r>
              <a:rPr lang="en-US" sz="2200" b="0" dirty="0" smtClean="0">
                <a:solidFill>
                  <a:srgbClr val="000000"/>
                </a:solidFill>
              </a:rPr>
              <a:t>A random value between 0 and 1</a:t>
            </a:r>
            <a:endParaRPr lang="en-US" sz="2200" b="0" dirty="0">
              <a:solidFill>
                <a:srgbClr val="00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Arrow Function Syntax</a:t>
            </a:r>
            <a:endParaRPr lang="en-US" dirty="0"/>
          </a:p>
        </p:txBody>
      </p:sp>
      <p:sp>
        <p:nvSpPr>
          <p:cNvPr id="3" name="Content Placeholder 2"/>
          <p:cNvSpPr>
            <a:spLocks noGrp="1"/>
          </p:cNvSpPr>
          <p:nvPr>
            <p:ph idx="1"/>
          </p:nvPr>
        </p:nvSpPr>
        <p:spPr/>
        <p:txBody>
          <a:bodyPr>
            <a:normAutofit/>
          </a:bodyPr>
          <a:lstStyle/>
          <a:p>
            <a:r>
              <a:rPr lang="en-AU" dirty="0" smtClean="0"/>
              <a:t>ES2015 added arrow functions to JavaScript. Arrow functions solve a whole class of problems, particularly with </a:t>
            </a:r>
            <a:r>
              <a:rPr lang="en-AU" dirty="0" err="1" smtClean="0"/>
              <a:t>callbacks</a:t>
            </a:r>
            <a:r>
              <a:rPr lang="en-AU" dirty="0" smtClean="0"/>
              <a:t>: making sure that this inside the function is the same as this outside it.</a:t>
            </a:r>
          </a:p>
          <a:p>
            <a:r>
              <a:rPr lang="en-AU" dirty="0" smtClean="0"/>
              <a:t>They’re also lighter-weight and more concise than traditional functions created using the function </a:t>
            </a:r>
            <a:r>
              <a:rPr lang="en-US" dirty="0" smtClean="0"/>
              <a:t>keyword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Arrow Function Syntax</a:t>
            </a:r>
            <a:endParaRPr lang="en-US" dirty="0"/>
          </a:p>
        </p:txBody>
      </p:sp>
      <p:sp>
        <p:nvSpPr>
          <p:cNvPr id="3" name="Content Placeholder 2"/>
          <p:cNvSpPr>
            <a:spLocks noGrp="1"/>
          </p:cNvSpPr>
          <p:nvPr>
            <p:ph idx="1"/>
          </p:nvPr>
        </p:nvSpPr>
        <p:spPr/>
        <p:txBody>
          <a:bodyPr/>
          <a:lstStyle/>
          <a:p>
            <a:r>
              <a:rPr lang="en-AU" dirty="0" smtClean="0"/>
              <a:t>Arrow functions come in two forms: ones with a </a:t>
            </a:r>
            <a:r>
              <a:rPr lang="en-AU" i="1" dirty="0" smtClean="0"/>
              <a:t>concise body (often called concise arrow functions) </a:t>
            </a:r>
            <a:r>
              <a:rPr lang="en-AU" dirty="0" smtClean="0"/>
              <a:t>and ones with a standard </a:t>
            </a:r>
            <a:r>
              <a:rPr lang="en-AU" i="1" dirty="0" smtClean="0"/>
              <a:t>function body .</a:t>
            </a:r>
          </a:p>
          <a:p>
            <a:r>
              <a:rPr lang="en-US" dirty="0" smtClean="0"/>
              <a:t>In ES5 					In ES6</a:t>
            </a:r>
          </a:p>
          <a:p>
            <a:endParaRPr lang="en-US" dirty="0"/>
          </a:p>
        </p:txBody>
      </p:sp>
      <p:sp>
        <p:nvSpPr>
          <p:cNvPr id="4" name="Rectangle 3"/>
          <p:cNvSpPr/>
          <p:nvPr/>
        </p:nvSpPr>
        <p:spPr>
          <a:xfrm>
            <a:off x="228600" y="4191000"/>
            <a:ext cx="4114800" cy="1477328"/>
          </a:xfrm>
          <a:prstGeom prst="rect">
            <a:avLst/>
          </a:prstGeom>
          <a:ln>
            <a:solidFill>
              <a:srgbClr val="00B0F0"/>
            </a:solidFill>
          </a:ln>
        </p:spPr>
        <p:txBody>
          <a:bodyPr wrap="square">
            <a:spAutoFit/>
          </a:bodyPr>
          <a:lstStyle/>
          <a:p>
            <a:r>
              <a:rPr lang="en-US" dirty="0" err="1" smtClean="0"/>
              <a:t>var</a:t>
            </a:r>
            <a:r>
              <a:rPr lang="en-US" dirty="0" smtClean="0"/>
              <a:t> array = [42, 67, 3, 23, 14];</a:t>
            </a:r>
          </a:p>
          <a:p>
            <a:r>
              <a:rPr lang="en-US" dirty="0" err="1" smtClean="0"/>
              <a:t>var</a:t>
            </a:r>
            <a:r>
              <a:rPr lang="en-US" dirty="0" smtClean="0"/>
              <a:t> filtered = </a:t>
            </a:r>
            <a:r>
              <a:rPr lang="en-US" dirty="0" err="1" smtClean="0"/>
              <a:t>array.filter</a:t>
            </a:r>
            <a:r>
              <a:rPr lang="en-US" dirty="0" smtClean="0"/>
              <a:t>(function(entry) {</a:t>
            </a:r>
          </a:p>
          <a:p>
            <a:r>
              <a:rPr lang="en-US" dirty="0" smtClean="0"/>
              <a:t>return entry &lt; 30;</a:t>
            </a:r>
          </a:p>
          <a:p>
            <a:r>
              <a:rPr lang="en-US" dirty="0" smtClean="0"/>
              <a:t>});</a:t>
            </a:r>
          </a:p>
          <a:p>
            <a:r>
              <a:rPr lang="en-US" dirty="0" smtClean="0"/>
              <a:t>console.log(filtered); // [3, 23, 14]</a:t>
            </a:r>
            <a:endParaRPr lang="en-US" dirty="0"/>
          </a:p>
        </p:txBody>
      </p:sp>
      <p:sp>
        <p:nvSpPr>
          <p:cNvPr id="5" name="Rectangle 4"/>
          <p:cNvSpPr/>
          <p:nvPr/>
        </p:nvSpPr>
        <p:spPr>
          <a:xfrm>
            <a:off x="4800600" y="4419600"/>
            <a:ext cx="3886200" cy="1200329"/>
          </a:xfrm>
          <a:prstGeom prst="rect">
            <a:avLst/>
          </a:prstGeom>
          <a:ln>
            <a:solidFill>
              <a:srgbClr val="00B0F0"/>
            </a:solidFill>
          </a:ln>
        </p:spPr>
        <p:txBody>
          <a:bodyPr wrap="square">
            <a:spAutoFit/>
          </a:bodyPr>
          <a:lstStyle/>
          <a:p>
            <a:r>
              <a:rPr lang="en-AU" dirty="0" smtClean="0"/>
              <a:t>const array = [42, 67, 3, 23, 14];</a:t>
            </a:r>
          </a:p>
          <a:p>
            <a:r>
              <a:rPr lang="en-US" dirty="0" smtClean="0"/>
              <a:t>const filtered = </a:t>
            </a:r>
            <a:r>
              <a:rPr lang="en-US" dirty="0" err="1" smtClean="0"/>
              <a:t>array.filter</a:t>
            </a:r>
            <a:r>
              <a:rPr lang="en-US" dirty="0" smtClean="0"/>
              <a:t>(entry =&gt; entry &lt; 30);</a:t>
            </a:r>
          </a:p>
          <a:p>
            <a:r>
              <a:rPr lang="en-US" dirty="0" smtClean="0"/>
              <a:t>console.log(filtered); // [3, 23, 14]</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Parentheses around the parameters</a:t>
            </a:r>
            <a:endParaRPr lang="en-US" dirty="0"/>
          </a:p>
        </p:txBody>
      </p:sp>
      <p:sp>
        <p:nvSpPr>
          <p:cNvPr id="3" name="Content Placeholder 2"/>
          <p:cNvSpPr>
            <a:spLocks noGrp="1"/>
          </p:cNvSpPr>
          <p:nvPr>
            <p:ph idx="1"/>
          </p:nvPr>
        </p:nvSpPr>
        <p:spPr/>
        <p:txBody>
          <a:bodyPr/>
          <a:lstStyle/>
          <a:p>
            <a:r>
              <a:rPr lang="en-US" dirty="0" smtClean="0"/>
              <a:t>With multiple parameters.</a:t>
            </a:r>
          </a:p>
          <a:p>
            <a:endParaRPr lang="en-US" dirty="0" smtClean="0"/>
          </a:p>
          <a:p>
            <a:endParaRPr lang="en-US" dirty="0" smtClean="0"/>
          </a:p>
          <a:p>
            <a:r>
              <a:rPr lang="en-US" dirty="0" smtClean="0"/>
              <a:t>in a timer callback—just leave them empty</a:t>
            </a:r>
            <a:endParaRPr lang="en-US" dirty="0"/>
          </a:p>
        </p:txBody>
      </p:sp>
      <p:sp>
        <p:nvSpPr>
          <p:cNvPr id="4" name="Rectangle 3"/>
          <p:cNvSpPr/>
          <p:nvPr/>
        </p:nvSpPr>
        <p:spPr>
          <a:xfrm>
            <a:off x="685800" y="2438400"/>
            <a:ext cx="4572000" cy="923330"/>
          </a:xfrm>
          <a:prstGeom prst="rect">
            <a:avLst/>
          </a:prstGeom>
          <a:ln>
            <a:solidFill>
              <a:srgbClr val="00B0F0"/>
            </a:solidFill>
          </a:ln>
        </p:spPr>
        <p:txBody>
          <a:bodyPr>
            <a:spAutoFit/>
          </a:bodyPr>
          <a:lstStyle/>
          <a:p>
            <a:r>
              <a:rPr lang="en-AU" dirty="0" smtClean="0"/>
              <a:t>const array = [42, 67, 3, 23, 14];</a:t>
            </a:r>
          </a:p>
          <a:p>
            <a:r>
              <a:rPr lang="en-AU" dirty="0" err="1" smtClean="0"/>
              <a:t>array.sort</a:t>
            </a:r>
            <a:r>
              <a:rPr lang="en-AU" dirty="0" smtClean="0"/>
              <a:t>(</a:t>
            </a:r>
            <a:r>
              <a:rPr lang="en-AU" b="1" dirty="0" smtClean="0"/>
              <a:t>(a, b) =&gt; a - b);</a:t>
            </a:r>
          </a:p>
          <a:p>
            <a:r>
              <a:rPr lang="en-US" dirty="0" smtClean="0"/>
              <a:t>console.log(array); // [3, 14, 23, 42, 67]</a:t>
            </a:r>
            <a:endParaRPr lang="en-US" dirty="0"/>
          </a:p>
        </p:txBody>
      </p:sp>
      <p:sp>
        <p:nvSpPr>
          <p:cNvPr id="5" name="Rectangle 4"/>
          <p:cNvSpPr/>
          <p:nvPr/>
        </p:nvSpPr>
        <p:spPr>
          <a:xfrm>
            <a:off x="762000" y="4038600"/>
            <a:ext cx="5715000" cy="369332"/>
          </a:xfrm>
          <a:prstGeom prst="rect">
            <a:avLst/>
          </a:prstGeom>
          <a:ln>
            <a:solidFill>
              <a:srgbClr val="00B0F0"/>
            </a:solidFill>
          </a:ln>
        </p:spPr>
        <p:txBody>
          <a:bodyPr wrap="square">
            <a:spAutoFit/>
          </a:bodyPr>
          <a:lstStyle/>
          <a:p>
            <a:r>
              <a:rPr lang="en-US" dirty="0" err="1" smtClean="0"/>
              <a:t>setTimeout</a:t>
            </a:r>
            <a:r>
              <a:rPr lang="en-US" dirty="0" smtClean="0"/>
              <a:t>(() =&gt; console.log("timer fired"), 200);</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Rest Parameter</a:t>
            </a:r>
            <a:endParaRPr lang="en-US" dirty="0">
              <a:solidFill>
                <a:schemeClr val="tx1"/>
              </a:solidFill>
            </a:endParaRPr>
          </a:p>
        </p:txBody>
      </p:sp>
      <p:sp>
        <p:nvSpPr>
          <p:cNvPr id="3" name="Content Placeholder 2"/>
          <p:cNvSpPr>
            <a:spLocks noGrp="1"/>
          </p:cNvSpPr>
          <p:nvPr>
            <p:ph idx="1"/>
          </p:nvPr>
        </p:nvSpPr>
        <p:spPr/>
        <p:txBody>
          <a:bodyPr/>
          <a:lstStyle/>
          <a:p>
            <a:r>
              <a:rPr lang="en-AU" dirty="0" smtClean="0"/>
              <a:t>A rest parameter is defined using the ellipsis (...) to signify that that parameter is a placeholder for any number of arguments. The</a:t>
            </a:r>
            <a:endParaRPr lang="en-US" dirty="0"/>
          </a:p>
        </p:txBody>
      </p:sp>
      <p:sp>
        <p:nvSpPr>
          <p:cNvPr id="4" name="Rectangle 3"/>
          <p:cNvSpPr/>
          <p:nvPr/>
        </p:nvSpPr>
        <p:spPr>
          <a:xfrm>
            <a:off x="1828800" y="3276600"/>
            <a:ext cx="4572000" cy="3139321"/>
          </a:xfrm>
          <a:prstGeom prst="rect">
            <a:avLst/>
          </a:prstGeom>
          <a:ln>
            <a:solidFill>
              <a:srgbClr val="00B0F0"/>
            </a:solidFill>
          </a:ln>
        </p:spPr>
        <p:txBody>
          <a:bodyPr>
            <a:spAutoFit/>
          </a:bodyPr>
          <a:lstStyle/>
          <a:p>
            <a:r>
              <a:rPr lang="en-US" b="1" dirty="0" smtClean="0"/>
              <a:t>const max = function(...values) {</a:t>
            </a:r>
          </a:p>
          <a:p>
            <a:r>
              <a:rPr lang="en-US" dirty="0" smtClean="0"/>
              <a:t>console.log(values </a:t>
            </a:r>
            <a:r>
              <a:rPr lang="en-US" b="1" dirty="0" err="1" smtClean="0"/>
              <a:t>instanceof</a:t>
            </a:r>
            <a:r>
              <a:rPr lang="en-US" b="1" dirty="0" smtClean="0"/>
              <a:t> Array);</a:t>
            </a:r>
          </a:p>
          <a:p>
            <a:r>
              <a:rPr lang="en-US" b="1" dirty="0" smtClean="0"/>
              <a:t>let large = values[0];</a:t>
            </a:r>
          </a:p>
          <a:p>
            <a:r>
              <a:rPr lang="nn-NO" b="1" dirty="0" smtClean="0"/>
              <a:t>for(let i = 0; i &lt; values.length; i++) {</a:t>
            </a:r>
          </a:p>
          <a:p>
            <a:r>
              <a:rPr lang="en-US" b="1" dirty="0" smtClean="0"/>
              <a:t>if(values[</a:t>
            </a:r>
            <a:r>
              <a:rPr lang="en-US" b="1" dirty="0" err="1" smtClean="0"/>
              <a:t>i</a:t>
            </a:r>
            <a:r>
              <a:rPr lang="en-US" b="1" dirty="0" smtClean="0"/>
              <a:t>] &gt; large) {</a:t>
            </a:r>
          </a:p>
          <a:p>
            <a:r>
              <a:rPr lang="en-US" dirty="0" smtClean="0"/>
              <a:t>large = values[</a:t>
            </a:r>
            <a:r>
              <a:rPr lang="en-US" dirty="0" err="1" smtClean="0"/>
              <a:t>i</a:t>
            </a:r>
            <a:r>
              <a:rPr lang="en-US" dirty="0" smtClean="0"/>
              <a:t>];</a:t>
            </a:r>
          </a:p>
          <a:p>
            <a:r>
              <a:rPr lang="en-US" dirty="0" smtClean="0"/>
              <a:t>}</a:t>
            </a:r>
          </a:p>
          <a:p>
            <a:r>
              <a:rPr lang="en-US" dirty="0" smtClean="0"/>
              <a:t>}</a:t>
            </a:r>
          </a:p>
          <a:p>
            <a:r>
              <a:rPr lang="en-US" b="1" dirty="0" smtClean="0"/>
              <a:t>return large;</a:t>
            </a:r>
          </a:p>
          <a:p>
            <a:r>
              <a:rPr lang="en-US" dirty="0" smtClean="0"/>
              <a:t>};</a:t>
            </a:r>
          </a:p>
          <a:p>
            <a:r>
              <a:rPr lang="en-US" dirty="0" smtClean="0"/>
              <a:t>console.log(max(2, 1, 7, 4));</a:t>
            </a:r>
            <a:endParaRPr lang="en-US" dirty="0"/>
          </a:p>
        </p:txBody>
      </p:sp>
      <p:sp>
        <p:nvSpPr>
          <p:cNvPr id="5" name="Rectangle 4"/>
          <p:cNvSpPr/>
          <p:nvPr/>
        </p:nvSpPr>
        <p:spPr>
          <a:xfrm>
            <a:off x="4876800" y="5867400"/>
            <a:ext cx="4572000" cy="646331"/>
          </a:xfrm>
          <a:prstGeom prst="rect">
            <a:avLst/>
          </a:prstGeom>
          <a:ln>
            <a:solidFill>
              <a:srgbClr val="7030A0"/>
            </a:solidFill>
          </a:ln>
        </p:spPr>
        <p:txBody>
          <a:bodyPr>
            <a:spAutoFit/>
          </a:bodyPr>
          <a:lstStyle/>
          <a:p>
            <a:r>
              <a:rPr lang="en-AU" dirty="0" smtClean="0"/>
              <a:t>The output shows that the rest parameter is an Array.</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Rules for the rest parameter</a:t>
            </a:r>
            <a:endParaRPr lang="en-US" dirty="0">
              <a:solidFill>
                <a:schemeClr val="tx1"/>
              </a:solidFill>
            </a:endParaRPr>
          </a:p>
        </p:txBody>
      </p:sp>
      <p:sp>
        <p:nvSpPr>
          <p:cNvPr id="3" name="Content Placeholder 2"/>
          <p:cNvSpPr>
            <a:spLocks noGrp="1"/>
          </p:cNvSpPr>
          <p:nvPr>
            <p:ph idx="1"/>
          </p:nvPr>
        </p:nvSpPr>
        <p:spPr/>
        <p:txBody>
          <a:bodyPr/>
          <a:lstStyle/>
          <a:p>
            <a:r>
              <a:rPr lang="en-AU" dirty="0" smtClean="0"/>
              <a:t>The rest parameter has to be the last formal parameter.</a:t>
            </a:r>
          </a:p>
          <a:p>
            <a:r>
              <a:rPr lang="en-AU" dirty="0" smtClean="0"/>
              <a:t>There can be at most one rest parameter in a function’s parameter list.</a:t>
            </a:r>
          </a:p>
          <a:p>
            <a:r>
              <a:rPr lang="en-AU" dirty="0" smtClean="0"/>
              <a:t>The rest parameter contains only values that have not been given an </a:t>
            </a:r>
            <a:r>
              <a:rPr lang="en-US" dirty="0" smtClean="0"/>
              <a:t>explicit name.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Spread Operator</a:t>
            </a:r>
            <a:endParaRPr lang="en-US" dirty="0"/>
          </a:p>
        </p:txBody>
      </p:sp>
      <p:sp>
        <p:nvSpPr>
          <p:cNvPr id="3" name="Content Placeholder 2"/>
          <p:cNvSpPr>
            <a:spLocks noGrp="1"/>
          </p:cNvSpPr>
          <p:nvPr>
            <p:ph idx="1"/>
          </p:nvPr>
        </p:nvSpPr>
        <p:spPr/>
        <p:txBody>
          <a:bodyPr>
            <a:normAutofit lnSpcReduction="10000"/>
          </a:bodyPr>
          <a:lstStyle/>
          <a:p>
            <a:r>
              <a:rPr lang="en-AU" dirty="0" smtClean="0"/>
              <a:t>The spread operator looks the same as the symbol (...) used for the rest parameter, but it appears on the calling side of functions instead of on the parameter or receiving side. </a:t>
            </a:r>
          </a:p>
          <a:p>
            <a:r>
              <a:rPr lang="en-AU" dirty="0" smtClean="0"/>
              <a:t>The intention of the spread operator is the opposite of that of the rest parameter—spread breaks a collection into discrete values whereas rest gathers discrete values into an array.</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Spread operator example</a:t>
            </a:r>
            <a:endParaRPr lang="en-US" dirty="0"/>
          </a:p>
        </p:txBody>
      </p:sp>
      <p:sp>
        <p:nvSpPr>
          <p:cNvPr id="3" name="Content Placeholder 2"/>
          <p:cNvSpPr>
            <a:spLocks noGrp="1"/>
          </p:cNvSpPr>
          <p:nvPr>
            <p:ph idx="1"/>
          </p:nvPr>
        </p:nvSpPr>
        <p:spPr/>
        <p:txBody>
          <a:bodyPr/>
          <a:lstStyle/>
          <a:p>
            <a:r>
              <a:rPr lang="en-US" dirty="0" smtClean="0"/>
              <a:t>It is used to </a:t>
            </a:r>
            <a:r>
              <a:rPr lang="en-AU" dirty="0" smtClean="0"/>
              <a:t>copy contents of an object while optionally providing new values for some field and/or adding new fields.</a:t>
            </a:r>
            <a:endParaRPr lang="en-US" dirty="0"/>
          </a:p>
        </p:txBody>
      </p:sp>
      <p:sp>
        <p:nvSpPr>
          <p:cNvPr id="4" name="Rectangle 3"/>
          <p:cNvSpPr/>
          <p:nvPr/>
        </p:nvSpPr>
        <p:spPr>
          <a:xfrm>
            <a:off x="381000" y="3352800"/>
            <a:ext cx="4572000" cy="1477328"/>
          </a:xfrm>
          <a:prstGeom prst="rect">
            <a:avLst/>
          </a:prstGeom>
          <a:ln>
            <a:solidFill>
              <a:srgbClr val="7030A0"/>
            </a:solidFill>
          </a:ln>
        </p:spPr>
        <p:txBody>
          <a:bodyPr>
            <a:spAutoFit/>
          </a:bodyPr>
          <a:lstStyle/>
          <a:p>
            <a:r>
              <a:rPr lang="en-AU" b="1" dirty="0" smtClean="0"/>
              <a:t>const </a:t>
            </a:r>
            <a:r>
              <a:rPr lang="en-AU" b="1" dirty="0" err="1" smtClean="0"/>
              <a:t>sam</a:t>
            </a:r>
            <a:r>
              <a:rPr lang="en-AU" b="1" dirty="0" smtClean="0"/>
              <a:t> = { name: </a:t>
            </a:r>
            <a:r>
              <a:rPr lang="en-AU" b="1" i="1" dirty="0" smtClean="0"/>
              <a:t>'Sam', age: 2 };</a:t>
            </a:r>
          </a:p>
          <a:p>
            <a:r>
              <a:rPr lang="en-US" dirty="0" smtClean="0"/>
              <a:t>console.log(</a:t>
            </a:r>
            <a:r>
              <a:rPr lang="en-US" dirty="0" err="1" smtClean="0"/>
              <a:t>sam</a:t>
            </a:r>
            <a:r>
              <a:rPr lang="en-US" dirty="0" smtClean="0"/>
              <a:t>);</a:t>
            </a:r>
          </a:p>
          <a:p>
            <a:r>
              <a:rPr lang="en-US" dirty="0" smtClean="0"/>
              <a:t>console.log({...</a:t>
            </a:r>
            <a:r>
              <a:rPr lang="en-US" dirty="0" err="1" smtClean="0"/>
              <a:t>sam</a:t>
            </a:r>
            <a:r>
              <a:rPr lang="en-US" dirty="0" smtClean="0"/>
              <a:t>, age: 3});</a:t>
            </a:r>
          </a:p>
          <a:p>
            <a:r>
              <a:rPr lang="en-AU" dirty="0" smtClean="0"/>
              <a:t>console.log({...</a:t>
            </a:r>
            <a:r>
              <a:rPr lang="en-AU" dirty="0" err="1" smtClean="0"/>
              <a:t>sam</a:t>
            </a:r>
            <a:r>
              <a:rPr lang="en-AU" dirty="0" smtClean="0"/>
              <a:t>, age: 4, height: 100 });</a:t>
            </a:r>
          </a:p>
          <a:p>
            <a:r>
              <a:rPr lang="en-US" dirty="0" smtClean="0"/>
              <a:t>console.log(</a:t>
            </a:r>
            <a:r>
              <a:rPr lang="en-US" dirty="0" err="1" smtClean="0"/>
              <a:t>sam</a:t>
            </a:r>
            <a:r>
              <a:rPr lang="en-US" dirty="0" smtClean="0"/>
              <a:t>);</a:t>
            </a:r>
            <a:endParaRPr lang="en-US" dirty="0"/>
          </a:p>
        </p:txBody>
      </p:sp>
      <p:sp>
        <p:nvSpPr>
          <p:cNvPr id="5" name="Rectangle 4"/>
          <p:cNvSpPr/>
          <p:nvPr/>
        </p:nvSpPr>
        <p:spPr>
          <a:xfrm>
            <a:off x="4343400" y="4953000"/>
            <a:ext cx="4572000" cy="1754326"/>
          </a:xfrm>
          <a:prstGeom prst="rect">
            <a:avLst/>
          </a:prstGeom>
          <a:ln>
            <a:solidFill>
              <a:srgbClr val="00B050"/>
            </a:solidFill>
          </a:ln>
        </p:spPr>
        <p:txBody>
          <a:bodyPr>
            <a:spAutoFit/>
          </a:bodyPr>
          <a:lstStyle/>
          <a:p>
            <a:r>
              <a:rPr lang="en-US" dirty="0" smtClean="0"/>
              <a:t>OUTPUT :</a:t>
            </a:r>
          </a:p>
          <a:p>
            <a:endParaRPr lang="en-US" dirty="0" smtClean="0"/>
          </a:p>
          <a:p>
            <a:r>
              <a:rPr lang="en-US" dirty="0" smtClean="0"/>
              <a:t>{ name: 'Sam', age: 2 }</a:t>
            </a:r>
          </a:p>
          <a:p>
            <a:r>
              <a:rPr lang="en-US" dirty="0" smtClean="0"/>
              <a:t>{ name: 'Sam', age: 3 }</a:t>
            </a:r>
          </a:p>
          <a:p>
            <a:r>
              <a:rPr lang="en-AU" dirty="0" smtClean="0"/>
              <a:t>{ name: 'Sam', age: 4, height: 100 }</a:t>
            </a:r>
          </a:p>
          <a:p>
            <a:r>
              <a:rPr lang="en-US" dirty="0" smtClean="0"/>
              <a:t>{ name: 'Sam', age: 2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0" y="0"/>
            <a:ext cx="9144000" cy="1143000"/>
          </a:xfrm>
          <a:noFill/>
          <a:ln/>
        </p:spPr>
        <p:txBody>
          <a:bodyPr/>
          <a:lstStyle/>
          <a:p>
            <a:r>
              <a:rPr lang="en-US" sz="4000" dirty="0" smtClean="0">
                <a:solidFill>
                  <a:schemeClr val="tx1"/>
                </a:solidFill>
                <a:latin typeface="Times New Roman"/>
                <a:cs typeface="Times New Roman"/>
              </a:rPr>
              <a:t>Ambiguity in JavaScript’s Terminology</a:t>
            </a:r>
            <a:endParaRPr lang="en-US" dirty="0">
              <a:solidFill>
                <a:schemeClr val="tx1"/>
              </a:solidFill>
            </a:endParaRPr>
          </a:p>
        </p:txBody>
      </p:sp>
      <p:sp>
        <p:nvSpPr>
          <p:cNvPr id="390150" name="Rectangle 6"/>
          <p:cNvSpPr>
            <a:spLocks noChangeArrowheads="1"/>
          </p:cNvSpPr>
          <p:nvPr/>
        </p:nvSpPr>
        <p:spPr bwMode="auto">
          <a:xfrm>
            <a:off x="508000" y="1097280"/>
            <a:ext cx="8128000" cy="423672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ts val="1400"/>
              </a:spcAft>
              <a:buFontTx/>
              <a:buChar char="•"/>
            </a:pPr>
            <a:r>
              <a:rPr lang="en-US" sz="2400" b="0" dirty="0" smtClean="0">
                <a:solidFill>
                  <a:srgbClr val="000000"/>
                </a:solidFill>
                <a:latin typeface="Times New Roman" charset="0"/>
              </a:rPr>
              <a:t>Learning about object-oriented programming in JavaScript is complicated by the fact that JavaScript programmers use the word “object” in a frustratingly imprecise way. </a:t>
            </a:r>
          </a:p>
          <a:p>
            <a:pPr marL="342900" indent="-342900" algn="just">
              <a:lnSpc>
                <a:spcPct val="90000"/>
              </a:lnSpc>
              <a:spcAft>
                <a:spcPts val="1400"/>
              </a:spcAft>
              <a:buFontTx/>
              <a:buChar char="•"/>
            </a:pPr>
            <a:r>
              <a:rPr lang="en-US" sz="2400" b="0" dirty="0" smtClean="0">
                <a:solidFill>
                  <a:srgbClr val="000000"/>
                </a:solidFill>
                <a:latin typeface="Times New Roman" charset="0"/>
              </a:rPr>
              <a:t>Unsurprisingly, the word “object” is used for the encapsulated data collections one finds in the object-oriented programming paradigm.</a:t>
            </a:r>
          </a:p>
          <a:p>
            <a:pPr marL="342900" indent="-342900" algn="just">
              <a:lnSpc>
                <a:spcPct val="90000"/>
              </a:lnSpc>
              <a:spcAft>
                <a:spcPts val="1400"/>
              </a:spcAft>
              <a:buFontTx/>
              <a:buChar char="•"/>
            </a:pPr>
            <a:r>
              <a:rPr lang="en-US" sz="2400" b="0" dirty="0" smtClean="0">
                <a:solidFill>
                  <a:srgbClr val="000000"/>
                </a:solidFill>
                <a:latin typeface="Times New Roman" charset="0"/>
              </a:rPr>
              <a:t>Unfortunately, JavaScript uses the same word to refer to any collection of individual data items.  In other programming languages, this idea is often called a “structure” or a “record”; </a:t>
            </a:r>
            <a:r>
              <a:rPr lang="en-US" sz="2400" b="0" i="1" dirty="0" smtClean="0">
                <a:solidFill>
                  <a:srgbClr val="000000"/>
                </a:solidFill>
                <a:latin typeface="Times New Roman" charset="0"/>
              </a:rPr>
              <a:t>Introduction to JavaScript Programming </a:t>
            </a:r>
            <a:r>
              <a:rPr lang="en-US" sz="2400" b="0" dirty="0" smtClean="0">
                <a:solidFill>
                  <a:srgbClr val="000000"/>
                </a:solidFill>
                <a:latin typeface="Times New Roman" charset="0"/>
              </a:rPr>
              <a:t>uses the term </a:t>
            </a:r>
            <a:r>
              <a:rPr lang="en-US" sz="2400" i="1" dirty="0" smtClean="0">
                <a:solidFill>
                  <a:srgbClr val="000000"/>
                </a:solidFill>
                <a:latin typeface="Times New Roman" charset="0"/>
              </a:rPr>
              <a:t>record</a:t>
            </a:r>
            <a:r>
              <a:rPr lang="en-US" sz="2400" b="0" dirty="0" smtClean="0">
                <a:solidFill>
                  <a:srgbClr val="000000"/>
                </a:solidFill>
                <a:latin typeface="Times New Roman" charset="0"/>
              </a:rPr>
              <a:t> to describe objects that adopt this more primitive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15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01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5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Introduction</a:t>
            </a:r>
            <a:endParaRPr lang="en-US" dirty="0">
              <a:solidFill>
                <a:schemeClr val="tx1"/>
              </a:solidFill>
            </a:endParaRPr>
          </a:p>
        </p:txBody>
      </p:sp>
      <p:sp>
        <p:nvSpPr>
          <p:cNvPr id="3" name="Content Placeholder 2"/>
          <p:cNvSpPr>
            <a:spLocks noGrp="1"/>
          </p:cNvSpPr>
          <p:nvPr>
            <p:ph idx="1"/>
          </p:nvPr>
        </p:nvSpPr>
        <p:spPr/>
        <p:txBody>
          <a:bodyPr>
            <a:normAutofit lnSpcReduction="10000"/>
          </a:bodyPr>
          <a:lstStyle/>
          <a:p>
            <a:r>
              <a:rPr lang="en-AU" dirty="0" err="1">
                <a:solidFill>
                  <a:schemeClr val="tx1"/>
                </a:solidFill>
              </a:rPr>
              <a:t>ECMAScript</a:t>
            </a:r>
            <a:r>
              <a:rPr lang="en-AU" dirty="0">
                <a:solidFill>
                  <a:schemeClr val="tx1"/>
                </a:solidFill>
              </a:rPr>
              <a:t> is the official technical </a:t>
            </a:r>
            <a:r>
              <a:rPr lang="en-AU" dirty="0" smtClean="0">
                <a:solidFill>
                  <a:schemeClr val="tx1"/>
                </a:solidFill>
              </a:rPr>
              <a:t>specification </a:t>
            </a:r>
            <a:r>
              <a:rPr lang="en-AU" dirty="0">
                <a:solidFill>
                  <a:schemeClr val="tx1"/>
                </a:solidFill>
              </a:rPr>
              <a:t>for JavaScript. </a:t>
            </a:r>
            <a:endParaRPr lang="en-AU" dirty="0" smtClean="0">
              <a:solidFill>
                <a:schemeClr val="tx1"/>
              </a:solidFill>
            </a:endParaRPr>
          </a:p>
          <a:p>
            <a:r>
              <a:rPr lang="en-AU" dirty="0" smtClean="0">
                <a:solidFill>
                  <a:schemeClr val="tx1"/>
                </a:solidFill>
              </a:rPr>
              <a:t>JavaScript incorporated major </a:t>
            </a:r>
            <a:r>
              <a:rPr lang="en-AU" dirty="0">
                <a:solidFill>
                  <a:schemeClr val="tx1"/>
                </a:solidFill>
              </a:rPr>
              <a:t>syntax changes in </a:t>
            </a:r>
            <a:r>
              <a:rPr lang="en-AU" dirty="0" err="1">
                <a:solidFill>
                  <a:schemeClr val="tx1"/>
                </a:solidFill>
              </a:rPr>
              <a:t>ECMAScript</a:t>
            </a:r>
            <a:r>
              <a:rPr lang="en-AU" dirty="0">
                <a:solidFill>
                  <a:schemeClr val="tx1"/>
                </a:solidFill>
              </a:rPr>
              <a:t> 5 and </a:t>
            </a:r>
            <a:r>
              <a:rPr lang="en-AU" dirty="0" err="1">
                <a:solidFill>
                  <a:schemeClr val="tx1"/>
                </a:solidFill>
              </a:rPr>
              <a:t>ECMAScript</a:t>
            </a:r>
            <a:r>
              <a:rPr lang="en-AU" dirty="0">
                <a:solidFill>
                  <a:schemeClr val="tx1"/>
                </a:solidFill>
              </a:rPr>
              <a:t> 6, which are </a:t>
            </a:r>
            <a:r>
              <a:rPr lang="en-AU" dirty="0" smtClean="0">
                <a:solidFill>
                  <a:schemeClr val="tx1"/>
                </a:solidFill>
              </a:rPr>
              <a:t>referred to </a:t>
            </a:r>
            <a:r>
              <a:rPr lang="en-AU" dirty="0">
                <a:solidFill>
                  <a:schemeClr val="tx1"/>
                </a:solidFill>
              </a:rPr>
              <a:t>as ES5 and ES6. </a:t>
            </a:r>
            <a:endParaRPr lang="en-AU" dirty="0" smtClean="0">
              <a:solidFill>
                <a:schemeClr val="tx1"/>
              </a:solidFill>
            </a:endParaRPr>
          </a:p>
          <a:p>
            <a:r>
              <a:rPr lang="en-AU" dirty="0" smtClean="0">
                <a:solidFill>
                  <a:schemeClr val="tx1"/>
                </a:solidFill>
              </a:rPr>
              <a:t>Going </a:t>
            </a:r>
            <a:r>
              <a:rPr lang="en-AU" dirty="0">
                <a:solidFill>
                  <a:schemeClr val="tx1"/>
                </a:solidFill>
              </a:rPr>
              <a:t>forward, the spec will be updated yearly. </a:t>
            </a:r>
            <a:endParaRPr lang="en-AU" dirty="0" smtClean="0">
              <a:solidFill>
                <a:schemeClr val="tx1"/>
              </a:solidFill>
            </a:endParaRPr>
          </a:p>
          <a:p>
            <a:r>
              <a:rPr lang="en-AU" dirty="0" smtClean="0">
                <a:solidFill>
                  <a:schemeClr val="tx1"/>
                </a:solidFill>
              </a:rPr>
              <a:t>Most developers now </a:t>
            </a:r>
            <a:r>
              <a:rPr lang="en-AU" dirty="0">
                <a:solidFill>
                  <a:schemeClr val="tx1"/>
                </a:solidFill>
              </a:rPr>
              <a:t>refer to the spec by year, such as ES2017.</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0" y="0"/>
            <a:ext cx="9144000" cy="1143000"/>
          </a:xfrm>
          <a:noFill/>
          <a:ln/>
        </p:spPr>
        <p:txBody>
          <a:bodyPr/>
          <a:lstStyle/>
          <a:p>
            <a:r>
              <a:rPr lang="en-US" sz="4000" dirty="0" smtClean="0">
                <a:solidFill>
                  <a:schemeClr val="tx1"/>
                </a:solidFill>
              </a:rPr>
              <a:t>Creating Objects</a:t>
            </a:r>
            <a:endParaRPr lang="en-US" dirty="0">
              <a:solidFill>
                <a:schemeClr val="tx1"/>
              </a:solidFill>
            </a:endParaRPr>
          </a:p>
        </p:txBody>
      </p:sp>
      <p:sp>
        <p:nvSpPr>
          <p:cNvPr id="390150" name="Rectangle 6"/>
          <p:cNvSpPr>
            <a:spLocks noChangeArrowheads="1"/>
          </p:cNvSpPr>
          <p:nvPr/>
        </p:nvSpPr>
        <p:spPr bwMode="auto">
          <a:xfrm>
            <a:off x="508000" y="1097280"/>
            <a:ext cx="8128000" cy="271272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ts val="1400"/>
              </a:spcAft>
              <a:buFontTx/>
              <a:buChar char="•"/>
            </a:pPr>
            <a:r>
              <a:rPr lang="en-US" sz="2400" b="0" dirty="0" smtClean="0">
                <a:solidFill>
                  <a:srgbClr val="000000"/>
                </a:solidFill>
                <a:latin typeface="Times New Roman" charset="0"/>
              </a:rPr>
              <a:t>JavaScript offers a simple, easy-to-use syntax for creating a new object.  All you need to do is list the properties of the object as a sequence of name-value pairs enclosed in curly braces.  The name and the value are separated by a colon, and the name-value pairs are separated by commas.</a:t>
            </a:r>
          </a:p>
          <a:p>
            <a:pPr marL="342900" indent="-342900" algn="just">
              <a:lnSpc>
                <a:spcPct val="90000"/>
              </a:lnSpc>
              <a:spcAft>
                <a:spcPts val="1400"/>
              </a:spcAft>
              <a:buFontTx/>
              <a:buChar char="•"/>
            </a:pPr>
            <a:r>
              <a:rPr lang="en-US" sz="2400" b="0" dirty="0" smtClean="0">
                <a:solidFill>
                  <a:srgbClr val="000000"/>
                </a:solidFill>
                <a:latin typeface="Times New Roman" charset="0"/>
              </a:rPr>
              <a:t>The following declarations create variables named </a:t>
            </a:r>
            <a:r>
              <a:rPr lang="en-US" sz="2000" dirty="0" err="1" smtClean="0">
                <a:solidFill>
                  <a:srgbClr val="000000"/>
                </a:solidFill>
                <a:latin typeface="Courier New"/>
                <a:cs typeface="Courier New"/>
              </a:rPr>
              <a:t>ceo</a:t>
            </a:r>
            <a:r>
              <a:rPr lang="en-US" sz="2400" b="0" dirty="0" smtClean="0">
                <a:solidFill>
                  <a:srgbClr val="000000"/>
                </a:solidFill>
                <a:latin typeface="Times New Roman" charset="0"/>
              </a:rPr>
              <a:t> and </a:t>
            </a:r>
            <a:r>
              <a:rPr lang="en-US" sz="2000" dirty="0" smtClean="0">
                <a:solidFill>
                  <a:srgbClr val="000000"/>
                </a:solidFill>
                <a:latin typeface="Courier New"/>
                <a:cs typeface="Courier New"/>
              </a:rPr>
              <a:t>clerk</a:t>
            </a:r>
            <a:r>
              <a:rPr lang="en-US" sz="2400" b="0" dirty="0" smtClean="0">
                <a:solidFill>
                  <a:srgbClr val="000000"/>
                </a:solidFill>
                <a:latin typeface="Times New Roman" charset="0"/>
              </a:rPr>
              <a:t> for the employees diagrammed on the previous slide:</a:t>
            </a:r>
          </a:p>
        </p:txBody>
      </p:sp>
      <p:grpSp>
        <p:nvGrpSpPr>
          <p:cNvPr id="2" name="Group 31"/>
          <p:cNvGrpSpPr/>
          <p:nvPr/>
        </p:nvGrpSpPr>
        <p:grpSpPr>
          <a:xfrm>
            <a:off x="990600" y="3832508"/>
            <a:ext cx="7622050" cy="1615433"/>
            <a:chOff x="990600" y="4438360"/>
            <a:chExt cx="7622050" cy="1615433"/>
          </a:xfrm>
        </p:grpSpPr>
        <p:sp>
          <p:nvSpPr>
            <p:cNvPr id="4" name="Rectangle 3"/>
            <p:cNvSpPr/>
            <p:nvPr/>
          </p:nvSpPr>
          <p:spPr bwMode="auto">
            <a:xfrm>
              <a:off x="990600" y="4438360"/>
              <a:ext cx="3638522" cy="1615433"/>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latin typeface="Times New Roman" pitchFamily="84" charset="0"/>
              </a:endParaRPr>
            </a:p>
          </p:txBody>
        </p:sp>
        <p:sp>
          <p:nvSpPr>
            <p:cNvPr id="17" name="Rectangle 16"/>
            <p:cNvSpPr/>
            <p:nvPr/>
          </p:nvSpPr>
          <p:spPr bwMode="auto">
            <a:xfrm>
              <a:off x="4973338" y="4438360"/>
              <a:ext cx="3639312" cy="1615433"/>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latin typeface="Times New Roman" pitchFamily="84" charset="0"/>
              </a:endParaRPr>
            </a:p>
          </p:txBody>
        </p:sp>
        <p:sp>
          <p:nvSpPr>
            <p:cNvPr id="30" name="TextBox 29"/>
            <p:cNvSpPr txBox="1"/>
            <p:nvPr/>
          </p:nvSpPr>
          <p:spPr>
            <a:xfrm>
              <a:off x="997043" y="4514560"/>
              <a:ext cx="3629292" cy="1323439"/>
            </a:xfrm>
            <a:prstGeom prst="rect">
              <a:avLst/>
            </a:prstGeom>
            <a:noFill/>
          </p:spPr>
          <p:txBody>
            <a:bodyPr wrap="square" rtlCol="0">
              <a:spAutoFit/>
            </a:bodyPr>
            <a:lstStyle/>
            <a:p>
              <a:r>
                <a:rPr lang="en-US" sz="1600" dirty="0" smtClean="0">
                  <a:solidFill>
                    <a:srgbClr val="0000FF"/>
                  </a:solidFill>
                  <a:latin typeface="Courier New"/>
                  <a:cs typeface="Courier New"/>
                </a:rPr>
                <a:t>let</a:t>
              </a:r>
              <a:r>
                <a:rPr lang="en-US" sz="1600" dirty="0" err="1" smtClean="0">
                  <a:solidFill>
                    <a:srgbClr val="000000"/>
                  </a:solidFill>
                  <a:latin typeface="Courier New"/>
                  <a:cs typeface="Courier New"/>
                </a:rPr>
                <a:t>ceo</a:t>
              </a:r>
              <a:r>
                <a:rPr lang="en-US" sz="1600" dirty="0" smtClean="0">
                  <a:solidFill>
                    <a:srgbClr val="000000"/>
                  </a:solidFill>
                  <a:latin typeface="Courier New"/>
                  <a:cs typeface="Courier New"/>
                </a:rPr>
                <a:t> = {</a:t>
              </a:r>
            </a:p>
            <a:p>
              <a:r>
                <a:rPr lang="en-US" sz="1600" dirty="0" smtClean="0">
                  <a:solidFill>
                    <a:srgbClr val="000000"/>
                  </a:solidFill>
                  <a:latin typeface="Courier New"/>
                  <a:cs typeface="Courier New"/>
                </a:rPr>
                <a:t>   name: 'Ebenezer Scrooge',</a:t>
              </a:r>
            </a:p>
            <a:p>
              <a:r>
                <a:rPr lang="en-US" sz="1600" dirty="0" smtClean="0">
                  <a:solidFill>
                    <a:srgbClr val="000000"/>
                  </a:solidFill>
                  <a:latin typeface="Courier New"/>
                  <a:cs typeface="Courier New"/>
                </a:rPr>
                <a:t>   title: 'CEO',</a:t>
              </a:r>
            </a:p>
            <a:p>
              <a:r>
                <a:rPr lang="en-US" sz="1600" dirty="0" smtClean="0">
                  <a:solidFill>
                    <a:srgbClr val="000000"/>
                  </a:solidFill>
                  <a:latin typeface="Courier New"/>
                  <a:cs typeface="Courier New"/>
                </a:rPr>
                <a:t>   salary: 1000</a:t>
              </a:r>
            </a:p>
            <a:p>
              <a:r>
                <a:rPr lang="en-US" sz="1600" dirty="0" smtClean="0">
                  <a:solidFill>
                    <a:srgbClr val="000000"/>
                  </a:solidFill>
                  <a:latin typeface="Courier New"/>
                  <a:cs typeface="Courier New"/>
                </a:rPr>
                <a:t>};</a:t>
              </a:r>
              <a:endParaRPr lang="en-US" sz="1600" dirty="0">
                <a:solidFill>
                  <a:srgbClr val="000000"/>
                </a:solidFill>
                <a:latin typeface="Courier New"/>
                <a:cs typeface="Courier New"/>
              </a:endParaRPr>
            </a:p>
          </p:txBody>
        </p:sp>
        <p:sp>
          <p:nvSpPr>
            <p:cNvPr id="31" name="TextBox 30"/>
            <p:cNvSpPr txBox="1"/>
            <p:nvPr/>
          </p:nvSpPr>
          <p:spPr>
            <a:xfrm>
              <a:off x="4983358" y="4514560"/>
              <a:ext cx="3629292" cy="1323439"/>
            </a:xfrm>
            <a:prstGeom prst="rect">
              <a:avLst/>
            </a:prstGeom>
            <a:noFill/>
          </p:spPr>
          <p:txBody>
            <a:bodyPr wrap="square" rtlCol="0">
              <a:spAutoFit/>
            </a:bodyPr>
            <a:lstStyle/>
            <a:p>
              <a:r>
                <a:rPr lang="en-US" sz="1600" dirty="0" smtClean="0">
                  <a:solidFill>
                    <a:srgbClr val="0000FF"/>
                  </a:solidFill>
                  <a:latin typeface="Courier New"/>
                  <a:cs typeface="Courier New"/>
                </a:rPr>
                <a:t>let</a:t>
              </a:r>
              <a:r>
                <a:rPr lang="en-US" sz="1600" dirty="0" smtClean="0">
                  <a:solidFill>
                    <a:srgbClr val="000000"/>
                  </a:solidFill>
                  <a:latin typeface="Courier New"/>
                  <a:cs typeface="Courier New"/>
                </a:rPr>
                <a:t> clerk = {</a:t>
              </a:r>
            </a:p>
            <a:p>
              <a:r>
                <a:rPr lang="en-US" sz="1600" dirty="0" smtClean="0">
                  <a:solidFill>
                    <a:srgbClr val="000000"/>
                  </a:solidFill>
                  <a:latin typeface="Courier New"/>
                  <a:cs typeface="Courier New"/>
                </a:rPr>
                <a:t>   name: 'Bob </a:t>
              </a:r>
              <a:r>
                <a:rPr lang="en-US" sz="1600" dirty="0" err="1" smtClean="0">
                  <a:solidFill>
                    <a:srgbClr val="000000"/>
                  </a:solidFill>
                  <a:latin typeface="Courier New"/>
                  <a:cs typeface="Courier New"/>
                </a:rPr>
                <a:t>Cratchit</a:t>
              </a:r>
              <a:r>
                <a:rPr lang="en-US" sz="1600" dirty="0" smtClean="0">
                  <a:solidFill>
                    <a:srgbClr val="000000"/>
                  </a:solidFill>
                  <a:latin typeface="Courier New"/>
                  <a:cs typeface="Courier New"/>
                </a:rPr>
                <a:t>',</a:t>
              </a:r>
            </a:p>
            <a:p>
              <a:r>
                <a:rPr lang="en-US" sz="1600" dirty="0" smtClean="0">
                  <a:solidFill>
                    <a:srgbClr val="000000"/>
                  </a:solidFill>
                  <a:latin typeface="Courier New"/>
                  <a:cs typeface="Courier New"/>
                </a:rPr>
                <a:t>   title: 'clerk',</a:t>
              </a:r>
            </a:p>
            <a:p>
              <a:r>
                <a:rPr lang="en-US" sz="1600" dirty="0" smtClean="0">
                  <a:solidFill>
                    <a:srgbClr val="000000"/>
                  </a:solidFill>
                  <a:latin typeface="Courier New"/>
                  <a:cs typeface="Courier New"/>
                </a:rPr>
                <a:t>   salary: 25</a:t>
              </a:r>
            </a:p>
            <a:p>
              <a:r>
                <a:rPr lang="en-US" sz="1600" dirty="0" smtClean="0">
                  <a:solidFill>
                    <a:srgbClr val="000000"/>
                  </a:solidFill>
                  <a:latin typeface="Courier New"/>
                  <a:cs typeface="Courier New"/>
                </a:rPr>
                <a:t>};</a:t>
              </a:r>
              <a:endParaRPr lang="en-US" sz="1600" dirty="0">
                <a:solidFill>
                  <a:srgbClr val="000000"/>
                </a:solidFill>
                <a:latin typeface="Courier New"/>
                <a:cs typeface="Courier New"/>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150">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5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0" y="0"/>
            <a:ext cx="9144000" cy="1143000"/>
          </a:xfrm>
          <a:noFill/>
          <a:ln/>
        </p:spPr>
        <p:txBody>
          <a:bodyPr/>
          <a:lstStyle/>
          <a:p>
            <a:r>
              <a:rPr lang="en-US" sz="4000" dirty="0" smtClean="0">
                <a:solidFill>
                  <a:schemeClr val="tx1"/>
                </a:solidFill>
              </a:rPr>
              <a:t>Selecting Properties from an Object</a:t>
            </a:r>
            <a:endParaRPr lang="en-US" dirty="0">
              <a:solidFill>
                <a:schemeClr val="tx1"/>
              </a:solidFill>
            </a:endParaRPr>
          </a:p>
        </p:txBody>
      </p:sp>
      <p:sp>
        <p:nvSpPr>
          <p:cNvPr id="390150" name="Rectangle 6"/>
          <p:cNvSpPr>
            <a:spLocks noChangeArrowheads="1"/>
          </p:cNvSpPr>
          <p:nvPr/>
        </p:nvSpPr>
        <p:spPr bwMode="auto">
          <a:xfrm>
            <a:off x="508000" y="1097280"/>
            <a:ext cx="8128000" cy="179832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ts val="1400"/>
              </a:spcAft>
              <a:buFontTx/>
              <a:buChar char="•"/>
            </a:pPr>
            <a:r>
              <a:rPr lang="en-US" sz="2400" b="0" dirty="0" smtClean="0">
                <a:solidFill>
                  <a:srgbClr val="000000"/>
                </a:solidFill>
                <a:latin typeface="Times New Roman" charset="0"/>
              </a:rPr>
              <a:t>Given an object, you can select an individual property by writing an expression denoting the object and then appending a dot and the property name.  For example, the expression </a:t>
            </a:r>
            <a:r>
              <a:rPr lang="en-US" sz="2000" dirty="0" err="1" smtClean="0">
                <a:solidFill>
                  <a:srgbClr val="000000"/>
                </a:solidFill>
                <a:latin typeface="Courier New"/>
                <a:cs typeface="Courier New"/>
              </a:rPr>
              <a:t>ceo.name</a:t>
            </a:r>
            <a:r>
              <a:rPr lang="en-US" sz="2400" b="0" dirty="0" smtClean="0">
                <a:solidFill>
                  <a:srgbClr val="000000"/>
                </a:solidFill>
                <a:latin typeface="Times New Roman"/>
                <a:cs typeface="Times New Roman"/>
              </a:rPr>
              <a:t> returns the string </a:t>
            </a:r>
            <a:r>
              <a:rPr lang="en-US" sz="2000" dirty="0" smtClean="0">
                <a:solidFill>
                  <a:srgbClr val="000000"/>
                </a:solidFill>
                <a:latin typeface="Courier New"/>
                <a:cs typeface="Courier New"/>
              </a:rPr>
              <a:t>'EbenezerScrooge'</a:t>
            </a:r>
            <a:r>
              <a:rPr lang="en-US" sz="2400" b="0" dirty="0" smtClean="0">
                <a:solidFill>
                  <a:srgbClr val="000000"/>
                </a:solidFill>
                <a:latin typeface="Times New Roman"/>
                <a:cs typeface="Times New Roman"/>
              </a:rPr>
              <a:t>; similarly,  </a:t>
            </a:r>
            <a:r>
              <a:rPr lang="en-US" sz="2000" dirty="0" err="1" smtClean="0">
                <a:solidFill>
                  <a:srgbClr val="000000"/>
                </a:solidFill>
                <a:latin typeface="Courier New"/>
                <a:cs typeface="Courier New"/>
              </a:rPr>
              <a:t>clerk.salary</a:t>
            </a:r>
            <a:r>
              <a:rPr lang="en-US" sz="2400" b="0" dirty="0" smtClean="0">
                <a:solidFill>
                  <a:srgbClr val="000000"/>
                </a:solidFill>
                <a:latin typeface="Times New Roman"/>
                <a:cs typeface="Times New Roman"/>
              </a:rPr>
              <a:t> returns the number 25.</a:t>
            </a:r>
            <a:endParaRPr lang="en-US" sz="2400" b="0" dirty="0" smtClean="0">
              <a:solidFill>
                <a:srgbClr val="000000"/>
              </a:solidFill>
              <a:latin typeface="Times New Roman" charset="0"/>
            </a:endParaRPr>
          </a:p>
        </p:txBody>
      </p:sp>
      <p:sp>
        <p:nvSpPr>
          <p:cNvPr id="11" name="Rectangle 6"/>
          <p:cNvSpPr>
            <a:spLocks noChangeArrowheads="1"/>
          </p:cNvSpPr>
          <p:nvPr/>
        </p:nvSpPr>
        <p:spPr bwMode="auto">
          <a:xfrm>
            <a:off x="506340" y="4615599"/>
            <a:ext cx="8128000" cy="1861401"/>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ts val="1400"/>
              </a:spcAft>
              <a:buFontTx/>
              <a:buChar char="•"/>
            </a:pPr>
            <a:r>
              <a:rPr lang="en-US" sz="2400" b="0" dirty="0" smtClean="0">
                <a:solidFill>
                  <a:srgbClr val="000000"/>
                </a:solidFill>
                <a:latin typeface="Times New Roman" charset="0"/>
              </a:rPr>
              <a:t>Fields selection can also be expressed using square brackets enclosing the name of the field expressed as a string, as in </a:t>
            </a:r>
            <a:r>
              <a:rPr lang="en-US" sz="2000" dirty="0" err="1" smtClean="0">
                <a:solidFill>
                  <a:srgbClr val="000000"/>
                </a:solidFill>
                <a:latin typeface="Courier New"/>
                <a:cs typeface="Courier New"/>
              </a:rPr>
              <a:t>ceo['name</a:t>
            </a:r>
            <a:r>
              <a:rPr lang="en-US" sz="2000" dirty="0" smtClean="0">
                <a:solidFill>
                  <a:srgbClr val="000000"/>
                </a:solidFill>
                <a:latin typeface="Courier New"/>
                <a:cs typeface="Courier New"/>
              </a:rPr>
              <a:t>']</a:t>
            </a:r>
            <a:r>
              <a:rPr lang="en-US" sz="2400" b="0" dirty="0" smtClean="0">
                <a:solidFill>
                  <a:srgbClr val="000000"/>
                </a:solidFill>
                <a:latin typeface="Times New Roman"/>
                <a:cs typeface="Times New Roman"/>
              </a:rPr>
              <a:t>.  This style is necessary if the name of the field is not a simple identifier or if the name is computed by the program.</a:t>
            </a:r>
            <a:endParaRPr lang="en-US" sz="2400" dirty="0" smtClean="0">
              <a:solidFill>
                <a:srgbClr val="000000"/>
              </a:solidFill>
              <a:latin typeface="Courier New"/>
              <a:cs typeface="Courier New"/>
            </a:endParaRPr>
          </a:p>
        </p:txBody>
      </p:sp>
      <p:grpSp>
        <p:nvGrpSpPr>
          <p:cNvPr id="2" name="Group 12"/>
          <p:cNvGrpSpPr/>
          <p:nvPr/>
        </p:nvGrpSpPr>
        <p:grpSpPr>
          <a:xfrm>
            <a:off x="506340" y="2930553"/>
            <a:ext cx="8129660" cy="1671546"/>
            <a:chOff x="506340" y="2930553"/>
            <a:chExt cx="8129660" cy="1671546"/>
          </a:xfrm>
        </p:grpSpPr>
        <p:grpSp>
          <p:nvGrpSpPr>
            <p:cNvPr id="3" name="Group 7"/>
            <p:cNvGrpSpPr/>
            <p:nvPr/>
          </p:nvGrpSpPr>
          <p:grpSpPr>
            <a:xfrm>
              <a:off x="1600200" y="3505200"/>
              <a:ext cx="3619949" cy="475487"/>
              <a:chOff x="1600200" y="3505200"/>
              <a:chExt cx="3619949" cy="475487"/>
            </a:xfrm>
          </p:grpSpPr>
          <p:sp>
            <p:nvSpPr>
              <p:cNvPr id="7" name="Rectangle 6"/>
              <p:cNvSpPr/>
              <p:nvPr/>
            </p:nvSpPr>
            <p:spPr bwMode="auto">
              <a:xfrm>
                <a:off x="1600200" y="3505200"/>
                <a:ext cx="3619949" cy="475487"/>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Times New Roman" pitchFamily="84" charset="0"/>
                </a:endParaRPr>
              </a:p>
            </p:txBody>
          </p:sp>
          <p:sp>
            <p:nvSpPr>
              <p:cNvPr id="9" name="TextBox 8"/>
              <p:cNvSpPr txBox="1"/>
              <p:nvPr/>
            </p:nvSpPr>
            <p:spPr>
              <a:xfrm>
                <a:off x="1623504" y="3516851"/>
                <a:ext cx="3581400" cy="400110"/>
              </a:xfrm>
              <a:prstGeom prst="rect">
                <a:avLst/>
              </a:prstGeom>
              <a:noFill/>
            </p:spPr>
            <p:txBody>
              <a:bodyPr wrap="square" rtlCol="0">
                <a:spAutoFit/>
              </a:bodyPr>
              <a:lstStyle/>
              <a:p>
                <a:r>
                  <a:rPr lang="en-US" sz="2000" dirty="0" err="1" smtClean="0">
                    <a:solidFill>
                      <a:srgbClr val="000000"/>
                    </a:solidFill>
                    <a:latin typeface="Courier New"/>
                    <a:cs typeface="Courier New"/>
                  </a:rPr>
                  <a:t>clerk.salary</a:t>
                </a:r>
                <a:r>
                  <a:rPr lang="en-US" sz="2000" dirty="0" smtClean="0">
                    <a:solidFill>
                      <a:srgbClr val="000000"/>
                    </a:solidFill>
                    <a:latin typeface="Courier New"/>
                    <a:cs typeface="Courier New"/>
                  </a:rPr>
                  <a:t> *= 2;</a:t>
                </a:r>
                <a:endParaRPr lang="en-US" sz="2000" dirty="0">
                  <a:solidFill>
                    <a:srgbClr val="000000"/>
                  </a:solidFill>
                  <a:latin typeface="Courier New"/>
                  <a:cs typeface="Courier New"/>
                </a:endParaRPr>
              </a:p>
            </p:txBody>
          </p:sp>
        </p:grpSp>
        <p:sp>
          <p:nvSpPr>
            <p:cNvPr id="10" name="Rectangle 6"/>
            <p:cNvSpPr>
              <a:spLocks noChangeArrowheads="1"/>
            </p:cNvSpPr>
            <p:nvPr/>
          </p:nvSpPr>
          <p:spPr bwMode="auto">
            <a:xfrm>
              <a:off x="506340" y="4087179"/>
              <a:ext cx="8128000" cy="514920"/>
            </a:xfrm>
            <a:prstGeom prst="rect">
              <a:avLst/>
            </a:prstGeom>
            <a:noFill/>
            <a:ln w="9525">
              <a:noFill/>
              <a:miter lim="800000"/>
              <a:headEnd/>
              <a:tailEnd/>
            </a:ln>
            <a:effectLst/>
          </p:spPr>
          <p:txBody>
            <a:bodyPr>
              <a:prstTxWarp prst="textNoShape">
                <a:avLst/>
              </a:prstTxWarp>
            </a:bodyPr>
            <a:lstStyle/>
            <a:p>
              <a:pPr marL="342900" algn="just">
                <a:lnSpc>
                  <a:spcPct val="90000"/>
                </a:lnSpc>
                <a:spcAft>
                  <a:spcPts val="1400"/>
                </a:spcAft>
              </a:pPr>
              <a:r>
                <a:rPr lang="en-US" sz="2400" b="0" dirty="0" smtClean="0">
                  <a:solidFill>
                    <a:srgbClr val="000000"/>
                  </a:solidFill>
                  <a:latin typeface="Times New Roman" charset="0"/>
                </a:rPr>
                <a:t>doubles poor Mr. </a:t>
              </a:r>
              <a:r>
                <a:rPr lang="en-US" sz="2400" b="0" dirty="0" err="1" smtClean="0">
                  <a:solidFill>
                    <a:srgbClr val="000000"/>
                  </a:solidFill>
                  <a:latin typeface="Times New Roman" charset="0"/>
                </a:rPr>
                <a:t>Cratchit’s</a:t>
              </a:r>
              <a:r>
                <a:rPr lang="en-US" sz="2400" b="0" dirty="0" smtClean="0">
                  <a:solidFill>
                    <a:srgbClr val="000000"/>
                  </a:solidFill>
                  <a:latin typeface="Times New Roman" charset="0"/>
                </a:rPr>
                <a:t> salary.</a:t>
              </a:r>
            </a:p>
          </p:txBody>
        </p:sp>
        <p:sp>
          <p:nvSpPr>
            <p:cNvPr id="12" name="Rectangle 6"/>
            <p:cNvSpPr>
              <a:spLocks noChangeArrowheads="1"/>
            </p:cNvSpPr>
            <p:nvPr/>
          </p:nvSpPr>
          <p:spPr bwMode="auto">
            <a:xfrm>
              <a:off x="508000" y="2930553"/>
              <a:ext cx="8128000" cy="459853"/>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ts val="1400"/>
                </a:spcAft>
                <a:buFontTx/>
                <a:buChar char="•"/>
              </a:pPr>
              <a:r>
                <a:rPr lang="en-US" sz="2400" b="0" dirty="0" smtClean="0">
                  <a:solidFill>
                    <a:srgbClr val="000000"/>
                  </a:solidFill>
                  <a:latin typeface="Times New Roman" charset="0"/>
                </a:rPr>
                <a:t>Fields are assignable.  For example, the statement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0" y="0"/>
            <a:ext cx="9144000" cy="1143000"/>
          </a:xfrm>
          <a:noFill/>
          <a:ln/>
        </p:spPr>
        <p:txBody>
          <a:bodyPr/>
          <a:lstStyle/>
          <a:p>
            <a:r>
              <a:rPr lang="en-US" sz="4000" dirty="0" smtClean="0">
                <a:solidFill>
                  <a:schemeClr val="tx1"/>
                </a:solidFill>
              </a:rPr>
              <a:t>JavaScript Object Notation</a:t>
            </a:r>
            <a:endParaRPr lang="en-US" dirty="0">
              <a:solidFill>
                <a:schemeClr val="tx1"/>
              </a:solidFill>
            </a:endParaRPr>
          </a:p>
        </p:txBody>
      </p:sp>
      <p:sp>
        <p:nvSpPr>
          <p:cNvPr id="390150" name="Rectangle 6"/>
          <p:cNvSpPr>
            <a:spLocks noChangeArrowheads="1"/>
          </p:cNvSpPr>
          <p:nvPr/>
        </p:nvSpPr>
        <p:spPr bwMode="auto">
          <a:xfrm>
            <a:off x="506340" y="1097280"/>
            <a:ext cx="8128000" cy="531408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ts val="1400"/>
              </a:spcAft>
              <a:buFontTx/>
              <a:buChar char="•"/>
            </a:pPr>
            <a:r>
              <a:rPr lang="en-US" sz="2400" b="0" dirty="0" smtClean="0">
                <a:solidFill>
                  <a:srgbClr val="000000"/>
                </a:solidFill>
                <a:latin typeface="Times New Roman" charset="0"/>
              </a:rPr>
              <a:t>Today, many applications—even those written using other languages—use a notation called </a:t>
            </a:r>
            <a:r>
              <a:rPr lang="en-US" sz="2400" i="1" dirty="0" smtClean="0">
                <a:solidFill>
                  <a:srgbClr val="000000"/>
                </a:solidFill>
                <a:latin typeface="Times New Roman" charset="0"/>
              </a:rPr>
              <a:t>JavaScript Object Notation</a:t>
            </a:r>
            <a:r>
              <a:rPr lang="en-US" sz="2400" b="0" dirty="0" smtClean="0">
                <a:solidFill>
                  <a:srgbClr val="000000"/>
                </a:solidFill>
                <a:latin typeface="Times New Roman" charset="0"/>
              </a:rPr>
              <a:t> (or </a:t>
            </a:r>
            <a:r>
              <a:rPr lang="en-US" sz="2400" i="1" dirty="0" smtClean="0">
                <a:solidFill>
                  <a:srgbClr val="000000"/>
                </a:solidFill>
                <a:latin typeface="Times New Roman" charset="0"/>
              </a:rPr>
              <a:t>JSON</a:t>
            </a:r>
            <a:r>
              <a:rPr lang="en-US" sz="2400" b="0" dirty="0" smtClean="0">
                <a:solidFill>
                  <a:srgbClr val="000000"/>
                </a:solidFill>
                <a:latin typeface="Times New Roman" charset="0"/>
              </a:rPr>
              <a:t> for short) to represent compound objects.  </a:t>
            </a:r>
          </a:p>
          <a:p>
            <a:pPr marL="342900" indent="-342900" algn="just">
              <a:lnSpc>
                <a:spcPct val="90000"/>
              </a:lnSpc>
              <a:spcAft>
                <a:spcPts val="700"/>
              </a:spcAft>
              <a:buFontTx/>
              <a:buChar char="•"/>
            </a:pPr>
            <a:r>
              <a:rPr lang="en-US" sz="2400" b="0" dirty="0" smtClean="0">
                <a:solidFill>
                  <a:srgbClr val="000000"/>
                </a:solidFill>
                <a:latin typeface="Times New Roman" charset="0"/>
              </a:rPr>
              <a:t>JSON supports a subset of JavaScript </a:t>
            </a:r>
            <a:r>
              <a:rPr lang="en-US" sz="2400" b="0" dirty="0" smtClean="0">
                <a:latin typeface="Times New Roman"/>
                <a:cs typeface="Times New Roman"/>
              </a:rPr>
              <a:t>in which two additional conditions apply.  First, the names of each property must be enclosed in double quotation marks.  Second, the values associated with each property name must be in one of the following forms:</a:t>
            </a:r>
          </a:p>
          <a:p>
            <a:pPr marL="800100" lvl="1" indent="-342900" algn="just">
              <a:lnSpc>
                <a:spcPct val="90000"/>
              </a:lnSpc>
              <a:spcAft>
                <a:spcPts val="700"/>
              </a:spcAft>
              <a:buFont typeface="Lucida Grande"/>
              <a:buChar char="–"/>
            </a:pPr>
            <a:r>
              <a:rPr lang="en-US" sz="2200" b="0" dirty="0" smtClean="0">
                <a:latin typeface="Times New Roman"/>
                <a:cs typeface="Times New Roman"/>
              </a:rPr>
              <a:t>A legal JavaScript number</a:t>
            </a:r>
          </a:p>
          <a:p>
            <a:pPr marL="800100" lvl="1" indent="-342900" algn="just">
              <a:lnSpc>
                <a:spcPct val="90000"/>
              </a:lnSpc>
              <a:spcAft>
                <a:spcPts val="700"/>
              </a:spcAft>
              <a:buFont typeface="Lucida Grande"/>
              <a:buChar char="–"/>
            </a:pPr>
            <a:r>
              <a:rPr lang="en-US" sz="2200" b="0" dirty="0" smtClean="0">
                <a:latin typeface="Times New Roman"/>
                <a:cs typeface="Times New Roman"/>
              </a:rPr>
              <a:t>A Boolean constant, which must be either </a:t>
            </a:r>
            <a:r>
              <a:rPr lang="en-US" sz="2000" dirty="0" smtClean="0">
                <a:latin typeface="Courier New"/>
                <a:cs typeface="Courier New"/>
              </a:rPr>
              <a:t>true</a:t>
            </a:r>
            <a:r>
              <a:rPr lang="en-US" sz="2200" b="0" dirty="0" smtClean="0">
                <a:latin typeface="Times New Roman"/>
                <a:cs typeface="Times New Roman"/>
              </a:rPr>
              <a:t> or </a:t>
            </a:r>
            <a:r>
              <a:rPr lang="en-US" sz="2000" dirty="0" smtClean="0">
                <a:latin typeface="Courier New"/>
                <a:cs typeface="Courier New"/>
              </a:rPr>
              <a:t>false</a:t>
            </a:r>
            <a:endParaRPr lang="en-US" sz="2200" b="0" dirty="0" smtClean="0">
              <a:latin typeface="Times New Roman"/>
              <a:cs typeface="Times New Roman"/>
            </a:endParaRPr>
          </a:p>
          <a:p>
            <a:pPr marL="800100" lvl="1" indent="-342900" algn="just">
              <a:lnSpc>
                <a:spcPct val="90000"/>
              </a:lnSpc>
              <a:spcAft>
                <a:spcPts val="700"/>
              </a:spcAft>
              <a:buFont typeface="Lucida Grande"/>
              <a:buChar char="–"/>
            </a:pPr>
            <a:r>
              <a:rPr lang="en-US" sz="2200" b="0" dirty="0" smtClean="0">
                <a:latin typeface="Times New Roman"/>
                <a:cs typeface="Times New Roman"/>
              </a:rPr>
              <a:t>A string value enclosed in double quotation marks</a:t>
            </a:r>
          </a:p>
          <a:p>
            <a:pPr marL="800100" lvl="1" indent="-342900" algn="just">
              <a:lnSpc>
                <a:spcPct val="90000"/>
              </a:lnSpc>
              <a:spcAft>
                <a:spcPts val="700"/>
              </a:spcAft>
              <a:buFont typeface="Lucida Grande"/>
              <a:buChar char="–"/>
            </a:pPr>
            <a:r>
              <a:rPr lang="en-US" sz="2200" b="0" dirty="0" smtClean="0">
                <a:latin typeface="Times New Roman"/>
                <a:cs typeface="Times New Roman"/>
              </a:rPr>
              <a:t>The special constant </a:t>
            </a:r>
            <a:r>
              <a:rPr lang="en-US" sz="2000" dirty="0" smtClean="0">
                <a:latin typeface="Courier New"/>
                <a:cs typeface="Courier New"/>
              </a:rPr>
              <a:t>null</a:t>
            </a:r>
            <a:endParaRPr lang="en-US" sz="2200" b="0" dirty="0" smtClean="0">
              <a:latin typeface="Times New Roman"/>
              <a:cs typeface="Times New Roman"/>
            </a:endParaRPr>
          </a:p>
          <a:p>
            <a:pPr marL="800100" lvl="1" indent="-342900" algn="just">
              <a:lnSpc>
                <a:spcPct val="90000"/>
              </a:lnSpc>
              <a:spcAft>
                <a:spcPts val="700"/>
              </a:spcAft>
              <a:buFont typeface="Lucida Grande"/>
              <a:buChar char="–"/>
            </a:pPr>
            <a:r>
              <a:rPr lang="en-US" sz="2200" b="0" dirty="0" smtClean="0">
                <a:latin typeface="Times New Roman"/>
                <a:cs typeface="Times New Roman"/>
              </a:rPr>
              <a:t>An array of JSON values written using square brackets</a:t>
            </a:r>
          </a:p>
          <a:p>
            <a:pPr marL="800100" lvl="1" indent="-342900" algn="just">
              <a:lnSpc>
                <a:spcPct val="90000"/>
              </a:lnSpc>
              <a:spcAft>
                <a:spcPts val="700"/>
              </a:spcAft>
              <a:buFont typeface="Lucida Grande"/>
              <a:buChar char="–"/>
            </a:pPr>
            <a:r>
              <a:rPr lang="en-US" sz="2200" b="0" dirty="0" smtClean="0">
                <a:latin typeface="Times New Roman"/>
                <a:cs typeface="Times New Roman"/>
              </a:rPr>
              <a:t>An embedded JSON object</a:t>
            </a:r>
            <a:endParaRPr lang="en-US" sz="2200" b="0" dirty="0" smtClean="0">
              <a:solidFill>
                <a:srgbClr val="000000"/>
              </a:solidFill>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150">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90150">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90150">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90150">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90150">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90150">
                                            <p:txEl>
                                              <p:pRg st="6" end="6"/>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901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50"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Array Advantages</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AU" dirty="0">
                <a:solidFill>
                  <a:schemeClr val="tx1"/>
                </a:solidFill>
              </a:rPr>
              <a:t>Create Flexible Collections with </a:t>
            </a:r>
            <a:r>
              <a:rPr lang="en-AU" dirty="0" smtClean="0">
                <a:solidFill>
                  <a:schemeClr val="tx1"/>
                </a:solidFill>
              </a:rPr>
              <a:t>Arrays</a:t>
            </a:r>
          </a:p>
          <a:p>
            <a:pPr lvl="1"/>
            <a:r>
              <a:rPr lang="en-AU" dirty="0" smtClean="0">
                <a:solidFill>
                  <a:schemeClr val="tx1"/>
                </a:solidFill>
              </a:rPr>
              <a:t>arrays maximize flexibility and give you a foundation for understanding all other collections.</a:t>
            </a:r>
          </a:p>
          <a:p>
            <a:pPr lvl="1"/>
            <a:r>
              <a:rPr lang="en-AU" dirty="0">
                <a:solidFill>
                  <a:schemeClr val="tx1"/>
                </a:solidFill>
              </a:rPr>
              <a:t>If you need to manipulate it in any way (add, </a:t>
            </a:r>
            <a:r>
              <a:rPr lang="en-AU" dirty="0" err="1" smtClean="0">
                <a:solidFill>
                  <a:schemeClr val="tx1"/>
                </a:solidFill>
              </a:rPr>
              <a:t>remove,sort</a:t>
            </a:r>
            <a:r>
              <a:rPr lang="en-AU" dirty="0">
                <a:solidFill>
                  <a:schemeClr val="tx1"/>
                </a:solidFill>
              </a:rPr>
              <a:t>, filter, alter all members), then arrays are often the best collection</a:t>
            </a:r>
            <a:r>
              <a:rPr lang="en-AU" dirty="0" smtClean="0">
                <a:solidFill>
                  <a:schemeClr val="tx1"/>
                </a:solidFill>
              </a:rPr>
              <a:t>.</a:t>
            </a:r>
          </a:p>
          <a:p>
            <a:pPr lvl="1"/>
            <a:r>
              <a:rPr lang="en-US" dirty="0">
                <a:solidFill>
                  <a:schemeClr val="tx1"/>
                </a:solidFill>
              </a:rPr>
              <a:t>Because arrays preserve order</a:t>
            </a:r>
            <a:r>
              <a:rPr lang="en-US" dirty="0" smtClean="0">
                <a:solidFill>
                  <a:schemeClr val="tx1"/>
                </a:solidFill>
              </a:rPr>
              <a:t>, </a:t>
            </a:r>
            <a:r>
              <a:rPr lang="en-AU" dirty="0" smtClean="0">
                <a:solidFill>
                  <a:schemeClr val="tx1"/>
                </a:solidFill>
              </a:rPr>
              <a:t>you </a:t>
            </a:r>
            <a:r>
              <a:rPr lang="en-AU" dirty="0">
                <a:solidFill>
                  <a:schemeClr val="tx1"/>
                </a:solidFill>
              </a:rPr>
              <a:t>can add and remove items according to their position or determine if </a:t>
            </a:r>
            <a:r>
              <a:rPr lang="en-AU" dirty="0" smtClean="0">
                <a:solidFill>
                  <a:schemeClr val="tx1"/>
                </a:solidFill>
              </a:rPr>
              <a:t>they have </a:t>
            </a:r>
            <a:r>
              <a:rPr lang="en-AU" dirty="0">
                <a:solidFill>
                  <a:schemeClr val="tx1"/>
                </a:solidFill>
              </a:rPr>
              <a:t>a position at all</a:t>
            </a:r>
            <a:endParaRPr lang="en-US"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0" y="0"/>
            <a:ext cx="9144000" cy="1143000"/>
          </a:xfrm>
          <a:noFill/>
          <a:ln/>
        </p:spPr>
        <p:txBody>
          <a:bodyPr/>
          <a:lstStyle/>
          <a:p>
            <a:r>
              <a:rPr lang="en-US" sz="4000" dirty="0" smtClean="0">
                <a:solidFill>
                  <a:schemeClr val="tx1"/>
                </a:solidFill>
                <a:latin typeface="Times New Roman"/>
                <a:cs typeface="Times New Roman"/>
              </a:rPr>
              <a:t>Arrays of Objects</a:t>
            </a:r>
            <a:endParaRPr lang="en-US" dirty="0">
              <a:solidFill>
                <a:schemeClr val="tx1"/>
              </a:solidFill>
            </a:endParaRPr>
          </a:p>
        </p:txBody>
      </p:sp>
      <p:sp>
        <p:nvSpPr>
          <p:cNvPr id="390150" name="Rectangle 6"/>
          <p:cNvSpPr>
            <a:spLocks noChangeArrowheads="1"/>
          </p:cNvSpPr>
          <p:nvPr/>
        </p:nvSpPr>
        <p:spPr bwMode="auto">
          <a:xfrm>
            <a:off x="506340" y="1097280"/>
            <a:ext cx="8128000" cy="127548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ts val="1400"/>
              </a:spcAft>
              <a:buFontTx/>
              <a:buChar char="•"/>
            </a:pPr>
            <a:r>
              <a:rPr lang="en-US" sz="2400" b="0" dirty="0" smtClean="0">
                <a:solidFill>
                  <a:srgbClr val="000000"/>
                </a:solidFill>
                <a:latin typeface="Times New Roman" charset="0"/>
              </a:rPr>
              <a:t>Since arrays can contain values of any type, the elements of an array can be JavaScript objects.  For example, the employees at Scrooge and Marley can be initialized like this:</a:t>
            </a:r>
            <a:endParaRPr lang="en-US" sz="2400" dirty="0" smtClean="0">
              <a:solidFill>
                <a:srgbClr val="000000"/>
              </a:solidFill>
              <a:latin typeface="Courier New"/>
              <a:cs typeface="Courier New"/>
            </a:endParaRPr>
          </a:p>
        </p:txBody>
      </p:sp>
      <p:grpSp>
        <p:nvGrpSpPr>
          <p:cNvPr id="2" name="Group 14"/>
          <p:cNvGrpSpPr/>
          <p:nvPr/>
        </p:nvGrpSpPr>
        <p:grpSpPr>
          <a:xfrm>
            <a:off x="1052178" y="2348930"/>
            <a:ext cx="7387262" cy="1264917"/>
            <a:chOff x="1147138" y="2621283"/>
            <a:chExt cx="7387262" cy="1264917"/>
          </a:xfrm>
        </p:grpSpPr>
        <p:sp>
          <p:nvSpPr>
            <p:cNvPr id="8" name="Rectangle 7"/>
            <p:cNvSpPr/>
            <p:nvPr/>
          </p:nvSpPr>
          <p:spPr bwMode="auto">
            <a:xfrm>
              <a:off x="1147138" y="2621283"/>
              <a:ext cx="7387262" cy="1264917"/>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latin typeface="Times New Roman" pitchFamily="84" charset="0"/>
              </a:endParaRPr>
            </a:p>
          </p:txBody>
        </p:sp>
        <p:sp>
          <p:nvSpPr>
            <p:cNvPr id="13" name="TextBox 12"/>
            <p:cNvSpPr txBox="1"/>
            <p:nvPr/>
          </p:nvSpPr>
          <p:spPr>
            <a:xfrm>
              <a:off x="1151352" y="2683850"/>
              <a:ext cx="7230648" cy="1077218"/>
            </a:xfrm>
            <a:prstGeom prst="rect">
              <a:avLst/>
            </a:prstGeom>
            <a:noFill/>
          </p:spPr>
          <p:txBody>
            <a:bodyPr wrap="square" rtlCol="0">
              <a:spAutoFit/>
            </a:bodyPr>
            <a:lstStyle/>
            <a:p>
              <a:r>
                <a:rPr lang="en-US" sz="1600" dirty="0" smtClean="0">
                  <a:solidFill>
                    <a:srgbClr val="0000FF"/>
                  </a:solidFill>
                  <a:latin typeface="Courier New"/>
                  <a:cs typeface="Courier New"/>
                </a:rPr>
                <a:t>const</a:t>
              </a:r>
              <a:r>
                <a:rPr lang="en-US" sz="1600" dirty="0" smtClean="0">
                  <a:solidFill>
                    <a:srgbClr val="000000"/>
                  </a:solidFill>
                  <a:latin typeface="Courier New"/>
                  <a:cs typeface="Courier New"/>
                </a:rPr>
                <a:t> SCROOGE</a:t>
              </a:r>
              <a:r>
                <a:rPr lang="en-US" sz="1600" dirty="0" smtClean="0">
                  <a:solidFill>
                    <a:srgbClr val="000000"/>
                  </a:solidFill>
                  <a:latin typeface="Monaco"/>
                  <a:cs typeface="Monaco"/>
                </a:rPr>
                <a:t>_</a:t>
              </a:r>
              <a:r>
                <a:rPr lang="en-US" sz="1600" dirty="0" smtClean="0">
                  <a:solidFill>
                    <a:srgbClr val="000000"/>
                  </a:solidFill>
                  <a:latin typeface="Courier New"/>
                  <a:cs typeface="Courier New"/>
                </a:rPr>
                <a:t>AND</a:t>
              </a:r>
              <a:r>
                <a:rPr lang="en-US" sz="1600" dirty="0" smtClean="0">
                  <a:solidFill>
                    <a:srgbClr val="000000"/>
                  </a:solidFill>
                  <a:latin typeface="Monaco"/>
                  <a:cs typeface="Monaco"/>
                </a:rPr>
                <a:t>_</a:t>
              </a:r>
              <a:r>
                <a:rPr lang="en-US" sz="1600" dirty="0" smtClean="0">
                  <a:solidFill>
                    <a:srgbClr val="000000"/>
                  </a:solidFill>
                  <a:latin typeface="Courier New"/>
                  <a:cs typeface="Courier New"/>
                </a:rPr>
                <a:t>MARLEY = [</a:t>
              </a:r>
            </a:p>
            <a:p>
              <a:r>
                <a:rPr lang="en-US" sz="1600" dirty="0" smtClean="0">
                  <a:solidFill>
                    <a:srgbClr val="000000"/>
                  </a:solidFill>
                  <a:latin typeface="Courier New"/>
                  <a:cs typeface="Courier New"/>
                </a:rPr>
                <a:t>   {name:'EbenezerScrooge',title:'CEO',salary:1000},</a:t>
              </a:r>
            </a:p>
            <a:p>
              <a:r>
                <a:rPr lang="en-US" sz="1600" dirty="0" smtClean="0">
                  <a:solidFill>
                    <a:srgbClr val="000000"/>
                  </a:solidFill>
                  <a:latin typeface="Courier New"/>
                  <a:cs typeface="Courier New"/>
                </a:rPr>
                <a:t>   {name:'Bob </a:t>
              </a:r>
              <a:r>
                <a:rPr lang="en-US" sz="1600" dirty="0" err="1" smtClean="0">
                  <a:solidFill>
                    <a:srgbClr val="000000"/>
                  </a:solidFill>
                  <a:latin typeface="Courier New"/>
                  <a:cs typeface="Courier New"/>
                </a:rPr>
                <a:t>Cratchit</a:t>
              </a:r>
              <a:r>
                <a:rPr lang="en-US" sz="1600" dirty="0" smtClean="0">
                  <a:solidFill>
                    <a:srgbClr val="000000"/>
                  </a:solidFill>
                  <a:latin typeface="Courier New"/>
                  <a:cs typeface="Courier New"/>
                </a:rPr>
                <a:t>',title:'clerk',salary:25} </a:t>
              </a:r>
            </a:p>
            <a:p>
              <a:r>
                <a:rPr lang="en-US" sz="1600" dirty="0" smtClean="0">
                  <a:solidFill>
                    <a:srgbClr val="000000"/>
                  </a:solidFill>
                  <a:latin typeface="Courier New"/>
                  <a:cs typeface="Courier New"/>
                </a:rPr>
                <a:t>];</a:t>
              </a:r>
              <a:endParaRPr lang="en-US" sz="1600" dirty="0">
                <a:solidFill>
                  <a:srgbClr val="000000"/>
                </a:solidFill>
                <a:latin typeface="Courier New"/>
                <a:cs typeface="Courier New"/>
              </a:endParaRPr>
            </a:p>
          </p:txBody>
        </p:sp>
      </p:grpSp>
      <p:grpSp>
        <p:nvGrpSpPr>
          <p:cNvPr id="3" name="Group 19"/>
          <p:cNvGrpSpPr/>
          <p:nvPr/>
        </p:nvGrpSpPr>
        <p:grpSpPr>
          <a:xfrm>
            <a:off x="509660" y="3771665"/>
            <a:ext cx="8128000" cy="2857735"/>
            <a:chOff x="509660" y="3771665"/>
            <a:chExt cx="8128000" cy="2857735"/>
          </a:xfrm>
        </p:grpSpPr>
        <p:sp>
          <p:nvSpPr>
            <p:cNvPr id="16" name="Rectangle 6"/>
            <p:cNvSpPr>
              <a:spLocks noChangeArrowheads="1"/>
            </p:cNvSpPr>
            <p:nvPr/>
          </p:nvSpPr>
          <p:spPr bwMode="auto">
            <a:xfrm>
              <a:off x="509660" y="3771665"/>
              <a:ext cx="8128000" cy="104688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ts val="1400"/>
                </a:spcAft>
                <a:buFontTx/>
                <a:buChar char="•"/>
              </a:pPr>
              <a:r>
                <a:rPr lang="en-US" sz="2400" b="0" dirty="0" smtClean="0">
                  <a:solidFill>
                    <a:srgbClr val="000000"/>
                  </a:solidFill>
                  <a:latin typeface="Times New Roman" charset="0"/>
                </a:rPr>
                <a:t>The following function prints the payroll for the specified array of employees:</a:t>
              </a:r>
              <a:endParaRPr lang="en-US" sz="2400" dirty="0" smtClean="0">
                <a:solidFill>
                  <a:srgbClr val="000000"/>
                </a:solidFill>
                <a:latin typeface="Courier New"/>
                <a:cs typeface="Courier New"/>
              </a:endParaRPr>
            </a:p>
          </p:txBody>
        </p:sp>
        <p:grpSp>
          <p:nvGrpSpPr>
            <p:cNvPr id="4" name="Group 16"/>
            <p:cNvGrpSpPr/>
            <p:nvPr/>
          </p:nvGrpSpPr>
          <p:grpSpPr>
            <a:xfrm>
              <a:off x="1054930" y="4671940"/>
              <a:ext cx="7387262" cy="1957460"/>
              <a:chOff x="1147138" y="2621283"/>
              <a:chExt cx="7387262" cy="1957460"/>
            </a:xfrm>
          </p:grpSpPr>
          <p:sp>
            <p:nvSpPr>
              <p:cNvPr id="18" name="Rectangle 17"/>
              <p:cNvSpPr/>
              <p:nvPr/>
            </p:nvSpPr>
            <p:spPr bwMode="auto">
              <a:xfrm>
                <a:off x="1147138" y="2621283"/>
                <a:ext cx="7387262" cy="1957460"/>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latin typeface="Times New Roman" pitchFamily="84" charset="0"/>
                </a:endParaRPr>
              </a:p>
            </p:txBody>
          </p:sp>
          <p:sp>
            <p:nvSpPr>
              <p:cNvPr id="19" name="TextBox 18"/>
              <p:cNvSpPr txBox="1"/>
              <p:nvPr/>
            </p:nvSpPr>
            <p:spPr>
              <a:xfrm>
                <a:off x="1151352" y="2683850"/>
                <a:ext cx="7230648" cy="1815882"/>
              </a:xfrm>
              <a:prstGeom prst="rect">
                <a:avLst/>
              </a:prstGeom>
              <a:noFill/>
            </p:spPr>
            <p:txBody>
              <a:bodyPr wrap="square" rtlCol="0">
                <a:spAutoFit/>
              </a:bodyPr>
              <a:lstStyle/>
              <a:p>
                <a:r>
                  <a:rPr lang="en-US" sz="1600" dirty="0" smtClean="0">
                    <a:solidFill>
                      <a:srgbClr val="0000FF"/>
                    </a:solidFill>
                    <a:latin typeface="Courier New"/>
                    <a:cs typeface="Courier New"/>
                  </a:rPr>
                  <a:t>function</a:t>
                </a:r>
                <a:r>
                  <a:rPr lang="en-US" sz="1600" dirty="0" err="1" smtClean="0">
                    <a:solidFill>
                      <a:srgbClr val="000000"/>
                    </a:solidFill>
                    <a:latin typeface="Courier New"/>
                    <a:cs typeface="Courier New"/>
                  </a:rPr>
                  <a:t>printPayroll(employees</a:t>
                </a:r>
                <a:r>
                  <a:rPr lang="en-US" sz="1600" dirty="0" smtClean="0">
                    <a:solidFill>
                      <a:srgbClr val="000000"/>
                    </a:solidFill>
                    <a:latin typeface="Courier New"/>
                    <a:cs typeface="Courier New"/>
                  </a:rPr>
                  <a:t>) {</a:t>
                </a:r>
              </a:p>
              <a:p>
                <a:r>
                  <a:rPr lang="en-US" sz="1600" dirty="0" smtClean="0">
                    <a:solidFill>
                      <a:srgbClr val="0000FF"/>
                    </a:solidFill>
                    <a:latin typeface="Courier New"/>
                    <a:cs typeface="Courier New"/>
                  </a:rPr>
                  <a:t>for</a:t>
                </a:r>
                <a:r>
                  <a:rPr lang="en-US" sz="1600" dirty="0" smtClean="0">
                    <a:solidFill>
                      <a:srgbClr val="000000"/>
                    </a:solidFill>
                    <a:latin typeface="Courier New"/>
                    <a:cs typeface="Courier New"/>
                  </a:rPr>
                  <a:t> (</a:t>
                </a:r>
                <a:r>
                  <a:rPr lang="en-US" sz="1600" dirty="0" smtClean="0">
                    <a:solidFill>
                      <a:srgbClr val="0000FF"/>
                    </a:solidFill>
                    <a:latin typeface="Courier New"/>
                    <a:cs typeface="Courier New"/>
                  </a:rPr>
                  <a:t>let</a:t>
                </a:r>
                <a:r>
                  <a:rPr lang="en-US" sz="1600" dirty="0" err="1" smtClean="0">
                    <a:solidFill>
                      <a:srgbClr val="000000"/>
                    </a:solidFill>
                    <a:latin typeface="Courier New"/>
                    <a:cs typeface="Courier New"/>
                  </a:rPr>
                  <a:t>i</a:t>
                </a:r>
                <a:r>
                  <a:rPr lang="en-US" sz="1600" dirty="0" smtClean="0">
                    <a:solidFill>
                      <a:srgbClr val="000000"/>
                    </a:solidFill>
                    <a:latin typeface="Courier New"/>
                    <a:cs typeface="Courier New"/>
                  </a:rPr>
                  <a:t> = 0; </a:t>
                </a:r>
                <a:r>
                  <a:rPr lang="en-US" sz="1600" dirty="0" err="1" smtClean="0">
                    <a:solidFill>
                      <a:srgbClr val="000000"/>
                    </a:solidFill>
                    <a:latin typeface="Courier New"/>
                    <a:cs typeface="Courier New"/>
                  </a:rPr>
                  <a:t>i</a:t>
                </a:r>
                <a:r>
                  <a:rPr lang="en-US" sz="1600" dirty="0" smtClean="0">
                    <a:solidFill>
                      <a:srgbClr val="000000"/>
                    </a:solidFill>
                    <a:latin typeface="Courier New"/>
                    <a:cs typeface="Courier New"/>
                  </a:rPr>
                  <a:t>&lt;</a:t>
                </a:r>
                <a:r>
                  <a:rPr lang="en-US" sz="1600" dirty="0" err="1" smtClean="0">
                    <a:solidFill>
                      <a:srgbClr val="000000"/>
                    </a:solidFill>
                    <a:latin typeface="Courier New"/>
                    <a:cs typeface="Courier New"/>
                  </a:rPr>
                  <a:t>employees.length</a:t>
                </a:r>
                <a:r>
                  <a:rPr lang="en-US" sz="1600" dirty="0" smtClean="0">
                    <a:solidFill>
                      <a:srgbClr val="000000"/>
                    </a:solidFill>
                    <a:latin typeface="Courier New"/>
                    <a:cs typeface="Courier New"/>
                  </a:rPr>
                  <a:t>; </a:t>
                </a:r>
                <a:r>
                  <a:rPr lang="en-US" sz="1600" dirty="0" err="1" smtClean="0">
                    <a:solidFill>
                      <a:srgbClr val="000000"/>
                    </a:solidFill>
                    <a:latin typeface="Courier New"/>
                    <a:cs typeface="Courier New"/>
                  </a:rPr>
                  <a:t>i</a:t>
                </a:r>
                <a:r>
                  <a:rPr lang="en-US" sz="1600" dirty="0" smtClean="0">
                    <a:solidFill>
                      <a:srgbClr val="000000"/>
                    </a:solidFill>
                    <a:latin typeface="Courier New"/>
                    <a:cs typeface="Courier New"/>
                  </a:rPr>
                  <a:t>++) {</a:t>
                </a:r>
              </a:p>
              <a:p>
                <a:r>
                  <a:rPr lang="en-US" sz="1600" dirty="0" smtClean="0">
                    <a:solidFill>
                      <a:srgbClr val="0000FF"/>
                    </a:solidFill>
                    <a:latin typeface="Courier New"/>
                    <a:cs typeface="Courier New"/>
                  </a:rPr>
                  <a:t>let</a:t>
                </a:r>
                <a:r>
                  <a:rPr lang="en-US" sz="1600" dirty="0" err="1" smtClean="0">
                    <a:solidFill>
                      <a:srgbClr val="000000"/>
                    </a:solidFill>
                    <a:latin typeface="Courier New"/>
                    <a:cs typeface="Courier New"/>
                  </a:rPr>
                  <a:t>emp</a:t>
                </a:r>
                <a:r>
                  <a:rPr lang="en-US" sz="1600" dirty="0" smtClean="0">
                    <a:solidFill>
                      <a:srgbClr val="000000"/>
                    </a:solidFill>
                    <a:latin typeface="Courier New"/>
                    <a:cs typeface="Courier New"/>
                  </a:rPr>
                  <a:t> = </a:t>
                </a:r>
                <a:r>
                  <a:rPr lang="en-US" sz="1600" dirty="0" err="1" smtClean="0">
                    <a:solidFill>
                      <a:srgbClr val="000000"/>
                    </a:solidFill>
                    <a:latin typeface="Courier New"/>
                    <a:cs typeface="Courier New"/>
                  </a:rPr>
                  <a:t>employees[i</a:t>
                </a:r>
                <a:r>
                  <a:rPr lang="en-US" sz="1600" dirty="0" smtClean="0">
                    <a:solidFill>
                      <a:srgbClr val="000000"/>
                    </a:solidFill>
                    <a:latin typeface="Courier New"/>
                    <a:cs typeface="Courier New"/>
                  </a:rPr>
                  <a:t>];</a:t>
                </a:r>
              </a:p>
              <a:p>
                <a:r>
                  <a:rPr lang="en-US" sz="1600" dirty="0" err="1" smtClean="0">
                    <a:solidFill>
                      <a:srgbClr val="000000"/>
                    </a:solidFill>
                    <a:latin typeface="Courier New"/>
                    <a:cs typeface="Courier New"/>
                  </a:rPr>
                  <a:t>console.log(emp.name</a:t>
                </a:r>
                <a:r>
                  <a:rPr lang="en-US" sz="1600" dirty="0" smtClean="0">
                    <a:solidFill>
                      <a:srgbClr val="000000"/>
                    </a:solidFill>
                    <a:latin typeface="Courier New"/>
                    <a:cs typeface="Courier New"/>
                  </a:rPr>
                  <a:t> + ' (' + </a:t>
                </a:r>
                <a:r>
                  <a:rPr lang="en-US" sz="1600" dirty="0" err="1" smtClean="0">
                    <a:solidFill>
                      <a:srgbClr val="000000"/>
                    </a:solidFill>
                    <a:latin typeface="Courier New"/>
                    <a:cs typeface="Courier New"/>
                  </a:rPr>
                  <a:t>emp.title</a:t>
                </a:r>
                <a:r>
                  <a:rPr lang="en-US" sz="1600" dirty="0" smtClean="0">
                    <a:solidFill>
                      <a:srgbClr val="000000"/>
                    </a:solidFill>
                    <a:latin typeface="Courier New"/>
                    <a:cs typeface="Courier New"/>
                  </a:rPr>
                  <a:t> + '</a:t>
                </a:r>
                <a:r>
                  <a:rPr lang="en-US" sz="1600" smtClean="0">
                    <a:solidFill>
                      <a:srgbClr val="000000"/>
                    </a:solidFill>
                    <a:latin typeface="Courier New"/>
                    <a:cs typeface="Courier New"/>
                  </a:rPr>
                  <a:t>) ' </a:t>
                </a:r>
                <a:r>
                  <a:rPr lang="en-US" sz="1600" dirty="0" smtClean="0">
                    <a:solidFill>
                      <a:srgbClr val="000000"/>
                    </a:solidFill>
                    <a:latin typeface="Courier New"/>
                    <a:cs typeface="Courier New"/>
                  </a:rPr>
                  <a:t>+</a:t>
                </a:r>
              </a:p>
              <a:p>
                <a:r>
                  <a:rPr lang="en-US" sz="1600" dirty="0" err="1" smtClean="0">
                    <a:solidFill>
                      <a:srgbClr val="000000"/>
                    </a:solidFill>
                    <a:latin typeface="Courier New"/>
                    <a:cs typeface="Courier New"/>
                  </a:rPr>
                  <a:t>emp.salary</a:t>
                </a:r>
                <a:r>
                  <a:rPr lang="en-US" sz="1600" dirty="0" smtClean="0">
                    <a:solidFill>
                      <a:srgbClr val="000000"/>
                    </a:solidFill>
                    <a:latin typeface="Courier New"/>
                    <a:cs typeface="Courier New"/>
                  </a:rPr>
                  <a:t>);</a:t>
                </a:r>
              </a:p>
              <a:p>
                <a:r>
                  <a:rPr lang="en-US" sz="1600" dirty="0" smtClean="0">
                    <a:solidFill>
                      <a:srgbClr val="000000"/>
                    </a:solidFill>
                    <a:latin typeface="Courier New"/>
                    <a:cs typeface="Courier New"/>
                  </a:rPr>
                  <a:t>   }</a:t>
                </a:r>
              </a:p>
              <a:p>
                <a:r>
                  <a:rPr lang="en-US" sz="1600" dirty="0" smtClean="0">
                    <a:solidFill>
                      <a:srgbClr val="000000"/>
                    </a:solidFill>
                    <a:latin typeface="Courier New"/>
                    <a:cs typeface="Courier New"/>
                  </a:rPr>
                  <a:t>}</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a:xfrm>
            <a:off x="0" y="0"/>
            <a:ext cx="9144000" cy="1143000"/>
          </a:xfrm>
          <a:ln/>
        </p:spPr>
        <p:txBody>
          <a:bodyPr/>
          <a:lstStyle/>
          <a:p>
            <a:r>
              <a:rPr lang="en-US" sz="4000" dirty="0" smtClean="0">
                <a:solidFill>
                  <a:schemeClr val="tx1"/>
                </a:solidFill>
                <a:latin typeface="Times New Roman"/>
                <a:cs typeface="Times New Roman"/>
              </a:rPr>
              <a:t>The Concept of a Map </a:t>
            </a:r>
            <a:endParaRPr lang="en-US" sz="4200" dirty="0">
              <a:solidFill>
                <a:schemeClr val="tx1"/>
              </a:solidFill>
            </a:endParaRPr>
          </a:p>
        </p:txBody>
      </p:sp>
      <p:sp>
        <p:nvSpPr>
          <p:cNvPr id="24" name="Rectangle 7"/>
          <p:cNvSpPr>
            <a:spLocks noChangeArrowheads="1"/>
          </p:cNvSpPr>
          <p:nvPr/>
        </p:nvSpPr>
        <p:spPr bwMode="auto">
          <a:xfrm>
            <a:off x="507492" y="1097280"/>
            <a:ext cx="8129016" cy="47879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smtClean="0">
                <a:solidFill>
                  <a:srgbClr val="000000"/>
                </a:solidFill>
                <a:latin typeface="Times New Roman" charset="0"/>
              </a:rPr>
              <a:t>One of the most important applications of JavaScript objects uses them to associate pairs of data values.  In computer science, the resulting data structure is called a </a:t>
            </a:r>
            <a:r>
              <a:rPr lang="en-US" sz="2400" i="1" dirty="0" smtClean="0">
                <a:solidFill>
                  <a:srgbClr val="000000"/>
                </a:solidFill>
                <a:latin typeface="Times New Roman" charset="0"/>
              </a:rPr>
              <a:t>map</a:t>
            </a:r>
            <a:r>
              <a:rPr lang="en-US" sz="2400" b="0" i="1" dirty="0" smtClean="0">
                <a:solidFill>
                  <a:srgbClr val="000000"/>
                </a:solidFill>
                <a:latin typeface="Times New Roman" charset="0"/>
              </a:rPr>
              <a:t>.</a:t>
            </a:r>
            <a:endParaRPr lang="en-US" sz="2400" b="0" dirty="0" smtClean="0">
              <a:solidFill>
                <a:srgbClr val="000000"/>
              </a:solidFill>
              <a:latin typeface="Times New Roman" charset="0"/>
            </a:endParaRPr>
          </a:p>
          <a:p>
            <a:pPr marL="342900" indent="-342900" algn="just">
              <a:lnSpc>
                <a:spcPct val="90000"/>
              </a:lnSpc>
              <a:spcAft>
                <a:spcPct val="50000"/>
              </a:spcAft>
              <a:buFontTx/>
              <a:buChar char="•"/>
            </a:pPr>
            <a:r>
              <a:rPr lang="en-US" sz="2400" b="0" dirty="0" smtClean="0">
                <a:solidFill>
                  <a:srgbClr val="000000"/>
                </a:solidFill>
                <a:latin typeface="Times New Roman" charset="0"/>
              </a:rPr>
              <a:t>Maps associate a simple data value called a </a:t>
            </a:r>
            <a:r>
              <a:rPr lang="en-US" sz="2400" i="1" dirty="0" smtClean="0">
                <a:solidFill>
                  <a:srgbClr val="000000"/>
                </a:solidFill>
                <a:latin typeface="Times New Roman" charset="0"/>
              </a:rPr>
              <a:t>key</a:t>
            </a:r>
            <a:r>
              <a:rPr lang="en-US" sz="2400" b="0" dirty="0" smtClean="0">
                <a:solidFill>
                  <a:srgbClr val="000000"/>
                </a:solidFill>
                <a:latin typeface="Times New Roman" charset="0"/>
              </a:rPr>
              <a:t> (most often a string)witha</a:t>
            </a:r>
            <a:r>
              <a:rPr lang="en-US" sz="2400" i="1" dirty="0" smtClean="0">
                <a:solidFill>
                  <a:srgbClr val="000000"/>
                </a:solidFill>
                <a:latin typeface="Times New Roman" charset="0"/>
              </a:rPr>
              <a:t>value</a:t>
            </a:r>
            <a:r>
              <a:rPr lang="en-US" sz="2400" b="0" i="1" dirty="0" smtClean="0">
                <a:solidFill>
                  <a:srgbClr val="000000"/>
                </a:solidFill>
                <a:latin typeface="Times New Roman" charset="0"/>
              </a:rPr>
              <a:t>,</a:t>
            </a:r>
            <a:r>
              <a:rPr lang="en-US" sz="2400" b="0" dirty="0" smtClean="0">
                <a:solidFill>
                  <a:srgbClr val="000000"/>
                </a:solidFill>
                <a:latin typeface="Times New Roman" charset="0"/>
              </a:rPr>
              <a:t>whichisusuallylargerandmorecomplex.</a:t>
            </a:r>
          </a:p>
          <a:p>
            <a:pPr marL="342900" indent="-342900" algn="just">
              <a:lnSpc>
                <a:spcPct val="90000"/>
              </a:lnSpc>
              <a:spcAft>
                <a:spcPct val="50000"/>
              </a:spcAft>
              <a:buFontTx/>
              <a:buChar char="•"/>
            </a:pPr>
            <a:r>
              <a:rPr lang="en-US" sz="2400" b="0" dirty="0" smtClean="0">
                <a:solidFill>
                  <a:srgbClr val="000000"/>
                </a:solidFill>
                <a:latin typeface="Times New Roman" charset="0"/>
              </a:rPr>
              <a:t>Examples of maps exist everywhere in the real world.  A classic example is a dictionary.  The keys are the words, and the values are the corresponding definitions.</a:t>
            </a:r>
          </a:p>
          <a:p>
            <a:pPr marL="342900" indent="-342900" algn="just">
              <a:lnSpc>
                <a:spcPct val="90000"/>
              </a:lnSpc>
              <a:spcAft>
                <a:spcPct val="50000"/>
              </a:spcAft>
              <a:buFontTx/>
              <a:buChar char="•"/>
            </a:pPr>
            <a:r>
              <a:rPr lang="en-US" sz="2400" b="0" dirty="0" smtClean="0">
                <a:solidFill>
                  <a:srgbClr val="000000"/>
                </a:solidFill>
                <a:latin typeface="Times New Roman" charset="0"/>
              </a:rPr>
              <a:t>A more contemporary example is the World-Wide Web.  In this example, the keys are the URLs, and the values are the contents of the corresponding pages.</a:t>
            </a:r>
            <a:endParaRPr lang="en-US" sz="2400" b="0" dirty="0">
              <a:solidFill>
                <a:srgbClr val="000000"/>
              </a:solidFill>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a:xfrm>
            <a:off x="0" y="0"/>
            <a:ext cx="9144000" cy="1143000"/>
          </a:xfrm>
          <a:noFill/>
          <a:ln/>
        </p:spPr>
        <p:txBody>
          <a:bodyPr/>
          <a:lstStyle/>
          <a:p>
            <a:r>
              <a:rPr lang="en-US" sz="4000" dirty="0" smtClean="0">
                <a:solidFill>
                  <a:schemeClr val="tx1"/>
                </a:solidFill>
                <a:latin typeface="Times New Roman"/>
                <a:cs typeface="Times New Roman"/>
              </a:rPr>
              <a:t>Maps and JavaScript Objects</a:t>
            </a:r>
            <a:endParaRPr lang="en-US" sz="4000" dirty="0">
              <a:solidFill>
                <a:schemeClr val="tx1"/>
              </a:solidFill>
            </a:endParaRPr>
          </a:p>
        </p:txBody>
      </p:sp>
      <p:sp>
        <p:nvSpPr>
          <p:cNvPr id="630791" name="Rectangle 7"/>
          <p:cNvSpPr>
            <a:spLocks noChangeArrowheads="1"/>
          </p:cNvSpPr>
          <p:nvPr/>
        </p:nvSpPr>
        <p:spPr bwMode="auto">
          <a:xfrm>
            <a:off x="508000" y="1097280"/>
            <a:ext cx="8128000" cy="15113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smtClean="0">
                <a:solidFill>
                  <a:srgbClr val="000000"/>
                </a:solidFill>
                <a:latin typeface="Times New Roman" charset="0"/>
              </a:rPr>
              <a:t>In JavaScript, the most obvious example of a map is the traditional record-like object.  The property names correspond to the keys in the map which are mapped into the associated values.</a:t>
            </a:r>
          </a:p>
        </p:txBody>
      </p:sp>
      <p:grpSp>
        <p:nvGrpSpPr>
          <p:cNvPr id="2" name="Group 14"/>
          <p:cNvGrpSpPr/>
          <p:nvPr/>
        </p:nvGrpSpPr>
        <p:grpSpPr>
          <a:xfrm>
            <a:off x="508000" y="2585224"/>
            <a:ext cx="8128000" cy="2602670"/>
            <a:chOff x="482600" y="2655130"/>
            <a:chExt cx="8128000" cy="2602670"/>
          </a:xfrm>
        </p:grpSpPr>
        <p:sp>
          <p:nvSpPr>
            <p:cNvPr id="12" name="Text Box 45"/>
            <p:cNvSpPr txBox="1">
              <a:spLocks noChangeArrowheads="1"/>
            </p:cNvSpPr>
            <p:nvPr/>
          </p:nvSpPr>
          <p:spPr bwMode="auto">
            <a:xfrm>
              <a:off x="1600200" y="3489325"/>
              <a:ext cx="63246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dirty="0" err="1" smtClean="0">
                  <a:solidFill>
                    <a:srgbClr val="000000"/>
                  </a:solidFill>
                  <a:latin typeface="Courier New" charset="0"/>
                </a:rPr>
                <a:t>map[key</a:t>
              </a:r>
              <a:r>
                <a:rPr lang="en-US" sz="2000" dirty="0" smtClean="0">
                  <a:solidFill>
                    <a:srgbClr val="000000"/>
                  </a:solidFill>
                  <a:latin typeface="Courier New" charset="0"/>
                </a:rPr>
                <a:t>]</a:t>
              </a:r>
              <a:endParaRPr lang="en-US" sz="2000" dirty="0">
                <a:solidFill>
                  <a:srgbClr val="000000"/>
                </a:solidFill>
                <a:latin typeface="Courier New" charset="0"/>
              </a:endParaRPr>
            </a:p>
          </p:txBody>
        </p:sp>
        <p:sp>
          <p:nvSpPr>
            <p:cNvPr id="13" name="Rectangle 7"/>
            <p:cNvSpPr>
              <a:spLocks noChangeArrowheads="1"/>
            </p:cNvSpPr>
            <p:nvPr/>
          </p:nvSpPr>
          <p:spPr bwMode="auto">
            <a:xfrm>
              <a:off x="482600" y="3975100"/>
              <a:ext cx="8128000" cy="1282700"/>
            </a:xfrm>
            <a:prstGeom prst="rect">
              <a:avLst/>
            </a:prstGeom>
            <a:noFill/>
            <a:ln w="9525">
              <a:noFill/>
              <a:miter lim="800000"/>
              <a:headEnd/>
              <a:tailEnd/>
            </a:ln>
            <a:effectLst/>
          </p:spPr>
          <p:txBody>
            <a:bodyPr>
              <a:prstTxWarp prst="textNoShape">
                <a:avLst/>
              </a:prstTxWarp>
            </a:bodyPr>
            <a:lstStyle/>
            <a:p>
              <a:pPr marL="342900" algn="just">
                <a:lnSpc>
                  <a:spcPct val="90000"/>
                </a:lnSpc>
                <a:spcAft>
                  <a:spcPct val="50000"/>
                </a:spcAft>
              </a:pPr>
              <a:r>
                <a:rPr lang="en-US" sz="2400" b="0" dirty="0" smtClean="0">
                  <a:solidFill>
                    <a:srgbClr val="000000"/>
                  </a:solidFill>
                  <a:latin typeface="Times New Roman" charset="0"/>
                </a:rPr>
                <a:t>If the key is defined in the map, this selection returns the value.  If no definition has been supplied, the selection returns the constant </a:t>
              </a:r>
              <a:r>
                <a:rPr lang="en-US" sz="2000" dirty="0" smtClean="0">
                  <a:solidFill>
                    <a:srgbClr val="000000"/>
                  </a:solidFill>
                  <a:latin typeface="Courier New"/>
                  <a:cs typeface="Courier New"/>
                </a:rPr>
                <a:t>undefined</a:t>
              </a:r>
              <a:r>
                <a:rPr lang="en-US" sz="2400" b="0" dirty="0" smtClean="0">
                  <a:solidFill>
                    <a:srgbClr val="000000"/>
                  </a:solidFill>
                  <a:latin typeface="Times New Roman" charset="0"/>
                </a:rPr>
                <a:t>.</a:t>
              </a:r>
            </a:p>
          </p:txBody>
        </p:sp>
        <p:sp>
          <p:nvSpPr>
            <p:cNvPr id="14" name="Rectangle 7"/>
            <p:cNvSpPr>
              <a:spLocks noChangeArrowheads="1"/>
            </p:cNvSpPr>
            <p:nvPr/>
          </p:nvSpPr>
          <p:spPr bwMode="auto">
            <a:xfrm>
              <a:off x="482600" y="2655130"/>
              <a:ext cx="8128000" cy="8255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smtClean="0">
                  <a:solidFill>
                    <a:srgbClr val="000000"/>
                  </a:solidFill>
                  <a:latin typeface="Times New Roman" charset="0"/>
                </a:rPr>
                <a:t>When you use an object as a map, you supply the key as a string expression using the square-bracket notation, as in</a:t>
              </a:r>
            </a:p>
          </p:txBody>
        </p:sp>
      </p:grpSp>
      <p:grpSp>
        <p:nvGrpSpPr>
          <p:cNvPr id="3" name="Group 15"/>
          <p:cNvGrpSpPr/>
          <p:nvPr/>
        </p:nvGrpSpPr>
        <p:grpSpPr>
          <a:xfrm>
            <a:off x="508000" y="5059234"/>
            <a:ext cx="8128000" cy="1231070"/>
            <a:chOff x="482600" y="2655130"/>
            <a:chExt cx="8128000" cy="1231070"/>
          </a:xfrm>
        </p:grpSpPr>
        <p:sp>
          <p:nvSpPr>
            <p:cNvPr id="17" name="Text Box 45"/>
            <p:cNvSpPr txBox="1">
              <a:spLocks noChangeArrowheads="1"/>
            </p:cNvSpPr>
            <p:nvPr/>
          </p:nvSpPr>
          <p:spPr bwMode="auto">
            <a:xfrm>
              <a:off x="1600200" y="3489325"/>
              <a:ext cx="63246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dirty="0" err="1" smtClean="0">
                  <a:solidFill>
                    <a:srgbClr val="000000"/>
                  </a:solidFill>
                  <a:latin typeface="Courier New" charset="0"/>
                </a:rPr>
                <a:t>map[key</a:t>
              </a:r>
              <a:r>
                <a:rPr lang="en-US" sz="2000" dirty="0" smtClean="0">
                  <a:solidFill>
                    <a:srgbClr val="000000"/>
                  </a:solidFill>
                  <a:latin typeface="Courier New" charset="0"/>
                </a:rPr>
                <a:t>] = value;</a:t>
              </a:r>
              <a:endParaRPr lang="en-US" sz="2000" dirty="0">
                <a:solidFill>
                  <a:srgbClr val="000000"/>
                </a:solidFill>
                <a:latin typeface="Courier New" charset="0"/>
              </a:endParaRPr>
            </a:p>
          </p:txBody>
        </p:sp>
        <p:sp>
          <p:nvSpPr>
            <p:cNvPr id="19" name="Rectangle 7"/>
            <p:cNvSpPr>
              <a:spLocks noChangeArrowheads="1"/>
            </p:cNvSpPr>
            <p:nvPr/>
          </p:nvSpPr>
          <p:spPr bwMode="auto">
            <a:xfrm>
              <a:off x="482600" y="2655130"/>
              <a:ext cx="8128000" cy="8255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smtClean="0">
                  <a:solidFill>
                    <a:srgbClr val="000000"/>
                  </a:solidFill>
                  <a:latin typeface="Times New Roman" charset="0"/>
                </a:rPr>
                <a:t>Map selections are assignable, so that you can set the value associated with a key by executing an assignment statement: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Array </a:t>
            </a:r>
            <a:r>
              <a:rPr lang="en-US" b="1" dirty="0" err="1" smtClean="0"/>
              <a:t>Destructuring</a:t>
            </a:r>
            <a:endParaRPr lang="en-US" dirty="0"/>
          </a:p>
        </p:txBody>
      </p:sp>
      <p:sp>
        <p:nvSpPr>
          <p:cNvPr id="3" name="Content Placeholder 2"/>
          <p:cNvSpPr>
            <a:spLocks noGrp="1"/>
          </p:cNvSpPr>
          <p:nvPr>
            <p:ph idx="1"/>
          </p:nvPr>
        </p:nvSpPr>
        <p:spPr/>
        <p:txBody>
          <a:bodyPr>
            <a:normAutofit fontScale="92500" lnSpcReduction="10000"/>
          </a:bodyPr>
          <a:lstStyle/>
          <a:p>
            <a:r>
              <a:rPr lang="en-AU" dirty="0" smtClean="0"/>
              <a:t>The </a:t>
            </a:r>
            <a:r>
              <a:rPr lang="en-AU" dirty="0" err="1" smtClean="0"/>
              <a:t>destructuring</a:t>
            </a:r>
            <a:r>
              <a:rPr lang="en-AU" dirty="0" smtClean="0"/>
              <a:t> syntax for arrays uses the [] syntax on the left hand, that is, assignment side of an expression. </a:t>
            </a:r>
          </a:p>
          <a:p>
            <a:r>
              <a:rPr lang="en-AU" dirty="0" smtClean="0"/>
              <a:t>The </a:t>
            </a:r>
            <a:r>
              <a:rPr lang="en-AU" dirty="0" err="1" smtClean="0"/>
              <a:t>destructuring</a:t>
            </a:r>
            <a:r>
              <a:rPr lang="en-AU" dirty="0" smtClean="0"/>
              <a:t> assignment permits  us to assign variables in scope </a:t>
            </a:r>
            <a:r>
              <a:rPr lang="en-AU" i="1" dirty="0" err="1" smtClean="0"/>
              <a:t>positionally</a:t>
            </a:r>
            <a:r>
              <a:rPr lang="en-AU" i="1" dirty="0" smtClean="0"/>
              <a:t> just as we would define elements for an array.</a:t>
            </a:r>
          </a:p>
          <a:p>
            <a:r>
              <a:rPr lang="en-AU" dirty="0" smtClean="0"/>
              <a:t>Now, the left-hand side of the assignment looks symmetric to the right-hand side. </a:t>
            </a:r>
          </a:p>
          <a:p>
            <a:r>
              <a:rPr lang="en-AU" dirty="0" smtClean="0"/>
              <a:t>The syntax also allows us to skip indexes that may not be needed</a:t>
            </a:r>
            <a:endParaRPr lang="en-US" dirty="0"/>
          </a:p>
        </p:txBody>
      </p:sp>
      <p:sp>
        <p:nvSpPr>
          <p:cNvPr id="4" name="Rectangle 3"/>
          <p:cNvSpPr/>
          <p:nvPr/>
        </p:nvSpPr>
        <p:spPr>
          <a:xfrm>
            <a:off x="3429000" y="5867400"/>
            <a:ext cx="5715000" cy="923330"/>
          </a:xfrm>
          <a:prstGeom prst="rect">
            <a:avLst/>
          </a:prstGeom>
          <a:ln>
            <a:solidFill>
              <a:srgbClr val="00B0F0"/>
            </a:solidFill>
          </a:ln>
        </p:spPr>
        <p:txBody>
          <a:bodyPr wrap="square">
            <a:spAutoFit/>
          </a:bodyPr>
          <a:lstStyle/>
          <a:p>
            <a:r>
              <a:rPr lang="en-US" dirty="0" smtClean="0">
                <a:latin typeface="Courier New" pitchFamily="49" charset="0"/>
                <a:cs typeface="Courier New" pitchFamily="49" charset="0"/>
              </a:rPr>
              <a:t>const </a:t>
            </a:r>
            <a:r>
              <a:rPr lang="en-US" dirty="0" err="1" smtClean="0">
                <a:latin typeface="Courier New" pitchFamily="49" charset="0"/>
                <a:cs typeface="Courier New" pitchFamily="49" charset="0"/>
              </a:rPr>
              <a:t>rgba</a:t>
            </a:r>
            <a:r>
              <a:rPr lang="en-US" dirty="0" smtClean="0">
                <a:latin typeface="Courier New" pitchFamily="49" charset="0"/>
                <a:cs typeface="Courier New" pitchFamily="49" charset="0"/>
              </a:rPr>
              <a:t> = [239, 15, 255, 0.9]; </a:t>
            </a:r>
          </a:p>
          <a:p>
            <a:r>
              <a:rPr lang="pt-BR" dirty="0" smtClean="0">
                <a:latin typeface="Courier New" pitchFamily="49" charset="0"/>
                <a:cs typeface="Courier New" pitchFamily="49" charset="0"/>
              </a:rPr>
              <a:t>const [r, g, b, a, nonExistent] = rgba;</a:t>
            </a:r>
          </a:p>
          <a:p>
            <a:r>
              <a:rPr lang="en-US" dirty="0" smtClean="0">
                <a:latin typeface="Courier New" pitchFamily="49" charset="0"/>
                <a:cs typeface="Courier New" pitchFamily="49" charset="0"/>
              </a:rPr>
              <a:t>const [, , blue] = </a:t>
            </a:r>
            <a:r>
              <a:rPr lang="en-US" dirty="0" err="1" smtClean="0">
                <a:latin typeface="Courier New" pitchFamily="49" charset="0"/>
                <a:cs typeface="Courier New" pitchFamily="49" charset="0"/>
              </a:rPr>
              <a:t>rgba</a:t>
            </a:r>
            <a:r>
              <a:rPr lang="en-US" dirty="0" smtClean="0">
                <a:latin typeface="Courier New" pitchFamily="49" charset="0"/>
                <a:cs typeface="Courier New" pitchFamily="49" charset="0"/>
              </a:rPr>
              <a:t>;</a:t>
            </a:r>
            <a:r>
              <a:rPr lang="pt-BR"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a:t>
            </a:r>
            <a:r>
              <a:rPr lang="en-US" dirty="0" err="1" smtClean="0"/>
              <a:t>Destructuring</a:t>
            </a:r>
            <a:endParaRPr lang="en-US" dirty="0"/>
          </a:p>
        </p:txBody>
      </p:sp>
      <p:sp>
        <p:nvSpPr>
          <p:cNvPr id="3" name="Content Placeholder 2"/>
          <p:cNvSpPr>
            <a:spLocks noGrp="1"/>
          </p:cNvSpPr>
          <p:nvPr>
            <p:ph idx="1"/>
          </p:nvPr>
        </p:nvSpPr>
        <p:spPr/>
        <p:txBody>
          <a:bodyPr>
            <a:normAutofit lnSpcReduction="10000"/>
          </a:bodyPr>
          <a:lstStyle/>
          <a:p>
            <a:r>
              <a:rPr lang="en-AU" dirty="0" smtClean="0"/>
              <a:t>Object </a:t>
            </a:r>
            <a:r>
              <a:rPr lang="en-AU" dirty="0" err="1" smtClean="0"/>
              <a:t>destructuring</a:t>
            </a:r>
            <a:r>
              <a:rPr lang="en-AU" dirty="0" smtClean="0"/>
              <a:t> offers us two variants of the syntax. </a:t>
            </a:r>
          </a:p>
          <a:p>
            <a:r>
              <a:rPr lang="en-AU" dirty="0" smtClean="0"/>
              <a:t>The longer version is useful  when the variables we introduce in scope have names that do </a:t>
            </a:r>
            <a:r>
              <a:rPr lang="en-AU" b="1" dirty="0" smtClean="0"/>
              <a:t>not line up with the </a:t>
            </a:r>
            <a:r>
              <a:rPr lang="en-AU" dirty="0" smtClean="0"/>
              <a:t>keys in the object being </a:t>
            </a:r>
            <a:r>
              <a:rPr lang="en-AU" dirty="0" err="1" smtClean="0"/>
              <a:t>destructured</a:t>
            </a:r>
            <a:r>
              <a:rPr lang="en-AU" dirty="0" smtClean="0"/>
              <a:t>. </a:t>
            </a:r>
          </a:p>
          <a:p>
            <a:r>
              <a:rPr lang="en-AU" dirty="0" smtClean="0"/>
              <a:t>The short form is useful if the names of the new variables are identical to the keys that they are interrogating.</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literals</a:t>
            </a:r>
            <a:endParaRPr lang="en-US" dirty="0"/>
          </a:p>
        </p:txBody>
      </p:sp>
      <p:sp>
        <p:nvSpPr>
          <p:cNvPr id="3" name="Content Placeholder 2"/>
          <p:cNvSpPr>
            <a:spLocks noGrp="1"/>
          </p:cNvSpPr>
          <p:nvPr>
            <p:ph idx="1"/>
          </p:nvPr>
        </p:nvSpPr>
        <p:spPr/>
        <p:txBody>
          <a:bodyPr/>
          <a:lstStyle/>
          <a:p>
            <a:r>
              <a:rPr lang="en-AU" dirty="0" smtClean="0"/>
              <a:t>Template literals introduce more syntax, namely the back-tick, or ` as a mechanism to declare strings, and additionally, placeholder syntax, namely ${}, to support  interpolation of variables and expressions</a:t>
            </a:r>
            <a:endParaRPr lang="en-US" dirty="0"/>
          </a:p>
        </p:txBody>
      </p:sp>
      <p:sp>
        <p:nvSpPr>
          <p:cNvPr id="4" name="Rectangle 3"/>
          <p:cNvSpPr/>
          <p:nvPr/>
        </p:nvSpPr>
        <p:spPr>
          <a:xfrm>
            <a:off x="1981200" y="4343400"/>
            <a:ext cx="5715000" cy="1200329"/>
          </a:xfrm>
          <a:prstGeom prst="rect">
            <a:avLst/>
          </a:prstGeom>
          <a:ln>
            <a:solidFill>
              <a:srgbClr val="00B0F0"/>
            </a:solidFill>
          </a:ln>
        </p:spPr>
        <p:txBody>
          <a:bodyPr wrap="square">
            <a:spAutoFit/>
          </a:bodyPr>
          <a:lstStyle/>
          <a:p>
            <a:r>
              <a:rPr lang="en-US" dirty="0" smtClean="0">
                <a:latin typeface="Courier New" pitchFamily="49" charset="0"/>
                <a:cs typeface="Courier New" pitchFamily="49" charset="0"/>
              </a:rPr>
              <a:t>const greeting = '</a:t>
            </a:r>
            <a:r>
              <a:rPr lang="en-US" dirty="0" err="1" smtClean="0">
                <a:latin typeface="Courier New" pitchFamily="49" charset="0"/>
                <a:cs typeface="Courier New" pitchFamily="49" charset="0"/>
              </a:rPr>
              <a:t>Hola</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const name = 'Daniel';</a:t>
            </a:r>
          </a:p>
          <a:p>
            <a:r>
              <a:rPr lang="en-AU" dirty="0" smtClean="0">
                <a:latin typeface="Courier New" pitchFamily="49" charset="0"/>
                <a:cs typeface="Courier New" pitchFamily="49" charset="0"/>
              </a:rPr>
              <a:t>const </a:t>
            </a:r>
            <a:r>
              <a:rPr lang="en-AU" dirty="0" err="1" smtClean="0">
                <a:latin typeface="Courier New" pitchFamily="49" charset="0"/>
                <a:cs typeface="Courier New" pitchFamily="49" charset="0"/>
              </a:rPr>
              <a:t>msg</a:t>
            </a:r>
            <a:r>
              <a:rPr lang="en-AU" dirty="0" smtClean="0">
                <a:latin typeface="Courier New" pitchFamily="49" charset="0"/>
                <a:cs typeface="Courier New" pitchFamily="49" charset="0"/>
              </a:rPr>
              <a:t> = `${greeting}! My name is ${name}`;</a:t>
            </a:r>
            <a:endParaRPr lang="en-US" dirty="0">
              <a:latin typeface="Courier New" pitchFamily="49" charset="0"/>
              <a:cs typeface="Courier New" pitchFamily="49" charset="0"/>
            </a:endParaRPr>
          </a:p>
        </p:txBody>
      </p:sp>
      <p:sp>
        <p:nvSpPr>
          <p:cNvPr id="5" name="Rectangle 4"/>
          <p:cNvSpPr/>
          <p:nvPr/>
        </p:nvSpPr>
        <p:spPr>
          <a:xfrm>
            <a:off x="228600" y="5934670"/>
            <a:ext cx="9372600" cy="369332"/>
          </a:xfrm>
          <a:prstGeom prst="rect">
            <a:avLst/>
          </a:prstGeom>
        </p:spPr>
        <p:txBody>
          <a:bodyPr wrap="square">
            <a:spAutoFit/>
          </a:bodyPr>
          <a:lstStyle/>
          <a:p>
            <a:r>
              <a:rPr lang="en-AU" dirty="0" smtClean="0"/>
              <a:t>There is one limitation of the interpolation syntax, and that is, we cannot nest </a:t>
            </a:r>
            <a:r>
              <a:rPr lang="en-US" dirty="0" smtClean="0"/>
              <a:t>interpolations.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tx1"/>
                </a:solidFill>
              </a:rPr>
              <a:t>Var</a:t>
            </a:r>
            <a:r>
              <a:rPr lang="en-US" dirty="0" smtClean="0">
                <a:solidFill>
                  <a:schemeClr val="tx1"/>
                </a:solidFill>
              </a:rPr>
              <a:t>  has No Block Scope</a:t>
            </a:r>
            <a:endParaRPr lang="en-US" dirty="0">
              <a:solidFill>
                <a:schemeClr val="tx1"/>
              </a:solidFill>
            </a:endParaRPr>
          </a:p>
        </p:txBody>
      </p:sp>
      <p:sp>
        <p:nvSpPr>
          <p:cNvPr id="3" name="Content Placeholder 2"/>
          <p:cNvSpPr>
            <a:spLocks noGrp="1"/>
          </p:cNvSpPr>
          <p:nvPr>
            <p:ph idx="1"/>
          </p:nvPr>
        </p:nvSpPr>
        <p:spPr/>
        <p:txBody>
          <a:bodyPr/>
          <a:lstStyle/>
          <a:p>
            <a:r>
              <a:rPr lang="en-AU" dirty="0" smtClean="0">
                <a:solidFill>
                  <a:schemeClr val="tx1"/>
                </a:solidFill>
              </a:rPr>
              <a:t>Variables defined using </a:t>
            </a:r>
            <a:r>
              <a:rPr lang="en-AU" dirty="0" err="1" smtClean="0">
                <a:solidFill>
                  <a:schemeClr val="tx1"/>
                </a:solidFill>
              </a:rPr>
              <a:t>var</a:t>
            </a:r>
            <a:r>
              <a:rPr lang="en-AU" dirty="0" smtClean="0">
                <a:solidFill>
                  <a:schemeClr val="tx1"/>
                </a:solidFill>
              </a:rPr>
              <a:t> within functions have function scope. </a:t>
            </a:r>
          </a:p>
          <a:p>
            <a:r>
              <a:rPr lang="en-AU" dirty="0" smtClean="0">
                <a:solidFill>
                  <a:schemeClr val="tx1"/>
                </a:solidFill>
              </a:rPr>
              <a:t>Sometimes we may want to limit the scope of a variable to a smaller scope than the entire  </a:t>
            </a:r>
            <a:r>
              <a:rPr lang="en-US" dirty="0" smtClean="0">
                <a:solidFill>
                  <a:schemeClr val="tx1"/>
                </a:solidFill>
              </a:rPr>
              <a:t>function.</a:t>
            </a:r>
          </a:p>
          <a:p>
            <a:r>
              <a:rPr lang="en-AU" dirty="0" err="1" smtClean="0">
                <a:solidFill>
                  <a:schemeClr val="tx1"/>
                </a:solidFill>
              </a:rPr>
              <a:t>var</a:t>
            </a:r>
            <a:r>
              <a:rPr lang="en-AU" dirty="0" smtClean="0">
                <a:solidFill>
                  <a:schemeClr val="tx1"/>
                </a:solidFill>
              </a:rPr>
              <a:t> is terrible, but programmers have used it extensively for a few decades in</a:t>
            </a:r>
          </a:p>
          <a:p>
            <a:r>
              <a:rPr lang="en-US" dirty="0" smtClean="0">
                <a:solidFill>
                  <a:schemeClr val="tx1"/>
                </a:solidFill>
              </a:rPr>
              <a:t>JavaScript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Symbol Type</a:t>
            </a:r>
            <a:endParaRPr lang="en-US" dirty="0"/>
          </a:p>
        </p:txBody>
      </p:sp>
      <p:sp>
        <p:nvSpPr>
          <p:cNvPr id="3" name="Content Placeholder 2"/>
          <p:cNvSpPr>
            <a:spLocks noGrp="1"/>
          </p:cNvSpPr>
          <p:nvPr>
            <p:ph idx="1"/>
          </p:nvPr>
        </p:nvSpPr>
        <p:spPr/>
        <p:txBody>
          <a:bodyPr/>
          <a:lstStyle/>
          <a:p>
            <a:r>
              <a:rPr lang="en-AU" dirty="0" smtClean="0"/>
              <a:t>Symbols are primitive values, and symbol instances  are unique and immutable.</a:t>
            </a:r>
          </a:p>
          <a:p>
            <a:r>
              <a:rPr lang="en-AU" dirty="0" smtClean="0"/>
              <a:t> The purpose of a symbol is to be a guaranteed unique identifier for object properties that does not risk property collision.</a:t>
            </a:r>
          </a:p>
          <a:p>
            <a:r>
              <a:rPr lang="en-AU" dirty="0" smtClean="0"/>
              <a:t>Importantly, the Symbol function cannot be used with the new keyword.</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685800" y="1981200"/>
            <a:ext cx="4572000" cy="646331"/>
          </a:xfrm>
          <a:prstGeom prst="rect">
            <a:avLst/>
          </a:prstGeom>
          <a:ln>
            <a:solidFill>
              <a:schemeClr val="accent1"/>
            </a:solidFill>
          </a:ln>
        </p:spPr>
        <p:txBody>
          <a:bodyPr>
            <a:spAutoFit/>
          </a:bodyPr>
          <a:lstStyle/>
          <a:p>
            <a:r>
              <a:rPr lang="en-US" dirty="0" smtClean="0"/>
              <a:t>let sym = Symbol();</a:t>
            </a:r>
          </a:p>
          <a:p>
            <a:r>
              <a:rPr lang="en-US" dirty="0" smtClean="0"/>
              <a:t>console.log(</a:t>
            </a:r>
            <a:r>
              <a:rPr lang="en-US" dirty="0" err="1" smtClean="0"/>
              <a:t>typeof</a:t>
            </a:r>
            <a:r>
              <a:rPr lang="en-US" dirty="0" smtClean="0"/>
              <a:t> sym); // symbol</a:t>
            </a:r>
            <a:endParaRPr lang="en-US" dirty="0"/>
          </a:p>
        </p:txBody>
      </p:sp>
      <p:sp>
        <p:nvSpPr>
          <p:cNvPr id="5" name="Rectangle 4"/>
          <p:cNvSpPr/>
          <p:nvPr/>
        </p:nvSpPr>
        <p:spPr>
          <a:xfrm>
            <a:off x="1981200" y="3657600"/>
            <a:ext cx="6248400" cy="1754326"/>
          </a:xfrm>
          <a:prstGeom prst="rect">
            <a:avLst/>
          </a:prstGeom>
          <a:ln>
            <a:solidFill>
              <a:schemeClr val="accent1"/>
            </a:solidFill>
          </a:ln>
        </p:spPr>
        <p:txBody>
          <a:bodyPr wrap="square">
            <a:spAutoFit/>
          </a:bodyPr>
          <a:lstStyle/>
          <a:p>
            <a:r>
              <a:rPr lang="en-US" dirty="0" smtClean="0"/>
              <a:t>let </a:t>
            </a:r>
            <a:r>
              <a:rPr lang="en-US" dirty="0" err="1" smtClean="0"/>
              <a:t>genericSymbol</a:t>
            </a:r>
            <a:r>
              <a:rPr lang="en-US" dirty="0" smtClean="0"/>
              <a:t> = Symbol();</a:t>
            </a:r>
          </a:p>
          <a:p>
            <a:r>
              <a:rPr lang="en-US" dirty="0" smtClean="0"/>
              <a:t>let </a:t>
            </a:r>
            <a:r>
              <a:rPr lang="en-US" dirty="0" err="1" smtClean="0"/>
              <a:t>otherGenericSymbol</a:t>
            </a:r>
            <a:r>
              <a:rPr lang="en-US" dirty="0" smtClean="0"/>
              <a:t> = Symbol();</a:t>
            </a:r>
          </a:p>
          <a:p>
            <a:r>
              <a:rPr lang="en-US" dirty="0" smtClean="0"/>
              <a:t>let </a:t>
            </a:r>
            <a:r>
              <a:rPr lang="en-US" dirty="0" err="1" smtClean="0"/>
              <a:t>fooSymbol</a:t>
            </a:r>
            <a:r>
              <a:rPr lang="en-US" dirty="0" smtClean="0"/>
              <a:t> = Symbol('</a:t>
            </a:r>
            <a:r>
              <a:rPr lang="en-US" dirty="0" err="1" smtClean="0"/>
              <a:t>foo</a:t>
            </a:r>
            <a:r>
              <a:rPr lang="en-US" dirty="0" smtClean="0"/>
              <a:t>');</a:t>
            </a:r>
          </a:p>
          <a:p>
            <a:r>
              <a:rPr lang="en-US" dirty="0" smtClean="0"/>
              <a:t>let </a:t>
            </a:r>
            <a:r>
              <a:rPr lang="en-US" dirty="0" err="1" smtClean="0"/>
              <a:t>otherFooSymbol</a:t>
            </a:r>
            <a:r>
              <a:rPr lang="en-US" dirty="0" smtClean="0"/>
              <a:t> = Symbol('</a:t>
            </a:r>
            <a:r>
              <a:rPr lang="en-US" dirty="0" err="1" smtClean="0"/>
              <a:t>foo</a:t>
            </a:r>
            <a:r>
              <a:rPr lang="en-US" dirty="0" smtClean="0"/>
              <a:t>');</a:t>
            </a:r>
          </a:p>
          <a:p>
            <a:r>
              <a:rPr lang="en-US" dirty="0" smtClean="0"/>
              <a:t>console.log(</a:t>
            </a:r>
            <a:r>
              <a:rPr lang="en-US" dirty="0" err="1" smtClean="0"/>
              <a:t>genericSymbol</a:t>
            </a:r>
            <a:r>
              <a:rPr lang="en-US" dirty="0" smtClean="0"/>
              <a:t> == </a:t>
            </a:r>
            <a:r>
              <a:rPr lang="en-US" dirty="0" err="1" smtClean="0"/>
              <a:t>otherGenericSymbol</a:t>
            </a:r>
            <a:r>
              <a:rPr lang="en-US" dirty="0" smtClean="0"/>
              <a:t>); // false</a:t>
            </a:r>
          </a:p>
          <a:p>
            <a:r>
              <a:rPr lang="en-US" dirty="0" smtClean="0"/>
              <a:t>console.log(</a:t>
            </a:r>
            <a:r>
              <a:rPr lang="en-US" dirty="0" err="1" smtClean="0"/>
              <a:t>fooSymbol</a:t>
            </a:r>
            <a:r>
              <a:rPr lang="en-US" dirty="0" smtClean="0"/>
              <a:t> == </a:t>
            </a:r>
            <a:r>
              <a:rPr lang="en-US" dirty="0" err="1" smtClean="0"/>
              <a:t>otherFooSymbol</a:t>
            </a:r>
            <a:r>
              <a:rPr lang="en-US" dirty="0" smtClean="0"/>
              <a:t>); // false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Using the Global Symbol Registry</a:t>
            </a:r>
            <a:endParaRPr lang="en-US" dirty="0"/>
          </a:p>
        </p:txBody>
      </p:sp>
      <p:sp>
        <p:nvSpPr>
          <p:cNvPr id="3" name="Content Placeholder 2"/>
          <p:cNvSpPr>
            <a:spLocks noGrp="1"/>
          </p:cNvSpPr>
          <p:nvPr>
            <p:ph idx="1"/>
          </p:nvPr>
        </p:nvSpPr>
        <p:spPr/>
        <p:txBody>
          <a:bodyPr/>
          <a:lstStyle/>
          <a:p>
            <a:r>
              <a:rPr lang="en-AU" dirty="0" smtClean="0"/>
              <a:t>In scenarios where different parts of the runtime would like to share and reuse a symbol instance, it is  possible to create and reuse symbols in a string-keyed global symbol registry.</a:t>
            </a:r>
            <a:endParaRPr lang="en-US" dirty="0"/>
          </a:p>
        </p:txBody>
      </p:sp>
      <p:sp>
        <p:nvSpPr>
          <p:cNvPr id="4" name="Rectangle 3"/>
          <p:cNvSpPr/>
          <p:nvPr/>
        </p:nvSpPr>
        <p:spPr>
          <a:xfrm>
            <a:off x="3657600" y="3733800"/>
            <a:ext cx="5486400" cy="923330"/>
          </a:xfrm>
          <a:prstGeom prst="rect">
            <a:avLst/>
          </a:prstGeom>
          <a:ln>
            <a:solidFill>
              <a:schemeClr val="accent1"/>
            </a:solidFill>
          </a:ln>
        </p:spPr>
        <p:txBody>
          <a:bodyPr wrap="square">
            <a:spAutoFit/>
          </a:bodyPr>
          <a:lstStyle/>
          <a:p>
            <a:r>
              <a:rPr lang="en-AU" b="1" dirty="0" smtClean="0"/>
              <a:t>This </a:t>
            </a:r>
            <a:r>
              <a:rPr lang="en-AU" b="1" dirty="0" err="1" smtClean="0"/>
              <a:t>behavior</a:t>
            </a:r>
            <a:r>
              <a:rPr lang="en-AU" b="1" dirty="0" smtClean="0"/>
              <a:t> can be achieved using </a:t>
            </a:r>
            <a:r>
              <a:rPr lang="en-AU" b="1" dirty="0" err="1" smtClean="0"/>
              <a:t>Symbol.for</a:t>
            </a:r>
            <a:r>
              <a:rPr lang="en-AU" b="1" dirty="0" smtClean="0"/>
              <a:t>():</a:t>
            </a:r>
          </a:p>
          <a:p>
            <a:r>
              <a:rPr lang="en-US" dirty="0" smtClean="0"/>
              <a:t>let </a:t>
            </a:r>
            <a:r>
              <a:rPr lang="en-US" dirty="0" err="1" smtClean="0"/>
              <a:t>fooGlobalSymbol</a:t>
            </a:r>
            <a:r>
              <a:rPr lang="en-US" dirty="0" smtClean="0"/>
              <a:t> = </a:t>
            </a:r>
            <a:r>
              <a:rPr lang="en-US" dirty="0" err="1" smtClean="0"/>
              <a:t>Symbol.for</a:t>
            </a:r>
            <a:r>
              <a:rPr lang="en-US" dirty="0" smtClean="0"/>
              <a:t>('</a:t>
            </a:r>
            <a:r>
              <a:rPr lang="en-US" dirty="0" err="1" smtClean="0"/>
              <a:t>foo</a:t>
            </a:r>
            <a:r>
              <a:rPr lang="en-US" dirty="0" smtClean="0"/>
              <a:t>');</a:t>
            </a:r>
          </a:p>
          <a:p>
            <a:r>
              <a:rPr lang="en-US" dirty="0" smtClean="0"/>
              <a:t>console.log(</a:t>
            </a:r>
            <a:r>
              <a:rPr lang="en-US" dirty="0" err="1" smtClean="0"/>
              <a:t>typeof</a:t>
            </a:r>
            <a:r>
              <a:rPr lang="en-US" dirty="0" smtClean="0"/>
              <a:t> </a:t>
            </a:r>
            <a:r>
              <a:rPr lang="en-US" dirty="0" err="1" smtClean="0"/>
              <a:t>fooGlobalSymbol</a:t>
            </a:r>
            <a:r>
              <a:rPr lang="en-US" dirty="0" smtClean="0"/>
              <a:t>); // "object"</a:t>
            </a:r>
            <a:endParaRPr lang="en-US" dirty="0"/>
          </a:p>
        </p:txBody>
      </p:sp>
      <p:sp>
        <p:nvSpPr>
          <p:cNvPr id="5" name="Rectangle 4"/>
          <p:cNvSpPr/>
          <p:nvPr/>
        </p:nvSpPr>
        <p:spPr>
          <a:xfrm>
            <a:off x="457200" y="5105400"/>
            <a:ext cx="7772400" cy="923330"/>
          </a:xfrm>
          <a:prstGeom prst="rect">
            <a:avLst/>
          </a:prstGeom>
          <a:ln>
            <a:solidFill>
              <a:schemeClr val="accent1"/>
            </a:solidFill>
          </a:ln>
        </p:spPr>
        <p:txBody>
          <a:bodyPr wrap="square">
            <a:spAutoFit/>
          </a:bodyPr>
          <a:lstStyle/>
          <a:p>
            <a:r>
              <a:rPr lang="en-AU" dirty="0" smtClean="0"/>
              <a:t>let </a:t>
            </a:r>
            <a:r>
              <a:rPr lang="en-AU" dirty="0" err="1" smtClean="0"/>
              <a:t>fooGlobalSymbol</a:t>
            </a:r>
            <a:r>
              <a:rPr lang="en-AU" dirty="0" smtClean="0"/>
              <a:t> = </a:t>
            </a:r>
            <a:r>
              <a:rPr lang="en-AU" dirty="0" err="1" smtClean="0"/>
              <a:t>Symbol.for</a:t>
            </a:r>
            <a:r>
              <a:rPr lang="en-AU" dirty="0" smtClean="0"/>
              <a:t>('</a:t>
            </a:r>
            <a:r>
              <a:rPr lang="en-AU" dirty="0" err="1" smtClean="0"/>
              <a:t>foo</a:t>
            </a:r>
            <a:r>
              <a:rPr lang="en-AU" dirty="0" smtClean="0"/>
              <a:t>'); // creates new symbol</a:t>
            </a:r>
          </a:p>
          <a:p>
            <a:r>
              <a:rPr lang="en-AU" dirty="0" smtClean="0"/>
              <a:t>let </a:t>
            </a:r>
            <a:r>
              <a:rPr lang="en-AU" dirty="0" err="1" smtClean="0"/>
              <a:t>otherFooGlobalSymbol</a:t>
            </a:r>
            <a:r>
              <a:rPr lang="en-AU" dirty="0" smtClean="0"/>
              <a:t> = </a:t>
            </a:r>
            <a:r>
              <a:rPr lang="en-AU" dirty="0" err="1" smtClean="0"/>
              <a:t>Symbol.for</a:t>
            </a:r>
            <a:r>
              <a:rPr lang="en-AU" dirty="0" smtClean="0"/>
              <a:t>('</a:t>
            </a:r>
            <a:r>
              <a:rPr lang="en-AU" dirty="0" err="1" smtClean="0"/>
              <a:t>foo</a:t>
            </a:r>
            <a:r>
              <a:rPr lang="en-AU" dirty="0" smtClean="0"/>
              <a:t>'); // reuses existing symbol</a:t>
            </a:r>
          </a:p>
          <a:p>
            <a:r>
              <a:rPr lang="en-US" dirty="0" smtClean="0"/>
              <a:t>console.log(</a:t>
            </a:r>
            <a:r>
              <a:rPr lang="en-US" dirty="0" err="1" smtClean="0"/>
              <a:t>fooGlobalSymbol</a:t>
            </a:r>
            <a:r>
              <a:rPr lang="en-US" dirty="0" smtClean="0"/>
              <a:t> === </a:t>
            </a:r>
            <a:r>
              <a:rPr lang="en-US" dirty="0" err="1" smtClean="0"/>
              <a:t>otherFooGlobalSymbol</a:t>
            </a:r>
            <a:r>
              <a:rPr lang="en-US" dirty="0" smtClean="0"/>
              <a:t>); // true</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well-known symbols</a:t>
            </a:r>
            <a:endParaRPr lang="en-US" dirty="0"/>
          </a:p>
        </p:txBody>
      </p:sp>
      <p:sp>
        <p:nvSpPr>
          <p:cNvPr id="3" name="Content Placeholder 2"/>
          <p:cNvSpPr>
            <a:spLocks noGrp="1"/>
          </p:cNvSpPr>
          <p:nvPr>
            <p:ph idx="1"/>
          </p:nvPr>
        </p:nvSpPr>
        <p:spPr/>
        <p:txBody>
          <a:bodyPr/>
          <a:lstStyle/>
          <a:p>
            <a:r>
              <a:rPr lang="en-AU" dirty="0" err="1" smtClean="0"/>
              <a:t>ECMAScript</a:t>
            </a:r>
            <a:r>
              <a:rPr lang="en-AU" dirty="0" smtClean="0"/>
              <a:t> 6 also introduced a collection of </a:t>
            </a:r>
            <a:r>
              <a:rPr lang="en-AU" i="1" dirty="0" smtClean="0"/>
              <a:t>well-known </a:t>
            </a:r>
            <a:r>
              <a:rPr lang="en-US" i="1" dirty="0" smtClean="0"/>
              <a:t>symbols.</a:t>
            </a:r>
          </a:p>
          <a:p>
            <a:r>
              <a:rPr lang="en-US" dirty="0" err="1" smtClean="0"/>
              <a:t>Symbol.iterator</a:t>
            </a:r>
            <a:endParaRPr lang="en-US" dirty="0" smtClean="0"/>
          </a:p>
          <a:p>
            <a:r>
              <a:rPr lang="en-US" dirty="0" err="1" smtClean="0"/>
              <a:t>Symbol.asyncIterator</a:t>
            </a:r>
            <a:endParaRPr lang="en-US" dirty="0" smtClean="0"/>
          </a:p>
          <a:p>
            <a:r>
              <a:rPr lang="en-US" dirty="0" err="1" smtClean="0"/>
              <a:t>Symbol.hasInstance</a:t>
            </a:r>
            <a:endParaRPr lang="en-US" dirty="0" smtClean="0"/>
          </a:p>
          <a:p>
            <a:r>
              <a:rPr lang="en-US" dirty="0" err="1" smtClean="0"/>
              <a:t>Symbol.isConcatSpreadable</a:t>
            </a:r>
            <a:endParaRPr lang="en-US" dirty="0" smtClean="0"/>
          </a:p>
          <a:p>
            <a:r>
              <a:rPr lang="en-US" dirty="0" err="1" smtClean="0"/>
              <a:t>Symbol.match</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Iterators</a:t>
            </a:r>
            <a:r>
              <a:rPr lang="en-US" dirty="0" smtClean="0"/>
              <a:t> and Symbols</a:t>
            </a:r>
            <a:endParaRPr lang="en-US" dirty="0"/>
          </a:p>
        </p:txBody>
      </p:sp>
      <p:sp>
        <p:nvSpPr>
          <p:cNvPr id="3" name="Content Placeholder 2"/>
          <p:cNvSpPr>
            <a:spLocks noGrp="1"/>
          </p:cNvSpPr>
          <p:nvPr>
            <p:ph idx="1"/>
          </p:nvPr>
        </p:nvSpPr>
        <p:spPr/>
        <p:txBody>
          <a:bodyPr>
            <a:normAutofit lnSpcReduction="10000"/>
          </a:bodyPr>
          <a:lstStyle/>
          <a:p>
            <a:r>
              <a:rPr lang="en-AU" dirty="0" smtClean="0"/>
              <a:t>Language constructs such as the for-of loop make use of </a:t>
            </a:r>
            <a:r>
              <a:rPr lang="en-US" i="1" dirty="0" err="1" smtClean="0"/>
              <a:t>Symbol.iterator</a:t>
            </a:r>
            <a:r>
              <a:rPr lang="en-US" dirty="0" smtClean="0"/>
              <a:t> </a:t>
            </a:r>
            <a:r>
              <a:rPr lang="en-AU" dirty="0" smtClean="0"/>
              <a:t>function to perform iteration.</a:t>
            </a:r>
          </a:p>
          <a:p>
            <a:r>
              <a:rPr lang="en-AU" dirty="0" smtClean="0"/>
              <a:t>The object produced by the </a:t>
            </a:r>
            <a:r>
              <a:rPr lang="en-AU" dirty="0" err="1" smtClean="0"/>
              <a:t>Symbol.iterator</a:t>
            </a:r>
            <a:r>
              <a:rPr lang="en-AU" dirty="0" smtClean="0"/>
              <a:t> function should sequentially produce  values via its next() method. </a:t>
            </a:r>
          </a:p>
          <a:p>
            <a:r>
              <a:rPr lang="en-AU" dirty="0" smtClean="0"/>
              <a:t>This can be through explicit next() method definition or implicitly </a:t>
            </a:r>
            <a:r>
              <a:rPr lang="en-US" dirty="0" smtClean="0"/>
              <a:t>through a generator function</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a:t>
            </a:r>
            <a:endParaRPr lang="en-US" dirty="0"/>
          </a:p>
        </p:txBody>
      </p:sp>
      <p:sp>
        <p:nvSpPr>
          <p:cNvPr id="3" name="Content Placeholder 2"/>
          <p:cNvSpPr>
            <a:spLocks noGrp="1"/>
          </p:cNvSpPr>
          <p:nvPr>
            <p:ph idx="1"/>
          </p:nvPr>
        </p:nvSpPr>
        <p:spPr/>
        <p:txBody>
          <a:bodyPr/>
          <a:lstStyle/>
          <a:p>
            <a:r>
              <a:rPr lang="en-AU" dirty="0" smtClean="0"/>
              <a:t>Generators are a delightfully flexible construct introduced in the </a:t>
            </a:r>
            <a:r>
              <a:rPr lang="en-AU" dirty="0" err="1" smtClean="0"/>
              <a:t>ECMAScript</a:t>
            </a:r>
            <a:r>
              <a:rPr lang="en-AU" dirty="0" smtClean="0"/>
              <a:t> 6 specification that offers the ability to pause and resume code execution inside a single function block.</a:t>
            </a:r>
          </a:p>
          <a:p>
            <a:r>
              <a:rPr lang="en-AU" dirty="0" smtClean="0"/>
              <a:t>Generators take the form of a function, and the generator designation is performed with an asterisk.</a:t>
            </a:r>
            <a:endParaRPr lang="en-US" dirty="0"/>
          </a:p>
        </p:txBody>
      </p:sp>
      <p:sp>
        <p:nvSpPr>
          <p:cNvPr id="4" name="Rectangle 3"/>
          <p:cNvSpPr/>
          <p:nvPr/>
        </p:nvSpPr>
        <p:spPr>
          <a:xfrm>
            <a:off x="3429000" y="5105400"/>
            <a:ext cx="4572000" cy="1200329"/>
          </a:xfrm>
          <a:prstGeom prst="rect">
            <a:avLst/>
          </a:prstGeom>
          <a:ln>
            <a:solidFill>
              <a:schemeClr val="accent1"/>
            </a:solidFill>
          </a:ln>
        </p:spPr>
        <p:txBody>
          <a:bodyPr>
            <a:spAutoFit/>
          </a:bodyPr>
          <a:lstStyle/>
          <a:p>
            <a:r>
              <a:rPr lang="en-US" dirty="0" smtClean="0"/>
              <a:t>// Generator function declaration</a:t>
            </a:r>
          </a:p>
          <a:p>
            <a:r>
              <a:rPr lang="en-US" dirty="0" smtClean="0"/>
              <a:t>function* </a:t>
            </a:r>
            <a:r>
              <a:rPr lang="en-US" dirty="0" err="1" smtClean="0"/>
              <a:t>generatorFn</a:t>
            </a:r>
            <a:r>
              <a:rPr lang="en-US" dirty="0" smtClean="0"/>
              <a:t>() {}</a:t>
            </a:r>
          </a:p>
          <a:p>
            <a:r>
              <a:rPr lang="en-US" dirty="0" smtClean="0"/>
              <a:t>// Generator function expression</a:t>
            </a:r>
          </a:p>
          <a:p>
            <a:r>
              <a:rPr lang="en-US" dirty="0" smtClean="0"/>
              <a:t>let </a:t>
            </a:r>
            <a:r>
              <a:rPr lang="en-US" dirty="0" err="1" smtClean="0"/>
              <a:t>generatorFn</a:t>
            </a:r>
            <a:r>
              <a:rPr lang="en-US" dirty="0" smtClean="0"/>
              <a:t> = function* ()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Interrupting Execution with “yield”</a:t>
            </a:r>
            <a:endParaRPr lang="en-US" dirty="0"/>
          </a:p>
        </p:txBody>
      </p:sp>
      <p:sp>
        <p:nvSpPr>
          <p:cNvPr id="3" name="Content Placeholder 2"/>
          <p:cNvSpPr>
            <a:spLocks noGrp="1"/>
          </p:cNvSpPr>
          <p:nvPr>
            <p:ph idx="1"/>
          </p:nvPr>
        </p:nvSpPr>
        <p:spPr/>
        <p:txBody>
          <a:bodyPr>
            <a:normAutofit fontScale="92500" lnSpcReduction="10000"/>
          </a:bodyPr>
          <a:lstStyle/>
          <a:p>
            <a:r>
              <a:rPr lang="en-AU" dirty="0" smtClean="0"/>
              <a:t>The yield keyword allows generators to stop and start execution, and it is what makes generators  truly useful. </a:t>
            </a:r>
          </a:p>
          <a:p>
            <a:r>
              <a:rPr lang="en-AU" dirty="0" smtClean="0"/>
              <a:t>Generator functions will proceed with normal execution until they encounter a yield  keyword. </a:t>
            </a:r>
          </a:p>
          <a:p>
            <a:r>
              <a:rPr lang="en-AU" dirty="0" smtClean="0"/>
              <a:t>Upon encountering the keyword, execution will be halted and the scope state of the function will be preserved. </a:t>
            </a:r>
          </a:p>
          <a:p>
            <a:r>
              <a:rPr lang="en-AU" dirty="0" smtClean="0"/>
              <a:t>Execution will only resume when the next() method is invoked on the generator </a:t>
            </a:r>
            <a:r>
              <a:rPr lang="en-US" dirty="0" smtClean="0"/>
              <a:t>object</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ARRAY METHODS</a:t>
            </a:r>
            <a:endParaRPr lang="en-US" dirty="0"/>
          </a:p>
        </p:txBody>
      </p:sp>
      <p:sp>
        <p:nvSpPr>
          <p:cNvPr id="3" name="Content Placeholder 2"/>
          <p:cNvSpPr>
            <a:spLocks noGrp="1"/>
          </p:cNvSpPr>
          <p:nvPr>
            <p:ph idx="1"/>
          </p:nvPr>
        </p:nvSpPr>
        <p:spPr/>
        <p:txBody>
          <a:bodyPr/>
          <a:lstStyle/>
          <a:p>
            <a:r>
              <a:rPr lang="en-US" dirty="0" err="1" smtClean="0"/>
              <a:t>Array.of</a:t>
            </a:r>
            <a:endParaRPr lang="en-US" dirty="0" smtClean="0"/>
          </a:p>
          <a:p>
            <a:r>
              <a:rPr lang="en-US" dirty="0" err="1" smtClean="0"/>
              <a:t>Array.from</a:t>
            </a:r>
            <a:endParaRPr lang="en-US" dirty="0" smtClean="0"/>
          </a:p>
          <a:p>
            <a:r>
              <a:rPr lang="en-US" dirty="0" err="1" smtClean="0"/>
              <a:t>Array.prototype.find</a:t>
            </a:r>
            <a:endParaRPr lang="en-US" dirty="0" smtClean="0"/>
          </a:p>
          <a:p>
            <a:r>
              <a:rPr lang="en-US" dirty="0" err="1" smtClean="0"/>
              <a:t>Array.prototype.findIndex</a:t>
            </a:r>
            <a:endParaRPr lang="en-US" dirty="0" smtClean="0"/>
          </a:p>
          <a:p>
            <a:r>
              <a:rPr lang="en-US" dirty="0" err="1" smtClean="0"/>
              <a:t>Array.prototype.fill</a:t>
            </a:r>
            <a:endParaRPr lang="en-US" dirty="0" smtClean="0"/>
          </a:p>
          <a:p>
            <a:r>
              <a:rPr lang="en-US" dirty="0" err="1" smtClean="0"/>
              <a:t>Array.prototype.includes</a:t>
            </a:r>
            <a:endParaRPr lang="en-US"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lnSpcReduction="10000"/>
          </a:bodyPr>
          <a:lstStyle/>
          <a:p>
            <a:r>
              <a:rPr lang="en-AU" dirty="0" smtClean="0"/>
              <a:t>JavaScript modules are used to modularize code—that is, to divide code into  parts that have different concerns, but they may need to depend on one  </a:t>
            </a:r>
            <a:r>
              <a:rPr lang="en-US" dirty="0" smtClean="0"/>
              <a:t>another.</a:t>
            </a:r>
          </a:p>
          <a:p>
            <a:r>
              <a:rPr lang="en-AU" dirty="0" smtClean="0"/>
              <a:t>A JavaScript module is a well-encapsulated file. As a creator of a </a:t>
            </a:r>
            <a:r>
              <a:rPr lang="en-AU" smtClean="0"/>
              <a:t>module, you’re </a:t>
            </a:r>
            <a:r>
              <a:rPr lang="en-AU" dirty="0" smtClean="0"/>
              <a:t>responsible for clearly specifying what you </a:t>
            </a:r>
            <a:r>
              <a:rPr lang="en-AU" smtClean="0"/>
              <a:t>need—the imports—and  what </a:t>
            </a:r>
            <a:r>
              <a:rPr lang="en-AU" dirty="0" smtClean="0"/>
              <a:t>you provide for others to use—the exports.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CommonJS</a:t>
            </a:r>
            <a:endParaRPr lang="en-US" dirty="0"/>
          </a:p>
        </p:txBody>
      </p:sp>
      <p:sp>
        <p:nvSpPr>
          <p:cNvPr id="3" name="Content Placeholder 2"/>
          <p:cNvSpPr>
            <a:spLocks noGrp="1"/>
          </p:cNvSpPr>
          <p:nvPr>
            <p:ph idx="1"/>
          </p:nvPr>
        </p:nvSpPr>
        <p:spPr/>
        <p:txBody>
          <a:bodyPr>
            <a:normAutofit/>
          </a:bodyPr>
          <a:lstStyle/>
          <a:p>
            <a:r>
              <a:rPr lang="en-AU" dirty="0" smtClean="0"/>
              <a:t>The </a:t>
            </a:r>
            <a:r>
              <a:rPr lang="en-AU" dirty="0" err="1" smtClean="0"/>
              <a:t>CommonJS</a:t>
            </a:r>
            <a:r>
              <a:rPr lang="en-AU" dirty="0" smtClean="0"/>
              <a:t> specification outlines a convention for module definition that uses synchronous  declarative dependencies. </a:t>
            </a:r>
          </a:p>
          <a:p>
            <a:endParaRPr lang="en-AU" dirty="0" smtClean="0"/>
          </a:p>
          <a:p>
            <a:endParaRPr lang="en-AU" dirty="0" smtClean="0"/>
          </a:p>
          <a:p>
            <a:endParaRPr lang="en-AU" dirty="0" smtClean="0"/>
          </a:p>
          <a:p>
            <a:r>
              <a:rPr lang="en-AU" dirty="0" err="1" smtClean="0"/>
              <a:t>CommonJS</a:t>
            </a:r>
            <a:r>
              <a:rPr lang="en-AU" dirty="0" smtClean="0"/>
              <a:t> module syntax will not work natively in the browser.</a:t>
            </a:r>
            <a:endParaRPr lang="en-US" dirty="0"/>
          </a:p>
        </p:txBody>
      </p:sp>
      <p:sp>
        <p:nvSpPr>
          <p:cNvPr id="4" name="Rectangle 3"/>
          <p:cNvSpPr/>
          <p:nvPr/>
        </p:nvSpPr>
        <p:spPr>
          <a:xfrm>
            <a:off x="0" y="3429000"/>
            <a:ext cx="4572000" cy="1200329"/>
          </a:xfrm>
          <a:prstGeom prst="rect">
            <a:avLst/>
          </a:prstGeom>
          <a:ln>
            <a:solidFill>
              <a:schemeClr val="accent1"/>
            </a:solidFill>
          </a:ln>
        </p:spPr>
        <p:txBody>
          <a:bodyPr>
            <a:spAutoFit/>
          </a:bodyPr>
          <a:lstStyle/>
          <a:p>
            <a:r>
              <a:rPr lang="en-AU" dirty="0" smtClean="0"/>
              <a:t>A </a:t>
            </a:r>
            <a:r>
              <a:rPr lang="en-AU" dirty="0" err="1" smtClean="0"/>
              <a:t>CommonJS</a:t>
            </a:r>
            <a:r>
              <a:rPr lang="en-AU" dirty="0" smtClean="0"/>
              <a:t> module definition will specify its dependencies using require(), and it will define its public API using an exports object. A simple module definition might appear as follows:</a:t>
            </a:r>
            <a:endParaRPr lang="en-US" dirty="0"/>
          </a:p>
        </p:txBody>
      </p:sp>
      <p:sp>
        <p:nvSpPr>
          <p:cNvPr id="5" name="Rectangle 4"/>
          <p:cNvSpPr/>
          <p:nvPr/>
        </p:nvSpPr>
        <p:spPr>
          <a:xfrm>
            <a:off x="5181600" y="3429000"/>
            <a:ext cx="3962400" cy="1200329"/>
          </a:xfrm>
          <a:prstGeom prst="rect">
            <a:avLst/>
          </a:prstGeom>
          <a:ln>
            <a:solidFill>
              <a:schemeClr val="accent1"/>
            </a:solidFill>
          </a:ln>
        </p:spPr>
        <p:txBody>
          <a:bodyPr wrap="square">
            <a:spAutoFit/>
          </a:bodyPr>
          <a:lstStyle/>
          <a:p>
            <a:r>
              <a:rPr lang="en-US" dirty="0" err="1" smtClean="0"/>
              <a:t>var</a:t>
            </a:r>
            <a:r>
              <a:rPr lang="en-US" dirty="0" smtClean="0"/>
              <a:t> </a:t>
            </a:r>
            <a:r>
              <a:rPr lang="en-US" dirty="0" err="1" smtClean="0"/>
              <a:t>moduleB</a:t>
            </a:r>
            <a:r>
              <a:rPr lang="en-US" dirty="0" smtClean="0"/>
              <a:t> = require('./</a:t>
            </a:r>
            <a:r>
              <a:rPr lang="en-US" dirty="0" err="1" smtClean="0"/>
              <a:t>moduleB</a:t>
            </a:r>
            <a:r>
              <a:rPr lang="en-US" dirty="0" smtClean="0"/>
              <a:t>');</a:t>
            </a:r>
          </a:p>
          <a:p>
            <a:r>
              <a:rPr lang="en-US" dirty="0" err="1" smtClean="0"/>
              <a:t>module.exports</a:t>
            </a:r>
            <a:r>
              <a:rPr lang="en-US" dirty="0" smtClean="0"/>
              <a:t> = {</a:t>
            </a:r>
          </a:p>
          <a:p>
            <a:r>
              <a:rPr lang="en-US" dirty="0" smtClean="0"/>
              <a:t>stuff: </a:t>
            </a:r>
            <a:r>
              <a:rPr lang="en-US" dirty="0" err="1" smtClean="0"/>
              <a:t>moduleB.doStuff</a:t>
            </a:r>
            <a:r>
              <a:rPr lang="en-US" dirty="0" smtClean="0"/>
              <a:t>();</a:t>
            </a:r>
          </a:p>
          <a:p>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In with Let</a:t>
            </a:r>
            <a:endParaRPr lang="en-US" dirty="0">
              <a:solidFill>
                <a:schemeClr val="tx1"/>
              </a:solidFill>
            </a:endParaRPr>
          </a:p>
        </p:txBody>
      </p:sp>
      <p:sp>
        <p:nvSpPr>
          <p:cNvPr id="3" name="Content Placeholder 2"/>
          <p:cNvSpPr>
            <a:spLocks noGrp="1"/>
          </p:cNvSpPr>
          <p:nvPr>
            <p:ph idx="1"/>
          </p:nvPr>
        </p:nvSpPr>
        <p:spPr/>
        <p:txBody>
          <a:bodyPr>
            <a:normAutofit fontScale="85000" lnSpcReduction="10000"/>
          </a:bodyPr>
          <a:lstStyle/>
          <a:p>
            <a:r>
              <a:rPr lang="en-AU" dirty="0" smtClean="0">
                <a:solidFill>
                  <a:schemeClr val="tx1"/>
                </a:solidFill>
              </a:rPr>
              <a:t>let removes the issues that plague </a:t>
            </a:r>
            <a:r>
              <a:rPr lang="en-AU" dirty="0" err="1" smtClean="0">
                <a:solidFill>
                  <a:schemeClr val="tx1"/>
                </a:solidFill>
              </a:rPr>
              <a:t>var</a:t>
            </a:r>
            <a:r>
              <a:rPr lang="en-AU" dirty="0" smtClean="0">
                <a:solidFill>
                  <a:schemeClr val="tx1"/>
                </a:solidFill>
              </a:rPr>
              <a:t> and is l</a:t>
            </a:r>
            <a:r>
              <a:rPr lang="en-US" dirty="0" err="1" smtClean="0">
                <a:solidFill>
                  <a:schemeClr val="tx1"/>
                </a:solidFill>
              </a:rPr>
              <a:t>ess</a:t>
            </a:r>
            <a:r>
              <a:rPr lang="en-US" dirty="0" smtClean="0">
                <a:solidFill>
                  <a:schemeClr val="tx1"/>
                </a:solidFill>
              </a:rPr>
              <a:t> error prone.</a:t>
            </a: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AU" dirty="0" smtClean="0">
              <a:solidFill>
                <a:schemeClr val="tx1"/>
              </a:solidFill>
            </a:endParaRPr>
          </a:p>
          <a:p>
            <a:r>
              <a:rPr lang="en-AU" dirty="0" smtClean="0">
                <a:solidFill>
                  <a:schemeClr val="tx1"/>
                </a:solidFill>
              </a:rPr>
              <a:t>let brings variable declaration semantics in  JavaScript on par with what’s </a:t>
            </a:r>
            <a:r>
              <a:rPr lang="en-US" dirty="0" smtClean="0">
                <a:solidFill>
                  <a:schemeClr val="tx1"/>
                </a:solidFill>
              </a:rPr>
              <a:t>expected in general programming.</a:t>
            </a:r>
            <a:endParaRPr lang="en-US" dirty="0">
              <a:solidFill>
                <a:schemeClr val="tx1"/>
              </a:solidFill>
            </a:endParaRPr>
          </a:p>
        </p:txBody>
      </p:sp>
      <p:sp>
        <p:nvSpPr>
          <p:cNvPr id="4" name="Rectangle 3"/>
          <p:cNvSpPr/>
          <p:nvPr/>
        </p:nvSpPr>
        <p:spPr>
          <a:xfrm>
            <a:off x="990600" y="2590800"/>
            <a:ext cx="4572000" cy="1200329"/>
          </a:xfrm>
          <a:prstGeom prst="rect">
            <a:avLst/>
          </a:prstGeom>
          <a:ln>
            <a:solidFill>
              <a:srgbClr val="00B0F0"/>
            </a:solidFill>
          </a:ln>
        </p:spPr>
        <p:txBody>
          <a:bodyPr>
            <a:spAutoFit/>
          </a:bodyPr>
          <a:lstStyle/>
          <a:p>
            <a:r>
              <a:rPr lang="en-US" b="1" dirty="0" smtClean="0"/>
              <a:t>let max = 100;</a:t>
            </a:r>
          </a:p>
          <a:p>
            <a:r>
              <a:rPr lang="en-US" dirty="0" smtClean="0"/>
              <a:t>console.log(max);</a:t>
            </a:r>
          </a:p>
          <a:p>
            <a:r>
              <a:rPr lang="en-US" b="1" dirty="0" smtClean="0"/>
              <a:t>let max = 200;</a:t>
            </a:r>
          </a:p>
          <a:p>
            <a:r>
              <a:rPr lang="en-US" dirty="0" smtClean="0"/>
              <a:t>console.log(max);</a:t>
            </a:r>
            <a:endParaRPr lang="en-US" dirty="0"/>
          </a:p>
        </p:txBody>
      </p:sp>
      <p:sp>
        <p:nvSpPr>
          <p:cNvPr id="5" name="Rectangle 4"/>
          <p:cNvSpPr/>
          <p:nvPr/>
        </p:nvSpPr>
        <p:spPr>
          <a:xfrm>
            <a:off x="2286000" y="4038600"/>
            <a:ext cx="5257800" cy="923330"/>
          </a:xfrm>
          <a:prstGeom prst="rect">
            <a:avLst/>
          </a:prstGeom>
          <a:solidFill>
            <a:schemeClr val="bg1"/>
          </a:solidFill>
          <a:ln>
            <a:solidFill>
              <a:srgbClr val="FF0000"/>
            </a:solidFill>
          </a:ln>
        </p:spPr>
        <p:txBody>
          <a:bodyPr wrap="square">
            <a:spAutoFit/>
          </a:bodyPr>
          <a:lstStyle/>
          <a:p>
            <a:r>
              <a:rPr lang="en-US" dirty="0" smtClean="0"/>
              <a:t>let max = 200;</a:t>
            </a:r>
          </a:p>
          <a:p>
            <a:r>
              <a:rPr lang="en-US" dirty="0" smtClean="0"/>
              <a:t>^</a:t>
            </a:r>
          </a:p>
          <a:p>
            <a:r>
              <a:rPr lang="en-AU" dirty="0" err="1" smtClean="0"/>
              <a:t>SyntaxError</a:t>
            </a:r>
            <a:r>
              <a:rPr lang="en-AU" dirty="0" smtClean="0"/>
              <a:t>: Identifier 'max' has already been declared</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ES6 MODULES</a:t>
            </a:r>
            <a:endParaRPr lang="en-US" dirty="0"/>
          </a:p>
        </p:txBody>
      </p:sp>
      <p:sp>
        <p:nvSpPr>
          <p:cNvPr id="3" name="Content Placeholder 2"/>
          <p:cNvSpPr>
            <a:spLocks noGrp="1"/>
          </p:cNvSpPr>
          <p:nvPr>
            <p:ph idx="1"/>
          </p:nvPr>
        </p:nvSpPr>
        <p:spPr/>
        <p:txBody>
          <a:bodyPr>
            <a:normAutofit fontScale="85000" lnSpcReduction="20000"/>
          </a:bodyPr>
          <a:lstStyle/>
          <a:p>
            <a:r>
              <a:rPr lang="en-AU" dirty="0" smtClean="0"/>
              <a:t>One of </a:t>
            </a:r>
            <a:r>
              <a:rPr lang="en-AU" dirty="0" err="1" smtClean="0"/>
              <a:t>ECMAScript</a:t>
            </a:r>
            <a:r>
              <a:rPr lang="en-AU" dirty="0" smtClean="0"/>
              <a:t> 6’s most significant introductions was a specification for modules. </a:t>
            </a:r>
          </a:p>
          <a:p>
            <a:r>
              <a:rPr lang="en-AU" dirty="0" smtClean="0"/>
              <a:t>The specification in many ways is simpler than its predecessor module loaders, and native browser support means that loader libraries and other </a:t>
            </a:r>
            <a:r>
              <a:rPr lang="en-AU" dirty="0" err="1" smtClean="0"/>
              <a:t>preprocessing</a:t>
            </a:r>
            <a:r>
              <a:rPr lang="en-AU" dirty="0" smtClean="0"/>
              <a:t> is not necessary.</a:t>
            </a:r>
          </a:p>
          <a:p>
            <a:r>
              <a:rPr lang="en-AU" dirty="0" smtClean="0"/>
              <a:t>ES6 modules associated with a &lt;script type="module"&gt; tag are considered to be the entry module  for a module graph. </a:t>
            </a:r>
          </a:p>
          <a:p>
            <a:r>
              <a:rPr lang="en-AU" dirty="0" smtClean="0"/>
              <a:t>There are no restrictions as to how many entry modules there can be on a page, and there is no limit to overlap of modules.</a:t>
            </a:r>
            <a:endParaRPr lang="en-US" dirty="0"/>
          </a:p>
        </p:txBody>
      </p:sp>
      <p:sp>
        <p:nvSpPr>
          <p:cNvPr id="4" name="Rectangle 3"/>
          <p:cNvSpPr/>
          <p:nvPr/>
        </p:nvSpPr>
        <p:spPr>
          <a:xfrm>
            <a:off x="1905000" y="6248400"/>
            <a:ext cx="6781800" cy="369332"/>
          </a:xfrm>
          <a:prstGeom prst="rect">
            <a:avLst/>
          </a:prstGeom>
          <a:ln>
            <a:solidFill>
              <a:schemeClr val="accent1"/>
            </a:solidFill>
          </a:ln>
        </p:spPr>
        <p:txBody>
          <a:bodyPr wrap="square">
            <a:spAutoFit/>
          </a:bodyPr>
          <a:lstStyle/>
          <a:p>
            <a:r>
              <a:rPr lang="en-AU" dirty="0" smtClean="0"/>
              <a:t>&lt;script type="module" </a:t>
            </a:r>
            <a:r>
              <a:rPr lang="en-AU" dirty="0" err="1" smtClean="0"/>
              <a:t>src</a:t>
            </a:r>
            <a:r>
              <a:rPr lang="en-AU" dirty="0" smtClean="0"/>
              <a:t>="path/to/myModule.js"&gt;&lt;/script&gt;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When to use let </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AU" dirty="0" smtClean="0">
                <a:solidFill>
                  <a:schemeClr val="tx1"/>
                </a:solidFill>
              </a:rPr>
              <a:t>Reduce Scope Conflicts with let and const</a:t>
            </a:r>
          </a:p>
          <a:p>
            <a:pPr lvl="1"/>
            <a:r>
              <a:rPr lang="en-AU" dirty="0" smtClean="0">
                <a:solidFill>
                  <a:schemeClr val="tx1"/>
                </a:solidFill>
              </a:rPr>
              <a:t>let </a:t>
            </a:r>
            <a:r>
              <a:rPr lang="en-AU" dirty="0">
                <a:solidFill>
                  <a:schemeClr val="tx1"/>
                </a:solidFill>
              </a:rPr>
              <a:t>is similar to </a:t>
            </a:r>
            <a:r>
              <a:rPr lang="en-AU" dirty="0" err="1">
                <a:solidFill>
                  <a:schemeClr val="tx1"/>
                </a:solidFill>
              </a:rPr>
              <a:t>var</a:t>
            </a:r>
            <a:r>
              <a:rPr lang="en-AU" dirty="0">
                <a:solidFill>
                  <a:schemeClr val="tx1"/>
                </a:solidFill>
              </a:rPr>
              <a:t> because it can be </a:t>
            </a:r>
            <a:r>
              <a:rPr lang="en-AU" dirty="0" smtClean="0">
                <a:solidFill>
                  <a:schemeClr val="tx1"/>
                </a:solidFill>
              </a:rPr>
              <a:t> reassigned</a:t>
            </a:r>
            <a:r>
              <a:rPr lang="en-AU" dirty="0">
                <a:solidFill>
                  <a:schemeClr val="tx1"/>
                </a:solidFill>
              </a:rPr>
              <a:t>, but unlike </a:t>
            </a:r>
            <a:r>
              <a:rPr lang="en-AU" dirty="0" err="1">
                <a:solidFill>
                  <a:schemeClr val="tx1"/>
                </a:solidFill>
              </a:rPr>
              <a:t>var</a:t>
            </a:r>
            <a:r>
              <a:rPr lang="en-AU" dirty="0">
                <a:solidFill>
                  <a:schemeClr val="tx1"/>
                </a:solidFill>
              </a:rPr>
              <a:t>, which is </a:t>
            </a:r>
            <a:r>
              <a:rPr lang="en-AU" dirty="0" smtClean="0">
                <a:solidFill>
                  <a:schemeClr val="tx1"/>
                </a:solidFill>
              </a:rPr>
              <a:t>lexically scoped</a:t>
            </a:r>
            <a:r>
              <a:rPr lang="en-AU" dirty="0">
                <a:solidFill>
                  <a:schemeClr val="tx1"/>
                </a:solidFill>
              </a:rPr>
              <a:t>, let is block scoped</a:t>
            </a:r>
            <a:r>
              <a:rPr lang="en-AU" dirty="0" smtClean="0">
                <a:solidFill>
                  <a:schemeClr val="tx1"/>
                </a:solidFill>
              </a:rPr>
              <a:t>.</a:t>
            </a:r>
          </a:p>
          <a:p>
            <a:r>
              <a:rPr lang="en-AU" dirty="0">
                <a:solidFill>
                  <a:schemeClr val="tx1"/>
                </a:solidFill>
              </a:rPr>
              <a:t>Isolate Information with Block Scoped </a:t>
            </a:r>
            <a:r>
              <a:rPr lang="en-AU" dirty="0" smtClean="0">
                <a:solidFill>
                  <a:schemeClr val="tx1"/>
                </a:solidFill>
              </a:rPr>
              <a:t>Variables.</a:t>
            </a:r>
          </a:p>
          <a:p>
            <a:pPr lvl="1"/>
            <a:r>
              <a:rPr lang="en-AU" dirty="0">
                <a:solidFill>
                  <a:schemeClr val="tx1"/>
                </a:solidFill>
              </a:rPr>
              <a:t>let prevents scope conflict in for loops and </a:t>
            </a:r>
            <a:r>
              <a:rPr lang="en-AU" dirty="0" smtClean="0">
                <a:solidFill>
                  <a:schemeClr val="tx1"/>
                </a:solidFill>
              </a:rPr>
              <a:t>other </a:t>
            </a:r>
            <a:r>
              <a:rPr lang="en-US" dirty="0" smtClean="0">
                <a:solidFill>
                  <a:schemeClr val="tx1"/>
                </a:solidFill>
              </a:rPr>
              <a:t>iterations</a:t>
            </a:r>
            <a:endParaRPr lang="en-AU"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Block Scope</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AU" dirty="0" smtClean="0">
                <a:solidFill>
                  <a:schemeClr val="tx1"/>
                </a:solidFill>
              </a:rPr>
              <a:t>Variables declared using let have block scope. Their use and visibility is limited to the block of code enclosed by the {...} in which they’re defined. </a:t>
            </a:r>
          </a:p>
          <a:p>
            <a:r>
              <a:rPr lang="en-AU" dirty="0" smtClean="0">
                <a:solidFill>
                  <a:schemeClr val="tx1"/>
                </a:solidFill>
              </a:rPr>
              <a:t>Unlike </a:t>
            </a:r>
            <a:r>
              <a:rPr lang="en-AU" dirty="0" err="1" smtClean="0">
                <a:solidFill>
                  <a:schemeClr val="tx1"/>
                </a:solidFill>
              </a:rPr>
              <a:t>var</a:t>
            </a:r>
            <a:r>
              <a:rPr lang="en-AU" dirty="0" smtClean="0">
                <a:solidFill>
                  <a:schemeClr val="tx1"/>
                </a:solidFill>
              </a:rPr>
              <a:t>, variables defined using let are available only after their point of definition.</a:t>
            </a:r>
          </a:p>
          <a:p>
            <a:r>
              <a:rPr lang="en-AU" dirty="0" smtClean="0">
                <a:solidFill>
                  <a:schemeClr val="tx1"/>
                </a:solidFill>
              </a:rPr>
              <a:t>The variables are not hoisted to the top of the function or the block in which they’re defined.</a:t>
            </a:r>
            <a:endParaRPr lang="en-US"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
            </a:r>
            <a:r>
              <a:rPr lang="en-AU" dirty="0" smtClean="0">
                <a:solidFill>
                  <a:schemeClr val="tx1"/>
                </a:solidFill>
              </a:rPr>
              <a:t>ifference between </a:t>
            </a:r>
            <a:r>
              <a:rPr lang="en-AU" dirty="0" err="1" smtClean="0">
                <a:solidFill>
                  <a:schemeClr val="tx1"/>
                </a:solidFill>
              </a:rPr>
              <a:t>var</a:t>
            </a:r>
            <a:r>
              <a:rPr lang="en-AU" dirty="0" smtClean="0">
                <a:solidFill>
                  <a:schemeClr val="tx1"/>
                </a:solidFill>
              </a:rPr>
              <a:t> and let.</a:t>
            </a:r>
            <a:endParaRPr lang="en-US" dirty="0">
              <a:solidFill>
                <a:schemeClr val="tx1"/>
              </a:solidFill>
            </a:endParaRP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1981200" y="2057400"/>
            <a:ext cx="6019800" cy="2585323"/>
          </a:xfrm>
          <a:prstGeom prst="rect">
            <a:avLst/>
          </a:prstGeom>
          <a:ln>
            <a:solidFill>
              <a:srgbClr val="00B0F0"/>
            </a:solidFill>
          </a:ln>
        </p:spPr>
        <p:txBody>
          <a:bodyPr wrap="square">
            <a:spAutoFit/>
          </a:bodyPr>
          <a:lstStyle/>
          <a:p>
            <a:r>
              <a:rPr lang="en-US" i="1" dirty="0" smtClean="0"/>
              <a:t>'use strict';</a:t>
            </a:r>
          </a:p>
          <a:p>
            <a:r>
              <a:rPr lang="en-AU" i="1" dirty="0" smtClean="0"/>
              <a:t>//console.log(message); //ERROR if this line is uncommented</a:t>
            </a:r>
          </a:p>
          <a:p>
            <a:r>
              <a:rPr lang="en-US" dirty="0" smtClean="0"/>
              <a:t>console.log(</a:t>
            </a:r>
            <a:r>
              <a:rPr lang="en-US" i="1" dirty="0" smtClean="0"/>
              <a:t>'Entering loop');</a:t>
            </a:r>
          </a:p>
          <a:p>
            <a:r>
              <a:rPr lang="en-US" b="1" dirty="0" smtClean="0"/>
              <a:t>for(let </a:t>
            </a:r>
            <a:r>
              <a:rPr lang="en-US" b="1" dirty="0" err="1" smtClean="0"/>
              <a:t>i</a:t>
            </a:r>
            <a:r>
              <a:rPr lang="en-US" b="1" dirty="0" smtClean="0"/>
              <a:t> = 0; </a:t>
            </a:r>
            <a:r>
              <a:rPr lang="en-US" b="1" dirty="0" err="1" smtClean="0"/>
              <a:t>i</a:t>
            </a:r>
            <a:r>
              <a:rPr lang="en-US" b="1" dirty="0" smtClean="0"/>
              <a:t> &lt; 3; </a:t>
            </a:r>
            <a:r>
              <a:rPr lang="en-US" b="1" dirty="0" err="1" smtClean="0"/>
              <a:t>i</a:t>
            </a:r>
            <a:r>
              <a:rPr lang="en-US" b="1" dirty="0" smtClean="0"/>
              <a:t>++) {</a:t>
            </a:r>
          </a:p>
          <a:p>
            <a:r>
              <a:rPr lang="en-AU" i="1" dirty="0" smtClean="0"/>
              <a:t>//console.log(message); //ERROR if this line is uncommented</a:t>
            </a:r>
          </a:p>
          <a:p>
            <a:r>
              <a:rPr lang="en-US" b="1" dirty="0" smtClean="0"/>
              <a:t>let message = </a:t>
            </a:r>
            <a:r>
              <a:rPr lang="en-US" b="1" i="1" dirty="0" smtClean="0"/>
              <a:t>'spill ' + </a:t>
            </a:r>
            <a:r>
              <a:rPr lang="en-US" b="1" i="1" dirty="0" err="1" smtClean="0"/>
              <a:t>i</a:t>
            </a:r>
            <a:r>
              <a:rPr lang="en-US" b="1" i="1" dirty="0" smtClean="0"/>
              <a:t>;</a:t>
            </a:r>
          </a:p>
          <a:p>
            <a:r>
              <a:rPr lang="en-US" dirty="0" smtClean="0"/>
              <a:t>}</a:t>
            </a:r>
          </a:p>
          <a:p>
            <a:r>
              <a:rPr lang="en-US" dirty="0" smtClean="0"/>
              <a:t>console.log(</a:t>
            </a:r>
            <a:r>
              <a:rPr lang="en-US" i="1" dirty="0" smtClean="0"/>
              <a:t>'Exiting loop');</a:t>
            </a:r>
          </a:p>
          <a:p>
            <a:r>
              <a:rPr lang="en-AU" i="1" dirty="0" smtClean="0"/>
              <a:t>//console.log(message); //ERROR if this line is uncommented</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rPr>
              <a:t>const</a:t>
            </a:r>
            <a:br>
              <a:rPr lang="en-US" dirty="0" smtClean="0">
                <a:solidFill>
                  <a:schemeClr val="tx1"/>
                </a:solidFill>
              </a:rPr>
            </a:br>
            <a:endParaRPr lang="en-US" dirty="0">
              <a:solidFill>
                <a:schemeClr val="tx1"/>
              </a:solidFill>
            </a:endParaRPr>
          </a:p>
        </p:txBody>
      </p:sp>
      <p:sp>
        <p:nvSpPr>
          <p:cNvPr id="3" name="Content Placeholder 2"/>
          <p:cNvSpPr>
            <a:spLocks noGrp="1"/>
          </p:cNvSpPr>
          <p:nvPr>
            <p:ph idx="1"/>
          </p:nvPr>
        </p:nvSpPr>
        <p:spPr/>
        <p:txBody>
          <a:bodyPr/>
          <a:lstStyle/>
          <a:p>
            <a:r>
              <a:rPr lang="en-AU" dirty="0" smtClean="0">
                <a:solidFill>
                  <a:schemeClr val="tx1"/>
                </a:solidFill>
              </a:rPr>
              <a:t>The const keyword is used to define a variable whose value shouldn’t change.</a:t>
            </a:r>
          </a:p>
          <a:p>
            <a:r>
              <a:rPr lang="en-AU" dirty="0" smtClean="0">
                <a:solidFill>
                  <a:schemeClr val="tx1"/>
                </a:solidFill>
              </a:rPr>
              <a:t>If you intend to modify the value in a variable, then define it using let; otherwise, </a:t>
            </a:r>
            <a:r>
              <a:rPr lang="en-US" dirty="0" smtClean="0">
                <a:solidFill>
                  <a:schemeClr val="tx1"/>
                </a:solidFill>
              </a:rPr>
              <a:t>define it using const.</a:t>
            </a:r>
            <a:endParaRPr lang="en-US" dirty="0">
              <a:solidFill>
                <a:schemeClr val="tx1"/>
              </a:solidFill>
            </a:endParaRPr>
          </a:p>
        </p:txBody>
      </p:sp>
      <p:sp>
        <p:nvSpPr>
          <p:cNvPr id="4" name="Rectangle 3"/>
          <p:cNvSpPr/>
          <p:nvPr/>
        </p:nvSpPr>
        <p:spPr>
          <a:xfrm>
            <a:off x="3962400" y="3733800"/>
            <a:ext cx="4572000" cy="2031325"/>
          </a:xfrm>
          <a:prstGeom prst="rect">
            <a:avLst/>
          </a:prstGeom>
          <a:ln>
            <a:solidFill>
              <a:srgbClr val="00B0F0"/>
            </a:solidFill>
          </a:ln>
        </p:spPr>
        <p:txBody>
          <a:bodyPr>
            <a:spAutoFit/>
          </a:bodyPr>
          <a:lstStyle/>
          <a:p>
            <a:r>
              <a:rPr lang="en-US" i="1" dirty="0" smtClean="0"/>
              <a:t>'use strict';</a:t>
            </a:r>
          </a:p>
          <a:p>
            <a:r>
              <a:rPr lang="en-US" b="1" dirty="0" smtClean="0"/>
              <a:t>let price = 120.25;</a:t>
            </a:r>
          </a:p>
          <a:p>
            <a:r>
              <a:rPr lang="en-US" b="1" dirty="0" smtClean="0"/>
              <a:t>const tax = 0.825;</a:t>
            </a:r>
          </a:p>
          <a:p>
            <a:r>
              <a:rPr lang="en-US" dirty="0" smtClean="0"/>
              <a:t>price = 110.12;</a:t>
            </a:r>
          </a:p>
          <a:p>
            <a:r>
              <a:rPr lang="en-US" dirty="0" smtClean="0">
                <a:solidFill>
                  <a:srgbClr val="FF0000"/>
                </a:solidFill>
              </a:rPr>
              <a:t>tax = 1.25;</a:t>
            </a:r>
          </a:p>
          <a:p>
            <a:r>
              <a:rPr lang="en-US" dirty="0" smtClean="0">
                <a:solidFill>
                  <a:srgbClr val="FF0000"/>
                </a:solidFill>
              </a:rPr>
              <a:t>^</a:t>
            </a:r>
          </a:p>
          <a:p>
            <a:r>
              <a:rPr lang="en-AU" dirty="0" err="1" smtClean="0">
                <a:solidFill>
                  <a:srgbClr val="FF0000"/>
                </a:solidFill>
              </a:rPr>
              <a:t>TypeError</a:t>
            </a:r>
            <a:r>
              <a:rPr lang="en-AU" dirty="0" smtClean="0">
                <a:solidFill>
                  <a:srgbClr val="FF0000"/>
                </a:solidFill>
              </a:rPr>
              <a:t>: Assignment to constant variable.</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 Objects</a:t>
            </a:r>
            <a:endParaRPr lang="en-US" dirty="0"/>
          </a:p>
        </p:txBody>
      </p:sp>
      <p:sp>
        <p:nvSpPr>
          <p:cNvPr id="3" name="Content Placeholder 2"/>
          <p:cNvSpPr>
            <a:spLocks noGrp="1"/>
          </p:cNvSpPr>
          <p:nvPr>
            <p:ph idx="1"/>
          </p:nvPr>
        </p:nvSpPr>
        <p:spPr/>
        <p:txBody>
          <a:bodyPr/>
          <a:lstStyle/>
          <a:p>
            <a:r>
              <a:rPr lang="en-AU" dirty="0" smtClean="0"/>
              <a:t>const prevents us from changing the reference </a:t>
            </a:r>
            <a:r>
              <a:rPr lang="en-AU" dirty="0" err="1" smtClean="0"/>
              <a:t>sam</a:t>
            </a:r>
            <a:r>
              <a:rPr lang="en-AU" dirty="0" smtClean="0"/>
              <a:t>, it does not care about any change to the internals of the object. Thus, setting the age of </a:t>
            </a:r>
            <a:r>
              <a:rPr lang="en-AU" dirty="0" err="1" smtClean="0"/>
              <a:t>sam</a:t>
            </a:r>
            <a:r>
              <a:rPr lang="en-AU" dirty="0" smtClean="0"/>
              <a:t> to a different value had no issues.</a:t>
            </a:r>
            <a:endParaRPr lang="en-US" dirty="0"/>
          </a:p>
        </p:txBody>
      </p:sp>
      <p:sp>
        <p:nvSpPr>
          <p:cNvPr id="4" name="Rectangle 3"/>
          <p:cNvSpPr/>
          <p:nvPr/>
        </p:nvSpPr>
        <p:spPr>
          <a:xfrm>
            <a:off x="2514600" y="4419600"/>
            <a:ext cx="3415230" cy="1200329"/>
          </a:xfrm>
          <a:prstGeom prst="rect">
            <a:avLst/>
          </a:prstGeom>
          <a:ln>
            <a:solidFill>
              <a:srgbClr val="00B0F0"/>
            </a:solidFill>
          </a:ln>
        </p:spPr>
        <p:txBody>
          <a:bodyPr wrap="none">
            <a:spAutoFit/>
          </a:bodyPr>
          <a:lstStyle/>
          <a:p>
            <a:r>
              <a:rPr lang="en-AU" b="1" dirty="0" smtClean="0"/>
              <a:t>const </a:t>
            </a:r>
            <a:r>
              <a:rPr lang="en-AU" b="1" dirty="0" err="1" smtClean="0"/>
              <a:t>sam</a:t>
            </a:r>
            <a:r>
              <a:rPr lang="en-AU" b="1" dirty="0" smtClean="0"/>
              <a:t> = { first: </a:t>
            </a:r>
            <a:r>
              <a:rPr lang="en-AU" b="1" i="1" dirty="0" smtClean="0"/>
              <a:t>'Sam', age: 2 };</a:t>
            </a:r>
          </a:p>
          <a:p>
            <a:r>
              <a:rPr lang="en-US" dirty="0" err="1" smtClean="0">
                <a:solidFill>
                  <a:srgbClr val="00B050"/>
                </a:solidFill>
              </a:rPr>
              <a:t>sam.age</a:t>
            </a:r>
            <a:r>
              <a:rPr lang="en-US" dirty="0" smtClean="0">
                <a:solidFill>
                  <a:srgbClr val="00B050"/>
                </a:solidFill>
              </a:rPr>
              <a:t> = 3;   </a:t>
            </a:r>
            <a:r>
              <a:rPr lang="en-US" dirty="0" smtClean="0"/>
              <a:t>//  works</a:t>
            </a:r>
          </a:p>
          <a:p>
            <a:r>
              <a:rPr lang="en-US" dirty="0" err="1" smtClean="0">
                <a:solidFill>
                  <a:srgbClr val="FF0000"/>
                </a:solidFill>
              </a:rPr>
              <a:t>sam</a:t>
            </a:r>
            <a:r>
              <a:rPr lang="en-US" dirty="0" smtClean="0">
                <a:solidFill>
                  <a:srgbClr val="FF0000"/>
                </a:solidFill>
              </a:rPr>
              <a:t> ={</a:t>
            </a:r>
            <a:r>
              <a:rPr lang="en-US" dirty="0" err="1" smtClean="0">
                <a:solidFill>
                  <a:srgbClr val="FF0000"/>
                </a:solidFill>
              </a:rPr>
              <a:t>first:’Sam</a:t>
            </a:r>
            <a:r>
              <a:rPr lang="en-US" dirty="0" smtClean="0">
                <a:solidFill>
                  <a:srgbClr val="FF0000"/>
                </a:solidFill>
              </a:rPr>
              <a:t>’, age=3} </a:t>
            </a:r>
            <a:r>
              <a:rPr lang="en-US" dirty="0" smtClean="0"/>
              <a:t>//error</a:t>
            </a:r>
            <a:endParaRPr lang="en-AU" dirty="0" smtClean="0"/>
          </a:p>
          <a:p>
            <a:endParaRPr lang="en-US" dirty="0"/>
          </a:p>
        </p:txBody>
      </p:sp>
      <p:sp>
        <p:nvSpPr>
          <p:cNvPr id="1026" name="AutoShape 2" descr="Green Checkmark Vector Images (over 7,00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Green Checkmark Vector Images (over 7,00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green check mark word - Clip Art Libra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1108</TotalTime>
  <Words>2988</Words>
  <Application>Microsoft Office PowerPoint</Application>
  <PresentationFormat>On-screen Show (4:3)</PresentationFormat>
  <Paragraphs>313</Paragraphs>
  <Slides>40</Slides>
  <Notes>9</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ES6 and Beyond</vt:lpstr>
      <vt:lpstr>Introduction</vt:lpstr>
      <vt:lpstr>Var  has No Block Scope</vt:lpstr>
      <vt:lpstr>In with Let</vt:lpstr>
      <vt:lpstr>When to use let </vt:lpstr>
      <vt:lpstr>Block Scope</vt:lpstr>
      <vt:lpstr>Difference between var and let.</vt:lpstr>
      <vt:lpstr>const </vt:lpstr>
      <vt:lpstr>Const Objects</vt:lpstr>
      <vt:lpstr>Review: Syntax of Functions</vt:lpstr>
      <vt:lpstr>Useful Functions in the Math Library</vt:lpstr>
      <vt:lpstr>Arrow Function Syntax</vt:lpstr>
      <vt:lpstr>Arrow Function Syntax</vt:lpstr>
      <vt:lpstr>Parentheses around the parameters</vt:lpstr>
      <vt:lpstr>Rest Parameter</vt:lpstr>
      <vt:lpstr>Rules for the rest parameter</vt:lpstr>
      <vt:lpstr>The Spread Operator</vt:lpstr>
      <vt:lpstr>Spread operator example</vt:lpstr>
      <vt:lpstr>Ambiguity in JavaScript’s Terminology</vt:lpstr>
      <vt:lpstr>Creating Objects</vt:lpstr>
      <vt:lpstr>Selecting Properties from an Object</vt:lpstr>
      <vt:lpstr>JavaScript Object Notation</vt:lpstr>
      <vt:lpstr>Array Advantages</vt:lpstr>
      <vt:lpstr>Arrays of Objects</vt:lpstr>
      <vt:lpstr>The Concept of a Map </vt:lpstr>
      <vt:lpstr>Maps and JavaScript Objects</vt:lpstr>
      <vt:lpstr>Array Destructuring</vt:lpstr>
      <vt:lpstr>Object Destructuring</vt:lpstr>
      <vt:lpstr>Template literals</vt:lpstr>
      <vt:lpstr>The Symbol Type</vt:lpstr>
      <vt:lpstr>Symbol</vt:lpstr>
      <vt:lpstr>Using the Global Symbol Registry</vt:lpstr>
      <vt:lpstr>well-known symbols</vt:lpstr>
      <vt:lpstr>Iterators and Symbols</vt:lpstr>
      <vt:lpstr>GENERATORS</vt:lpstr>
      <vt:lpstr>Interrupting Execution with “yield”</vt:lpstr>
      <vt:lpstr>NEW ARRAY METHODS</vt:lpstr>
      <vt:lpstr>Modules</vt:lpstr>
      <vt:lpstr>CommonJS</vt:lpstr>
      <vt:lpstr>WORKING WITH ES6 MODULES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ES6 and Beyond</dc:title>
  <dc:creator>Saji</dc:creator>
  <cp:lastModifiedBy>Saji</cp:lastModifiedBy>
  <cp:revision>8</cp:revision>
  <dcterms:created xsi:type="dcterms:W3CDTF">2022-11-15T06:49:19Z</dcterms:created>
  <dcterms:modified xsi:type="dcterms:W3CDTF">2022-11-18T14:15:29Z</dcterms:modified>
</cp:coreProperties>
</file>