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39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0" r="-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5105400" cy="2057400"/>
          </a:xfrm>
          <a:solidFill>
            <a:schemeClr val="bg2">
              <a:lumMod val="75000"/>
            </a:schemeClr>
          </a:solidFill>
          <a:ln>
            <a:noFill/>
          </a:ln>
        </p:spPr>
        <p:txBody>
          <a:bodyPr>
            <a:noAutofit/>
          </a:bodyPr>
          <a:lstStyle/>
          <a:p>
            <a:pPr algn="l"/>
            <a:r>
              <a:rPr lang="en-US" sz="3600" dirty="0" smtClean="0">
                <a:solidFill>
                  <a:srgbClr val="FF0000"/>
                </a:solidFill>
              </a:rPr>
              <a:t>Cs 525 - ASD </a:t>
            </a:r>
            <a:br>
              <a:rPr lang="en-US" sz="3600" dirty="0" smtClean="0">
                <a:solidFill>
                  <a:srgbClr val="FF0000"/>
                </a:solidFill>
              </a:rPr>
            </a:br>
            <a:r>
              <a:rPr lang="en-US" sz="3600" dirty="0" smtClean="0">
                <a:solidFill>
                  <a:srgbClr val="FF0000"/>
                </a:solidFill>
              </a:rPr>
              <a:t>Project presentation</a:t>
            </a:r>
            <a:r>
              <a:rPr lang="en-US" sz="6000" dirty="0" smtClean="0">
                <a:solidFill>
                  <a:srgbClr val="FF0000"/>
                </a:solidFill>
              </a:rPr>
              <a:t/>
            </a:r>
            <a:br>
              <a:rPr lang="en-US" sz="6000" dirty="0" smtClean="0">
                <a:solidFill>
                  <a:srgbClr val="FF0000"/>
                </a:solidFill>
              </a:rPr>
            </a:br>
            <a:r>
              <a:rPr lang="en-US" sz="2400" i="1" dirty="0" smtClean="0">
                <a:solidFill>
                  <a:srgbClr val="FF0000"/>
                </a:solidFill>
              </a:rPr>
              <a:t>Framework and Application</a:t>
            </a:r>
            <a:endParaRPr lang="en-US" sz="6000" i="1" dirty="0">
              <a:solidFill>
                <a:srgbClr val="FF0000"/>
              </a:solidFill>
            </a:endParaRPr>
          </a:p>
        </p:txBody>
      </p:sp>
      <p:sp>
        <p:nvSpPr>
          <p:cNvPr id="3" name="Subtitle 2"/>
          <p:cNvSpPr>
            <a:spLocks noGrp="1"/>
          </p:cNvSpPr>
          <p:nvPr>
            <p:ph type="subTitle" idx="1"/>
          </p:nvPr>
        </p:nvSpPr>
        <p:spPr>
          <a:xfrm>
            <a:off x="4800600" y="4191000"/>
            <a:ext cx="3429000" cy="1752600"/>
          </a:xfrm>
          <a:solidFill>
            <a:schemeClr val="accent5">
              <a:lumMod val="75000"/>
            </a:schemeClr>
          </a:solidFill>
        </p:spPr>
        <p:txBody>
          <a:bodyPr>
            <a:normAutofit/>
          </a:bodyPr>
          <a:lstStyle/>
          <a:p>
            <a:pPr algn="l"/>
            <a:r>
              <a:rPr lang="en-US" sz="2000" b="1" dirty="0" smtClean="0">
                <a:solidFill>
                  <a:schemeClr val="bg1"/>
                </a:solidFill>
              </a:rPr>
              <a:t>Presented by:</a:t>
            </a:r>
          </a:p>
          <a:p>
            <a:pPr algn="l">
              <a:buFontTx/>
              <a:buChar char="-"/>
            </a:pPr>
            <a:r>
              <a:rPr lang="en-US" sz="2400" b="1" i="1" dirty="0" smtClean="0">
                <a:solidFill>
                  <a:schemeClr val="bg1"/>
                </a:solidFill>
              </a:rPr>
              <a:t>Sudeep Pradhan</a:t>
            </a:r>
          </a:p>
          <a:p>
            <a:pPr algn="l">
              <a:buFontTx/>
              <a:buChar char="-"/>
            </a:pPr>
            <a:r>
              <a:rPr lang="en-US" sz="2400" b="1" i="1" dirty="0" smtClean="0">
                <a:solidFill>
                  <a:schemeClr val="bg1"/>
                </a:solidFill>
              </a:rPr>
              <a:t>Bishal Nepal</a:t>
            </a:r>
          </a:p>
          <a:p>
            <a:pPr algn="l">
              <a:buFontTx/>
              <a:buChar char="-"/>
            </a:pPr>
            <a:r>
              <a:rPr lang="en-US" sz="2400" b="1" i="1" dirty="0" smtClean="0">
                <a:solidFill>
                  <a:schemeClr val="bg1"/>
                </a:solidFill>
              </a:rPr>
              <a:t>Ulugbek</a:t>
            </a:r>
          </a:p>
          <a:p>
            <a:pPr algn="l">
              <a:buFontTx/>
              <a:buChar char="-"/>
            </a:pP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gn="just"/>
            <a:r>
              <a:rPr lang="en-US" sz="2800" dirty="0" smtClean="0"/>
              <a:t>From this project we learned the differences between developing a framework and application, and a long the way how and where to apply right design patterns for creating objects dynamically, building the right structure between sub-systems and objects and providing behaviors to objects.</a:t>
            </a:r>
          </a:p>
          <a:p>
            <a:pPr algn="just"/>
            <a:r>
              <a:rPr lang="en-US" sz="2800" dirty="0" smtClean="0"/>
              <a:t>The most importantly we were able to feel how framework developer’s and application developer’s mindset differ from each other towards building the project.</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Motivation</a:t>
            </a:r>
          </a:p>
          <a:p>
            <a:r>
              <a:rPr lang="en-US" dirty="0" smtClean="0"/>
              <a:t>Framework</a:t>
            </a:r>
          </a:p>
          <a:p>
            <a:r>
              <a:rPr lang="en-US" dirty="0" smtClean="0"/>
              <a:t>Application</a:t>
            </a:r>
          </a:p>
          <a:p>
            <a:r>
              <a:rPr lang="en-US" dirty="0" smtClean="0"/>
              <a:t>Design patterns</a:t>
            </a:r>
          </a:p>
          <a:p>
            <a:r>
              <a:rPr lang="en-US" dirty="0" smtClean="0"/>
              <a:t>Conclusion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pPr algn="just"/>
            <a:r>
              <a:rPr lang="en-US" sz="2800" dirty="0" smtClean="0"/>
              <a:t>We created the </a:t>
            </a:r>
            <a:r>
              <a:rPr lang="en-US" sz="2800" b="1" i="1" dirty="0" smtClean="0"/>
              <a:t>framework</a:t>
            </a:r>
            <a:r>
              <a:rPr lang="en-US" sz="2800" dirty="0" smtClean="0"/>
              <a:t> that deals with user management, </a:t>
            </a:r>
            <a:r>
              <a:rPr lang="en-US" sz="2800" b="1" i="1" dirty="0" smtClean="0"/>
              <a:t>checkin</a:t>
            </a:r>
            <a:r>
              <a:rPr lang="en-US" sz="2800" dirty="0" smtClean="0"/>
              <a:t> and </a:t>
            </a:r>
            <a:r>
              <a:rPr lang="en-US" sz="2800" b="1" i="1" dirty="0" smtClean="0"/>
              <a:t>checkout</a:t>
            </a:r>
            <a:r>
              <a:rPr lang="en-US" sz="2800" dirty="0" smtClean="0"/>
              <a:t> operations of products as its main business process. And, we aim to use it to develop any application that shares similar </a:t>
            </a:r>
            <a:r>
              <a:rPr lang="en-US" sz="2800" dirty="0" smtClean="0"/>
              <a:t>purposes, </a:t>
            </a:r>
            <a:r>
              <a:rPr lang="en-US" sz="2800" dirty="0" smtClean="0"/>
              <a:t>such as Library Management System, Car Rental System and etc, .</a:t>
            </a:r>
          </a:p>
          <a:p>
            <a:pPr algn="just"/>
            <a:r>
              <a:rPr lang="en-US" sz="2800" dirty="0" smtClean="0"/>
              <a:t>We chose to develop Library Management System (</a:t>
            </a:r>
            <a:r>
              <a:rPr lang="en-US" sz="2800" b="1" i="1" dirty="0" smtClean="0"/>
              <a:t>LibrarySystem</a:t>
            </a:r>
            <a:r>
              <a:rPr lang="en-US" sz="2800" dirty="0" smtClean="0"/>
              <a:t>) using the framework’s all functionalities as much as possible.</a:t>
            </a:r>
          </a:p>
          <a:p>
            <a:pPr algn="just"/>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Framework</a:t>
            </a:r>
            <a:endParaRPr lang="en-US" dirty="0"/>
          </a:p>
        </p:txBody>
      </p:sp>
      <p:sp>
        <p:nvSpPr>
          <p:cNvPr id="3" name="Content Placeholder 2"/>
          <p:cNvSpPr>
            <a:spLocks noGrp="1"/>
          </p:cNvSpPr>
          <p:nvPr>
            <p:ph idx="1"/>
          </p:nvPr>
        </p:nvSpPr>
        <p:spPr/>
        <p:txBody>
          <a:bodyPr>
            <a:normAutofit/>
          </a:bodyPr>
          <a:lstStyle/>
          <a:p>
            <a:pPr algn="just"/>
            <a:r>
              <a:rPr lang="en-US" sz="2800" dirty="0" smtClean="0"/>
              <a:t>The framework has following main use cases that will clearly explain its </a:t>
            </a:r>
            <a:r>
              <a:rPr lang="en-US" sz="2800" dirty="0" smtClean="0"/>
              <a:t>objectives</a:t>
            </a:r>
            <a:r>
              <a:rPr lang="en-US" sz="2800" dirty="0" smtClean="0"/>
              <a:t>:</a:t>
            </a:r>
          </a:p>
          <a:p>
            <a:pPr algn="just"/>
            <a:r>
              <a:rPr lang="en-US" sz="2800" dirty="0" smtClean="0"/>
              <a:t>-	User login/logout;</a:t>
            </a:r>
          </a:p>
          <a:p>
            <a:pPr algn="just"/>
            <a:r>
              <a:rPr lang="en-US" sz="2800" dirty="0" smtClean="0"/>
              <a:t>-	CRUD operations on Product</a:t>
            </a:r>
          </a:p>
          <a:p>
            <a:pPr algn="just"/>
            <a:r>
              <a:rPr lang="en-US" sz="2800" dirty="0" smtClean="0"/>
              <a:t>-	Customer/member management</a:t>
            </a:r>
          </a:p>
          <a:p>
            <a:pPr algn="just"/>
            <a:r>
              <a:rPr lang="en-US" sz="2800" dirty="0" smtClean="0"/>
              <a:t>-	Checkin/Checkout products</a:t>
            </a:r>
          </a:p>
          <a:p>
            <a:pPr algn="just"/>
            <a:r>
              <a:rPr lang="en-US" sz="2800" dirty="0" smtClean="0"/>
              <a:t>-	Circulation</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Application</a:t>
            </a:r>
            <a:endParaRPr lang="en-US" dirty="0"/>
          </a:p>
        </p:txBody>
      </p:sp>
      <p:sp>
        <p:nvSpPr>
          <p:cNvPr id="3" name="Content Placeholder 2"/>
          <p:cNvSpPr>
            <a:spLocks noGrp="1"/>
          </p:cNvSpPr>
          <p:nvPr>
            <p:ph idx="1"/>
          </p:nvPr>
        </p:nvSpPr>
        <p:spPr/>
        <p:txBody>
          <a:bodyPr>
            <a:normAutofit lnSpcReduction="10000"/>
          </a:bodyPr>
          <a:lstStyle/>
          <a:p>
            <a:pPr algn="just"/>
            <a:r>
              <a:rPr lang="en-US" sz="2800" dirty="0" smtClean="0"/>
              <a:t>In the application, we </a:t>
            </a:r>
            <a:r>
              <a:rPr lang="en-US" sz="2800" b="1" i="1" dirty="0" smtClean="0"/>
              <a:t>extended </a:t>
            </a:r>
            <a:r>
              <a:rPr lang="en-US" sz="2800" dirty="0" smtClean="0"/>
              <a:t>the</a:t>
            </a:r>
            <a:r>
              <a:rPr lang="en-US" sz="2800" b="1" i="1" dirty="0" smtClean="0"/>
              <a:t> framework</a:t>
            </a:r>
            <a:r>
              <a:rPr lang="en-US" sz="2800" dirty="0" smtClean="0"/>
              <a:t> </a:t>
            </a:r>
            <a:r>
              <a:rPr lang="en-US" sz="2800" dirty="0" smtClean="0"/>
              <a:t>entities and functionalities by following the basic OOP principles and </a:t>
            </a:r>
            <a:r>
              <a:rPr lang="en-US" sz="2800" b="1" i="1" dirty="0" smtClean="0"/>
              <a:t>design pattern</a:t>
            </a:r>
            <a:r>
              <a:rPr lang="en-US" sz="2800" dirty="0" smtClean="0"/>
              <a:t>s we learned in this course. As an example we extended the followings:</a:t>
            </a:r>
          </a:p>
          <a:p>
            <a:pPr algn="just"/>
            <a:r>
              <a:rPr lang="en-US" sz="2800" dirty="0" smtClean="0"/>
              <a:t>From [Product] to [Publication: Book, Journal]</a:t>
            </a:r>
          </a:p>
          <a:p>
            <a:pPr algn="just"/>
            <a:r>
              <a:rPr lang="en-US" sz="2800" dirty="0" smtClean="0"/>
              <a:t>From [Customer] to [LibraryMember]</a:t>
            </a:r>
          </a:p>
          <a:p>
            <a:pPr algn="just"/>
            <a:r>
              <a:rPr lang="en-US" sz="2800" dirty="0" smtClean="0"/>
              <a:t>From [User] to [User: ADMIN, LIBRARIAN, BOTH]</a:t>
            </a:r>
          </a:p>
          <a:p>
            <a:pPr algn="just"/>
            <a:r>
              <a:rPr lang="en-US" sz="2800" dirty="0" smtClean="0"/>
              <a:t>And, we provided additional functionalities like </a:t>
            </a:r>
            <a:r>
              <a:rPr lang="en-US" sz="2800" b="1" i="1" dirty="0" smtClean="0"/>
              <a:t>Validation</a:t>
            </a:r>
            <a:r>
              <a:rPr lang="en-US" sz="2800" dirty="0" smtClean="0"/>
              <a:t>, </a:t>
            </a:r>
            <a:r>
              <a:rPr lang="en-US" sz="2800" b="1" i="1" dirty="0" smtClean="0"/>
              <a:t>Logging</a:t>
            </a:r>
            <a:r>
              <a:rPr lang="en-US" sz="2800" dirty="0" smtClean="0"/>
              <a:t>, </a:t>
            </a:r>
            <a:r>
              <a:rPr lang="en-US" sz="2800" b="1" i="1" dirty="0" smtClean="0"/>
              <a:t>Secure Login </a:t>
            </a:r>
            <a:r>
              <a:rPr lang="en-US" sz="2800" dirty="0" smtClean="0"/>
              <a:t>and </a:t>
            </a:r>
            <a:r>
              <a:rPr lang="en-US" sz="2800" b="1" i="1" dirty="0" smtClean="0"/>
              <a:t>notification</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Design Patterns</a:t>
            </a:r>
            <a:endParaRPr lang="en-US" dirty="0"/>
          </a:p>
        </p:txBody>
      </p:sp>
      <p:sp>
        <p:nvSpPr>
          <p:cNvPr id="3" name="Content Placeholder 2"/>
          <p:cNvSpPr>
            <a:spLocks noGrp="1"/>
          </p:cNvSpPr>
          <p:nvPr>
            <p:ph idx="1"/>
          </p:nvPr>
        </p:nvSpPr>
        <p:spPr/>
        <p:txBody>
          <a:bodyPr>
            <a:normAutofit lnSpcReduction="10000"/>
          </a:bodyPr>
          <a:lstStyle/>
          <a:p>
            <a:pPr algn="just"/>
            <a:r>
              <a:rPr lang="en-US" sz="2800" b="1" i="1" dirty="0" smtClean="0"/>
              <a:t>Singleton</a:t>
            </a:r>
            <a:r>
              <a:rPr lang="en-US" sz="2800" dirty="0" smtClean="0"/>
              <a:t>: provides the presence of only single user during the sessions and having the single reference to Database connection.</a:t>
            </a:r>
          </a:p>
          <a:p>
            <a:pPr algn="just"/>
            <a:r>
              <a:rPr lang="en-US" sz="2800" b="1" i="1" dirty="0" smtClean="0"/>
              <a:t>Facade</a:t>
            </a:r>
            <a:r>
              <a:rPr lang="en-US" sz="2800" dirty="0" smtClean="0"/>
              <a:t>: framework provides Database interface for its controllers to do persistance operations and also for applications to implement it.</a:t>
            </a:r>
          </a:p>
          <a:p>
            <a:pPr algn="just"/>
            <a:r>
              <a:rPr lang="en-US" sz="2800" b="1" i="1" dirty="0" smtClean="0"/>
              <a:t>Strategy</a:t>
            </a:r>
            <a:r>
              <a:rPr lang="en-US" sz="2800" dirty="0" smtClean="0"/>
              <a:t>: password hashing mechanism uses several algorithms to encode password, so strategy faclitated the choosing right algorithm at right time dynamically.</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Design Patterns</a:t>
            </a:r>
            <a:endParaRPr lang="en-US" dirty="0"/>
          </a:p>
        </p:txBody>
      </p:sp>
      <p:sp>
        <p:nvSpPr>
          <p:cNvPr id="3" name="Content Placeholder 2"/>
          <p:cNvSpPr>
            <a:spLocks noGrp="1"/>
          </p:cNvSpPr>
          <p:nvPr>
            <p:ph idx="1"/>
          </p:nvPr>
        </p:nvSpPr>
        <p:spPr/>
        <p:txBody>
          <a:bodyPr>
            <a:normAutofit lnSpcReduction="10000"/>
          </a:bodyPr>
          <a:lstStyle/>
          <a:p>
            <a:pPr algn="just"/>
            <a:r>
              <a:rPr lang="en-US" sz="2800" b="1" i="1" dirty="0" smtClean="0"/>
              <a:t>Decorator</a:t>
            </a:r>
            <a:r>
              <a:rPr lang="en-US" sz="2800" dirty="0" smtClean="0"/>
              <a:t>: allowed us to add new functionalities to an existing Product and Customer objects, as a result we easily had Book, Journal and LibraryMember.</a:t>
            </a:r>
          </a:p>
          <a:p>
            <a:pPr algn="just"/>
            <a:r>
              <a:rPr lang="en-US" sz="2800" b="1" i="1" dirty="0" smtClean="0"/>
              <a:t>Proxy</a:t>
            </a:r>
            <a:r>
              <a:rPr lang="en-US" sz="2800" dirty="0" smtClean="0"/>
              <a:t>: we applied protection proxy to limit the client to have reference to page controllers without checking their access type.</a:t>
            </a:r>
          </a:p>
          <a:p>
            <a:pPr algn="just"/>
            <a:r>
              <a:rPr lang="en-US" sz="2800" b="1" i="1" dirty="0" smtClean="0"/>
              <a:t>Bridge</a:t>
            </a:r>
            <a:r>
              <a:rPr lang="en-US" sz="2800" dirty="0" smtClean="0"/>
              <a:t>: framework provides its own Database interface which can be seen as an Implementer and in application layer DataManager interface serve Abstraction, all concrete implementation are done in Application layer using DB access tools.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Design Patterns</a:t>
            </a:r>
            <a:endParaRPr lang="en-US" dirty="0"/>
          </a:p>
        </p:txBody>
      </p:sp>
      <p:sp>
        <p:nvSpPr>
          <p:cNvPr id="3" name="Content Placeholder 2"/>
          <p:cNvSpPr>
            <a:spLocks noGrp="1"/>
          </p:cNvSpPr>
          <p:nvPr>
            <p:ph idx="1"/>
          </p:nvPr>
        </p:nvSpPr>
        <p:spPr/>
        <p:txBody>
          <a:bodyPr>
            <a:normAutofit lnSpcReduction="10000"/>
          </a:bodyPr>
          <a:lstStyle/>
          <a:p>
            <a:pPr algn="just"/>
            <a:r>
              <a:rPr lang="en-US" sz="2800" b="1" i="1" dirty="0" smtClean="0"/>
              <a:t>Composite</a:t>
            </a:r>
            <a:r>
              <a:rPr lang="en-US" sz="2800" dirty="0" smtClean="0"/>
              <a:t>: Our application has printing feature to print checkout record which has parent-child relationship with checkoutrecord entries.</a:t>
            </a:r>
          </a:p>
          <a:p>
            <a:pPr algn="just"/>
            <a:r>
              <a:rPr lang="en-US" sz="2800" b="1" i="1" dirty="0" smtClean="0"/>
              <a:t>Visitor</a:t>
            </a:r>
            <a:r>
              <a:rPr lang="en-US" sz="2800" dirty="0" smtClean="0"/>
              <a:t>: Our application has validation functionality that serves to validate all types of objects in application and visitor handled the problem.</a:t>
            </a:r>
          </a:p>
          <a:p>
            <a:pPr algn="just"/>
            <a:r>
              <a:rPr lang="en-US" sz="2800" b="1" i="1" dirty="0" smtClean="0"/>
              <a:t>Factory</a:t>
            </a:r>
            <a:r>
              <a:rPr lang="en-US" sz="2800" dirty="0" smtClean="0"/>
              <a:t>: application contains logging trace in debug mode that writes either into file or command line, so Factories job to initiantiate needed type of writing logging information.</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Design Patterns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800" b="1" i="1" dirty="0" smtClean="0"/>
              <a:t>Observer pattern</a:t>
            </a:r>
            <a:r>
              <a:rPr lang="en-US" sz="2800" dirty="0" smtClean="0"/>
              <a:t> is used when there is one-to-many relationship between objects such as if one object is modified, its dependent objects are to be notified automatically. It is used in Application for sending notification for member when new book is available in library.</a:t>
            </a:r>
          </a:p>
          <a:p>
            <a:pPr algn="just"/>
            <a:r>
              <a:rPr lang="en-US" sz="2800" b="1" i="1" dirty="0" smtClean="0"/>
              <a:t>Chain of Responsibilities</a:t>
            </a:r>
            <a:r>
              <a:rPr lang="en-US" sz="2800" dirty="0" smtClean="0"/>
              <a:t>: This is one of the behavioral design pattern that is used when there is one-to-many relationship between objects such as if one object is modified, its dependent objects are to be notified automatically. In our application it is used to handle the IO exception that is used to read or write file.</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601</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Cs 525 - ASD  Project presentation Framework and Application</vt:lpstr>
      <vt:lpstr>Content</vt:lpstr>
      <vt:lpstr>Motivation</vt:lpstr>
      <vt:lpstr>Framework</vt:lpstr>
      <vt:lpstr>Application</vt:lpstr>
      <vt:lpstr>Design Patterns</vt:lpstr>
      <vt:lpstr>Design Patterns</vt:lpstr>
      <vt:lpstr>Design Patterns</vt:lpstr>
      <vt:lpstr>Design Patterns</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525 - ASD  Project presentation Framework and Application</dc:title>
  <dc:creator>Nasriddin</dc:creator>
  <cp:lastModifiedBy>hoja.nasriddin@hotmail.com</cp:lastModifiedBy>
  <cp:revision>24</cp:revision>
  <dcterms:created xsi:type="dcterms:W3CDTF">2006-08-16T00:00:00Z</dcterms:created>
  <dcterms:modified xsi:type="dcterms:W3CDTF">2016-07-14T01:07:54Z</dcterms:modified>
</cp:coreProperties>
</file>