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135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99076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30765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9427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155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6405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539710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45022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8806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933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73076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68349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61429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6331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51575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E8C9E9E-0463-460F-9554-A68E93E25788}" type="datetimeFigureOut">
              <a:rPr lang="en-IN" smtClean="0"/>
              <a:t>26-05-2024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08760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3266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8C9E9E-0463-460F-9554-A68E93E25788}" type="datetimeFigureOut">
              <a:rPr lang="en-IN" smtClean="0"/>
              <a:t>26-05-2024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3504897517"/>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8236229" y="5501025"/>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Sudeep Singh</a:t>
            </a:r>
          </a:p>
        </p:txBody>
      </p:sp>
      <p:sp>
        <p:nvSpPr>
          <p:cNvPr id="2" name="TextBox 1">
            <a:extLst>
              <a:ext uri="{FF2B5EF4-FFF2-40B4-BE49-F238E27FC236}">
                <a16:creationId xmlns:a16="http://schemas.microsoft.com/office/drawing/2014/main" id="{0CBCEA65-57D1-FF03-E89E-CBE263E2069C}"/>
              </a:ext>
            </a:extLst>
          </p:cNvPr>
          <p:cNvSpPr txBox="1"/>
          <p:nvPr/>
        </p:nvSpPr>
        <p:spPr>
          <a:xfrm>
            <a:off x="4579398" y="3244334"/>
            <a:ext cx="3033203" cy="369332"/>
          </a:xfrm>
          <a:prstGeom prst="rect">
            <a:avLst/>
          </a:prstGeom>
          <a:noFill/>
        </p:spPr>
        <p:txBody>
          <a:bodyPr wrap="none" rtlCol="0">
            <a:spAutoFit/>
          </a:bodyPr>
          <a:lstStyle/>
          <a:p>
            <a:r>
              <a:rPr lang="en-US" dirty="0"/>
              <a:t>IIITB AI &amp; ML – March 2024</a:t>
            </a:r>
            <a:endParaRPr lang="en-IN" dirty="0"/>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79" y="1737360"/>
            <a:ext cx="10351381" cy="3477875"/>
          </a:xfrm>
          <a:prstGeom prst="rect">
            <a:avLst/>
          </a:prstGeom>
          <a:noFill/>
        </p:spPr>
        <p:txBody>
          <a:bodyPr wrap="square" rtlCol="0">
            <a:spAutoFit/>
          </a:bodyPr>
          <a:lstStyle/>
          <a:p>
            <a:pPr algn="l"/>
            <a:r>
              <a:rPr lang="en-US" sz="2000" b="1" i="0" dirty="0">
                <a:effectLst/>
                <a:latin typeface="ui-sans-serif"/>
              </a:rPr>
              <a:t>Case Study Objective:</a:t>
            </a:r>
          </a:p>
          <a:p>
            <a:pPr algn="l"/>
            <a:r>
              <a:rPr lang="en-US" sz="2000" b="0" i="0" dirty="0">
                <a:effectLst/>
                <a:latin typeface="ui-sans-serif"/>
              </a:rPr>
              <a:t>The objective of this case study is to apply EDA techniques to a real-world problem, gain insights, and present the findings in a business-oriented manner through a presentation.</a:t>
            </a:r>
          </a:p>
          <a:p>
            <a:pPr algn="l"/>
            <a:endParaRPr lang="en-US" sz="2000" dirty="0">
              <a:latin typeface="ui-sans-serif"/>
            </a:endParaRPr>
          </a:p>
          <a:p>
            <a:pPr algn="l"/>
            <a:endParaRPr lang="en-US" sz="2000" b="0" i="0" dirty="0">
              <a:effectLst/>
              <a:latin typeface="ui-sans-serif"/>
            </a:endParaRPr>
          </a:p>
          <a:p>
            <a:pPr algn="l"/>
            <a:r>
              <a:rPr lang="en-US" sz="2000" b="1" i="0" dirty="0">
                <a:effectLst/>
                <a:latin typeface="ui-sans-serif"/>
              </a:rPr>
              <a:t>Benefits of the Case Study:</a:t>
            </a:r>
          </a:p>
          <a:p>
            <a:pPr algn="l">
              <a:buFont typeface="Arial" panose="020B0604020202020204" pitchFamily="34" charset="0"/>
              <a:buChar char="•"/>
            </a:pPr>
            <a:r>
              <a:rPr lang="en-US" sz="2000" b="0" i="0" dirty="0">
                <a:effectLst/>
                <a:latin typeface="ui-sans-serif"/>
              </a:rPr>
              <a:t>Provides insight into how EDA is utilized in real-world business scenarios.</a:t>
            </a:r>
          </a:p>
          <a:p>
            <a:pPr algn="l">
              <a:buFont typeface="Arial" panose="020B0604020202020204" pitchFamily="34" charset="0"/>
              <a:buChar char="•"/>
            </a:pPr>
            <a:r>
              <a:rPr lang="en-US" sz="2000" b="0" i="0" dirty="0">
                <a:effectLst/>
                <a:latin typeface="ui-sans-serif"/>
              </a:rPr>
              <a:t>Develops a foundational understanding of risk analytics in banking and financial services.</a:t>
            </a:r>
          </a:p>
          <a:p>
            <a:pPr algn="l">
              <a:buFont typeface="Arial" panose="020B0604020202020204" pitchFamily="34" charset="0"/>
              <a:buChar char="•"/>
            </a:pPr>
            <a:r>
              <a:rPr lang="en-US" sz="2000" b="0" i="0" dirty="0">
                <a:effectLst/>
                <a:latin typeface="ui-sans-serif"/>
              </a:rPr>
              <a:t>Demonstrates how data is leveraged to minimize financial losses when lending to clients.</a:t>
            </a:r>
          </a:p>
          <a:p>
            <a:pPr algn="l">
              <a:buFont typeface="Arial" panose="020B0604020202020204" pitchFamily="34" charset="0"/>
              <a:buChar char="•"/>
            </a:pPr>
            <a:r>
              <a:rPr lang="en-US" sz="2000" b="0" i="0" dirty="0">
                <a:effectLst/>
                <a:latin typeface="ui-sans-serif"/>
              </a:rPr>
              <a:t>Enhances comprehension of visualization techniques and the selection of appropriate charts for real-world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u="sng" dirty="0">
                <a:solidFill>
                  <a:schemeClr val="bg1"/>
                </a:solidFill>
              </a:rPr>
              <a:t>Dataset Details</a:t>
            </a:r>
            <a:r>
              <a:rPr lang="en-IN" sz="1800" u="sng" dirty="0">
                <a:solidFill>
                  <a:schemeClr val="bg1"/>
                </a:solidFill>
              </a:rPr>
              <a:t>:</a:t>
            </a:r>
          </a:p>
          <a:p>
            <a:pPr marL="0" indent="0">
              <a:buNone/>
            </a:pPr>
            <a:r>
              <a:rPr lang="en-US" sz="1800" b="0" i="0" dirty="0">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endParaRPr lang="en-US" sz="1800" b="0" i="0" dirty="0">
              <a:solidFill>
                <a:srgbClr val="091E42"/>
              </a:solidFill>
              <a:effectLst/>
              <a:latin typeface="freight-text-pro"/>
            </a:endParaRPr>
          </a:p>
          <a:p>
            <a:pPr marL="0" indent="0">
              <a:buNone/>
            </a:pPr>
            <a:r>
              <a:rPr lang="en-IN" sz="1800" b="1" u="sng" dirty="0">
                <a:solidFill>
                  <a:schemeClr val="bg1"/>
                </a:solidFill>
                <a:latin typeface="freight-text-pro"/>
              </a:rPr>
              <a:t>Data Clean-up and preparation process:</a:t>
            </a:r>
            <a:endParaRPr lang="en-IN" sz="1800" b="1" dirty="0">
              <a:solidFill>
                <a:srgbClr val="091E42"/>
              </a:solidFill>
              <a:latin typeface="freight-text-pro"/>
            </a:endParaRPr>
          </a:p>
          <a:p>
            <a:pPr marL="0" indent="0">
              <a:buNone/>
            </a:pPr>
            <a:r>
              <a:rPr lang="en-IN" sz="1800" b="1" dirty="0">
                <a:latin typeface="freight-text-pro"/>
              </a:rPr>
              <a:t>Remove large N/A fields </a:t>
            </a:r>
            <a:r>
              <a:rPr lang="en-IN" sz="1800" b="1" dirty="0">
                <a:latin typeface="freight-text-pro"/>
                <a:sym typeface="Wingdings" panose="05000000000000000000" pitchFamily="2" charset="2"/>
              </a:rPr>
              <a:t> Remove duplicate rows  remove Noise columns  Remove/Fix null values  Filter data  Remove outliers</a:t>
            </a:r>
            <a:endParaRPr lang="en-US" sz="1800" b="1" dirty="0">
              <a:latin typeface="freight-text-pro"/>
            </a:endParaRPr>
          </a:p>
        </p:txBody>
      </p:sp>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lnSpcReduction="10000"/>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normAutofit fontScale="92500"/>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lnSpcReduction="10000"/>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lnSpcReduction="10000"/>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269</TotalTime>
  <Words>785</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freight-text-pro</vt:lpstr>
      <vt:lpstr>Lucida Sans</vt:lpstr>
      <vt:lpstr>ui-sans-serif</vt:lpstr>
      <vt:lpstr>Wingdings</vt:lpstr>
      <vt:lpstr>Wingdings 3</vt:lpstr>
      <vt:lpstr>Ion</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Sudeep Singh</cp:lastModifiedBy>
  <cp:revision>51</cp:revision>
  <dcterms:created xsi:type="dcterms:W3CDTF">2022-06-06T16:58:12Z</dcterms:created>
  <dcterms:modified xsi:type="dcterms:W3CDTF">2024-05-26T12:52:49Z</dcterms:modified>
</cp:coreProperties>
</file>