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10"/>
  </p:notesMasterIdLst>
  <p:sldIdLst>
    <p:sldId id="282" r:id="rId5"/>
    <p:sldId id="277" r:id="rId6"/>
    <p:sldId id="260" r:id="rId7"/>
    <p:sldId id="275"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82"/>
            <p14:sldId id="277"/>
            <p14:sldId id="260"/>
            <p14:sldId id="275"/>
            <p14:sldId id="27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C283C-5332-41A5-BE99-F2BA99B645BD}" v="1602" dt="2022-03-25T10:45:44.234"/>
    <p1510:client id="{348D8FD1-728C-4F9B-BCD7-A9AD5D65A0A1}" v="858" dt="2022-03-23T09:43:35.742"/>
    <p1510:client id="{BECB3B6A-BCFE-4341-BF3F-E18813E24D5A}" v="975" dt="2022-03-23T10:19:49.760"/>
    <p1510:client id="{F36C83F2-FA2E-4872-AF5D-1320B90DEF85}" v="1379" dt="2022-03-24T22:43:11.952"/>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73" autoAdjust="0"/>
  </p:normalViewPr>
  <p:slideViewPr>
    <p:cSldViewPr snapToGrid="0">
      <p:cViewPr>
        <p:scale>
          <a:sx n="88" d="100"/>
          <a:sy n="88" d="100"/>
        </p:scale>
        <p:origin x="-326" y="230"/>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112866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022295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1891506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3/25/2022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3/25/2022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3/25/2022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3/25/2022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3/25/2022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3/25/2022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FFFBBA2-7EBB-5076-76EE-4029651E1B9A}"/>
              </a:ext>
            </a:extLst>
          </p:cNvPr>
          <p:cNvSpPr txBox="1"/>
          <p:nvPr/>
        </p:nvSpPr>
        <p:spPr>
          <a:xfrm>
            <a:off x="470495" y="2060786"/>
            <a:ext cx="7284602" cy="39195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14300" defTabSz="914400">
              <a:lnSpc>
                <a:spcPct val="90000"/>
              </a:lnSpc>
              <a:spcBef>
                <a:spcPts val="1000"/>
              </a:spcBef>
            </a:pPr>
            <a:endParaRPr lang="en-US" sz="3200" dirty="0">
              <a:effectLst>
                <a:outerShdw blurRad="228600" algn="ctr" rotWithShape="0">
                  <a:prstClr val="black">
                    <a:alpha val="53000"/>
                  </a:prstClr>
                </a:outerShdw>
              </a:effectLst>
            </a:endParaRPr>
          </a:p>
          <a:p>
            <a:pPr indent="-228600" defTabSz="914400">
              <a:lnSpc>
                <a:spcPct val="90000"/>
              </a:lnSpc>
              <a:buFont typeface="Arial" panose="020B0604020202020204" pitchFamily="34" charset="0"/>
              <a:buChar char="•"/>
            </a:pPr>
            <a:endParaRPr lang="en-US" sz="2000">
              <a:effectLst>
                <a:outerShdw blurRad="228600" algn="ctr" rotWithShape="0">
                  <a:prstClr val="black">
                    <a:alpha val="53000"/>
                  </a:prstClr>
                </a:outerShdw>
              </a:effectLst>
            </a:endParaRPr>
          </a:p>
        </p:txBody>
      </p:sp>
      <p:pic>
        <p:nvPicPr>
          <p:cNvPr id="3" name="Picture 4" descr="Logo, company name&#10;&#10;Description automatically generated">
            <a:extLst>
              <a:ext uri="{FF2B5EF4-FFF2-40B4-BE49-F238E27FC236}">
                <a16:creationId xmlns:a16="http://schemas.microsoft.com/office/drawing/2014/main" xmlns="" id="{C7D25F42-EA3E-0D2C-9899-F90F58F854AC}"/>
              </a:ext>
            </a:extLst>
          </p:cNvPr>
          <p:cNvPicPr>
            <a:picLocks noChangeAspect="1"/>
          </p:cNvPicPr>
          <p:nvPr/>
        </p:nvPicPr>
        <p:blipFill rotWithShape="1">
          <a:blip r:embed="rId3"/>
          <a:srcRect l="6062" r="5059"/>
          <a:stretch/>
        </p:blipFill>
        <p:spPr>
          <a:xfrm>
            <a:off x="8743988" y="55226"/>
            <a:ext cx="2870573" cy="2407469"/>
          </a:xfrm>
          <a:prstGeom prst="rect">
            <a:avLst/>
          </a:prstGeom>
          <a:ln>
            <a:noFill/>
          </a:ln>
          <a:effectLst/>
        </p:spPr>
      </p:pic>
      <p:sp>
        <p:nvSpPr>
          <p:cNvPr id="4" name="TextBox 3">
            <a:extLst>
              <a:ext uri="{FF2B5EF4-FFF2-40B4-BE49-F238E27FC236}">
                <a16:creationId xmlns:a16="http://schemas.microsoft.com/office/drawing/2014/main" xmlns="" id="{693C371D-3CAF-EBF6-1555-FF09C4602F14}"/>
              </a:ext>
            </a:extLst>
          </p:cNvPr>
          <p:cNvSpPr txBox="1"/>
          <p:nvPr/>
        </p:nvSpPr>
        <p:spPr>
          <a:xfrm>
            <a:off x="86140" y="969618"/>
            <a:ext cx="8662503" cy="584775"/>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r>
              <a:rPr lang="en-US" sz="3200" dirty="0"/>
              <a:t>Sales Data Analysis of Uttam mart Indore​</a:t>
            </a:r>
            <a:endParaRPr lang="en-US" dirty="0"/>
          </a:p>
        </p:txBody>
      </p:sp>
      <p:sp>
        <p:nvSpPr>
          <p:cNvPr id="8" name="TextBox 1">
            <a:extLst>
              <a:ext uri="{FF2B5EF4-FFF2-40B4-BE49-F238E27FC236}">
                <a16:creationId xmlns:a16="http://schemas.microsoft.com/office/drawing/2014/main" xmlns="" id="{E3CDC473-1100-5C47-0461-28CD6EF8AAF7}"/>
              </a:ext>
            </a:extLst>
          </p:cNvPr>
          <p:cNvSpPr txBox="1"/>
          <p:nvPr/>
        </p:nvSpPr>
        <p:spPr>
          <a:xfrm>
            <a:off x="470495" y="1552787"/>
            <a:ext cx="7284602" cy="5200618"/>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14300" defTabSz="914400">
              <a:lnSpc>
                <a:spcPct val="90000"/>
              </a:lnSpc>
              <a:spcBef>
                <a:spcPts val="1000"/>
              </a:spcBef>
            </a:pPr>
            <a:endParaRPr lang="en-US" sz="3200" dirty="0">
              <a:effectLst>
                <a:outerShdw blurRad="228600" algn="ctr" rotWithShape="0">
                  <a:prstClr val="black">
                    <a:alpha val="53000"/>
                  </a:prstClr>
                </a:outerShdw>
              </a:effectLst>
            </a:endParaRPr>
          </a:p>
          <a:p>
            <a:pPr marL="114300" defTabSz="914400">
              <a:lnSpc>
                <a:spcPct val="90000"/>
              </a:lnSpc>
              <a:spcBef>
                <a:spcPts val="1000"/>
              </a:spcBef>
            </a:pPr>
            <a:r>
              <a:rPr lang="en-US" sz="3200" dirty="0">
                <a:effectLst>
                  <a:outerShdw blurRad="228600" algn="ctr" rotWithShape="0">
                    <a:prstClr val="black">
                      <a:alpha val="53000"/>
                    </a:prstClr>
                  </a:outerShdw>
                </a:effectLst>
              </a:rPr>
              <a:t>About The Data And How The Data </a:t>
            </a:r>
            <a:endParaRPr lang="en-US" dirty="0"/>
          </a:p>
          <a:p>
            <a:pPr marL="114300" defTabSz="914400">
              <a:lnSpc>
                <a:spcPct val="90000"/>
              </a:lnSpc>
              <a:spcBef>
                <a:spcPts val="1000"/>
              </a:spcBef>
            </a:pPr>
            <a:r>
              <a:rPr lang="en-US" sz="3200" dirty="0">
                <a:effectLst>
                  <a:outerShdw blurRad="228600" algn="ctr" rotWithShape="0">
                    <a:prstClr val="black">
                      <a:alpha val="53000"/>
                    </a:prstClr>
                  </a:outerShdw>
                </a:effectLst>
              </a:rPr>
              <a:t>got Collected</a:t>
            </a:r>
            <a:endParaRPr lang="en-US" dirty="0"/>
          </a:p>
          <a:p>
            <a:pPr marL="342900" indent="-228600" defTabSz="914400">
              <a:lnSpc>
                <a:spcPct val="90000"/>
              </a:lnSpc>
              <a:spcBef>
                <a:spcPts val="1000"/>
              </a:spcBef>
              <a:buFont typeface="Arial" panose="020B0604020202020204" pitchFamily="34" charset="0"/>
              <a:buChar char="•"/>
            </a:pPr>
            <a:endParaRPr lang="en-US" sz="2000" dirty="0">
              <a:effectLst>
                <a:outerShdw blurRad="228600" algn="ctr" rotWithShape="0">
                  <a:prstClr val="black">
                    <a:alpha val="53000"/>
                  </a:prstClr>
                </a:outerShdw>
              </a:effectLst>
            </a:endParaRPr>
          </a:p>
          <a:p>
            <a:pPr marL="342900" indent="-228600" defTabSz="914400">
              <a:lnSpc>
                <a:spcPct val="90000"/>
              </a:lnSpc>
              <a:spcBef>
                <a:spcPts val="1000"/>
              </a:spcBef>
              <a:buFont typeface="Arial" panose="020B0604020202020204" pitchFamily="34" charset="0"/>
              <a:buChar char="•"/>
            </a:pPr>
            <a:r>
              <a:rPr lang="en-US" sz="2000" dirty="0">
                <a:effectLst>
                  <a:outerShdw blurRad="228600" algn="ctr" rotWithShape="0">
                    <a:prstClr val="black">
                      <a:alpha val="53000"/>
                    </a:prstClr>
                  </a:outerShdw>
                </a:effectLst>
              </a:rPr>
              <a:t>The Data is collected from a local market mart of Indore and the name of the shop is Uttam mega mart, which sells all type of grocery and house hold appliances</a:t>
            </a:r>
            <a:endParaRPr lang="en-US"/>
          </a:p>
          <a:p>
            <a:pPr marL="342900" indent="-228600" defTabSz="914400">
              <a:lnSpc>
                <a:spcPct val="90000"/>
              </a:lnSpc>
              <a:spcBef>
                <a:spcPts val="1000"/>
              </a:spcBef>
              <a:buFont typeface="Arial" panose="020B0604020202020204" pitchFamily="34" charset="0"/>
              <a:buChar char="•"/>
            </a:pPr>
            <a:r>
              <a:rPr lang="en-US" sz="2000" dirty="0">
                <a:effectLst>
                  <a:outerShdw blurRad="228600" algn="ctr" rotWithShape="0">
                    <a:prstClr val="black">
                      <a:alpha val="53000"/>
                    </a:prstClr>
                  </a:outerShdw>
                </a:effectLst>
              </a:rPr>
              <a:t>Uttam mega mart have 5 franchise all over Indore and in this project the sales data analysis of all the 5 franchises had been done </a:t>
            </a:r>
          </a:p>
          <a:p>
            <a:pPr marL="342900" indent="-228600" defTabSz="914400">
              <a:lnSpc>
                <a:spcPct val="90000"/>
              </a:lnSpc>
              <a:spcBef>
                <a:spcPts val="1000"/>
              </a:spcBef>
              <a:buFont typeface="Arial" panose="020B0604020202020204" pitchFamily="34" charset="0"/>
              <a:buChar char="•"/>
            </a:pPr>
            <a:r>
              <a:rPr lang="en-US" sz="2000" dirty="0">
                <a:effectLst>
                  <a:outerShdw blurRad="228600" algn="ctr" rotWithShape="0">
                    <a:prstClr val="black">
                      <a:alpha val="53000"/>
                    </a:prstClr>
                  </a:outerShdw>
                </a:effectLst>
              </a:rPr>
              <a:t>The data had been collected over a year so that proper analysis on sales and conclusion on profit and loss can be made accurately </a:t>
            </a:r>
          </a:p>
          <a:p>
            <a:pPr indent="-228600" defTabSz="914400">
              <a:lnSpc>
                <a:spcPct val="90000"/>
              </a:lnSpc>
              <a:buFont typeface="Arial" panose="020B0604020202020204" pitchFamily="34" charset="0"/>
              <a:buChar char="•"/>
            </a:pPr>
            <a:endParaRPr lang="en-US" sz="2000">
              <a:effectLst>
                <a:outerShdw blurRad="228600" algn="ctr" rotWithShape="0">
                  <a:prstClr val="black">
                    <a:alpha val="53000"/>
                  </a:prstClr>
                </a:outerShdw>
              </a:effectLst>
            </a:endParaRPr>
          </a:p>
        </p:txBody>
      </p:sp>
      <p:pic>
        <p:nvPicPr>
          <p:cNvPr id="9" name="Picture 9" descr="A picture containing text, window&#10;&#10;Description automatically generated">
            <a:extLst>
              <a:ext uri="{FF2B5EF4-FFF2-40B4-BE49-F238E27FC236}">
                <a16:creationId xmlns:a16="http://schemas.microsoft.com/office/drawing/2014/main" xmlns="" id="{B99DA21E-7168-59B0-3F55-41B60BE41C0D}"/>
              </a:ext>
            </a:extLst>
          </p:cNvPr>
          <p:cNvPicPr>
            <a:picLocks noChangeAspect="1"/>
          </p:cNvPicPr>
          <p:nvPr/>
        </p:nvPicPr>
        <p:blipFill>
          <a:blip r:embed="rId4"/>
          <a:stretch>
            <a:fillRect/>
          </a:stretch>
        </p:blipFill>
        <p:spPr>
          <a:xfrm>
            <a:off x="8676655" y="2726842"/>
            <a:ext cx="3021908" cy="3601968"/>
          </a:xfrm>
          <a:prstGeom prst="rect">
            <a:avLst/>
          </a:prstGeom>
        </p:spPr>
      </p:pic>
    </p:spTree>
    <p:extLst>
      <p:ext uri="{BB962C8B-B14F-4D97-AF65-F5344CB8AC3E}">
        <p14:creationId xmlns:p14="http://schemas.microsoft.com/office/powerpoint/2010/main" val="7264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2BF14377-6FC0-404E-92F8-933A3195ABA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21" name="Rectangle 20">
              <a:extLst>
                <a:ext uri="{FF2B5EF4-FFF2-40B4-BE49-F238E27FC236}">
                  <a16:creationId xmlns:a16="http://schemas.microsoft.com/office/drawing/2014/main" xmlns="" id="{BD2F1802-FBE2-409F-A252-19877C1CC4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xmlns="" id="{4851C3AA-2DB7-4682-A620-DEEB40ED5C2B}"/>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p:cNvSpPr>
            <a:spLocks noGrp="1"/>
          </p:cNvSpPr>
          <p:nvPr>
            <p:ph idx="1"/>
          </p:nvPr>
        </p:nvSpPr>
        <p:spPr>
          <a:xfrm>
            <a:off x="-4373" y="2193308"/>
            <a:ext cx="6046583" cy="4769923"/>
          </a:xfrm>
        </p:spPr>
        <p:txBody>
          <a:bodyPr vert="horz" lIns="91440" tIns="45720" rIns="91440" bIns="45720" rtlCol="0" anchor="t">
            <a:normAutofit/>
          </a:bodyPr>
          <a:lstStyle/>
          <a:p>
            <a:endParaRPr lang="en-US" sz="1400" dirty="0"/>
          </a:p>
          <a:p>
            <a:r>
              <a:rPr lang="en-US" sz="1400" dirty="0"/>
              <a:t>In this project what we have done is we have taken the data from all the 5 franchises of the mart and had compared the sales via following parameters</a:t>
            </a:r>
            <a:br>
              <a:rPr lang="en-US" sz="1400" dirty="0"/>
            </a:br>
            <a:r>
              <a:rPr lang="en-US" sz="1400" dirty="0"/>
              <a:t/>
            </a:r>
            <a:br>
              <a:rPr lang="en-US" sz="1400" dirty="0"/>
            </a:br>
            <a:r>
              <a:rPr lang="en-US" sz="1400" b="1" dirty="0"/>
              <a:t>         </a:t>
            </a:r>
            <a:r>
              <a:rPr lang="en-US" sz="1400" dirty="0"/>
              <a:t>1. Store Wise Sales Analysis of the Data</a:t>
            </a:r>
            <a:br>
              <a:rPr lang="en-US" sz="1400" dirty="0"/>
            </a:br>
            <a:r>
              <a:rPr lang="en-US" sz="1400" dirty="0"/>
              <a:t>         2. Monthly Sales Analysis of the Data </a:t>
            </a:r>
            <a:br>
              <a:rPr lang="en-US" sz="1400" dirty="0"/>
            </a:br>
            <a:r>
              <a:rPr lang="en-US" sz="1400" dirty="0"/>
              <a:t>         3. Effect of Holidays on Sales</a:t>
            </a:r>
            <a:br>
              <a:rPr lang="en-US" sz="1400" dirty="0"/>
            </a:br>
            <a:r>
              <a:rPr lang="en-US" sz="1400" dirty="0"/>
              <a:t>         4. Weekly Sales Analysis of the Data</a:t>
            </a:r>
          </a:p>
          <a:p>
            <a:r>
              <a:rPr lang="en-US" sz="1400" dirty="0"/>
              <a:t>The Data have been Collected from 5 stores across Indore over a year, below the no of store with their names and locations were given</a:t>
            </a:r>
            <a:br>
              <a:rPr lang="en-US" sz="1400" dirty="0"/>
            </a:br>
            <a:r>
              <a:rPr lang="en-US" sz="1400" dirty="0"/>
              <a:t/>
            </a:r>
            <a:br>
              <a:rPr lang="en-US" sz="1400" dirty="0"/>
            </a:br>
            <a:r>
              <a:rPr lang="en-US" sz="1400" dirty="0"/>
              <a:t>    Store 1 :- Uttam Mega Mart Rani Sati Gate</a:t>
            </a:r>
            <a:br>
              <a:rPr lang="en-US" sz="1400" dirty="0"/>
            </a:br>
            <a:r>
              <a:rPr lang="en-US" sz="1400" dirty="0"/>
              <a:t>    Store 2 :- Uttam Mega Mart South </a:t>
            </a:r>
            <a:r>
              <a:rPr lang="en-US" sz="1400" dirty="0" err="1"/>
              <a:t>Tukoganj</a:t>
            </a:r>
            <a:r>
              <a:rPr lang="en-US" sz="1400" dirty="0"/>
              <a:t/>
            </a:r>
            <a:br>
              <a:rPr lang="en-US" sz="1400" dirty="0"/>
            </a:br>
            <a:r>
              <a:rPr lang="en-US" sz="1400" dirty="0"/>
              <a:t>    Store 3 :- Uttam Mega Mart Jain </a:t>
            </a:r>
            <a:r>
              <a:rPr lang="en-US" sz="1400" dirty="0" err="1"/>
              <a:t>Shwetamber</a:t>
            </a:r>
            <a:r>
              <a:rPr lang="en-US" sz="1400" dirty="0"/>
              <a:t> Mandir </a:t>
            </a:r>
            <a:br>
              <a:rPr lang="en-US" sz="1400" dirty="0"/>
            </a:br>
            <a:r>
              <a:rPr lang="en-US" sz="1400" dirty="0"/>
              <a:t>    Store 4 :- Uttam Mega Mart </a:t>
            </a:r>
            <a:r>
              <a:rPr lang="en-US" sz="1400" dirty="0" err="1"/>
              <a:t>Dewas</a:t>
            </a:r>
            <a:r>
              <a:rPr lang="en-US" sz="1400" dirty="0"/>
              <a:t> </a:t>
            </a:r>
            <a:r>
              <a:rPr lang="en-US" sz="1400" dirty="0" err="1"/>
              <a:t>naka</a:t>
            </a:r>
            <a:r>
              <a:rPr lang="en-US" sz="1400" dirty="0"/>
              <a:t/>
            </a:r>
            <a:br>
              <a:rPr lang="en-US" sz="1400" dirty="0"/>
            </a:br>
            <a:r>
              <a:rPr lang="en-US" sz="1400" dirty="0"/>
              <a:t>    Store 5 :- Uttam Mega Mart New Palasia</a:t>
            </a:r>
          </a:p>
          <a:p>
            <a:endParaRPr lang="en-US" sz="1400" dirty="0"/>
          </a:p>
        </p:txBody>
      </p:sp>
      <p:pic>
        <p:nvPicPr>
          <p:cNvPr id="5" name="Picture 4" descr="Magnifying glass showing decling performance">
            <a:extLst>
              <a:ext uri="{FF2B5EF4-FFF2-40B4-BE49-F238E27FC236}">
                <a16:creationId xmlns:a16="http://schemas.microsoft.com/office/drawing/2014/main" xmlns="" id="{D62CFE5A-5799-129A-11F5-F6629AE82C72}"/>
              </a:ext>
            </a:extLst>
          </p:cNvPr>
          <p:cNvPicPr>
            <a:picLocks noChangeAspect="1"/>
          </p:cNvPicPr>
          <p:nvPr/>
        </p:nvPicPr>
        <p:blipFill rotWithShape="1">
          <a:blip r:embed="rId4"/>
          <a:srcRect l="6515" r="34168"/>
          <a:stretch/>
        </p:blipFill>
        <p:spPr>
          <a:xfrm>
            <a:off x="6096000" y="10"/>
            <a:ext cx="6092823" cy="6856310"/>
          </a:xfrm>
          <a:prstGeom prst="rect">
            <a:avLst/>
          </a:prstGeom>
          <a:ln>
            <a:noFill/>
          </a:ln>
          <a:effectLst/>
        </p:spPr>
      </p:pic>
      <p:sp>
        <p:nvSpPr>
          <p:cNvPr id="24" name="Rectangle 23">
            <a:extLst>
              <a:ext uri="{FF2B5EF4-FFF2-40B4-BE49-F238E27FC236}">
                <a16:creationId xmlns:a16="http://schemas.microsoft.com/office/drawing/2014/main" xmlns="" id="{39CF7470-C7B1-4E78-906E-92ADF14B00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5041629" cy="1080938"/>
          </a:xfrm>
        </p:spPr>
        <p:txBody>
          <a:bodyPr>
            <a:normAutofit/>
          </a:bodyPr>
          <a:lstStyle/>
          <a:p>
            <a:r>
              <a:rPr lang="en-US"/>
              <a:t>Aim &amp; References for The Data Analysis</a:t>
            </a:r>
          </a:p>
        </p:txBody>
      </p:sp>
      <p:pic>
        <p:nvPicPr>
          <p:cNvPr id="26" name="Picture 25">
            <a:extLst>
              <a:ext uri="{FF2B5EF4-FFF2-40B4-BE49-F238E27FC236}">
                <a16:creationId xmlns:a16="http://schemas.microsoft.com/office/drawing/2014/main" xmlns="" id="{3F9FDF25-9DA1-4CAB-BF14-F6C3D103E9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208074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Wise Sales Analysis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p>
          <a:p>
            <a:endParaRPr lang="en-US" dirty="0"/>
          </a:p>
        </p:txBody>
      </p:sp>
      <p:pic>
        <p:nvPicPr>
          <p:cNvPr id="4" name="Picture 4" descr="Chart, pie chart&#10;&#10;Description automatically generated">
            <a:extLst>
              <a:ext uri="{FF2B5EF4-FFF2-40B4-BE49-F238E27FC236}">
                <a16:creationId xmlns:a16="http://schemas.microsoft.com/office/drawing/2014/main" xmlns="" id="{990442CB-5B95-3413-FCBC-C7F76FDA2AFA}"/>
              </a:ext>
            </a:extLst>
          </p:cNvPr>
          <p:cNvPicPr>
            <a:picLocks noChangeAspect="1"/>
          </p:cNvPicPr>
          <p:nvPr/>
        </p:nvPicPr>
        <p:blipFill>
          <a:blip r:embed="rId3"/>
          <a:stretch>
            <a:fillRect/>
          </a:stretch>
        </p:blipFill>
        <p:spPr>
          <a:xfrm>
            <a:off x="5382676" y="2196089"/>
            <a:ext cx="3480317" cy="3133319"/>
          </a:xfrm>
          <a:prstGeom prst="rect">
            <a:avLst/>
          </a:prstGeom>
        </p:spPr>
      </p:pic>
      <p:pic>
        <p:nvPicPr>
          <p:cNvPr id="7" name="Picture 7" descr="Chart, bar chart&#10;&#10;Description automatically generated">
            <a:extLst>
              <a:ext uri="{FF2B5EF4-FFF2-40B4-BE49-F238E27FC236}">
                <a16:creationId xmlns:a16="http://schemas.microsoft.com/office/drawing/2014/main" xmlns="" id="{C3A9F4AB-A9D3-2B57-3C3E-4A153E00BE57}"/>
              </a:ext>
            </a:extLst>
          </p:cNvPr>
          <p:cNvPicPr>
            <a:picLocks noChangeAspect="1"/>
          </p:cNvPicPr>
          <p:nvPr/>
        </p:nvPicPr>
        <p:blipFill>
          <a:blip r:embed="rId4"/>
          <a:stretch>
            <a:fillRect/>
          </a:stretch>
        </p:blipFill>
        <p:spPr>
          <a:xfrm>
            <a:off x="218660" y="2195925"/>
            <a:ext cx="5029200" cy="3139804"/>
          </a:xfrm>
          <a:prstGeom prst="rect">
            <a:avLst/>
          </a:prstGeom>
        </p:spPr>
      </p:pic>
      <p:sp>
        <p:nvSpPr>
          <p:cNvPr id="8" name="TextBox 7">
            <a:extLst>
              <a:ext uri="{FF2B5EF4-FFF2-40B4-BE49-F238E27FC236}">
                <a16:creationId xmlns:a16="http://schemas.microsoft.com/office/drawing/2014/main" xmlns="" id="{8944FD9F-9B5D-A897-9365-35E76715CBF1}"/>
              </a:ext>
            </a:extLst>
          </p:cNvPr>
          <p:cNvSpPr txBox="1"/>
          <p:nvPr/>
        </p:nvSpPr>
        <p:spPr>
          <a:xfrm>
            <a:off x="291221" y="5551839"/>
            <a:ext cx="112135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From the above analysis via Charts and table we can conclude that the store 4 makes the maximum profit and store 5 makes the least profit</a:t>
            </a:r>
            <a:endParaRPr lang="en-US" dirty="0"/>
          </a:p>
          <a:p>
            <a:pPr marL="285750" indent="-285750">
              <a:buFont typeface="Arial"/>
              <a:buChar char="•"/>
            </a:pPr>
            <a:r>
              <a:rPr lang="en-US" sz="1400" dirty="0"/>
              <a:t>so to increase the profit the owner can discontinue the store no 5 and instead of that use the resources for other 4 stores to increase the sales</a:t>
            </a:r>
            <a:r>
              <a:rPr lang="en-US" dirty="0"/>
              <a:t> </a:t>
            </a:r>
          </a:p>
        </p:txBody>
      </p:sp>
      <p:graphicFrame>
        <p:nvGraphicFramePr>
          <p:cNvPr id="12" name="Table 13">
            <a:extLst>
              <a:ext uri="{FF2B5EF4-FFF2-40B4-BE49-F238E27FC236}">
                <a16:creationId xmlns:a16="http://schemas.microsoft.com/office/drawing/2014/main" xmlns="" id="{A1BBCECF-86E2-F5D6-B540-1EA5401EDEB5}"/>
              </a:ext>
            </a:extLst>
          </p:cNvPr>
          <p:cNvGraphicFramePr>
            <a:graphicFrameLocks noGrp="1"/>
          </p:cNvGraphicFramePr>
          <p:nvPr>
            <p:extLst>
              <p:ext uri="{D42A27DB-BD31-4B8C-83A1-F6EECF244321}">
                <p14:modId xmlns:p14="http://schemas.microsoft.com/office/powerpoint/2010/main" val="2599802212"/>
              </p:ext>
            </p:extLst>
          </p:nvPr>
        </p:nvGraphicFramePr>
        <p:xfrm>
          <a:off x="9000434" y="2175565"/>
          <a:ext cx="2923098" cy="3156109"/>
        </p:xfrm>
        <a:graphic>
          <a:graphicData uri="http://schemas.openxmlformats.org/drawingml/2006/table">
            <a:tbl>
              <a:tblPr firstRow="1" bandRow="1">
                <a:tableStyleId>{5C22544A-7EE6-4342-B048-85BDC9FD1C3A}</a:tableStyleId>
              </a:tblPr>
              <a:tblGrid>
                <a:gridCol w="974366">
                  <a:extLst>
                    <a:ext uri="{9D8B030D-6E8A-4147-A177-3AD203B41FA5}">
                      <a16:colId xmlns:a16="http://schemas.microsoft.com/office/drawing/2014/main" xmlns="" val="641007919"/>
                    </a:ext>
                  </a:extLst>
                </a:gridCol>
                <a:gridCol w="974366">
                  <a:extLst>
                    <a:ext uri="{9D8B030D-6E8A-4147-A177-3AD203B41FA5}">
                      <a16:colId xmlns:a16="http://schemas.microsoft.com/office/drawing/2014/main" xmlns="" val="2764465836"/>
                    </a:ext>
                  </a:extLst>
                </a:gridCol>
                <a:gridCol w="974366">
                  <a:extLst>
                    <a:ext uri="{9D8B030D-6E8A-4147-A177-3AD203B41FA5}">
                      <a16:colId xmlns:a16="http://schemas.microsoft.com/office/drawing/2014/main" xmlns="" val="4272098265"/>
                    </a:ext>
                  </a:extLst>
                </a:gridCol>
              </a:tblGrid>
              <a:tr h="880671">
                <a:tc>
                  <a:txBody>
                    <a:bodyPr/>
                    <a:lstStyle/>
                    <a:p>
                      <a:pPr algn="ctr"/>
                      <a:r>
                        <a:rPr lang="en-US" dirty="0"/>
                        <a:t>Stores</a:t>
                      </a:r>
                    </a:p>
                  </a:txBody>
                  <a:tcPr anchor="ctr"/>
                </a:tc>
                <a:tc>
                  <a:txBody>
                    <a:bodyPr/>
                    <a:lstStyle/>
                    <a:p>
                      <a:pPr algn="ctr"/>
                      <a:r>
                        <a:rPr lang="en-US" dirty="0"/>
                        <a:t>Sales (lacs)</a:t>
                      </a:r>
                    </a:p>
                  </a:txBody>
                  <a:tcPr anchor="ctr"/>
                </a:tc>
                <a:tc>
                  <a:txBody>
                    <a:bodyPr/>
                    <a:lstStyle/>
                    <a:p>
                      <a:pPr algn="ctr"/>
                      <a:r>
                        <a:rPr lang="en-US" dirty="0"/>
                        <a:t>Percentage of sales</a:t>
                      </a:r>
                    </a:p>
                  </a:txBody>
                  <a:tcPr anchor="ctr"/>
                </a:tc>
                <a:extLst>
                  <a:ext uri="{0D108BD9-81ED-4DB2-BD59-A6C34878D82A}">
                    <a16:rowId xmlns:a16="http://schemas.microsoft.com/office/drawing/2014/main" xmlns="" val="2395504172"/>
                  </a:ext>
                </a:extLst>
              </a:tr>
              <a:tr h="400305">
                <a:tc>
                  <a:txBody>
                    <a:bodyPr/>
                    <a:lstStyle/>
                    <a:p>
                      <a:pPr algn="ctr"/>
                      <a:r>
                        <a:rPr lang="en-US" dirty="0"/>
                        <a:t>1</a:t>
                      </a:r>
                    </a:p>
                  </a:txBody>
                  <a:tcPr anchor="ctr"/>
                </a:tc>
                <a:tc>
                  <a:txBody>
                    <a:bodyPr/>
                    <a:lstStyle/>
                    <a:p>
                      <a:pPr algn="ctr"/>
                      <a:r>
                        <a:rPr lang="en-US" dirty="0"/>
                        <a:t>8</a:t>
                      </a:r>
                    </a:p>
                  </a:txBody>
                  <a:tcPr anchor="ctr"/>
                </a:tc>
                <a:tc>
                  <a:txBody>
                    <a:bodyPr/>
                    <a:lstStyle/>
                    <a:p>
                      <a:pPr algn="ctr"/>
                      <a:r>
                        <a:rPr lang="en-US" dirty="0"/>
                        <a:t>24.68</a:t>
                      </a:r>
                    </a:p>
                  </a:txBody>
                  <a:tcPr anchor="ctr"/>
                </a:tc>
                <a:extLst>
                  <a:ext uri="{0D108BD9-81ED-4DB2-BD59-A6C34878D82A}">
                    <a16:rowId xmlns:a16="http://schemas.microsoft.com/office/drawing/2014/main" xmlns="" val="4083998540"/>
                  </a:ext>
                </a:extLst>
              </a:tr>
              <a:tr h="423180">
                <a:tc>
                  <a:txBody>
                    <a:bodyPr/>
                    <a:lstStyle/>
                    <a:p>
                      <a:pPr algn="ctr"/>
                      <a:r>
                        <a:rPr lang="en-US" dirty="0"/>
                        <a:t>2</a:t>
                      </a:r>
                    </a:p>
                  </a:txBody>
                  <a:tcPr anchor="ctr"/>
                </a:tc>
                <a:tc>
                  <a:txBody>
                    <a:bodyPr/>
                    <a:lstStyle/>
                    <a:p>
                      <a:pPr algn="ctr"/>
                      <a:r>
                        <a:rPr lang="en-US" dirty="0"/>
                        <a:t>9.8</a:t>
                      </a:r>
                    </a:p>
                  </a:txBody>
                  <a:tcPr anchor="ctr"/>
                </a:tc>
                <a:tc>
                  <a:txBody>
                    <a:bodyPr/>
                    <a:lstStyle/>
                    <a:p>
                      <a:pPr algn="ctr"/>
                      <a:r>
                        <a:rPr lang="en-US" dirty="0"/>
                        <a:t>30.07</a:t>
                      </a:r>
                    </a:p>
                  </a:txBody>
                  <a:tcPr anchor="ctr"/>
                </a:tc>
                <a:extLst>
                  <a:ext uri="{0D108BD9-81ED-4DB2-BD59-A6C34878D82A}">
                    <a16:rowId xmlns:a16="http://schemas.microsoft.com/office/drawing/2014/main" xmlns="" val="2491464423"/>
                  </a:ext>
                </a:extLst>
              </a:tr>
              <a:tr h="388868">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6.35</a:t>
                      </a:r>
                    </a:p>
                  </a:txBody>
                  <a:tcPr anchor="ctr"/>
                </a:tc>
                <a:extLst>
                  <a:ext uri="{0D108BD9-81ED-4DB2-BD59-A6C34878D82A}">
                    <a16:rowId xmlns:a16="http://schemas.microsoft.com/office/drawing/2014/main" xmlns="" val="4260454552"/>
                  </a:ext>
                </a:extLst>
              </a:tr>
              <a:tr h="617614">
                <a:tc>
                  <a:txBody>
                    <a:bodyPr/>
                    <a:lstStyle/>
                    <a:p>
                      <a:pPr algn="ctr"/>
                      <a:r>
                        <a:rPr lang="en-US" dirty="0"/>
                        <a:t>4</a:t>
                      </a:r>
                    </a:p>
                  </a:txBody>
                  <a:tcPr anchor="ctr"/>
                </a:tc>
                <a:tc>
                  <a:txBody>
                    <a:bodyPr/>
                    <a:lstStyle/>
                    <a:p>
                      <a:pPr algn="ctr"/>
                      <a:r>
                        <a:rPr lang="en-US" dirty="0"/>
                        <a:t>11.1</a:t>
                      </a:r>
                    </a:p>
                  </a:txBody>
                  <a:tcPr anchor="ctr"/>
                </a:tc>
                <a:tc>
                  <a:txBody>
                    <a:bodyPr/>
                    <a:lstStyle/>
                    <a:p>
                      <a:pPr algn="ctr"/>
                      <a:r>
                        <a:rPr lang="en-US" dirty="0"/>
                        <a:t>33.88</a:t>
                      </a:r>
                    </a:p>
                  </a:txBody>
                  <a:tcPr anchor="ctr"/>
                </a:tc>
                <a:extLst>
                  <a:ext uri="{0D108BD9-81ED-4DB2-BD59-A6C34878D82A}">
                    <a16:rowId xmlns:a16="http://schemas.microsoft.com/office/drawing/2014/main" xmlns="" val="2069857939"/>
                  </a:ext>
                </a:extLst>
              </a:tr>
              <a:tr h="411742">
                <a:tc>
                  <a:txBody>
                    <a:bodyPr/>
                    <a:lstStyle/>
                    <a:p>
                      <a:pPr algn="ctr"/>
                      <a:r>
                        <a:rPr lang="en-US" dirty="0"/>
                        <a:t>5</a:t>
                      </a:r>
                    </a:p>
                  </a:txBody>
                  <a:tcPr anchor="ctr"/>
                </a:tc>
                <a:tc>
                  <a:txBody>
                    <a:bodyPr/>
                    <a:lstStyle/>
                    <a:p>
                      <a:pPr algn="ctr"/>
                      <a:r>
                        <a:rPr lang="en-US" dirty="0"/>
                        <a:t>1.6 </a:t>
                      </a:r>
                      <a:endParaRPr lang="en-US"/>
                    </a:p>
                  </a:txBody>
                  <a:tcPr anchor="ctr"/>
                </a:tc>
                <a:tc>
                  <a:txBody>
                    <a:bodyPr/>
                    <a:lstStyle/>
                    <a:p>
                      <a:pPr algn="ctr"/>
                      <a:r>
                        <a:rPr lang="en-US" dirty="0"/>
                        <a:t>5.02</a:t>
                      </a:r>
                    </a:p>
                  </a:txBody>
                  <a:tcPr anchor="ctr"/>
                </a:tc>
                <a:extLst>
                  <a:ext uri="{0D108BD9-81ED-4DB2-BD59-A6C34878D82A}">
                    <a16:rowId xmlns:a16="http://schemas.microsoft.com/office/drawing/2014/main" xmlns="" val="4111038980"/>
                  </a:ext>
                </a:extLst>
              </a:tr>
            </a:tbl>
          </a:graphicData>
        </a:graphic>
      </p:graphicFrame>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3E8A9A-DA4B-4F12-9331-219EBE523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xmlns="" id="{1C4DCE7A-0E46-404B-9E0D-E93DC7B2A86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xmlns="" id="{ADD673B7-F6B7-43EE-936B-D09F3A337A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0416" y="2945"/>
            <a:ext cx="11731334" cy="622901"/>
          </a:xfrm>
        </p:spPr>
        <p:txBody>
          <a:bodyPr anchor="b">
            <a:normAutofit fontScale="90000"/>
          </a:bodyPr>
          <a:lstStyle/>
          <a:p>
            <a:pPr algn="ctr"/>
            <a:r>
              <a:rPr lang="en-US" sz="2800" dirty="0">
                <a:solidFill>
                  <a:schemeClr val="accent1"/>
                </a:solidFill>
              </a:rPr>
              <a:t>Monthly Sales Analysis</a:t>
            </a:r>
            <a:r>
              <a:rPr lang="en-US" sz="4800" dirty="0">
                <a:solidFill>
                  <a:schemeClr val="accent1"/>
                </a:solidFill>
              </a:rPr>
              <a:t> </a:t>
            </a:r>
          </a:p>
        </p:txBody>
      </p:sp>
      <p:pic>
        <p:nvPicPr>
          <p:cNvPr id="4" name="Picture 4" descr="Chart&#10;&#10;Description automatically generated">
            <a:extLst>
              <a:ext uri="{FF2B5EF4-FFF2-40B4-BE49-F238E27FC236}">
                <a16:creationId xmlns:a16="http://schemas.microsoft.com/office/drawing/2014/main" xmlns="" id="{86D4A0CB-749F-BCC6-0018-1A67E4CFD413}"/>
              </a:ext>
            </a:extLst>
          </p:cNvPr>
          <p:cNvPicPr>
            <a:picLocks noGrp="1" noChangeAspect="1"/>
          </p:cNvPicPr>
          <p:nvPr>
            <p:ph idx="1"/>
          </p:nvPr>
        </p:nvPicPr>
        <p:blipFill>
          <a:blip r:embed="rId4"/>
          <a:stretch>
            <a:fillRect/>
          </a:stretch>
        </p:blipFill>
        <p:spPr>
          <a:xfrm>
            <a:off x="492582" y="691755"/>
            <a:ext cx="5112034" cy="2813794"/>
          </a:xfrm>
        </p:spPr>
      </p:pic>
      <p:pic>
        <p:nvPicPr>
          <p:cNvPr id="5" name="Picture 5" descr="Chart&#10;&#10;Description automatically generated">
            <a:extLst>
              <a:ext uri="{FF2B5EF4-FFF2-40B4-BE49-F238E27FC236}">
                <a16:creationId xmlns:a16="http://schemas.microsoft.com/office/drawing/2014/main" xmlns="" id="{A3064CFC-BFC4-E710-A18C-7BBADE6DB91E}"/>
              </a:ext>
            </a:extLst>
          </p:cNvPr>
          <p:cNvPicPr>
            <a:picLocks noChangeAspect="1"/>
          </p:cNvPicPr>
          <p:nvPr/>
        </p:nvPicPr>
        <p:blipFill>
          <a:blip r:embed="rId5"/>
          <a:stretch>
            <a:fillRect/>
          </a:stretch>
        </p:blipFill>
        <p:spPr>
          <a:xfrm>
            <a:off x="5839791" y="688433"/>
            <a:ext cx="5150679" cy="2808614"/>
          </a:xfrm>
          <a:prstGeom prst="rect">
            <a:avLst/>
          </a:prstGeom>
        </p:spPr>
      </p:pic>
      <p:sp>
        <p:nvSpPr>
          <p:cNvPr id="7" name="TextBox 6">
            <a:extLst>
              <a:ext uri="{FF2B5EF4-FFF2-40B4-BE49-F238E27FC236}">
                <a16:creationId xmlns:a16="http://schemas.microsoft.com/office/drawing/2014/main" xmlns="" id="{D04A936A-44BE-A2A9-8D10-D0220F7BAF42}"/>
              </a:ext>
            </a:extLst>
          </p:cNvPr>
          <p:cNvSpPr txBox="1"/>
          <p:nvPr/>
        </p:nvSpPr>
        <p:spPr>
          <a:xfrm>
            <a:off x="6092542" y="3753281"/>
            <a:ext cx="59463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1"/>
                </a:solidFill>
                <a:ea typeface="+mn-lt"/>
                <a:cs typeface="+mn-lt"/>
              </a:rPr>
              <a:t>&lt;-   Weekly Sales Analysis</a:t>
            </a:r>
            <a:endParaRPr lang="en-US" dirty="0">
              <a:solidFill>
                <a:schemeClr val="accent1"/>
              </a:solidFill>
            </a:endParaRPr>
          </a:p>
          <a:p>
            <a:pPr algn="ctr"/>
            <a:endParaRPr lang="en-US" sz="2400" dirty="0">
              <a:solidFill>
                <a:schemeClr val="accent1"/>
              </a:solidFill>
            </a:endParaRPr>
          </a:p>
          <a:p>
            <a:pPr algn="ctr"/>
            <a:endParaRPr lang="en-US" sz="2400" dirty="0">
              <a:solidFill>
                <a:schemeClr val="accent1"/>
              </a:solidFill>
            </a:endParaRPr>
          </a:p>
          <a:p>
            <a:pPr marL="285750" indent="-285750">
              <a:buFont typeface="Arial"/>
              <a:buChar char="•"/>
            </a:pPr>
            <a:r>
              <a:rPr lang="en-US" dirty="0">
                <a:solidFill>
                  <a:schemeClr val="accent1"/>
                </a:solidFill>
              </a:rPr>
              <a:t>Week 52 have the Highest Sales </a:t>
            </a:r>
          </a:p>
          <a:p>
            <a:pPr marL="285750" indent="-285750">
              <a:buFont typeface="Arial"/>
              <a:buChar char="•"/>
            </a:pPr>
            <a:endParaRPr lang="en-US" dirty="0">
              <a:solidFill>
                <a:schemeClr val="accent1"/>
              </a:solidFill>
            </a:endParaRPr>
          </a:p>
          <a:p>
            <a:pPr marL="285750" indent="-285750">
              <a:buFont typeface="Arial"/>
              <a:buChar char="•"/>
            </a:pPr>
            <a:r>
              <a:rPr lang="en-US" dirty="0">
                <a:solidFill>
                  <a:schemeClr val="accent1"/>
                </a:solidFill>
              </a:rPr>
              <a:t>Week 5 have the Lowest Sales</a:t>
            </a:r>
          </a:p>
          <a:p>
            <a:endParaRPr lang="en-US" dirty="0"/>
          </a:p>
        </p:txBody>
      </p:sp>
      <p:pic>
        <p:nvPicPr>
          <p:cNvPr id="9" name="Picture 10" descr="Chart, line chart, scatter chart&#10;&#10;Description automatically generated">
            <a:extLst>
              <a:ext uri="{FF2B5EF4-FFF2-40B4-BE49-F238E27FC236}">
                <a16:creationId xmlns:a16="http://schemas.microsoft.com/office/drawing/2014/main" xmlns="" id="{34231818-74F9-F499-8ECD-6CBCA113E2B3}"/>
              </a:ext>
            </a:extLst>
          </p:cNvPr>
          <p:cNvPicPr>
            <a:picLocks noChangeAspect="1"/>
          </p:cNvPicPr>
          <p:nvPr/>
        </p:nvPicPr>
        <p:blipFill>
          <a:blip r:embed="rId6"/>
          <a:stretch>
            <a:fillRect/>
          </a:stretch>
        </p:blipFill>
        <p:spPr>
          <a:xfrm>
            <a:off x="549965" y="3754859"/>
            <a:ext cx="5062331" cy="2760718"/>
          </a:xfrm>
          <a:prstGeom prst="rect">
            <a:avLst/>
          </a:prstGeom>
        </p:spPr>
      </p:pic>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337C45B0-1CC0-455C-A797-A457809DF5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20" name="Rectangle 19">
              <a:extLst>
                <a:ext uri="{FF2B5EF4-FFF2-40B4-BE49-F238E27FC236}">
                  <a16:creationId xmlns:a16="http://schemas.microsoft.com/office/drawing/2014/main" xmlns="" id="{F8640AE5-B1B2-46FC-AB0C-9DAFF1F2FA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xmlns="" id="{48D825BC-E422-4ECA-894E-4E55CDEAA6C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3" name="Rectangle 22">
            <a:extLst>
              <a:ext uri="{FF2B5EF4-FFF2-40B4-BE49-F238E27FC236}">
                <a16:creationId xmlns:a16="http://schemas.microsoft.com/office/drawing/2014/main" xmlns="" id="{B55C2A7F-B900-498C-8B47-2EEEA32E1F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753228"/>
            <a:ext cx="4196478" cy="1080938"/>
          </a:xfrm>
        </p:spPr>
        <p:txBody>
          <a:bodyPr>
            <a:normAutofit/>
          </a:bodyPr>
          <a:lstStyle/>
          <a:p>
            <a:r>
              <a:rPr lang="en-US" sz="3200"/>
              <a:t>Sales analysis on Holidays</a:t>
            </a:r>
          </a:p>
        </p:txBody>
      </p:sp>
      <p:pic>
        <p:nvPicPr>
          <p:cNvPr id="25" name="Picture 24">
            <a:extLst>
              <a:ext uri="{FF2B5EF4-FFF2-40B4-BE49-F238E27FC236}">
                <a16:creationId xmlns:a16="http://schemas.microsoft.com/office/drawing/2014/main" xmlns="" id="{3D7820E3-A960-442E-BB4C-E4C1BE118E9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27" name="Rectangle 26">
            <a:extLst>
              <a:ext uri="{FF2B5EF4-FFF2-40B4-BE49-F238E27FC236}">
                <a16:creationId xmlns:a16="http://schemas.microsoft.com/office/drawing/2014/main" xmlns="" id="{F3B59174-A5FB-4685-85BC-0D042F411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AB570081-9A6B-4A68-A20C-D627557598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67680" y="488844"/>
            <a:ext cx="2739690" cy="248087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D121718-2EA4-4B53-8F7D-41B6E699A6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49198" y="4169238"/>
            <a:ext cx="3378077" cy="2209379"/>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00FC8BA8-D121-4357-9AA3-3A0C26F8B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pie chart&#10;&#10;Description automatically generated">
            <a:extLst>
              <a:ext uri="{FF2B5EF4-FFF2-40B4-BE49-F238E27FC236}">
                <a16:creationId xmlns:a16="http://schemas.microsoft.com/office/drawing/2014/main" xmlns="" id="{BBFB90B3-49CC-E08C-2F0A-4F1062C39CBB}"/>
              </a:ext>
            </a:extLst>
          </p:cNvPr>
          <p:cNvPicPr>
            <a:picLocks noChangeAspect="1"/>
          </p:cNvPicPr>
          <p:nvPr/>
        </p:nvPicPr>
        <p:blipFill>
          <a:blip r:embed="rId5"/>
          <a:stretch>
            <a:fillRect/>
          </a:stretch>
        </p:blipFill>
        <p:spPr>
          <a:xfrm>
            <a:off x="876637" y="2041491"/>
            <a:ext cx="3401358" cy="2936931"/>
          </a:xfrm>
          <a:prstGeom prst="rect">
            <a:avLst/>
          </a:prstGeom>
        </p:spPr>
      </p:pic>
      <p:pic>
        <p:nvPicPr>
          <p:cNvPr id="11" name="Picture 12" descr="Background pattern, rectangle&#10;&#10;Description automatically generated">
            <a:extLst>
              <a:ext uri="{FF2B5EF4-FFF2-40B4-BE49-F238E27FC236}">
                <a16:creationId xmlns:a16="http://schemas.microsoft.com/office/drawing/2014/main" xmlns="" id="{AEB266F3-0D1E-BDB5-7CE1-5A09D01CFF05}"/>
              </a:ext>
            </a:extLst>
          </p:cNvPr>
          <p:cNvPicPr>
            <a:picLocks noGrp="1" noChangeAspect="1"/>
          </p:cNvPicPr>
          <p:nvPr>
            <p:ph idx="1"/>
          </p:nvPr>
        </p:nvPicPr>
        <p:blipFill>
          <a:blip r:embed="rId6"/>
          <a:stretch>
            <a:fillRect/>
          </a:stretch>
        </p:blipFill>
        <p:spPr>
          <a:xfrm>
            <a:off x="5443836" y="3202252"/>
            <a:ext cx="6259169" cy="609600"/>
          </a:xfrm>
        </p:spPr>
      </p:pic>
      <p:pic>
        <p:nvPicPr>
          <p:cNvPr id="7" name="Picture 8" descr="Timeline&#10;&#10;Description automatically generated">
            <a:extLst>
              <a:ext uri="{FF2B5EF4-FFF2-40B4-BE49-F238E27FC236}">
                <a16:creationId xmlns:a16="http://schemas.microsoft.com/office/drawing/2014/main" xmlns="" id="{0A82AE80-FF13-278D-8DE1-AE2B811C00A1}"/>
              </a:ext>
            </a:extLst>
          </p:cNvPr>
          <p:cNvPicPr>
            <a:picLocks noChangeAspect="1"/>
          </p:cNvPicPr>
          <p:nvPr/>
        </p:nvPicPr>
        <p:blipFill>
          <a:blip r:embed="rId7"/>
          <a:stretch>
            <a:fillRect/>
          </a:stretch>
        </p:blipFill>
        <p:spPr>
          <a:xfrm>
            <a:off x="5445461" y="395951"/>
            <a:ext cx="6264792" cy="3110940"/>
          </a:xfrm>
          <a:prstGeom prst="rect">
            <a:avLst/>
          </a:prstGeom>
        </p:spPr>
      </p:pic>
      <p:pic>
        <p:nvPicPr>
          <p:cNvPr id="9" name="Picture 10" descr="Chart, radar chart&#10;&#10;Description automatically generated">
            <a:extLst>
              <a:ext uri="{FF2B5EF4-FFF2-40B4-BE49-F238E27FC236}">
                <a16:creationId xmlns:a16="http://schemas.microsoft.com/office/drawing/2014/main" xmlns="" id="{9FD93059-91F3-D18A-0EC6-E7F23230CDAF}"/>
              </a:ext>
            </a:extLst>
          </p:cNvPr>
          <p:cNvPicPr>
            <a:picLocks noChangeAspect="1"/>
          </p:cNvPicPr>
          <p:nvPr/>
        </p:nvPicPr>
        <p:blipFill>
          <a:blip r:embed="rId8"/>
          <a:stretch>
            <a:fillRect/>
          </a:stretch>
        </p:blipFill>
        <p:spPr>
          <a:xfrm>
            <a:off x="5444289" y="3571263"/>
            <a:ext cx="6259073" cy="3026574"/>
          </a:xfrm>
          <a:prstGeom prst="rect">
            <a:avLst/>
          </a:prstGeom>
        </p:spPr>
      </p:pic>
      <p:sp>
        <p:nvSpPr>
          <p:cNvPr id="13" name="TextBox 12">
            <a:extLst>
              <a:ext uri="{FF2B5EF4-FFF2-40B4-BE49-F238E27FC236}">
                <a16:creationId xmlns:a16="http://schemas.microsoft.com/office/drawing/2014/main" xmlns="" id="{59B3650C-0B8C-D84C-EC99-CE1D05EF2C09}"/>
              </a:ext>
            </a:extLst>
          </p:cNvPr>
          <p:cNvSpPr txBox="1"/>
          <p:nvPr/>
        </p:nvSpPr>
        <p:spPr>
          <a:xfrm>
            <a:off x="-2208" y="5033617"/>
            <a:ext cx="544885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From the analysis we know that the month which have less holidays will generate greater profit as the working day profit percentage is 91% approx.</a:t>
            </a:r>
            <a:endParaRPr lang="en-US" dirty="0"/>
          </a:p>
          <a:p>
            <a:pPr marL="285750" indent="-285750">
              <a:buFont typeface="Arial"/>
              <a:buChar char="•"/>
            </a:pPr>
            <a:r>
              <a:rPr lang="en-US" sz="1400" dirty="0"/>
              <a:t>There are 20 holidays in total, out of which 5 holidays are in the month of February, September, November and December which means month of January, March, April, May, June, July, August, and October Will Generate more revenue as compared to </a:t>
            </a:r>
            <a:r>
              <a:rPr lang="en-US" sz="1400" dirty="0">
                <a:ea typeface="+mn-lt"/>
                <a:cs typeface="+mn-lt"/>
              </a:rPr>
              <a:t>February, September, November and December </a:t>
            </a:r>
            <a:endParaRPr lang="en-US" sz="1400" dirty="0"/>
          </a:p>
          <a:p>
            <a:endParaRPr lang="en-US" sz="1400" dirty="0"/>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215</Words>
  <Application>Microsoft Office PowerPoint</Application>
  <PresentationFormat>Custom</PresentationFormat>
  <Paragraphs>48</Paragraphs>
  <Slides>5</Slides>
  <Notes>5</Notes>
  <HiddenSlides>0</HiddenSlides>
  <MMClips>0</MMClips>
  <ScaleCrop>false</ScaleCrop>
  <HeadingPairs>
    <vt:vector size="4" baseType="variant">
      <vt:variant>
        <vt:lpstr>Theme</vt:lpstr>
      </vt:variant>
      <vt:variant>
        <vt:i4>4</vt:i4>
      </vt:variant>
      <vt:variant>
        <vt:lpstr>Slide Titles</vt:lpstr>
      </vt:variant>
      <vt:variant>
        <vt:i4>5</vt:i4>
      </vt:variant>
    </vt:vector>
  </HeadingPairs>
  <TitlesOfParts>
    <vt:vector size="9" baseType="lpstr">
      <vt:lpstr>Berlin</vt:lpstr>
      <vt:lpstr>1_Berlin</vt:lpstr>
      <vt:lpstr>2_Berlin</vt:lpstr>
      <vt:lpstr>3_Berlin</vt:lpstr>
      <vt:lpstr>PowerPoint Presentation</vt:lpstr>
      <vt:lpstr>Aim &amp; References for The Data Analysis</vt:lpstr>
      <vt:lpstr>Store Wise Sales Analysis</vt:lpstr>
      <vt:lpstr>Monthly Sales Analysis </vt:lpstr>
      <vt:lpstr>Sales analysis on Holidays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sudeep sinha</cp:lastModifiedBy>
  <cp:revision>1061</cp:revision>
  <dcterms:created xsi:type="dcterms:W3CDTF">2022-03-23T09:15:39Z</dcterms:created>
  <dcterms:modified xsi:type="dcterms:W3CDTF">2022-03-25T11:01:59Z</dcterms:modified>
</cp:coreProperties>
</file>