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Slab"/>
      <p:regular r:id="rId19"/>
      <p:bold r:id="rId20"/>
    </p:embeddedFont>
    <p:embeddedFont>
      <p:font typeface="Roboto"/>
      <p:regular r:id="rId21"/>
      <p:bold r:id="rId22"/>
      <p:italic r:id="rId23"/>
      <p:boldItalic r:id="rId24"/>
    </p:embeddedFont>
    <p:embeddedFont>
      <p:font typeface="Nunito"/>
      <p:regular r:id="rId25"/>
      <p:bold r:id="rId26"/>
      <p:italic r:id="rId27"/>
      <p:boldItalic r:id="rId28"/>
    </p:embeddedFont>
    <p:embeddedFont>
      <p:font typeface="Maven Pro"/>
      <p:regular r:id="rId29"/>
      <p:bold r:id="rId30"/>
    </p:embeddedFont>
    <p:embeddedFont>
      <p:font typeface="Pacifico"/>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2" roundtripDataSignature="AMtx7mickIUMcdJcY7Lm3CiEcxJfflQ2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bold.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acifico-regular.fntdata"/><Relationship Id="rId3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Slab-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7669888f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17669888f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83372e3e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83372e3e9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83372e3e9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83372e3e9c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7669888f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117669888fc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17669888f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17669888f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17669888f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17669888f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7669888fc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7669888fc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7669888fc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7669888fc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7669888f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7669888f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7669888fc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7669888fc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cxnSp>
        <p:nvCxnSpPr>
          <p:cNvPr id="10" name="Google Shape;10;g83372e3e9c_1_3138"/>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1" name="Google Shape;11;g83372e3e9c_1_3138"/>
          <p:cNvSpPr txBox="1"/>
          <p:nvPr>
            <p:ph type="title"/>
          </p:nvPr>
        </p:nvSpPr>
        <p:spPr>
          <a:xfrm>
            <a:off x="480750" y="1764950"/>
            <a:ext cx="8222100" cy="907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2" name="Google Shape;12;g83372e3e9c_1_31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9" name="Shape 49"/>
        <p:cNvGrpSpPr/>
        <p:nvPr/>
      </p:nvGrpSpPr>
      <p:grpSpPr>
        <a:xfrm>
          <a:off x="0" y="0"/>
          <a:ext cx="0" cy="0"/>
          <a:chOff x="0" y="0"/>
          <a:chExt cx="0" cy="0"/>
        </a:xfrm>
      </p:grpSpPr>
      <p:sp>
        <p:nvSpPr>
          <p:cNvPr id="50" name="Google Shape;50;g83372e3e9c_1_3164"/>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1" name="Google Shape;51;g83372e3e9c_1_3164"/>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52" name="Google Shape;52;g83372e3e9c_1_3164"/>
          <p:cNvSpPr txBox="1"/>
          <p:nvPr>
            <p:ph type="title"/>
          </p:nvPr>
        </p:nvSpPr>
        <p:spPr>
          <a:xfrm>
            <a:off x="265500" y="1209075"/>
            <a:ext cx="4045200" cy="150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53" name="Google Shape;53;g83372e3e9c_1_3164"/>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54" name="Google Shape;54;g83372e3e9c_1_316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5" name="Google Shape;55;g83372e3e9c_1_31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g83372e3e9c_1_3171"/>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8" name="Google Shape;58;g83372e3e9c_1_31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 name="Shape 13"/>
        <p:cNvGrpSpPr/>
        <p:nvPr/>
      </p:nvGrpSpPr>
      <p:grpSpPr>
        <a:xfrm>
          <a:off x="0" y="0"/>
          <a:ext cx="0" cy="0"/>
          <a:chOff x="0" y="0"/>
          <a:chExt cx="0" cy="0"/>
        </a:xfrm>
      </p:grpSpPr>
      <p:sp>
        <p:nvSpPr>
          <p:cNvPr id="14" name="Google Shape;14;g83372e3e9c_1_3174"/>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g83372e3e9c_1_3174"/>
          <p:cNvSpPr txBox="1"/>
          <p:nvPr>
            <p:ph hasCustomPrompt="1" type="title"/>
          </p:nvPr>
        </p:nvSpPr>
        <p:spPr>
          <a:xfrm>
            <a:off x="387900" y="1152450"/>
            <a:ext cx="83682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16" name="Google Shape;16;g83372e3e9c_1_3174"/>
          <p:cNvSpPr txBox="1"/>
          <p:nvPr>
            <p:ph idx="1" type="body"/>
          </p:nvPr>
        </p:nvSpPr>
        <p:spPr>
          <a:xfrm>
            <a:off x="387900" y="2919450"/>
            <a:ext cx="83682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7" name="Google Shape;17;g83372e3e9c_1_317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g83372e3e9c_1_317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g83372e3e9c_1_3131"/>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22" name="Google Shape;22;g83372e3e9c_1_3131"/>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23" name="Google Shape;23;g83372e3e9c_1_3131"/>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24" name="Google Shape;24;g83372e3e9c_1_3131"/>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25" name="Google Shape;25;g83372e3e9c_1_3131"/>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26" name="Google Shape;26;g83372e3e9c_1_31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cxnSp>
        <p:nvCxnSpPr>
          <p:cNvPr id="28" name="Google Shape;28;g83372e3e9c_1_3142"/>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9" name="Google Shape;29;g83372e3e9c_1_3142"/>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0" name="Google Shape;30;g83372e3e9c_1_3142"/>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1" name="Google Shape;31;g83372e3e9c_1_31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cxnSp>
        <p:nvCxnSpPr>
          <p:cNvPr id="33" name="Google Shape;33;g83372e3e9c_1_3147"/>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34" name="Google Shape;34;g83372e3e9c_1_3147"/>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5" name="Google Shape;35;g83372e3e9c_1_3147"/>
          <p:cNvSpPr txBox="1"/>
          <p:nvPr>
            <p:ph idx="1" type="body"/>
          </p:nvPr>
        </p:nvSpPr>
        <p:spPr>
          <a:xfrm>
            <a:off x="387900" y="1489825"/>
            <a:ext cx="3999900" cy="3078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6" name="Google Shape;36;g83372e3e9c_1_3147"/>
          <p:cNvSpPr txBox="1"/>
          <p:nvPr>
            <p:ph idx="2" type="body"/>
          </p:nvPr>
        </p:nvSpPr>
        <p:spPr>
          <a:xfrm>
            <a:off x="4756200" y="1489825"/>
            <a:ext cx="3999900" cy="3078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g83372e3e9c_1_31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g83372e3e9c_1_315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0" name="Google Shape;40;g83372e3e9c_1_31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 name="Shape 41"/>
        <p:cNvGrpSpPr/>
        <p:nvPr/>
      </p:nvGrpSpPr>
      <p:grpSpPr>
        <a:xfrm>
          <a:off x="0" y="0"/>
          <a:ext cx="0" cy="0"/>
          <a:chOff x="0" y="0"/>
          <a:chExt cx="0" cy="0"/>
        </a:xfrm>
      </p:grpSpPr>
      <p:cxnSp>
        <p:nvCxnSpPr>
          <p:cNvPr id="42" name="Google Shape;42;g83372e3e9c_1_3156"/>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43" name="Google Shape;43;g83372e3e9c_1_3156"/>
          <p:cNvSpPr txBox="1"/>
          <p:nvPr>
            <p:ph type="title"/>
          </p:nvPr>
        </p:nvSpPr>
        <p:spPr>
          <a:xfrm>
            <a:off x="3879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4" name="Google Shape;44;g83372e3e9c_1_3156"/>
          <p:cNvSpPr txBox="1"/>
          <p:nvPr>
            <p:ph idx="1" type="body"/>
          </p:nvPr>
        </p:nvSpPr>
        <p:spPr>
          <a:xfrm>
            <a:off x="387900" y="1594025"/>
            <a:ext cx="2808000" cy="26811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5" name="Google Shape;45;g83372e3e9c_1_31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6" name="Shape 46"/>
        <p:cNvGrpSpPr/>
        <p:nvPr/>
      </p:nvGrpSpPr>
      <p:grpSpPr>
        <a:xfrm>
          <a:off x="0" y="0"/>
          <a:ext cx="0" cy="0"/>
          <a:chOff x="0" y="0"/>
          <a:chExt cx="0" cy="0"/>
        </a:xfrm>
      </p:grpSpPr>
      <p:sp>
        <p:nvSpPr>
          <p:cNvPr id="47" name="Google Shape;47;g83372e3e9c_1_3161"/>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8" name="Google Shape;48;g83372e3e9c_1_31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g83372e3e9c_1_3127"/>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2pPr>
            <a:lvl3pPr lvl="2"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3pPr>
            <a:lvl4pPr lvl="3"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4pPr>
            <a:lvl5pPr lvl="4"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5pPr>
            <a:lvl6pPr lvl="5"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6pPr>
            <a:lvl7pPr lvl="6"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7pPr>
            <a:lvl8pPr lvl="7"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8pPr>
            <a:lvl9pPr lvl="8"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9pPr>
          </a:lstStyle>
          <a:p/>
        </p:txBody>
      </p:sp>
      <p:sp>
        <p:nvSpPr>
          <p:cNvPr id="7" name="Google Shape;7;g83372e3e9c_1_3127"/>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8" name="Google Shape;8;g83372e3e9c_1_31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drive.google.com/file/d/1Y6h4I5ko_ANL_tdpZC5E0ajuEX6DlOpE/view?usp=drivesdk"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hyperlink" Target="https://drive.google.com/file/d/1B_CXGJ_LJ_L30Te_BRpINjhyp_wyNFTz/view?usp=shar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 name="Shape 62"/>
        <p:cNvGrpSpPr/>
        <p:nvPr/>
      </p:nvGrpSpPr>
      <p:grpSpPr>
        <a:xfrm>
          <a:off x="0" y="0"/>
          <a:ext cx="0" cy="0"/>
          <a:chOff x="0" y="0"/>
          <a:chExt cx="0" cy="0"/>
        </a:xfrm>
      </p:grpSpPr>
      <p:sp>
        <p:nvSpPr>
          <p:cNvPr id="63" name="Google Shape;63;p1"/>
          <p:cNvSpPr txBox="1"/>
          <p:nvPr>
            <p:ph idx="4294967295" type="body"/>
          </p:nvPr>
        </p:nvSpPr>
        <p:spPr>
          <a:xfrm>
            <a:off x="1048525" y="360400"/>
            <a:ext cx="7481400" cy="1212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sz="5700"/>
              <a:t>Prototype Submission</a:t>
            </a:r>
            <a:endParaRPr sz="5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141"/>
        </a:solidFill>
      </p:bgPr>
    </p:bg>
    <p:spTree>
      <p:nvGrpSpPr>
        <p:cNvPr id="116" name="Shape 116"/>
        <p:cNvGrpSpPr/>
        <p:nvPr/>
      </p:nvGrpSpPr>
      <p:grpSpPr>
        <a:xfrm>
          <a:off x="0" y="0"/>
          <a:ext cx="0" cy="0"/>
          <a:chOff x="0" y="0"/>
          <a:chExt cx="0" cy="0"/>
        </a:xfrm>
      </p:grpSpPr>
      <p:sp>
        <p:nvSpPr>
          <p:cNvPr id="117" name="Google Shape;117;g117669888fc_0_10"/>
          <p:cNvSpPr txBox="1"/>
          <p:nvPr/>
        </p:nvSpPr>
        <p:spPr>
          <a:xfrm>
            <a:off x="1226350" y="345275"/>
            <a:ext cx="7020300" cy="344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Components:</a:t>
            </a:r>
            <a:endParaRPr b="1" sz="15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arenR"/>
            </a:pPr>
            <a:r>
              <a:rPr lang="en">
                <a:solidFill>
                  <a:schemeClr val="dk1"/>
                </a:solidFill>
                <a:latin typeface="Roboto"/>
                <a:ea typeface="Roboto"/>
                <a:cs typeface="Roboto"/>
                <a:sym typeface="Roboto"/>
              </a:rPr>
              <a:t>MAX 30100 pulse oximeter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arenR"/>
            </a:pPr>
            <a:r>
              <a:rPr lang="en">
                <a:solidFill>
                  <a:schemeClr val="dk1"/>
                </a:solidFill>
                <a:latin typeface="Roboto"/>
                <a:ea typeface="Roboto"/>
                <a:cs typeface="Roboto"/>
                <a:sym typeface="Roboto"/>
              </a:rPr>
              <a:t>0.96 OLED display</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arenR"/>
            </a:pPr>
            <a:r>
              <a:rPr lang="en">
                <a:solidFill>
                  <a:schemeClr val="dk1"/>
                </a:solidFill>
                <a:latin typeface="Roboto"/>
                <a:ea typeface="Roboto"/>
                <a:cs typeface="Roboto"/>
                <a:sym typeface="Roboto"/>
              </a:rPr>
              <a:t>DC Motor</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arenR"/>
            </a:pPr>
            <a:r>
              <a:rPr lang="en">
                <a:solidFill>
                  <a:schemeClr val="dk1"/>
                </a:solidFill>
                <a:latin typeface="Roboto"/>
                <a:ea typeface="Roboto"/>
                <a:cs typeface="Roboto"/>
                <a:sym typeface="Roboto"/>
              </a:rPr>
              <a:t>MQ3 Gas sensor</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arenR"/>
            </a:pPr>
            <a:r>
              <a:rPr lang="en">
                <a:solidFill>
                  <a:schemeClr val="dk1"/>
                </a:solidFill>
                <a:latin typeface="Roboto"/>
                <a:ea typeface="Roboto"/>
                <a:cs typeface="Roboto"/>
                <a:sym typeface="Roboto"/>
              </a:rPr>
              <a:t>Wifi Module (ESP8266)</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arenR"/>
            </a:pPr>
            <a:r>
              <a:rPr lang="en">
                <a:solidFill>
                  <a:schemeClr val="dk1"/>
                </a:solidFill>
                <a:latin typeface="Roboto"/>
                <a:ea typeface="Roboto"/>
                <a:cs typeface="Roboto"/>
                <a:sym typeface="Roboto"/>
              </a:rPr>
              <a:t>GPS Module(Neo-6M GPS)</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b="1" lang="en" sz="1500">
                <a:solidFill>
                  <a:schemeClr val="dk1"/>
                </a:solidFill>
                <a:latin typeface="Roboto"/>
                <a:ea typeface="Roboto"/>
                <a:cs typeface="Roboto"/>
                <a:sym typeface="Roboto"/>
              </a:rPr>
              <a:t>Technologies</a:t>
            </a:r>
            <a:r>
              <a:rPr b="1" lang="en" sz="1500">
                <a:solidFill>
                  <a:schemeClr val="dk1"/>
                </a:solidFill>
                <a:latin typeface="Roboto"/>
                <a:ea typeface="Roboto"/>
                <a:cs typeface="Roboto"/>
                <a:sym typeface="Roboto"/>
              </a:rPr>
              <a:t>:</a:t>
            </a:r>
            <a:endParaRPr b="1" sz="1500">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C Language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Arduino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pic>
        <p:nvPicPr>
          <p:cNvPr id="118" name="Google Shape;118;g117669888fc_0_10"/>
          <p:cNvPicPr preferRelativeResize="0"/>
          <p:nvPr/>
        </p:nvPicPr>
        <p:blipFill>
          <a:blip r:embed="rId3">
            <a:alphaModFix/>
          </a:blip>
          <a:stretch>
            <a:fillRect/>
          </a:stretch>
        </p:blipFill>
        <p:spPr>
          <a:xfrm>
            <a:off x="5770150" y="2967050"/>
            <a:ext cx="2476500" cy="1847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141"/>
        </a:solidFill>
      </p:bgPr>
    </p:bg>
    <p:spTree>
      <p:nvGrpSpPr>
        <p:cNvPr id="122" name="Shape 122"/>
        <p:cNvGrpSpPr/>
        <p:nvPr/>
      </p:nvGrpSpPr>
      <p:grpSpPr>
        <a:xfrm>
          <a:off x="0" y="0"/>
          <a:ext cx="0" cy="0"/>
          <a:chOff x="0" y="0"/>
          <a:chExt cx="0" cy="0"/>
        </a:xfrm>
      </p:grpSpPr>
      <p:sp>
        <p:nvSpPr>
          <p:cNvPr id="123" name="Google Shape;123;g83372e3e9c_0_0"/>
          <p:cNvSpPr txBox="1"/>
          <p:nvPr>
            <p:ph type="title"/>
          </p:nvPr>
        </p:nvSpPr>
        <p:spPr>
          <a:xfrm>
            <a:off x="226900" y="253575"/>
            <a:ext cx="8368200" cy="1538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0"/>
              <a:buNone/>
            </a:pPr>
            <a:r>
              <a:rPr lang="en" sz="3000">
                <a:solidFill>
                  <a:schemeClr val="dk1"/>
                </a:solidFill>
                <a:latin typeface="Arial"/>
                <a:ea typeface="Arial"/>
                <a:cs typeface="Arial"/>
                <a:sym typeface="Arial"/>
              </a:rPr>
              <a:t>WORKING PROTOTYPE Video</a:t>
            </a:r>
            <a:endParaRPr>
              <a:solidFill>
                <a:schemeClr val="dk1"/>
              </a:solidFill>
            </a:endParaRPr>
          </a:p>
        </p:txBody>
      </p:sp>
      <p:sp>
        <p:nvSpPr>
          <p:cNvPr id="124" name="Google Shape;124;g83372e3e9c_0_0"/>
          <p:cNvSpPr txBox="1"/>
          <p:nvPr>
            <p:ph idx="1" type="body"/>
          </p:nvPr>
        </p:nvSpPr>
        <p:spPr>
          <a:xfrm>
            <a:off x="-935175" y="1445250"/>
            <a:ext cx="8232300" cy="3293700"/>
          </a:xfrm>
          <a:prstGeom prst="rect">
            <a:avLst/>
          </a:prstGeom>
          <a:noFill/>
          <a:ln>
            <a:noFill/>
          </a:ln>
        </p:spPr>
        <p:txBody>
          <a:bodyPr anchorCtr="0" anchor="t" bIns="91425" lIns="91425" spcFirstLastPara="1" rIns="91425" wrap="square" tIns="91425">
            <a:noAutofit/>
          </a:bodyPr>
          <a:lstStyle/>
          <a:p>
            <a:pPr indent="457200" lvl="0" marL="1828800" rtl="0" algn="l">
              <a:lnSpc>
                <a:spcPct val="115000"/>
              </a:lnSpc>
              <a:spcBef>
                <a:spcPts val="0"/>
              </a:spcBef>
              <a:spcAft>
                <a:spcPts val="0"/>
              </a:spcAft>
              <a:buSzPts val="1800"/>
              <a:buNone/>
            </a:pPr>
            <a:r>
              <a:t/>
            </a:r>
            <a:endParaRPr i="1">
              <a:solidFill>
                <a:srgbClr val="3D85C6"/>
              </a:solidFill>
              <a:latin typeface="Arial"/>
              <a:ea typeface="Arial"/>
              <a:cs typeface="Arial"/>
              <a:sym typeface="Arial"/>
            </a:endParaRPr>
          </a:p>
          <a:p>
            <a:pPr indent="457200" lvl="0" marL="1828800" rtl="0" algn="l">
              <a:lnSpc>
                <a:spcPct val="115000"/>
              </a:lnSpc>
              <a:spcBef>
                <a:spcPts val="0"/>
              </a:spcBef>
              <a:spcAft>
                <a:spcPts val="0"/>
              </a:spcAft>
              <a:buSzPts val="1800"/>
              <a:buNone/>
            </a:pPr>
            <a:r>
              <a:t/>
            </a:r>
            <a:endParaRPr i="1">
              <a:solidFill>
                <a:srgbClr val="3D85C6"/>
              </a:solidFill>
              <a:latin typeface="Arial"/>
              <a:ea typeface="Arial"/>
              <a:cs typeface="Arial"/>
              <a:sym typeface="Arial"/>
            </a:endParaRPr>
          </a:p>
          <a:p>
            <a:pPr indent="457200" lvl="0" marL="1828800" rtl="0" algn="ctr">
              <a:lnSpc>
                <a:spcPct val="115000"/>
              </a:lnSpc>
              <a:spcBef>
                <a:spcPts val="0"/>
              </a:spcBef>
              <a:spcAft>
                <a:spcPts val="0"/>
              </a:spcAft>
              <a:buSzPts val="1800"/>
              <a:buNone/>
            </a:pPr>
            <a:r>
              <a:rPr i="1" lang="en" u="sng">
                <a:solidFill>
                  <a:schemeClr val="hlink"/>
                </a:solidFill>
                <a:latin typeface="Arial"/>
                <a:ea typeface="Arial"/>
                <a:cs typeface="Arial"/>
                <a:sym typeface="Arial"/>
                <a:hlinkClick r:id="rId3"/>
              </a:rPr>
              <a:t>https://drive.google.com/file/d/1Y6h4I5ko_ANL_tdpZC5E0ajuEX6DlOpE/view?usp=drivesdk</a:t>
            </a:r>
            <a:endParaRPr i="1">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141"/>
        </a:solidFill>
      </p:bgPr>
    </p:bg>
    <p:spTree>
      <p:nvGrpSpPr>
        <p:cNvPr id="128" name="Shape 128"/>
        <p:cNvGrpSpPr/>
        <p:nvPr/>
      </p:nvGrpSpPr>
      <p:grpSpPr>
        <a:xfrm>
          <a:off x="0" y="0"/>
          <a:ext cx="0" cy="0"/>
          <a:chOff x="0" y="0"/>
          <a:chExt cx="0" cy="0"/>
        </a:xfrm>
      </p:grpSpPr>
      <p:sp>
        <p:nvSpPr>
          <p:cNvPr id="129" name="Google Shape;129;g83372e3e9c_2_0"/>
          <p:cNvSpPr txBox="1"/>
          <p:nvPr>
            <p:ph type="title"/>
          </p:nvPr>
        </p:nvSpPr>
        <p:spPr>
          <a:xfrm>
            <a:off x="226900" y="253575"/>
            <a:ext cx="8368200" cy="1538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3000"/>
              <a:buNone/>
            </a:pPr>
            <a:r>
              <a:rPr lang="en" sz="3000">
                <a:solidFill>
                  <a:schemeClr val="dk1"/>
                </a:solidFill>
                <a:latin typeface="Arial"/>
                <a:ea typeface="Arial"/>
                <a:cs typeface="Arial"/>
                <a:sym typeface="Arial"/>
              </a:rPr>
              <a:t>  </a:t>
            </a:r>
            <a:r>
              <a:rPr lang="en" sz="3000">
                <a:solidFill>
                  <a:schemeClr val="dk1"/>
                </a:solidFill>
                <a:latin typeface="Arial"/>
                <a:ea typeface="Arial"/>
                <a:cs typeface="Arial"/>
                <a:sym typeface="Arial"/>
              </a:rPr>
              <a:t>Attachments:</a:t>
            </a:r>
            <a:endParaRPr sz="3000">
              <a:solidFill>
                <a:schemeClr val="dk1"/>
              </a:solidFill>
              <a:latin typeface="Arial"/>
              <a:ea typeface="Arial"/>
              <a:cs typeface="Arial"/>
              <a:sym typeface="Arial"/>
            </a:endParaRPr>
          </a:p>
          <a:p>
            <a:pPr indent="0" lvl="0" marL="0" rtl="0" algn="l">
              <a:lnSpc>
                <a:spcPct val="100000"/>
              </a:lnSpc>
              <a:spcBef>
                <a:spcPts val="0"/>
              </a:spcBef>
              <a:spcAft>
                <a:spcPts val="0"/>
              </a:spcAft>
              <a:buSzPts val="13000"/>
              <a:buNone/>
            </a:pPr>
            <a:r>
              <a:t/>
            </a:r>
            <a:endParaRPr sz="1400">
              <a:solidFill>
                <a:schemeClr val="dk1"/>
              </a:solidFill>
              <a:latin typeface="Arial"/>
              <a:ea typeface="Arial"/>
              <a:cs typeface="Arial"/>
              <a:sym typeface="Arial"/>
            </a:endParaRPr>
          </a:p>
          <a:p>
            <a:pPr indent="0" lvl="0" marL="0" rtl="0" algn="l">
              <a:lnSpc>
                <a:spcPct val="100000"/>
              </a:lnSpc>
              <a:spcBef>
                <a:spcPts val="0"/>
              </a:spcBef>
              <a:spcAft>
                <a:spcPts val="0"/>
              </a:spcAft>
              <a:buSzPts val="13000"/>
              <a:buNone/>
            </a:pPr>
            <a:r>
              <a:rPr lang="en" sz="1400">
                <a:solidFill>
                  <a:schemeClr val="dk1"/>
                </a:solidFill>
                <a:latin typeface="Arial"/>
                <a:ea typeface="Arial"/>
                <a:cs typeface="Arial"/>
                <a:sym typeface="Arial"/>
              </a:rPr>
              <a:t>This is a screenshot of the alert system when </a:t>
            </a:r>
            <a:endParaRPr sz="1400">
              <a:solidFill>
                <a:schemeClr val="dk1"/>
              </a:solidFill>
              <a:latin typeface="Arial"/>
              <a:ea typeface="Arial"/>
              <a:cs typeface="Arial"/>
              <a:sym typeface="Arial"/>
            </a:endParaRPr>
          </a:p>
          <a:p>
            <a:pPr indent="0" lvl="0" marL="0" rtl="0" algn="l">
              <a:lnSpc>
                <a:spcPct val="100000"/>
              </a:lnSpc>
              <a:spcBef>
                <a:spcPts val="0"/>
              </a:spcBef>
              <a:spcAft>
                <a:spcPts val="0"/>
              </a:spcAft>
              <a:buSzPts val="13000"/>
              <a:buNone/>
            </a:pPr>
            <a:r>
              <a:rPr lang="en" sz="1400">
                <a:solidFill>
                  <a:schemeClr val="dk1"/>
                </a:solidFill>
                <a:latin typeface="Arial"/>
                <a:ea typeface="Arial"/>
                <a:cs typeface="Arial"/>
                <a:sym typeface="Arial"/>
              </a:rPr>
              <a:t>alcohol is detected from the driver.</a:t>
            </a:r>
            <a:endParaRPr sz="1400">
              <a:solidFill>
                <a:schemeClr val="dk1"/>
              </a:solidFill>
              <a:latin typeface="Arial"/>
              <a:ea typeface="Arial"/>
              <a:cs typeface="Arial"/>
              <a:sym typeface="Arial"/>
            </a:endParaRPr>
          </a:p>
        </p:txBody>
      </p:sp>
      <p:pic>
        <p:nvPicPr>
          <p:cNvPr id="130" name="Google Shape;130;g83372e3e9c_2_0"/>
          <p:cNvPicPr preferRelativeResize="0"/>
          <p:nvPr/>
        </p:nvPicPr>
        <p:blipFill>
          <a:blip r:embed="rId3">
            <a:alphaModFix/>
          </a:blip>
          <a:stretch>
            <a:fillRect/>
          </a:stretch>
        </p:blipFill>
        <p:spPr>
          <a:xfrm>
            <a:off x="5545950" y="369100"/>
            <a:ext cx="2314575" cy="46077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141"/>
        </a:solidFill>
      </p:bgPr>
    </p:bg>
    <p:spTree>
      <p:nvGrpSpPr>
        <p:cNvPr id="134" name="Shape 134"/>
        <p:cNvGrpSpPr/>
        <p:nvPr/>
      </p:nvGrpSpPr>
      <p:grpSpPr>
        <a:xfrm>
          <a:off x="0" y="0"/>
          <a:ext cx="0" cy="0"/>
          <a:chOff x="0" y="0"/>
          <a:chExt cx="0" cy="0"/>
        </a:xfrm>
      </p:grpSpPr>
      <p:sp>
        <p:nvSpPr>
          <p:cNvPr id="135" name="Google Shape;135;g117669888fc_0_31"/>
          <p:cNvSpPr txBox="1"/>
          <p:nvPr>
            <p:ph type="title"/>
          </p:nvPr>
        </p:nvSpPr>
        <p:spPr>
          <a:xfrm>
            <a:off x="444600" y="258100"/>
            <a:ext cx="8368200" cy="1538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0"/>
              <a:buNone/>
            </a:pPr>
            <a:r>
              <a:rPr lang="en" sz="3000">
                <a:solidFill>
                  <a:schemeClr val="dk1"/>
                </a:solidFill>
                <a:latin typeface="Pacifico"/>
                <a:ea typeface="Pacifico"/>
                <a:cs typeface="Pacifico"/>
                <a:sym typeface="Pacifico"/>
              </a:rPr>
              <a:t>Sober driving today</a:t>
            </a:r>
            <a:endParaRPr sz="3000">
              <a:solidFill>
                <a:schemeClr val="dk1"/>
              </a:solidFill>
              <a:latin typeface="Pacifico"/>
              <a:ea typeface="Pacifico"/>
              <a:cs typeface="Pacifico"/>
              <a:sym typeface="Pacifico"/>
            </a:endParaRPr>
          </a:p>
          <a:p>
            <a:pPr indent="0" lvl="0" marL="0" rtl="0" algn="ctr">
              <a:lnSpc>
                <a:spcPct val="100000"/>
              </a:lnSpc>
              <a:spcBef>
                <a:spcPts val="0"/>
              </a:spcBef>
              <a:spcAft>
                <a:spcPts val="0"/>
              </a:spcAft>
              <a:buSzPts val="13000"/>
              <a:buNone/>
            </a:pPr>
            <a:r>
              <a:rPr lang="en" sz="3000">
                <a:solidFill>
                  <a:schemeClr val="dk1"/>
                </a:solidFill>
                <a:latin typeface="Pacifico"/>
                <a:ea typeface="Pacifico"/>
                <a:cs typeface="Pacifico"/>
                <a:sym typeface="Pacifico"/>
              </a:rPr>
              <a:t>Alive tomorrow</a:t>
            </a:r>
            <a:r>
              <a:rPr lang="en" sz="3000">
                <a:solidFill>
                  <a:schemeClr val="dk1"/>
                </a:solidFill>
                <a:latin typeface="Pacifico"/>
                <a:ea typeface="Pacifico"/>
                <a:cs typeface="Pacifico"/>
                <a:sym typeface="Pacifico"/>
              </a:rPr>
              <a:t> </a:t>
            </a:r>
            <a:r>
              <a:rPr lang="en" sz="3000">
                <a:solidFill>
                  <a:schemeClr val="dk1"/>
                </a:solidFill>
                <a:latin typeface="Arial"/>
                <a:ea typeface="Arial"/>
                <a:cs typeface="Arial"/>
                <a:sym typeface="Arial"/>
              </a:rPr>
              <a:t> </a:t>
            </a:r>
            <a:endParaRPr sz="1400">
              <a:solidFill>
                <a:schemeClr val="dk1"/>
              </a:solidFill>
              <a:latin typeface="Arial"/>
              <a:ea typeface="Arial"/>
              <a:cs typeface="Arial"/>
              <a:sym typeface="Arial"/>
            </a:endParaRPr>
          </a:p>
        </p:txBody>
      </p:sp>
      <p:pic>
        <p:nvPicPr>
          <p:cNvPr id="136" name="Google Shape;136;g117669888fc_0_31"/>
          <p:cNvPicPr preferRelativeResize="0"/>
          <p:nvPr/>
        </p:nvPicPr>
        <p:blipFill>
          <a:blip r:embed="rId3">
            <a:alphaModFix/>
          </a:blip>
          <a:stretch>
            <a:fillRect/>
          </a:stretch>
        </p:blipFill>
        <p:spPr>
          <a:xfrm>
            <a:off x="1219652" y="1665525"/>
            <a:ext cx="6818100" cy="2967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141"/>
        </a:solidFill>
      </p:bgPr>
    </p:bg>
    <p:spTree>
      <p:nvGrpSpPr>
        <p:cNvPr id="67" name="Shape 67"/>
        <p:cNvGrpSpPr/>
        <p:nvPr/>
      </p:nvGrpSpPr>
      <p:grpSpPr>
        <a:xfrm>
          <a:off x="0" y="0"/>
          <a:ext cx="0" cy="0"/>
          <a:chOff x="0" y="0"/>
          <a:chExt cx="0" cy="0"/>
        </a:xfrm>
      </p:grpSpPr>
      <p:sp>
        <p:nvSpPr>
          <p:cNvPr id="68" name="Google Shape;68;p2"/>
          <p:cNvSpPr txBox="1"/>
          <p:nvPr>
            <p:ph type="title"/>
          </p:nvPr>
        </p:nvSpPr>
        <p:spPr>
          <a:xfrm>
            <a:off x="681875" y="469525"/>
            <a:ext cx="7364700" cy="2633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3000"/>
              <a:buNone/>
            </a:pPr>
            <a:r>
              <a:rPr lang="en" sz="2600">
                <a:solidFill>
                  <a:srgbClr val="0098FF"/>
                </a:solidFill>
              </a:rPr>
              <a:t>TEAM NAME : </a:t>
            </a:r>
            <a:r>
              <a:rPr lang="en" sz="2600">
                <a:solidFill>
                  <a:schemeClr val="dk1"/>
                </a:solidFill>
              </a:rPr>
              <a:t>FALCONS</a:t>
            </a:r>
            <a:endParaRPr sz="2600">
              <a:solidFill>
                <a:schemeClr val="dk1"/>
              </a:solidFill>
            </a:endParaRPr>
          </a:p>
          <a:p>
            <a:pPr indent="0" lvl="0" marL="0" rtl="0" algn="l">
              <a:lnSpc>
                <a:spcPct val="100000"/>
              </a:lnSpc>
              <a:spcBef>
                <a:spcPts val="0"/>
              </a:spcBef>
              <a:spcAft>
                <a:spcPts val="0"/>
              </a:spcAft>
              <a:buSzPts val="13000"/>
              <a:buNone/>
            </a:pPr>
            <a:r>
              <a:rPr lang="en" sz="3000">
                <a:solidFill>
                  <a:srgbClr val="0098FF"/>
                </a:solidFill>
              </a:rPr>
              <a:t> </a:t>
            </a:r>
            <a:r>
              <a:rPr lang="en" sz="2600">
                <a:solidFill>
                  <a:srgbClr val="0098FF"/>
                </a:solidFill>
              </a:rPr>
              <a:t>MEMBER DETAILS</a:t>
            </a:r>
            <a:endParaRPr sz="2600">
              <a:solidFill>
                <a:srgbClr val="0098FF"/>
              </a:solidFill>
            </a:endParaRPr>
          </a:p>
          <a:p>
            <a:pPr indent="0" lvl="0" marL="0" rtl="0" algn="l">
              <a:lnSpc>
                <a:spcPct val="100000"/>
              </a:lnSpc>
              <a:spcBef>
                <a:spcPts val="0"/>
              </a:spcBef>
              <a:spcAft>
                <a:spcPts val="0"/>
              </a:spcAft>
              <a:buSzPts val="13000"/>
              <a:buNone/>
            </a:pPr>
            <a:r>
              <a:rPr i="1" lang="en" sz="2300">
                <a:solidFill>
                  <a:schemeClr val="dk1"/>
                </a:solidFill>
              </a:rPr>
              <a:t>1-Nakul Kolla</a:t>
            </a:r>
            <a:endParaRPr i="1" sz="2300">
              <a:solidFill>
                <a:schemeClr val="dk1"/>
              </a:solidFill>
            </a:endParaRPr>
          </a:p>
          <a:p>
            <a:pPr indent="0" lvl="0" marL="0" rtl="0" algn="l">
              <a:lnSpc>
                <a:spcPct val="100000"/>
              </a:lnSpc>
              <a:spcBef>
                <a:spcPts val="0"/>
              </a:spcBef>
              <a:spcAft>
                <a:spcPts val="0"/>
              </a:spcAft>
              <a:buSzPts val="13000"/>
              <a:buNone/>
            </a:pPr>
            <a:r>
              <a:rPr i="1" lang="en" sz="2300">
                <a:solidFill>
                  <a:schemeClr val="dk1"/>
                </a:solidFill>
              </a:rPr>
              <a:t>2-Eswar Sai Kondragunta</a:t>
            </a:r>
            <a:endParaRPr i="1" sz="2300">
              <a:solidFill>
                <a:schemeClr val="dk1"/>
              </a:solidFill>
            </a:endParaRPr>
          </a:p>
          <a:p>
            <a:pPr indent="0" lvl="0" marL="0" rtl="0" algn="l">
              <a:lnSpc>
                <a:spcPct val="100000"/>
              </a:lnSpc>
              <a:spcBef>
                <a:spcPts val="0"/>
              </a:spcBef>
              <a:spcAft>
                <a:spcPts val="0"/>
              </a:spcAft>
              <a:buSzPts val="13000"/>
              <a:buNone/>
            </a:pPr>
            <a:r>
              <a:rPr i="1" lang="en" sz="2300">
                <a:solidFill>
                  <a:schemeClr val="dk1"/>
                </a:solidFill>
              </a:rPr>
              <a:t>3-Trishal Sai Srinivas</a:t>
            </a:r>
            <a:endParaRPr i="1" sz="2300">
              <a:solidFill>
                <a:schemeClr val="dk1"/>
              </a:solidFill>
            </a:endParaRPr>
          </a:p>
          <a:p>
            <a:pPr indent="0" lvl="0" marL="0" rtl="0" algn="l">
              <a:lnSpc>
                <a:spcPct val="100000"/>
              </a:lnSpc>
              <a:spcBef>
                <a:spcPts val="0"/>
              </a:spcBef>
              <a:spcAft>
                <a:spcPts val="0"/>
              </a:spcAft>
              <a:buSzPts val="13000"/>
              <a:buNone/>
            </a:pPr>
            <a:r>
              <a:rPr i="1" lang="en" sz="2300">
                <a:solidFill>
                  <a:schemeClr val="dk1"/>
                </a:solidFill>
              </a:rPr>
              <a:t>4-Manish Ramireddy</a:t>
            </a:r>
            <a:endParaRPr i="1" sz="2300">
              <a:solidFill>
                <a:schemeClr val="dk1"/>
              </a:solidFill>
            </a:endParaRPr>
          </a:p>
          <a:p>
            <a:pPr indent="0" lvl="0" marL="0" rtl="0" algn="l">
              <a:lnSpc>
                <a:spcPct val="100000"/>
              </a:lnSpc>
              <a:spcBef>
                <a:spcPts val="0"/>
              </a:spcBef>
              <a:spcAft>
                <a:spcPts val="0"/>
              </a:spcAft>
              <a:buSzPts val="13000"/>
              <a:buNone/>
            </a:pPr>
            <a:r>
              <a:rPr i="1" lang="en" sz="2300">
                <a:solidFill>
                  <a:schemeClr val="dk1"/>
                </a:solidFill>
              </a:rPr>
              <a:t>5-G Sudeep Aryan</a:t>
            </a:r>
            <a:endParaRPr i="1" sz="2300">
              <a:solidFill>
                <a:schemeClr val="dk1"/>
              </a:solidFill>
            </a:endParaRPr>
          </a:p>
        </p:txBody>
      </p:sp>
      <p:sp>
        <p:nvSpPr>
          <p:cNvPr id="69" name="Google Shape;69;p2"/>
          <p:cNvSpPr txBox="1"/>
          <p:nvPr>
            <p:ph idx="1" type="body"/>
          </p:nvPr>
        </p:nvSpPr>
        <p:spPr>
          <a:xfrm>
            <a:off x="387900" y="3377150"/>
            <a:ext cx="8368200" cy="1071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2900">
                <a:latin typeface="Maven Pro"/>
                <a:ea typeface="Maven Pro"/>
                <a:cs typeface="Maven Pro"/>
                <a:sym typeface="Maven Pro"/>
              </a:rPr>
              <a:t>Theme: Smart City Solutions</a:t>
            </a:r>
            <a:endParaRPr sz="3000">
              <a:solidFill>
                <a:srgbClr val="0098FF"/>
              </a:solidFill>
            </a:endParaRPr>
          </a:p>
        </p:txBody>
      </p:sp>
      <p:sp>
        <p:nvSpPr>
          <p:cNvPr id="70" name="Google Shape;70;p2"/>
          <p:cNvSpPr txBox="1"/>
          <p:nvPr>
            <p:ph idx="1" type="body"/>
          </p:nvPr>
        </p:nvSpPr>
        <p:spPr>
          <a:xfrm>
            <a:off x="681875" y="3194100"/>
            <a:ext cx="8216400" cy="170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i="1" lang="en" sz="2400">
                <a:solidFill>
                  <a:srgbClr val="0075C4"/>
                </a:solidFill>
              </a:rPr>
              <a:t>                </a:t>
            </a:r>
            <a:endParaRPr i="1" sz="2400">
              <a:solidFill>
                <a:srgbClr val="0075C4"/>
              </a:solidFill>
            </a:endParaRPr>
          </a:p>
          <a:p>
            <a:pPr indent="0" lvl="0" marL="0" rtl="0" algn="l">
              <a:lnSpc>
                <a:spcPct val="115000"/>
              </a:lnSpc>
              <a:spcBef>
                <a:spcPts val="1600"/>
              </a:spcBef>
              <a:spcAft>
                <a:spcPts val="1600"/>
              </a:spcAft>
              <a:buSzPts val="1800"/>
              <a:buNone/>
            </a:pPr>
            <a:r>
              <a:rPr lang="en" sz="1700">
                <a:latin typeface="Maven Pro"/>
                <a:ea typeface="Maven Pro"/>
                <a:cs typeface="Maven Pro"/>
                <a:sym typeface="Maven Pro"/>
              </a:rPr>
              <a:t>Road Safety: Technology enablers to reduce accidents, monitor road conditions and city ‘s infrastructure, improve pedestrian safety and monitor the health condition of the drivers</a:t>
            </a:r>
            <a:endParaRPr i="1"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141"/>
        </a:solidFill>
      </p:bgPr>
    </p:bg>
    <p:spTree>
      <p:nvGrpSpPr>
        <p:cNvPr id="74" name="Shape 74"/>
        <p:cNvGrpSpPr/>
        <p:nvPr/>
      </p:nvGrpSpPr>
      <p:grpSpPr>
        <a:xfrm>
          <a:off x="0" y="0"/>
          <a:ext cx="0" cy="0"/>
          <a:chOff x="0" y="0"/>
          <a:chExt cx="0" cy="0"/>
        </a:xfrm>
      </p:grpSpPr>
      <p:sp>
        <p:nvSpPr>
          <p:cNvPr id="75" name="Google Shape;75;p3"/>
          <p:cNvSpPr txBox="1"/>
          <p:nvPr>
            <p:ph type="title"/>
          </p:nvPr>
        </p:nvSpPr>
        <p:spPr>
          <a:xfrm>
            <a:off x="600500" y="253575"/>
            <a:ext cx="8368200" cy="1120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0"/>
              <a:buNone/>
            </a:pPr>
            <a:r>
              <a:rPr lang="en" sz="3000">
                <a:solidFill>
                  <a:srgbClr val="0098FF"/>
                </a:solidFill>
                <a:latin typeface="Arial"/>
                <a:ea typeface="Arial"/>
                <a:cs typeface="Arial"/>
                <a:sym typeface="Arial"/>
              </a:rPr>
              <a:t>PROBLEM STATEMENT</a:t>
            </a:r>
            <a:endParaRPr sz="3000">
              <a:solidFill>
                <a:srgbClr val="0098FF"/>
              </a:solidFill>
            </a:endParaRPr>
          </a:p>
        </p:txBody>
      </p:sp>
      <p:sp>
        <p:nvSpPr>
          <p:cNvPr id="76" name="Google Shape;76;p3"/>
          <p:cNvSpPr txBox="1"/>
          <p:nvPr>
            <p:ph idx="1" type="body"/>
          </p:nvPr>
        </p:nvSpPr>
        <p:spPr>
          <a:xfrm>
            <a:off x="600500" y="1091050"/>
            <a:ext cx="8368200" cy="3684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latin typeface="Nunito"/>
                <a:ea typeface="Nunito"/>
                <a:cs typeface="Nunito"/>
                <a:sym typeface="Nunito"/>
              </a:rPr>
              <a:t>As the population is increasing rapidly, the use of vehicles also increasing especially in India, more than 20% of the total vehicles in the world are used in India. The more number of vehicles implies pollution, accidents and  more number of safety regulations. 11% of total deaths are due to accidents in India.</a:t>
            </a:r>
            <a:endParaRPr sz="1600">
              <a:latin typeface="Nunito"/>
              <a:ea typeface="Nunito"/>
              <a:cs typeface="Nunito"/>
              <a:sym typeface="Nunito"/>
            </a:endParaRPr>
          </a:p>
          <a:p>
            <a:pPr indent="0" lvl="0" marL="0" rtl="0" algn="l">
              <a:lnSpc>
                <a:spcPct val="100000"/>
              </a:lnSpc>
              <a:spcBef>
                <a:spcPts val="0"/>
              </a:spcBef>
              <a:spcAft>
                <a:spcPts val="0"/>
              </a:spcAft>
              <a:buNone/>
            </a:pPr>
            <a:r>
              <a:rPr lang="en" sz="1600">
                <a:latin typeface="Nunito"/>
                <a:ea typeface="Nunito"/>
                <a:cs typeface="Nunito"/>
                <a:sym typeface="Nunito"/>
              </a:rPr>
              <a:t>	Accidents can be mainly caused by drunk &amp; drive and bad health conditions. In the 11% of total accident cases, majority of the cases as high as 6% are due to Drunk and driving while other 2-3% are due to health conditions and irresponsible driving of the driver like, heart conditions, stress levels, dizziness. </a:t>
            </a:r>
            <a:endParaRPr sz="1600">
              <a:latin typeface="Nunito"/>
              <a:ea typeface="Nunito"/>
              <a:cs typeface="Nunito"/>
              <a:sym typeface="Nunito"/>
            </a:endParaRPr>
          </a:p>
          <a:p>
            <a:pPr indent="0" lvl="0" marL="0" rtl="0" algn="l">
              <a:lnSpc>
                <a:spcPct val="100000"/>
              </a:lnSpc>
              <a:spcBef>
                <a:spcPts val="0"/>
              </a:spcBef>
              <a:spcAft>
                <a:spcPts val="0"/>
              </a:spcAft>
              <a:buNone/>
            </a:pPr>
            <a:r>
              <a:rPr lang="en" sz="1600">
                <a:latin typeface="Nunito"/>
                <a:ea typeface="Nunito"/>
                <a:cs typeface="Nunito"/>
                <a:sym typeface="Nunito"/>
              </a:rPr>
              <a:t>	In the year 2020, Bangalore city reported 657 deaths due to road accidents. The year’s 2018 and 2019 there were 870 and 832 deaths respectively. So, there are around thousand people dying in Banglore city alone due to road accidents and there may be many people who are out there injured and are going through mental health problems due to accidents. An accident not only affects the person injured but also their respective families.</a:t>
            </a:r>
            <a:endParaRPr sz="1600">
              <a:latin typeface="Nunito"/>
              <a:ea typeface="Nunito"/>
              <a:cs typeface="Nunito"/>
              <a:sym typeface="Nunito"/>
            </a:endParaRPr>
          </a:p>
          <a:p>
            <a:pPr indent="0" lvl="0" marL="0" rtl="0" algn="l">
              <a:lnSpc>
                <a:spcPct val="100000"/>
              </a:lnSpc>
              <a:spcBef>
                <a:spcPts val="0"/>
              </a:spcBef>
              <a:spcAft>
                <a:spcPts val="0"/>
              </a:spcAft>
              <a:buNone/>
            </a:pPr>
            <a:r>
              <a:rPr lang="en" sz="1400">
                <a:solidFill>
                  <a:srgbClr val="000000"/>
                </a:solidFill>
                <a:latin typeface="Nunito"/>
                <a:ea typeface="Nunito"/>
                <a:cs typeface="Nunito"/>
                <a:sym typeface="Nunito"/>
              </a:rPr>
              <a:t>         </a:t>
            </a:r>
            <a:endParaRPr i="1" sz="2000">
              <a:latin typeface="Arial"/>
              <a:ea typeface="Arial"/>
              <a:cs typeface="Arial"/>
              <a:sym typeface="Arial"/>
            </a:endParaRPr>
          </a:p>
          <a:p>
            <a:pPr indent="0" lvl="0" marL="0" rtl="0" algn="ctr">
              <a:lnSpc>
                <a:spcPct val="115000"/>
              </a:lnSpc>
              <a:spcBef>
                <a:spcPts val="0"/>
              </a:spcBef>
              <a:spcAft>
                <a:spcPts val="1600"/>
              </a:spcAft>
              <a:buSzPts val="1800"/>
              <a:buNone/>
            </a:pPr>
            <a:r>
              <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141"/>
        </a:solidFill>
      </p:bgPr>
    </p:bg>
    <p:spTree>
      <p:nvGrpSpPr>
        <p:cNvPr id="80" name="Shape 80"/>
        <p:cNvGrpSpPr/>
        <p:nvPr/>
      </p:nvGrpSpPr>
      <p:grpSpPr>
        <a:xfrm>
          <a:off x="0" y="0"/>
          <a:ext cx="0" cy="0"/>
          <a:chOff x="0" y="0"/>
          <a:chExt cx="0" cy="0"/>
        </a:xfrm>
      </p:grpSpPr>
      <p:sp>
        <p:nvSpPr>
          <p:cNvPr id="81" name="Google Shape;81;g117669888fc_0_1"/>
          <p:cNvSpPr txBox="1"/>
          <p:nvPr/>
        </p:nvSpPr>
        <p:spPr>
          <a:xfrm>
            <a:off x="906850" y="1124850"/>
            <a:ext cx="76515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    So, to </a:t>
            </a:r>
            <a:r>
              <a:rPr lang="en" sz="1600">
                <a:solidFill>
                  <a:schemeClr val="dk1"/>
                </a:solidFill>
                <a:latin typeface="Roboto"/>
                <a:ea typeface="Roboto"/>
                <a:cs typeface="Roboto"/>
                <a:sym typeface="Roboto"/>
              </a:rPr>
              <a:t>reduce the number of road accidents we have come up with a working prototype where the system measures the drivers heartbeat and SPO2 levels continuously and this data is used by the arduino to detect any abnormalities in driver. </a:t>
            </a:r>
            <a:endParaRPr sz="1600">
              <a:solidFill>
                <a:schemeClr val="dk1"/>
              </a:solidFill>
              <a:latin typeface="Roboto"/>
              <a:ea typeface="Roboto"/>
              <a:cs typeface="Roboto"/>
              <a:sym typeface="Roboto"/>
            </a:endParaRPr>
          </a:p>
          <a:p>
            <a:pPr indent="0" lvl="0" marL="0" rtl="0" algn="l">
              <a:spcBef>
                <a:spcPts val="0"/>
              </a:spcBef>
              <a:spcAft>
                <a:spcPts val="0"/>
              </a:spcAft>
              <a:buNone/>
            </a:pPr>
            <a:r>
              <a:rPr lang="en" sz="1600">
                <a:solidFill>
                  <a:schemeClr val="dk1"/>
                </a:solidFill>
                <a:latin typeface="Roboto"/>
                <a:ea typeface="Roboto"/>
                <a:cs typeface="Roboto"/>
                <a:sym typeface="Roboto"/>
              </a:rPr>
              <a:t>     Also, an alcohol detection system is integrated with this system and it restricts the driver from starting the engine or with some extra PID controllers we can even limit the maximum speed of the car and also send an alert to the respected authorities along with their emergency contact numbers. In this way we can prevent the life of the driver and also other passengers in the vehicles.</a:t>
            </a:r>
            <a:endParaRPr sz="1600">
              <a:solidFill>
                <a:schemeClr val="dk1"/>
              </a:solidFill>
              <a:latin typeface="Roboto"/>
              <a:ea typeface="Roboto"/>
              <a:cs typeface="Roboto"/>
              <a:sym typeface="Roboto"/>
            </a:endParaRPr>
          </a:p>
          <a:p>
            <a:pPr indent="0" lvl="0" marL="0" rtl="0" algn="l">
              <a:spcBef>
                <a:spcPts val="0"/>
              </a:spcBef>
              <a:spcAft>
                <a:spcPts val="0"/>
              </a:spcAft>
              <a:buNone/>
            </a:pPr>
            <a:r>
              <a:rPr lang="en" sz="1600">
                <a:solidFill>
                  <a:schemeClr val="dk1"/>
                </a:solidFill>
                <a:latin typeface="Roboto"/>
                <a:ea typeface="Roboto"/>
                <a:cs typeface="Roboto"/>
                <a:sym typeface="Roboto"/>
              </a:rPr>
              <a:t>     The heartbeat sensor and the SPO2 sensor can be easily integrated to the steering wheel and collect the required data from palms.</a:t>
            </a:r>
            <a:endParaRPr sz="1600">
              <a:solidFill>
                <a:schemeClr val="dk1"/>
              </a:solidFill>
              <a:latin typeface="Roboto"/>
              <a:ea typeface="Roboto"/>
              <a:cs typeface="Roboto"/>
              <a:sym typeface="Roboto"/>
            </a:endParaRPr>
          </a:p>
          <a:p>
            <a:pPr indent="0" lvl="0" marL="0" rtl="0" algn="l">
              <a:spcBef>
                <a:spcPts val="0"/>
              </a:spcBef>
              <a:spcAft>
                <a:spcPts val="0"/>
              </a:spcAft>
              <a:buNone/>
            </a:pPr>
            <a:r>
              <a:t/>
            </a:r>
            <a:endParaRPr sz="1600">
              <a:solidFill>
                <a:schemeClr val="dk1"/>
              </a:solidFill>
              <a:latin typeface="Roboto"/>
              <a:ea typeface="Roboto"/>
              <a:cs typeface="Roboto"/>
              <a:sym typeface="Roboto"/>
            </a:endParaRPr>
          </a:p>
          <a:p>
            <a:pPr indent="0" lvl="0" marL="0" rtl="0" algn="l">
              <a:spcBef>
                <a:spcPts val="0"/>
              </a:spcBef>
              <a:spcAft>
                <a:spcPts val="0"/>
              </a:spcAft>
              <a:buNone/>
            </a:pPr>
            <a:r>
              <a:t/>
            </a:r>
            <a:endParaRPr sz="1600">
              <a:solidFill>
                <a:schemeClr val="dk1"/>
              </a:solidFill>
              <a:latin typeface="Roboto"/>
              <a:ea typeface="Roboto"/>
              <a:cs typeface="Roboto"/>
              <a:sym typeface="Roboto"/>
            </a:endParaRPr>
          </a:p>
          <a:p>
            <a:pPr indent="0" lvl="0" marL="0" rtl="0" algn="l">
              <a:spcBef>
                <a:spcPts val="0"/>
              </a:spcBef>
              <a:spcAft>
                <a:spcPts val="0"/>
              </a:spcAft>
              <a:buNone/>
            </a:pPr>
            <a:r>
              <a:t/>
            </a:r>
            <a:endParaRPr sz="1600">
              <a:solidFill>
                <a:schemeClr val="dk1"/>
              </a:solidFill>
              <a:latin typeface="Roboto"/>
              <a:ea typeface="Roboto"/>
              <a:cs typeface="Roboto"/>
              <a:sym typeface="Roboto"/>
            </a:endParaRPr>
          </a:p>
        </p:txBody>
      </p:sp>
      <p:sp>
        <p:nvSpPr>
          <p:cNvPr id="82" name="Google Shape;82;g117669888fc_0_1"/>
          <p:cNvSpPr txBox="1"/>
          <p:nvPr/>
        </p:nvSpPr>
        <p:spPr>
          <a:xfrm>
            <a:off x="774600" y="178900"/>
            <a:ext cx="7594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rgbClr val="0098FF"/>
                </a:solidFill>
              </a:rPr>
              <a:t>SOLUTION</a:t>
            </a:r>
            <a:endParaRPr sz="3600">
              <a:solidFill>
                <a:srgbClr val="0098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141"/>
        </a:solidFill>
      </p:bgPr>
    </p:bg>
    <p:spTree>
      <p:nvGrpSpPr>
        <p:cNvPr id="86" name="Shape 86"/>
        <p:cNvGrpSpPr/>
        <p:nvPr/>
      </p:nvGrpSpPr>
      <p:grpSpPr>
        <a:xfrm>
          <a:off x="0" y="0"/>
          <a:ext cx="0" cy="0"/>
          <a:chOff x="0" y="0"/>
          <a:chExt cx="0" cy="0"/>
        </a:xfrm>
      </p:grpSpPr>
      <p:sp>
        <p:nvSpPr>
          <p:cNvPr id="87" name="Google Shape;87;g117669888fc_0_6"/>
          <p:cNvSpPr txBox="1"/>
          <p:nvPr/>
        </p:nvSpPr>
        <p:spPr>
          <a:xfrm>
            <a:off x="785825" y="571500"/>
            <a:ext cx="7893900" cy="552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1"/>
                </a:solidFill>
                <a:latin typeface="Roboto"/>
                <a:ea typeface="Roboto"/>
                <a:cs typeface="Roboto"/>
                <a:sym typeface="Roboto"/>
              </a:rPr>
              <a:t>Constraints: </a:t>
            </a:r>
            <a:endParaRPr b="1" sz="17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 1) Some people have a high blood-pressure and heartbeat which is normal to their body. Unfortunately this model won’t be accurate with this case.</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 2) Some people wear perfumes that contain some alcohol level which may become as a false positive for the sensor.</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 3) The maximum safe level of the heartbeat vary from person to person according to WHO the maximum safe limit of the person’s heartbeat is around 220-(their age).</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b="1" lang="en" sz="1800">
                <a:solidFill>
                  <a:schemeClr val="dk1"/>
                </a:solidFill>
                <a:latin typeface="Roboto"/>
                <a:ea typeface="Roboto"/>
                <a:cs typeface="Roboto"/>
                <a:sym typeface="Roboto"/>
              </a:rPr>
              <a:t>Assumptions:</a:t>
            </a:r>
            <a:endParaRPr b="1"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 1)The whole city/all the drivers should accept such a device in the car. If this is implemented in some cars there is a chance that the many users may not prefer that particular brand/car.</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 2) Assume that the driver don’’t wear a mask. If a mask is there then the alcohol sensor which detects the  breath would be inaccur</a:t>
            </a:r>
            <a:r>
              <a:rPr lang="en" sz="1600">
                <a:solidFill>
                  <a:schemeClr val="dk1"/>
                </a:solidFill>
                <a:latin typeface="Roboto"/>
                <a:ea typeface="Roboto"/>
                <a:cs typeface="Roboto"/>
                <a:sym typeface="Roboto"/>
              </a:rPr>
              <a:t>ate.</a:t>
            </a:r>
            <a:endParaRPr sz="1600">
              <a:solidFill>
                <a:schemeClr val="dk1"/>
              </a:solidFill>
              <a:latin typeface="Roboto"/>
              <a:ea typeface="Roboto"/>
              <a:cs typeface="Roboto"/>
              <a:sym typeface="Roboto"/>
            </a:endParaRPr>
          </a:p>
          <a:p>
            <a:pPr indent="0" lvl="0" marL="0" rtl="0" algn="l">
              <a:spcBef>
                <a:spcPts val="0"/>
              </a:spcBef>
              <a:spcAft>
                <a:spcPts val="0"/>
              </a:spcAft>
              <a:buNone/>
            </a:pPr>
            <a:r>
              <a:t/>
            </a:r>
            <a:endParaRPr sz="1600">
              <a:solidFill>
                <a:schemeClr val="dk1"/>
              </a:solidFill>
              <a:latin typeface="Roboto"/>
              <a:ea typeface="Roboto"/>
              <a:cs typeface="Roboto"/>
              <a:sym typeface="Roboto"/>
            </a:endParaRPr>
          </a:p>
          <a:p>
            <a:pPr indent="0" lvl="0" marL="0" rtl="0" algn="l">
              <a:spcBef>
                <a:spcPts val="0"/>
              </a:spcBef>
              <a:spcAft>
                <a:spcPts val="0"/>
              </a:spcAft>
              <a:buNone/>
            </a:pPr>
            <a:r>
              <a:t/>
            </a:r>
            <a:endParaRPr sz="1600">
              <a:solidFill>
                <a:schemeClr val="dk1"/>
              </a:solidFill>
              <a:latin typeface="Roboto"/>
              <a:ea typeface="Roboto"/>
              <a:cs typeface="Roboto"/>
              <a:sym typeface="Roboto"/>
            </a:endParaRPr>
          </a:p>
          <a:p>
            <a:pPr indent="0" lvl="0" marL="0" rtl="0" algn="l">
              <a:spcBef>
                <a:spcPts val="0"/>
              </a:spcBef>
              <a:spcAft>
                <a:spcPts val="0"/>
              </a:spcAft>
              <a:buNone/>
            </a:pPr>
            <a:r>
              <a:t/>
            </a:r>
            <a:endParaRPr sz="1600">
              <a:solidFill>
                <a:schemeClr val="dk1"/>
              </a:solidFill>
              <a:latin typeface="Roboto"/>
              <a:ea typeface="Roboto"/>
              <a:cs typeface="Roboto"/>
              <a:sym typeface="Roboto"/>
            </a:endParaRPr>
          </a:p>
          <a:p>
            <a:pPr indent="0" lvl="0" marL="0" rtl="0" algn="l">
              <a:spcBef>
                <a:spcPts val="0"/>
              </a:spcBef>
              <a:spcAft>
                <a:spcPts val="0"/>
              </a:spcAft>
              <a:buNone/>
            </a:pPr>
            <a:r>
              <a:t/>
            </a:r>
            <a:endParaRPr sz="1600">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141"/>
        </a:solidFill>
      </p:bgPr>
    </p:bg>
    <p:spTree>
      <p:nvGrpSpPr>
        <p:cNvPr id="91" name="Shape 91"/>
        <p:cNvGrpSpPr/>
        <p:nvPr/>
      </p:nvGrpSpPr>
      <p:grpSpPr>
        <a:xfrm>
          <a:off x="0" y="0"/>
          <a:ext cx="0" cy="0"/>
          <a:chOff x="0" y="0"/>
          <a:chExt cx="0" cy="0"/>
        </a:xfrm>
      </p:grpSpPr>
      <p:sp>
        <p:nvSpPr>
          <p:cNvPr id="92" name="Google Shape;92;g117669888fc_3_10"/>
          <p:cNvSpPr txBox="1"/>
          <p:nvPr/>
        </p:nvSpPr>
        <p:spPr>
          <a:xfrm>
            <a:off x="651800" y="793500"/>
            <a:ext cx="7764900" cy="3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latin typeface="Calibri"/>
                <a:ea typeface="Calibri"/>
                <a:cs typeface="Calibri"/>
                <a:sym typeface="Calibri"/>
              </a:rPr>
              <a:t>How easily can your solution be implemented and how effective will it be?</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Our model was developed on the thought of implementing the pulse oximeter sensor in the steering where all the drivers have contact with all the time, so we can keep tracking the health conditions of the driver and make sure they are alert and attentive on roads.</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The alcohol sensor is placed over the steering wheel where it would be at 2-3 feet range of the driver’s face to detect the alcohol content through their breath.</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The effectiveness of the MQ3 sensor depends on the distance between the sensor and the user. We need to make sure the sensor is placed in a permissible limit.</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141"/>
        </a:solidFill>
      </p:bgPr>
    </p:bg>
    <p:spTree>
      <p:nvGrpSpPr>
        <p:cNvPr id="96" name="Shape 96"/>
        <p:cNvGrpSpPr/>
        <p:nvPr/>
      </p:nvGrpSpPr>
      <p:grpSpPr>
        <a:xfrm>
          <a:off x="0" y="0"/>
          <a:ext cx="0" cy="0"/>
          <a:chOff x="0" y="0"/>
          <a:chExt cx="0" cy="0"/>
        </a:xfrm>
      </p:grpSpPr>
      <p:sp>
        <p:nvSpPr>
          <p:cNvPr id="97" name="Google Shape;97;g117669888fc_3_5"/>
          <p:cNvSpPr txBox="1"/>
          <p:nvPr/>
        </p:nvSpPr>
        <p:spPr>
          <a:xfrm>
            <a:off x="651800" y="821825"/>
            <a:ext cx="756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98" name="Google Shape;98;g117669888fc_3_5"/>
          <p:cNvSpPr txBox="1"/>
          <p:nvPr/>
        </p:nvSpPr>
        <p:spPr>
          <a:xfrm>
            <a:off x="583400" y="595325"/>
            <a:ext cx="7751100" cy="4155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800">
                <a:solidFill>
                  <a:schemeClr val="dk1"/>
                </a:solidFill>
                <a:latin typeface="Roboto"/>
                <a:ea typeface="Roboto"/>
                <a:cs typeface="Roboto"/>
                <a:sym typeface="Roboto"/>
              </a:rPr>
              <a:t>Usability</a:t>
            </a:r>
            <a:r>
              <a:rPr b="1" lang="en" sz="1800">
                <a:solidFill>
                  <a:schemeClr val="dk1"/>
                </a:solidFill>
                <a:latin typeface="Roboto"/>
                <a:ea typeface="Roboto"/>
                <a:cs typeface="Roboto"/>
                <a:sym typeface="Roboto"/>
              </a:rPr>
              <a:t> and Scalability :</a:t>
            </a:r>
            <a:r>
              <a:rPr lang="en">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sz="1800">
              <a:solidFill>
                <a:schemeClr val="dk1"/>
              </a:solidFill>
              <a:latin typeface="Roboto"/>
              <a:ea typeface="Roboto"/>
              <a:cs typeface="Roboto"/>
              <a:sym typeface="Roboto"/>
            </a:endParaRPr>
          </a:p>
          <a:p>
            <a:pPr indent="0" lvl="0" marL="457200" rtl="0" algn="l">
              <a:spcBef>
                <a:spcPts val="0"/>
              </a:spcBef>
              <a:spcAft>
                <a:spcPts val="0"/>
              </a:spcAft>
              <a:buNone/>
            </a:pPr>
            <a:r>
              <a:rPr lang="en" sz="1800">
                <a:solidFill>
                  <a:schemeClr val="dk1"/>
                </a:solidFill>
                <a:latin typeface="Roboto"/>
                <a:ea typeface="Roboto"/>
                <a:cs typeface="Roboto"/>
                <a:sym typeface="Roboto"/>
              </a:rPr>
              <a:t>This model is not only restricted to the cars in india, it can be used worldwide in all the cars.</a:t>
            </a:r>
            <a:endParaRPr sz="1800">
              <a:solidFill>
                <a:schemeClr val="dk1"/>
              </a:solidFill>
              <a:latin typeface="Roboto"/>
              <a:ea typeface="Roboto"/>
              <a:cs typeface="Roboto"/>
              <a:sym typeface="Roboto"/>
            </a:endParaRPr>
          </a:p>
          <a:p>
            <a:pPr indent="0" lvl="0" marL="457200" rtl="0" algn="l">
              <a:spcBef>
                <a:spcPts val="0"/>
              </a:spcBef>
              <a:spcAft>
                <a:spcPts val="0"/>
              </a:spcAft>
              <a:buNone/>
            </a:pPr>
            <a:r>
              <a:rPr lang="en" sz="1800">
                <a:solidFill>
                  <a:schemeClr val="dk1"/>
                </a:solidFill>
                <a:latin typeface="Roboto"/>
                <a:ea typeface="Roboto"/>
                <a:cs typeface="Roboto"/>
                <a:sym typeface="Roboto"/>
              </a:rPr>
              <a:t>       This can be further implemented in heavy and long transport vehicles and can be further </a:t>
            </a:r>
            <a:r>
              <a:rPr lang="en" sz="1800">
                <a:solidFill>
                  <a:schemeClr val="dk1"/>
                </a:solidFill>
                <a:latin typeface="Roboto"/>
                <a:ea typeface="Roboto"/>
                <a:cs typeface="Roboto"/>
                <a:sym typeface="Roboto"/>
              </a:rPr>
              <a:t>developed because most of the drivers of these vehicles need to travel long distances so generally they may drive under influence of alcohol, to avoid this and prevent the accidents </a:t>
            </a:r>
            <a:r>
              <a:rPr lang="en" sz="1800">
                <a:solidFill>
                  <a:schemeClr val="dk1"/>
                </a:solidFill>
                <a:latin typeface="Roboto"/>
                <a:ea typeface="Roboto"/>
                <a:cs typeface="Roboto"/>
                <a:sym typeface="Roboto"/>
              </a:rPr>
              <a:t> by restricting the top </a:t>
            </a:r>
            <a:r>
              <a:rPr lang="en" sz="1800">
                <a:solidFill>
                  <a:schemeClr val="dk1"/>
                </a:solidFill>
                <a:latin typeface="Roboto"/>
                <a:ea typeface="Roboto"/>
                <a:cs typeface="Roboto"/>
                <a:sym typeface="Roboto"/>
              </a:rPr>
              <a:t>speed</a:t>
            </a:r>
            <a:r>
              <a:rPr lang="en" sz="1800">
                <a:solidFill>
                  <a:schemeClr val="dk1"/>
                </a:solidFill>
                <a:latin typeface="Roboto"/>
                <a:ea typeface="Roboto"/>
                <a:cs typeface="Roboto"/>
                <a:sym typeface="Roboto"/>
              </a:rPr>
              <a:t> of the </a:t>
            </a:r>
            <a:r>
              <a:rPr lang="en" sz="1800">
                <a:solidFill>
                  <a:schemeClr val="dk1"/>
                </a:solidFill>
                <a:latin typeface="Roboto"/>
                <a:ea typeface="Roboto"/>
                <a:cs typeface="Roboto"/>
                <a:sym typeface="Roboto"/>
              </a:rPr>
              <a:t>vehicle </a:t>
            </a:r>
            <a:r>
              <a:rPr lang="en" sz="1800">
                <a:solidFill>
                  <a:schemeClr val="dk1"/>
                </a:solidFill>
                <a:latin typeface="Roboto"/>
                <a:ea typeface="Roboto"/>
                <a:cs typeface="Roboto"/>
                <a:sym typeface="Roboto"/>
              </a:rPr>
              <a:t>according to the location/road/area it is travelling.</a:t>
            </a:r>
            <a:endParaRPr sz="1800">
              <a:solidFill>
                <a:schemeClr val="dk1"/>
              </a:solidFill>
              <a:latin typeface="Roboto"/>
              <a:ea typeface="Roboto"/>
              <a:cs typeface="Roboto"/>
              <a:sym typeface="Roboto"/>
            </a:endParaRPr>
          </a:p>
          <a:p>
            <a:pPr indent="0" lvl="0" marL="457200" rtl="0" algn="l">
              <a:spcBef>
                <a:spcPts val="0"/>
              </a:spcBef>
              <a:spcAft>
                <a:spcPts val="0"/>
              </a:spcAft>
              <a:buNone/>
            </a:pPr>
            <a:r>
              <a:t/>
            </a:r>
            <a:endParaRPr sz="1800">
              <a:solidFill>
                <a:schemeClr val="dk1"/>
              </a:solidFill>
              <a:latin typeface="Roboto"/>
              <a:ea typeface="Roboto"/>
              <a:cs typeface="Roboto"/>
              <a:sym typeface="Roboto"/>
            </a:endParaRPr>
          </a:p>
          <a:p>
            <a:pPr indent="0" lvl="0" marL="457200" rtl="0" algn="l">
              <a:spcBef>
                <a:spcPts val="0"/>
              </a:spcBef>
              <a:spcAft>
                <a:spcPts val="0"/>
              </a:spcAft>
              <a:buNone/>
            </a:pPr>
            <a:r>
              <a:t/>
            </a:r>
            <a:endParaRPr sz="1800">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141"/>
        </a:solidFill>
      </p:bgPr>
    </p:bg>
    <p:spTree>
      <p:nvGrpSpPr>
        <p:cNvPr id="102" name="Shape 102"/>
        <p:cNvGrpSpPr/>
        <p:nvPr/>
      </p:nvGrpSpPr>
      <p:grpSpPr>
        <a:xfrm>
          <a:off x="0" y="0"/>
          <a:ext cx="0" cy="0"/>
          <a:chOff x="0" y="0"/>
          <a:chExt cx="0" cy="0"/>
        </a:xfrm>
      </p:grpSpPr>
      <p:sp>
        <p:nvSpPr>
          <p:cNvPr id="103" name="Google Shape;103;g117669888fc_0_16"/>
          <p:cNvSpPr txBox="1"/>
          <p:nvPr/>
        </p:nvSpPr>
        <p:spPr>
          <a:xfrm>
            <a:off x="428625" y="547700"/>
            <a:ext cx="7893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Circuit Model:</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pic>
        <p:nvPicPr>
          <p:cNvPr id="104" name="Google Shape;104;g117669888fc_0_16"/>
          <p:cNvPicPr preferRelativeResize="0"/>
          <p:nvPr/>
        </p:nvPicPr>
        <p:blipFill>
          <a:blip r:embed="rId3">
            <a:alphaModFix/>
          </a:blip>
          <a:stretch>
            <a:fillRect/>
          </a:stretch>
        </p:blipFill>
        <p:spPr>
          <a:xfrm>
            <a:off x="738175" y="1059676"/>
            <a:ext cx="4941100" cy="2748476"/>
          </a:xfrm>
          <a:prstGeom prst="rect">
            <a:avLst/>
          </a:prstGeom>
          <a:noFill/>
          <a:ln>
            <a:noFill/>
          </a:ln>
        </p:spPr>
      </p:pic>
      <p:sp>
        <p:nvSpPr>
          <p:cNvPr id="105" name="Google Shape;105;g117669888fc_0_16"/>
          <p:cNvSpPr txBox="1"/>
          <p:nvPr/>
        </p:nvSpPr>
        <p:spPr>
          <a:xfrm>
            <a:off x="607225" y="4155275"/>
            <a:ext cx="6334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Code Text File Link:</a:t>
            </a:r>
            <a:endParaRPr>
              <a:solidFill>
                <a:schemeClr val="dk1"/>
              </a:solidFill>
              <a:latin typeface="Roboto"/>
              <a:ea typeface="Roboto"/>
              <a:cs typeface="Roboto"/>
              <a:sym typeface="Roboto"/>
            </a:endParaRPr>
          </a:p>
          <a:p>
            <a:pPr indent="0" lvl="0" marL="0" rtl="0" algn="l">
              <a:spcBef>
                <a:spcPts val="0"/>
              </a:spcBef>
              <a:spcAft>
                <a:spcPts val="0"/>
              </a:spcAft>
              <a:buNone/>
            </a:pPr>
            <a:r>
              <a:rPr lang="en" u="sng">
                <a:solidFill>
                  <a:schemeClr val="hlink"/>
                </a:solidFill>
                <a:latin typeface="Roboto"/>
                <a:ea typeface="Roboto"/>
                <a:cs typeface="Roboto"/>
                <a:sym typeface="Roboto"/>
                <a:hlinkClick r:id="rId4"/>
              </a:rPr>
              <a:t>https://drive.google.com/file/d/1B_CXGJ_LJ_L30Te_BRpINjhyp_wyNFTz/view?usp=sharing</a:t>
            </a:r>
            <a:endParaRPr>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g117669888fc_3_18"/>
          <p:cNvPicPr preferRelativeResize="0"/>
          <p:nvPr/>
        </p:nvPicPr>
        <p:blipFill rotWithShape="1">
          <a:blip r:embed="rId3">
            <a:alphaModFix/>
          </a:blip>
          <a:srcRect b="2040" l="0" r="0" t="-2040"/>
          <a:stretch/>
        </p:blipFill>
        <p:spPr>
          <a:xfrm>
            <a:off x="164300" y="461950"/>
            <a:ext cx="4764875" cy="4562475"/>
          </a:xfrm>
          <a:prstGeom prst="rect">
            <a:avLst/>
          </a:prstGeom>
          <a:noFill/>
          <a:ln>
            <a:noFill/>
          </a:ln>
        </p:spPr>
      </p:pic>
      <p:pic>
        <p:nvPicPr>
          <p:cNvPr id="111" name="Google Shape;111;g117669888fc_3_18"/>
          <p:cNvPicPr preferRelativeResize="0"/>
          <p:nvPr/>
        </p:nvPicPr>
        <p:blipFill>
          <a:blip r:embed="rId4">
            <a:alphaModFix/>
          </a:blip>
          <a:stretch>
            <a:fillRect/>
          </a:stretch>
        </p:blipFill>
        <p:spPr>
          <a:xfrm>
            <a:off x="5068750" y="1541852"/>
            <a:ext cx="3944276" cy="2059800"/>
          </a:xfrm>
          <a:prstGeom prst="rect">
            <a:avLst/>
          </a:prstGeom>
          <a:noFill/>
          <a:ln>
            <a:noFill/>
          </a:ln>
        </p:spPr>
      </p:pic>
      <p:sp>
        <p:nvSpPr>
          <p:cNvPr id="112" name="Google Shape;112;g117669888fc_3_18"/>
          <p:cNvSpPr txBox="1"/>
          <p:nvPr/>
        </p:nvSpPr>
        <p:spPr>
          <a:xfrm>
            <a:off x="297650" y="142900"/>
            <a:ext cx="6858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Analysis of Road Accidents:</a:t>
            </a:r>
            <a:endParaRPr b="1" sz="15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