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325" r:id="rId5"/>
    <p:sldId id="340" r:id="rId6"/>
    <p:sldId id="341" r:id="rId7"/>
    <p:sldId id="326" r:id="rId8"/>
    <p:sldId id="342" r:id="rId9"/>
    <p:sldId id="344" r:id="rId10"/>
    <p:sldId id="343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71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2" r:id="rId27"/>
    <p:sldId id="273" r:id="rId28"/>
    <p:sldId id="33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205" autoAdjust="0"/>
  </p:normalViewPr>
  <p:slideViewPr>
    <p:cSldViewPr snapToGrid="0">
      <p:cViewPr varScale="1">
        <p:scale>
          <a:sx n="73" d="100"/>
          <a:sy n="73" d="100"/>
        </p:scale>
        <p:origin x="1061" y="72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5/4/2024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5/4/2024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anchor="ctr"/>
          <a:lstStyle>
            <a:lvl1pPr algn="ctr">
              <a:defRPr sz="60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/>
          <a:lstStyle>
            <a:lvl1pPr algn="ctr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5221224"/>
            <a:ext cx="3621024" cy="621792"/>
          </a:xfrm>
        </p:spPr>
        <p:txBody>
          <a:bodyPr/>
          <a:lstStyle>
            <a:lvl1pPr algn="l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zon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anchor="ctr"/>
          <a:lstStyle>
            <a:lvl1pPr marL="0" indent="0" algn="ctr">
              <a:lnSpc>
                <a:spcPts val="2460"/>
              </a:lnSpc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anchor="b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anchor="ctr"/>
          <a:lstStyle>
            <a:lvl1pPr marL="0" indent="0" algn="ctr">
              <a:buNone/>
              <a:defRPr sz="20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all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none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it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anchor="ctr"/>
          <a:lstStyle>
            <a:lvl1pPr algn="ctr">
              <a:defRPr sz="48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/>
          <a:lstStyle>
            <a:lvl1pPr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/>
          <a:lstStyle>
            <a:lvl1pPr algn="ctr"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/>
          <a:lstStyle>
            <a:lvl1pPr marL="0" indent="0" algn="l">
              <a:buNone/>
              <a:defRPr sz="2000" cap="all" spc="200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anchor="b"/>
          <a:lstStyle>
            <a:lvl1pPr algn="l">
              <a:lnSpc>
                <a:spcPts val="5200"/>
              </a:lnSpc>
              <a:defRPr sz="3600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42952" y="1451496"/>
            <a:ext cx="1784352" cy="189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cap="all" spc="1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653981"/>
            <a:ext cx="10515600" cy="640080"/>
          </a:xfrm>
        </p:spPr>
        <p:txBody>
          <a:bodyPr/>
          <a:lstStyle/>
          <a:p>
            <a:r>
              <a:rPr lang="en-US" sz="4800" dirty="0">
                <a:latin typeface="Bahnschrift" panose="020B0502040204020203" pitchFamily="34" charset="0"/>
              </a:rPr>
              <a:t>Corona virus analysis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5889577"/>
            <a:ext cx="9144000" cy="356616"/>
          </a:xfrm>
        </p:spPr>
        <p:txBody>
          <a:bodyPr/>
          <a:lstStyle/>
          <a:p>
            <a:r>
              <a:rPr lang="en-US" sz="20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Presenting by </a:t>
            </a:r>
          </a:p>
          <a:p>
            <a:r>
              <a:rPr lang="en-US" sz="20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Sudeep s​</a:t>
            </a:r>
          </a:p>
        </p:txBody>
      </p:sp>
      <p:pic>
        <p:nvPicPr>
          <p:cNvPr id="1028" name="Picture 4" descr="COVID-19: Karnataka's temple circuit ...">
            <a:extLst>
              <a:ext uri="{FF2B5EF4-FFF2-40B4-BE49-F238E27FC236}">
                <a16:creationId xmlns:a16="http://schemas.microsoft.com/office/drawing/2014/main" id="{9A013EA1-9472-7948-7917-C5ECBE123B52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6" b="5326"/>
          <a:stretch>
            <a:fillRect/>
          </a:stretch>
        </p:blipFill>
        <p:spPr bwMode="auto">
          <a:xfrm>
            <a:off x="3573517" y="788693"/>
            <a:ext cx="4876800" cy="326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2847">
        <p159:morph option="byObject"/>
      </p:transition>
    </mc:Choice>
    <mc:Fallback xmlns="">
      <p:transition spd="slow" advTm="12847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4690C02-42EA-1019-E513-63DF366E07EF}"/>
              </a:ext>
            </a:extLst>
          </p:cNvPr>
          <p:cNvSpPr/>
          <p:nvPr/>
        </p:nvSpPr>
        <p:spPr>
          <a:xfrm>
            <a:off x="961032" y="916632"/>
            <a:ext cx="401462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Check total number of rows.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ED8758-6E64-FA8A-052F-911391876CDD}"/>
              </a:ext>
            </a:extLst>
          </p:cNvPr>
          <p:cNvSpPr/>
          <p:nvPr/>
        </p:nvSpPr>
        <p:spPr>
          <a:xfrm>
            <a:off x="1184564" y="2140527"/>
            <a:ext cx="8354291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1E3281-FDC7-DEA2-C163-5D18A0484F50}"/>
              </a:ext>
            </a:extLst>
          </p:cNvPr>
          <p:cNvSpPr/>
          <p:nvPr/>
        </p:nvSpPr>
        <p:spPr>
          <a:xfrm>
            <a:off x="1775734" y="2183670"/>
            <a:ext cx="589732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COUNT(*) AS </a:t>
            </a:r>
            <a:r>
              <a:rPr lang="en-US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total_rows</a:t>
            </a:r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FROM [</a:t>
            </a:r>
            <a:r>
              <a:rPr lang="en-US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dbo</a:t>
            </a:r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].[Corona Virus Dataset];</a:t>
            </a:r>
          </a:p>
          <a:p>
            <a:pPr algn="ctr"/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DE56C3-6068-4AD5-E9B5-6A1EE71C5F87}"/>
              </a:ext>
            </a:extLst>
          </p:cNvPr>
          <p:cNvSpPr/>
          <p:nvPr/>
        </p:nvSpPr>
        <p:spPr>
          <a:xfrm>
            <a:off x="1309255" y="2982191"/>
            <a:ext cx="4312227" cy="25769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ED8AB9-9721-2FD9-B49A-84FE4FF562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79" r="52686"/>
          <a:stretch/>
        </p:blipFill>
        <p:spPr>
          <a:xfrm>
            <a:off x="1644424" y="3201069"/>
            <a:ext cx="3673659" cy="211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9252">
        <p14:switch dir="r"/>
      </p:transition>
    </mc:Choice>
    <mc:Fallback xmlns="">
      <p:transition spd="slow" advTm="9252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4690C02-42EA-1019-E513-63DF366E07EF}"/>
              </a:ext>
            </a:extLst>
          </p:cNvPr>
          <p:cNvSpPr/>
          <p:nvPr/>
        </p:nvSpPr>
        <p:spPr>
          <a:xfrm>
            <a:off x="351490" y="762744"/>
            <a:ext cx="535011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4.Check what is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start_date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and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end_date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ED8758-6E64-FA8A-052F-911391876CDD}"/>
              </a:ext>
            </a:extLst>
          </p:cNvPr>
          <p:cNvSpPr/>
          <p:nvPr/>
        </p:nvSpPr>
        <p:spPr>
          <a:xfrm>
            <a:off x="1184564" y="2140527"/>
            <a:ext cx="3512127" cy="14339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1E3281-FDC7-DEA2-C163-5D18A0484F50}"/>
              </a:ext>
            </a:extLst>
          </p:cNvPr>
          <p:cNvSpPr/>
          <p:nvPr/>
        </p:nvSpPr>
        <p:spPr>
          <a:xfrm>
            <a:off x="1354103" y="2290227"/>
            <a:ext cx="3173048" cy="181588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</a:t>
            </a:r>
          </a:p>
          <a:p>
            <a:pPr algn="just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MIN(Date) AS </a:t>
            </a:r>
            <a:r>
              <a:rPr lang="en-US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start_date</a:t>
            </a:r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</a:p>
          <a:p>
            <a:pPr algn="just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MAX(Date) AS </a:t>
            </a:r>
            <a:r>
              <a:rPr lang="en-US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end_date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  [</a:t>
            </a:r>
            <a:r>
              <a:rPr lang="en-US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dbo</a:t>
            </a:r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].[Corona Virus Dataset]</a:t>
            </a:r>
          </a:p>
          <a:p>
            <a:pPr algn="just"/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DE56C3-6068-4AD5-E9B5-6A1EE71C5F87}"/>
              </a:ext>
            </a:extLst>
          </p:cNvPr>
          <p:cNvSpPr/>
          <p:nvPr/>
        </p:nvSpPr>
        <p:spPr>
          <a:xfrm>
            <a:off x="6096000" y="1972906"/>
            <a:ext cx="4585855" cy="25769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7FA97B-E2E1-733D-7EC8-4D96B43C0D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26" r="4180"/>
          <a:stretch/>
        </p:blipFill>
        <p:spPr>
          <a:xfrm>
            <a:off x="6328679" y="2340815"/>
            <a:ext cx="4120496" cy="195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85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1230">
        <p14:switch dir="r"/>
      </p:transition>
    </mc:Choice>
    <mc:Fallback xmlns="">
      <p:transition spd="slow" advTm="1123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4690C02-42EA-1019-E513-63DF366E07EF}"/>
              </a:ext>
            </a:extLst>
          </p:cNvPr>
          <p:cNvSpPr/>
          <p:nvPr/>
        </p:nvSpPr>
        <p:spPr>
          <a:xfrm>
            <a:off x="526814" y="832477"/>
            <a:ext cx="507010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5.Number of month present in dataset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ED8758-6E64-FA8A-052F-911391876CDD}"/>
              </a:ext>
            </a:extLst>
          </p:cNvPr>
          <p:cNvSpPr/>
          <p:nvPr/>
        </p:nvSpPr>
        <p:spPr>
          <a:xfrm>
            <a:off x="1184565" y="2140527"/>
            <a:ext cx="5257799" cy="6026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1E3281-FDC7-DEA2-C163-5D18A0484F50}"/>
              </a:ext>
            </a:extLst>
          </p:cNvPr>
          <p:cNvSpPr/>
          <p:nvPr/>
        </p:nvSpPr>
        <p:spPr>
          <a:xfrm>
            <a:off x="1309255" y="2140527"/>
            <a:ext cx="4974440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COUNT(DISTINCT MONTH(Date)) AS </a:t>
            </a:r>
            <a:r>
              <a:rPr lang="en-US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num_months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 [</a:t>
            </a:r>
            <a:r>
              <a:rPr lang="en-US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dbo</a:t>
            </a:r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].[Corona Virus Dataset];</a:t>
            </a:r>
          </a:p>
          <a:p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DE56C3-6068-4AD5-E9B5-6A1EE71C5F87}"/>
              </a:ext>
            </a:extLst>
          </p:cNvPr>
          <p:cNvSpPr/>
          <p:nvPr/>
        </p:nvSpPr>
        <p:spPr>
          <a:xfrm>
            <a:off x="3699165" y="3217745"/>
            <a:ext cx="4312227" cy="25769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F71492-DFE9-78F1-1D0D-8716DC6C6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" t="66936" r="38802"/>
          <a:stretch/>
        </p:blipFill>
        <p:spPr>
          <a:xfrm>
            <a:off x="3813464" y="3537117"/>
            <a:ext cx="4073478" cy="175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61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9005">
        <p14:switch dir="r"/>
      </p:transition>
    </mc:Choice>
    <mc:Fallback xmlns="">
      <p:transition spd="slow" advTm="9005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4690C02-42EA-1019-E513-63DF366E07EF}"/>
              </a:ext>
            </a:extLst>
          </p:cNvPr>
          <p:cNvSpPr/>
          <p:nvPr/>
        </p:nvSpPr>
        <p:spPr>
          <a:xfrm>
            <a:off x="557370" y="684704"/>
            <a:ext cx="728545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6. Find monthly average for confirmed,deaths,recovered.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ED8758-6E64-FA8A-052F-911391876CDD}"/>
              </a:ext>
            </a:extLst>
          </p:cNvPr>
          <p:cNvSpPr/>
          <p:nvPr/>
        </p:nvSpPr>
        <p:spPr>
          <a:xfrm>
            <a:off x="159325" y="2484788"/>
            <a:ext cx="5766955" cy="322311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1E3281-FDC7-DEA2-C163-5D18A0484F50}"/>
              </a:ext>
            </a:extLst>
          </p:cNvPr>
          <p:cNvSpPr/>
          <p:nvPr/>
        </p:nvSpPr>
        <p:spPr>
          <a:xfrm>
            <a:off x="205026" y="2633866"/>
            <a:ext cx="5884047" cy="35394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</a:t>
            </a: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FORMAT(Date, '</a:t>
            </a:r>
            <a:r>
              <a:rPr lang="en-US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yyyy</a:t>
            </a:r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-MM') AS month,</a:t>
            </a: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AVG(CAST(Confirmed AS INT)) AS </a:t>
            </a:r>
            <a:r>
              <a:rPr lang="en-US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monthly_average_confirmed</a:t>
            </a:r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AVG(CAST(deaths AS INT)) AS </a:t>
            </a:r>
            <a:r>
              <a:rPr lang="en-US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monthly_average_deaths</a:t>
            </a:r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AVG(CAST(recovered AS INT)) AS </a:t>
            </a:r>
            <a:r>
              <a:rPr lang="en-US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monthly_avg_recovered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 </a:t>
            </a: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[</a:t>
            </a:r>
            <a:r>
              <a:rPr lang="en-US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dbo</a:t>
            </a:r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].[Corona Virus Dataset] </a:t>
            </a: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GROUP BY </a:t>
            </a: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FORMAT(Date, '</a:t>
            </a:r>
            <a:r>
              <a:rPr lang="en-US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yyyy</a:t>
            </a:r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-MM')</a:t>
            </a: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 BY </a:t>
            </a: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month;</a:t>
            </a:r>
          </a:p>
          <a:p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DE56C3-6068-4AD5-E9B5-6A1EE71C5F87}"/>
              </a:ext>
            </a:extLst>
          </p:cNvPr>
          <p:cNvSpPr/>
          <p:nvPr/>
        </p:nvSpPr>
        <p:spPr>
          <a:xfrm>
            <a:off x="6291765" y="2294414"/>
            <a:ext cx="5548745" cy="353295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794282-9672-A668-2E91-2BC7C2BAD6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54" r="2580" b="18939"/>
          <a:stretch/>
        </p:blipFill>
        <p:spPr>
          <a:xfrm>
            <a:off x="6429912" y="2479220"/>
            <a:ext cx="5207906" cy="312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16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9269">
        <p14:switch dir="r"/>
      </p:transition>
    </mc:Choice>
    <mc:Fallback xmlns="">
      <p:transition spd="slow" advTm="9269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4690C02-42EA-1019-E513-63DF366E07EF}"/>
              </a:ext>
            </a:extLst>
          </p:cNvPr>
          <p:cNvSpPr/>
          <p:nvPr/>
        </p:nvSpPr>
        <p:spPr>
          <a:xfrm>
            <a:off x="118859" y="454967"/>
            <a:ext cx="928491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7. Find most frequent value for confirmed,deaths,recovered each month.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ED8758-6E64-FA8A-052F-911391876CDD}"/>
              </a:ext>
            </a:extLst>
          </p:cNvPr>
          <p:cNvSpPr/>
          <p:nvPr/>
        </p:nvSpPr>
        <p:spPr>
          <a:xfrm>
            <a:off x="118859" y="1290490"/>
            <a:ext cx="11591696" cy="51642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1E3281-FDC7-DEA2-C163-5D18A0484F50}"/>
              </a:ext>
            </a:extLst>
          </p:cNvPr>
          <p:cNvSpPr/>
          <p:nvPr/>
        </p:nvSpPr>
        <p:spPr>
          <a:xfrm>
            <a:off x="118859" y="1348800"/>
            <a:ext cx="11357468" cy="550920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</a:t>
            </a:r>
            <a:r>
              <a:rPr lang="en-US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MonthlyCounts</a:t>
            </a:r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AS (</a:t>
            </a: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SELECT </a:t>
            </a: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YEAR(Date) AS year,</a:t>
            </a: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MONTH(Date) AS month,</a:t>
            </a: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confirmed,</a:t>
            </a: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deaths,</a:t>
            </a: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recovered,</a:t>
            </a: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ROW_NUMBER() OVER (PARTITION BY YEAR(Date), MONTH(Date), confirmed, deaths, recovered ORDER BY COUNT(*) DESC) AS </a:t>
            </a:r>
            <a:r>
              <a:rPr lang="en-US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rn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FROM  [</a:t>
            </a:r>
            <a:r>
              <a:rPr lang="en-US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dbo</a:t>
            </a:r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].[Corona Virus Dataset] </a:t>
            </a: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GROUP BY YEAR(Date), MONTH(Date), confirmed, deaths, recovered</a:t>
            </a: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</a:t>
            </a: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year,</a:t>
            </a: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month,</a:t>
            </a: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confirmed,</a:t>
            </a: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deaths,</a:t>
            </a: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recovered</a:t>
            </a: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 </a:t>
            </a:r>
            <a:r>
              <a:rPr lang="en-US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MonthlyCounts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WHERE </a:t>
            </a:r>
            <a:r>
              <a:rPr lang="en-US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rn</a:t>
            </a:r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1;</a:t>
            </a:r>
          </a:p>
          <a:p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711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097">
        <p14:switch dir="r"/>
      </p:transition>
    </mc:Choice>
    <mc:Fallback xmlns="">
      <p:transition spd="slow" advTm="6097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9F49D9-C010-16B5-4E15-9A14DD5C84C3}"/>
              </a:ext>
            </a:extLst>
          </p:cNvPr>
          <p:cNvSpPr/>
          <p:nvPr/>
        </p:nvSpPr>
        <p:spPr>
          <a:xfrm>
            <a:off x="3564081" y="748145"/>
            <a:ext cx="5340927" cy="52993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1A9B63-A9E7-3D33-0956-CD3942F2B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821" y="1024324"/>
            <a:ext cx="4291445" cy="480935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EBB81E-F5B2-98FB-9B9C-7C341F43624C}"/>
              </a:ext>
            </a:extLst>
          </p:cNvPr>
          <p:cNvSpPr/>
          <p:nvPr/>
        </p:nvSpPr>
        <p:spPr>
          <a:xfrm>
            <a:off x="988609" y="629381"/>
            <a:ext cx="152798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output 7</a:t>
            </a:r>
          </a:p>
        </p:txBody>
      </p:sp>
    </p:spTree>
    <p:extLst>
      <p:ext uri="{BB962C8B-B14F-4D97-AF65-F5344CB8AC3E}">
        <p14:creationId xmlns:p14="http://schemas.microsoft.com/office/powerpoint/2010/main" val="216481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039">
        <p14:switch dir="r"/>
      </p:transition>
    </mc:Choice>
    <mc:Fallback xmlns="">
      <p:transition spd="slow" advTm="4039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4690C02-42EA-1019-E513-63DF366E07EF}"/>
              </a:ext>
            </a:extLst>
          </p:cNvPr>
          <p:cNvSpPr/>
          <p:nvPr/>
        </p:nvSpPr>
        <p:spPr>
          <a:xfrm>
            <a:off x="226424" y="565316"/>
            <a:ext cx="858036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8.F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 minimum values for confirmed,deaths,recovered per month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ED8758-6E64-FA8A-052F-911391876CDD}"/>
              </a:ext>
            </a:extLst>
          </p:cNvPr>
          <p:cNvSpPr/>
          <p:nvPr/>
        </p:nvSpPr>
        <p:spPr>
          <a:xfrm>
            <a:off x="1184566" y="2140527"/>
            <a:ext cx="3605644" cy="34082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1E3281-FDC7-DEA2-C163-5D18A0484F50}"/>
              </a:ext>
            </a:extLst>
          </p:cNvPr>
          <p:cNvSpPr/>
          <p:nvPr/>
        </p:nvSpPr>
        <p:spPr>
          <a:xfrm>
            <a:off x="1309255" y="2140527"/>
            <a:ext cx="3341492" cy="35394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</a:t>
            </a: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YEAR(Date) AS year,</a:t>
            </a: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MIN(confirmed) AS </a:t>
            </a:r>
            <a:r>
              <a:rPr lang="en-US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min_confirmed</a:t>
            </a:r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MIN(deaths) AS </a:t>
            </a:r>
            <a:r>
              <a:rPr lang="en-US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min_deaths</a:t>
            </a:r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MIN(recovered) AS </a:t>
            </a:r>
            <a:r>
              <a:rPr lang="en-US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min_recovered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 </a:t>
            </a: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[</a:t>
            </a:r>
            <a:r>
              <a:rPr lang="en-US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dbo</a:t>
            </a:r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].[Corona Virus Dataset]</a:t>
            </a: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GROUP BY </a:t>
            </a: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YEAR(Date)</a:t>
            </a: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 BY </a:t>
            </a: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YEAR(Date) ASC;</a:t>
            </a: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8FB57B-2CDD-014E-6A98-1F83A4E13808}"/>
              </a:ext>
            </a:extLst>
          </p:cNvPr>
          <p:cNvSpPr/>
          <p:nvPr/>
        </p:nvSpPr>
        <p:spPr>
          <a:xfrm>
            <a:off x="6238181" y="2523634"/>
            <a:ext cx="4312227" cy="25769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121274-4338-25B0-CE3A-3D402ACD8E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41"/>
          <a:stretch/>
        </p:blipFill>
        <p:spPr>
          <a:xfrm>
            <a:off x="6392485" y="2752053"/>
            <a:ext cx="4003617" cy="218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83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8973">
        <p14:switch dir="r"/>
      </p:transition>
    </mc:Choice>
    <mc:Fallback xmlns="">
      <p:transition spd="slow" advTm="18973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4690C02-42EA-1019-E513-63DF366E07EF}"/>
              </a:ext>
            </a:extLst>
          </p:cNvPr>
          <p:cNvSpPr/>
          <p:nvPr/>
        </p:nvSpPr>
        <p:spPr>
          <a:xfrm>
            <a:off x="388872" y="754182"/>
            <a:ext cx="819993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9.Find maximum values  of confirmed,deaths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,recovered per year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ED8758-6E64-FA8A-052F-911391876CDD}"/>
              </a:ext>
            </a:extLst>
          </p:cNvPr>
          <p:cNvSpPr/>
          <p:nvPr/>
        </p:nvSpPr>
        <p:spPr>
          <a:xfrm>
            <a:off x="1635283" y="2185012"/>
            <a:ext cx="4114799" cy="298219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1E3281-FDC7-DEA2-C163-5D18A0484F50}"/>
              </a:ext>
            </a:extLst>
          </p:cNvPr>
          <p:cNvSpPr/>
          <p:nvPr/>
        </p:nvSpPr>
        <p:spPr>
          <a:xfrm>
            <a:off x="1724262" y="2350716"/>
            <a:ext cx="3411703" cy="37856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</a:t>
            </a: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YEAR(Date) AS year,</a:t>
            </a: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MAX(confirmed) AS </a:t>
            </a:r>
            <a:r>
              <a:rPr lang="en-US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max_confirmed</a:t>
            </a:r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MAX(deaths) AS </a:t>
            </a:r>
            <a:r>
              <a:rPr lang="en-US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max_deaths</a:t>
            </a:r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MAX(recovered) AS </a:t>
            </a:r>
            <a:r>
              <a:rPr lang="en-US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max_recovered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 </a:t>
            </a: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[</a:t>
            </a:r>
            <a:r>
              <a:rPr lang="en-US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dbo</a:t>
            </a:r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].[Corona Virus Dataset]</a:t>
            </a: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GROUP BY </a:t>
            </a: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YEAR(Date)</a:t>
            </a: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 BY </a:t>
            </a: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YEAR(Date) ASC;</a:t>
            </a:r>
          </a:p>
          <a:p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DE56C3-6068-4AD5-E9B5-6A1EE71C5F87}"/>
              </a:ext>
            </a:extLst>
          </p:cNvPr>
          <p:cNvSpPr/>
          <p:nvPr/>
        </p:nvSpPr>
        <p:spPr>
          <a:xfrm>
            <a:off x="6561560" y="2890350"/>
            <a:ext cx="4312227" cy="25769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BB4D06-9BD1-A7E5-0934-72F971FCB2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452"/>
          <a:stretch/>
        </p:blipFill>
        <p:spPr>
          <a:xfrm>
            <a:off x="6689455" y="3190440"/>
            <a:ext cx="4056436" cy="197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66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9222">
        <p14:switch dir="r"/>
      </p:transition>
    </mc:Choice>
    <mc:Fallback xmlns="">
      <p:transition spd="slow" advTm="9222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4690C02-42EA-1019-E513-63DF366E07EF}"/>
              </a:ext>
            </a:extLst>
          </p:cNvPr>
          <p:cNvSpPr/>
          <p:nvPr/>
        </p:nvSpPr>
        <p:spPr>
          <a:xfrm>
            <a:off x="105910" y="454967"/>
            <a:ext cx="923701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10.The total number o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 case of confirmed,deaths,recovered each month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ED8758-6E64-FA8A-052F-911391876CDD}"/>
              </a:ext>
            </a:extLst>
          </p:cNvPr>
          <p:cNvSpPr/>
          <p:nvPr/>
        </p:nvSpPr>
        <p:spPr>
          <a:xfrm>
            <a:off x="365793" y="1169147"/>
            <a:ext cx="7834744" cy="25457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1E3281-FDC7-DEA2-C163-5D18A0484F50}"/>
              </a:ext>
            </a:extLst>
          </p:cNvPr>
          <p:cNvSpPr/>
          <p:nvPr/>
        </p:nvSpPr>
        <p:spPr>
          <a:xfrm>
            <a:off x="446811" y="1269210"/>
            <a:ext cx="7753726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</a:t>
            </a: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MONTH(Date) AS Month,</a:t>
            </a: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YEAR(Date) AS Year,</a:t>
            </a: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SUM(CASE WHEN Confirmed = 'Confirmed' THEN 1 ELSE 0 END) AS </a:t>
            </a:r>
            <a:r>
              <a:rPr lang="en-US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TotalConfirmedCases</a:t>
            </a:r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SUM(CASE WHEN Deaths = 'Deaths' THEN 1 ELSE 0 END) AS </a:t>
            </a:r>
            <a:r>
              <a:rPr lang="en-US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TotalDeaths</a:t>
            </a:r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SUM(CASE WHEN Recovered = 'Recovered' THEN 1 ELSE 0 END) AS </a:t>
            </a:r>
            <a:r>
              <a:rPr lang="en-US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TotalRecovered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 [</a:t>
            </a:r>
            <a:r>
              <a:rPr lang="en-US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dbo</a:t>
            </a:r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].[Corona Virus Dataset] </a:t>
            </a: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GROUP BY YEAR(Date), MONTH(Date)</a:t>
            </a: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 BY YEAR(Date), MONTH(Date);</a:t>
            </a:r>
          </a:p>
          <a:p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287623-765F-853B-4616-A2BC013F5961}"/>
              </a:ext>
            </a:extLst>
          </p:cNvPr>
          <p:cNvSpPr/>
          <p:nvPr/>
        </p:nvSpPr>
        <p:spPr>
          <a:xfrm>
            <a:off x="8366712" y="2669593"/>
            <a:ext cx="3473797" cy="385589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0FF82-25DB-CCD5-FF7E-59C2EF689A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90"/>
          <a:stretch/>
        </p:blipFill>
        <p:spPr>
          <a:xfrm>
            <a:off x="8472237" y="2900425"/>
            <a:ext cx="3262745" cy="350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11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4579">
        <p14:switch dir="r"/>
      </p:transition>
    </mc:Choice>
    <mc:Fallback xmlns="">
      <p:transition spd="slow" advTm="14579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4690C02-42EA-1019-E513-63DF366E07EF}"/>
              </a:ext>
            </a:extLst>
          </p:cNvPr>
          <p:cNvSpPr/>
          <p:nvPr/>
        </p:nvSpPr>
        <p:spPr>
          <a:xfrm>
            <a:off x="-1612341" y="491455"/>
            <a:ext cx="1279295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11.Check how corona virus spread out with respect to confirmed case</a:t>
            </a:r>
          </a:p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(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Eg.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total confirmed cases, their average, variance &amp; STDEV ).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ED8758-6E64-FA8A-052F-911391876CDD}"/>
              </a:ext>
            </a:extLst>
          </p:cNvPr>
          <p:cNvSpPr/>
          <p:nvPr/>
        </p:nvSpPr>
        <p:spPr>
          <a:xfrm>
            <a:off x="1216586" y="1716070"/>
            <a:ext cx="6096000" cy="19208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1E3281-FDC7-DEA2-C163-5D18A0484F50}"/>
              </a:ext>
            </a:extLst>
          </p:cNvPr>
          <p:cNvSpPr/>
          <p:nvPr/>
        </p:nvSpPr>
        <p:spPr>
          <a:xfrm>
            <a:off x="1329596" y="1886676"/>
            <a:ext cx="5988178" cy="20621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</a:t>
            </a: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SUM(CAST(Confirmed AS INT)) AS </a:t>
            </a:r>
            <a:r>
              <a:rPr lang="en-US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TotalconfirmedCases</a:t>
            </a:r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AVG(CAST(Confirmed AS INT)) AS </a:t>
            </a:r>
            <a:r>
              <a:rPr lang="en-US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AverageConfirmedCases</a:t>
            </a:r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VAR(CAST(Confirmed AS INT)) AS </a:t>
            </a:r>
            <a:r>
              <a:rPr lang="en-US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confirmedCasesVarience</a:t>
            </a:r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STDEV(CAST(Confirmed AS INT)) AS </a:t>
            </a:r>
            <a:r>
              <a:rPr lang="en-US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ConfirmedCasesSTDEV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FROM [</a:t>
            </a:r>
            <a:r>
              <a:rPr lang="en-US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dbo</a:t>
            </a:r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].[Corona Virus Dataset]</a:t>
            </a:r>
          </a:p>
          <a:p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DE56C3-6068-4AD5-E9B5-6A1EE71C5F87}"/>
              </a:ext>
            </a:extLst>
          </p:cNvPr>
          <p:cNvSpPr/>
          <p:nvPr/>
        </p:nvSpPr>
        <p:spPr>
          <a:xfrm>
            <a:off x="3779613" y="4030566"/>
            <a:ext cx="7076324" cy="170727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2FC0E5-FDCE-7CEA-F0C4-5C10F41C4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586" y="4094647"/>
            <a:ext cx="6106377" cy="156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02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6476">
        <p14:switch dir="r"/>
      </p:transition>
    </mc:Choice>
    <mc:Fallback xmlns="">
      <p:transition spd="slow" advTm="16476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C6ACBF-69B0-2AAB-822C-96394FB37F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E7FD42-E88D-DD9A-4E91-0B81D9E8F2F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CF3FFC-C093-B5FF-9E8D-36F6A0DC4C57}"/>
              </a:ext>
            </a:extLst>
          </p:cNvPr>
          <p:cNvSpPr/>
          <p:nvPr/>
        </p:nvSpPr>
        <p:spPr>
          <a:xfrm>
            <a:off x="877824" y="654048"/>
            <a:ext cx="5796245" cy="538609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 Corona Virus Analysis</a:t>
            </a:r>
          </a:p>
          <a:p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" panose="020B0502040204020203" pitchFamily="34" charset="0"/>
            </a:endParaRPr>
          </a:p>
          <a:p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" panose="020B0502040204020203" pitchFamily="34" charset="0"/>
            </a:endParaRPr>
          </a:p>
          <a:p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 Overview:</a:t>
            </a:r>
          </a:p>
          <a:p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" panose="020B0502040204020203" pitchFamily="34" charset="0"/>
            </a:endParaRPr>
          </a:p>
          <a:p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The CORONA VIRUS pandemic has had a significant impact on public health and has created an urgent</a:t>
            </a:r>
          </a:p>
          <a:p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need for data-driven insights to understand the spread of the virus. As a data analyst, you have been</a:t>
            </a:r>
          </a:p>
          <a:p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tasked with analyzing a CORONA VIRUS dataset to derive meaningful insights and present your findings.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A2B301-BC9C-D202-23FD-A601141D2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940" y="2206680"/>
            <a:ext cx="4999650" cy="350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833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23539">
        <p15:prstTrans prst="peelOff"/>
      </p:transition>
    </mc:Choice>
    <mc:Fallback xmlns="">
      <p:transition spd="slow" advTm="23539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4690C02-42EA-1019-E513-63DF366E07EF}"/>
              </a:ext>
            </a:extLst>
          </p:cNvPr>
          <p:cNvSpPr/>
          <p:nvPr/>
        </p:nvSpPr>
        <p:spPr>
          <a:xfrm>
            <a:off x="104843" y="502338"/>
            <a:ext cx="976652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12. Check how corona virus spread out with respect to death case per month</a:t>
            </a:r>
          </a:p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(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Eg.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total confirmed cases, their average, variance &amp; STDEV ).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ED8758-6E64-FA8A-052F-911391876CDD}"/>
              </a:ext>
            </a:extLst>
          </p:cNvPr>
          <p:cNvSpPr/>
          <p:nvPr/>
        </p:nvSpPr>
        <p:spPr>
          <a:xfrm>
            <a:off x="339437" y="2728186"/>
            <a:ext cx="4641976" cy="25860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1E3281-FDC7-DEA2-C163-5D18A0484F50}"/>
              </a:ext>
            </a:extLst>
          </p:cNvPr>
          <p:cNvSpPr/>
          <p:nvPr/>
        </p:nvSpPr>
        <p:spPr>
          <a:xfrm>
            <a:off x="339436" y="2771094"/>
            <a:ext cx="4641976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</a:t>
            </a: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YEAR(Date) AS Year,</a:t>
            </a: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MONTH(Date) AS Month,</a:t>
            </a: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SUM(CAST(Deaths AS INT)) AS </a:t>
            </a:r>
            <a:r>
              <a:rPr lang="en-US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TotalDeathCases</a:t>
            </a:r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AVG(CAST(Deaths AS INT)) AS </a:t>
            </a:r>
            <a:r>
              <a:rPr lang="en-US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AverageDeathCases</a:t>
            </a:r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VAR( CAST(Deaths AS INT)) AS </a:t>
            </a:r>
            <a:r>
              <a:rPr lang="en-US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DeathCasesVariance</a:t>
            </a:r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STDEV(CAST(Deaths AS INT)) AS </a:t>
            </a:r>
            <a:r>
              <a:rPr lang="en-US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DeathCasesSTDEV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 [</a:t>
            </a:r>
            <a:r>
              <a:rPr lang="en-US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dbo</a:t>
            </a:r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].[Corona Virus Dataset]</a:t>
            </a: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GROUP BY YEAR(Date), MONTH(Date)</a:t>
            </a: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 BY Year, Month;</a:t>
            </a:r>
          </a:p>
          <a:p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DE56C3-6068-4AD5-E9B5-6A1EE71C5F87}"/>
              </a:ext>
            </a:extLst>
          </p:cNvPr>
          <p:cNvSpPr/>
          <p:nvPr/>
        </p:nvSpPr>
        <p:spPr>
          <a:xfrm>
            <a:off x="5361709" y="2649682"/>
            <a:ext cx="6722918" cy="329048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90313A-83E3-D71D-3D7A-6631D96038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380"/>
          <a:stretch/>
        </p:blipFill>
        <p:spPr>
          <a:xfrm>
            <a:off x="5483767" y="2953577"/>
            <a:ext cx="6478801" cy="268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3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7101">
        <p14:switch dir="r"/>
      </p:transition>
    </mc:Choice>
    <mc:Fallback xmlns="">
      <p:transition spd="slow" advTm="17101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4690C02-42EA-1019-E513-63DF366E07EF}"/>
              </a:ext>
            </a:extLst>
          </p:cNvPr>
          <p:cNvSpPr/>
          <p:nvPr/>
        </p:nvSpPr>
        <p:spPr>
          <a:xfrm>
            <a:off x="331415" y="119178"/>
            <a:ext cx="88275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 Check how corona virus spread out with respect to recovered case</a:t>
            </a:r>
          </a:p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(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Eg.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total confirmed cases, their average, variance &amp; STDEV ).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ED8758-6E64-FA8A-052F-911391876CDD}"/>
              </a:ext>
            </a:extLst>
          </p:cNvPr>
          <p:cNvSpPr/>
          <p:nvPr/>
        </p:nvSpPr>
        <p:spPr>
          <a:xfrm>
            <a:off x="1401132" y="1001605"/>
            <a:ext cx="5257799" cy="26342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1E3281-FDC7-DEA2-C163-5D18A0484F50}"/>
              </a:ext>
            </a:extLst>
          </p:cNvPr>
          <p:cNvSpPr/>
          <p:nvPr/>
        </p:nvSpPr>
        <p:spPr>
          <a:xfrm>
            <a:off x="1545192" y="1001605"/>
            <a:ext cx="5313314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</a:t>
            </a: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YEAR(Date) AS Year,</a:t>
            </a: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MONTH(Date) AS Month,</a:t>
            </a: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SUM(CAST(Recovered AS INT)) AS </a:t>
            </a:r>
            <a:r>
              <a:rPr lang="en-US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TotalRecoveredCases</a:t>
            </a:r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AVG(CAST(Recovered AS INT)) AS </a:t>
            </a:r>
            <a:r>
              <a:rPr lang="en-US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AverageRecoveredCases</a:t>
            </a:r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VAR( CAST(Recovered AS INT)) AS </a:t>
            </a:r>
            <a:r>
              <a:rPr lang="en-US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RecoveredCasesVariance</a:t>
            </a:r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STDEV(CAST(Recovered AS INT)) AS </a:t>
            </a:r>
            <a:r>
              <a:rPr lang="en-US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RecoveredCasesSTDEV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 [</a:t>
            </a:r>
            <a:r>
              <a:rPr lang="en-US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dbo</a:t>
            </a:r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].[Corona Virus Dataset]</a:t>
            </a: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GROUP BY YEAR(Date), MONTH(Date)</a:t>
            </a: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 BY Year, Month;</a:t>
            </a:r>
          </a:p>
          <a:p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DE56C3-6068-4AD5-E9B5-6A1EE71C5F87}"/>
              </a:ext>
            </a:extLst>
          </p:cNvPr>
          <p:cNvSpPr/>
          <p:nvPr/>
        </p:nvSpPr>
        <p:spPr>
          <a:xfrm>
            <a:off x="3543299" y="3793759"/>
            <a:ext cx="8021155" cy="284010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E0CC12-9736-5250-CC6A-718E5B649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44" y="3888302"/>
            <a:ext cx="7135221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5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5582">
        <p14:switch dir="r"/>
      </p:transition>
    </mc:Choice>
    <mc:Fallback xmlns="">
      <p:transition spd="slow" advTm="15582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4690C02-42EA-1019-E513-63DF366E07EF}"/>
              </a:ext>
            </a:extLst>
          </p:cNvPr>
          <p:cNvSpPr/>
          <p:nvPr/>
        </p:nvSpPr>
        <p:spPr>
          <a:xfrm>
            <a:off x="444243" y="916632"/>
            <a:ext cx="806990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14. Find Country having highest number of the Confirmed case.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ED8758-6E64-FA8A-052F-911391876CDD}"/>
              </a:ext>
            </a:extLst>
          </p:cNvPr>
          <p:cNvSpPr/>
          <p:nvPr/>
        </p:nvSpPr>
        <p:spPr>
          <a:xfrm>
            <a:off x="1184565" y="2140527"/>
            <a:ext cx="4292498" cy="24003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1E3281-FDC7-DEA2-C163-5D18A0484F50}"/>
              </a:ext>
            </a:extLst>
          </p:cNvPr>
          <p:cNvSpPr/>
          <p:nvPr/>
        </p:nvSpPr>
        <p:spPr>
          <a:xfrm>
            <a:off x="1309255" y="2140527"/>
            <a:ext cx="4167808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</a:t>
            </a: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[</a:t>
            </a:r>
            <a:r>
              <a:rPr lang="en-US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Country_Region</a:t>
            </a:r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],</a:t>
            </a: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MAX(confirmed) AS </a:t>
            </a:r>
            <a:r>
              <a:rPr lang="en-US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highest_confirmed_cases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 </a:t>
            </a: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[</a:t>
            </a:r>
            <a:r>
              <a:rPr lang="en-US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dbo</a:t>
            </a:r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].[Corona Virus Dataset]</a:t>
            </a: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GROUP BY </a:t>
            </a: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[</a:t>
            </a:r>
            <a:r>
              <a:rPr lang="en-US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Country_Region</a:t>
            </a:r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 BY </a:t>
            </a: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highest_confirmed_cases</a:t>
            </a:r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DESC;</a:t>
            </a:r>
          </a:p>
          <a:p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DE56C3-6068-4AD5-E9B5-6A1EE71C5F87}"/>
              </a:ext>
            </a:extLst>
          </p:cNvPr>
          <p:cNvSpPr/>
          <p:nvPr/>
        </p:nvSpPr>
        <p:spPr>
          <a:xfrm>
            <a:off x="7232074" y="1903001"/>
            <a:ext cx="3408217" cy="44874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AC0F55-2B50-8931-0A75-1F3A418328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1" t="50000" r="63608" b="22342"/>
          <a:stretch/>
        </p:blipFill>
        <p:spPr>
          <a:xfrm>
            <a:off x="7447081" y="2252437"/>
            <a:ext cx="2978202" cy="368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935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3575">
        <p14:switch dir="r"/>
      </p:transition>
    </mc:Choice>
    <mc:Fallback xmlns="">
      <p:transition spd="slow" advTm="13575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4690C02-42EA-1019-E513-63DF366E07EF}"/>
              </a:ext>
            </a:extLst>
          </p:cNvPr>
          <p:cNvSpPr/>
          <p:nvPr/>
        </p:nvSpPr>
        <p:spPr>
          <a:xfrm>
            <a:off x="331027" y="734730"/>
            <a:ext cx="74002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15.Find the country having lowest number of death cases.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ED8758-6E64-FA8A-052F-911391876CDD}"/>
              </a:ext>
            </a:extLst>
          </p:cNvPr>
          <p:cNvSpPr/>
          <p:nvPr/>
        </p:nvSpPr>
        <p:spPr>
          <a:xfrm>
            <a:off x="986869" y="2101845"/>
            <a:ext cx="4292498" cy="24003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1E3281-FDC7-DEA2-C163-5D18A0484F50}"/>
              </a:ext>
            </a:extLst>
          </p:cNvPr>
          <p:cNvSpPr/>
          <p:nvPr/>
        </p:nvSpPr>
        <p:spPr>
          <a:xfrm>
            <a:off x="1072997" y="2151727"/>
            <a:ext cx="3405804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</a:t>
            </a: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[</a:t>
            </a:r>
            <a:r>
              <a:rPr lang="en-US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Country_Region</a:t>
            </a:r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],</a:t>
            </a: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MIN(deaths) AS </a:t>
            </a:r>
            <a:r>
              <a:rPr lang="en-US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lowest_death_cases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 </a:t>
            </a: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[</a:t>
            </a:r>
            <a:r>
              <a:rPr lang="en-US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dbo</a:t>
            </a:r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].[Corona Virus Dataset] </a:t>
            </a: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GROUP BY </a:t>
            </a: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[</a:t>
            </a:r>
            <a:r>
              <a:rPr lang="en-US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Country_Region</a:t>
            </a:r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 BY </a:t>
            </a: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lowest_death_cases</a:t>
            </a:r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ASC;</a:t>
            </a:r>
          </a:p>
          <a:p>
            <a:pPr algn="ctr"/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DE56C3-6068-4AD5-E9B5-6A1EE71C5F87}"/>
              </a:ext>
            </a:extLst>
          </p:cNvPr>
          <p:cNvSpPr/>
          <p:nvPr/>
        </p:nvSpPr>
        <p:spPr>
          <a:xfrm>
            <a:off x="7084039" y="1706990"/>
            <a:ext cx="3771898" cy="43080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C9240D-C514-F39D-C7AE-A942048C3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564" y="1831913"/>
            <a:ext cx="3200847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30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2267">
        <p14:switch dir="r"/>
      </p:transition>
    </mc:Choice>
    <mc:Fallback xmlns="">
      <p:transition spd="slow" advTm="12267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4690C02-42EA-1019-E513-63DF366E07EF}"/>
              </a:ext>
            </a:extLst>
          </p:cNvPr>
          <p:cNvSpPr/>
          <p:nvPr/>
        </p:nvSpPr>
        <p:spPr>
          <a:xfrm>
            <a:off x="800428" y="862445"/>
            <a:ext cx="750301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16. Find the top 5 countries having highest recovered case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ED8758-6E64-FA8A-052F-911391876CDD}"/>
              </a:ext>
            </a:extLst>
          </p:cNvPr>
          <p:cNvSpPr/>
          <p:nvPr/>
        </p:nvSpPr>
        <p:spPr>
          <a:xfrm>
            <a:off x="1184565" y="2140527"/>
            <a:ext cx="7426934" cy="10910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1E3281-FDC7-DEA2-C163-5D18A0484F50}"/>
              </a:ext>
            </a:extLst>
          </p:cNvPr>
          <p:cNvSpPr/>
          <p:nvPr/>
        </p:nvSpPr>
        <p:spPr>
          <a:xfrm>
            <a:off x="1309255" y="2140527"/>
            <a:ext cx="738259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TOP 5 </a:t>
            </a:r>
            <a:r>
              <a:rPr lang="en-US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Country_Region</a:t>
            </a:r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SUM(CAST(Recovered AS INT)) AS </a:t>
            </a:r>
            <a:r>
              <a:rPr lang="en-US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TotalRecoveredCases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  [</a:t>
            </a:r>
            <a:r>
              <a:rPr lang="en-US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dbo</a:t>
            </a:r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].[Corona Virus Dataset]</a:t>
            </a: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GROUP BY </a:t>
            </a:r>
            <a:r>
              <a:rPr lang="en-US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Country_Region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 BY </a:t>
            </a:r>
            <a:r>
              <a:rPr lang="en-US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TotalRecoveredCases</a:t>
            </a:r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DESC </a:t>
            </a:r>
          </a:p>
          <a:p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DE56C3-6068-4AD5-E9B5-6A1EE71C5F87}"/>
              </a:ext>
            </a:extLst>
          </p:cNvPr>
          <p:cNvSpPr/>
          <p:nvPr/>
        </p:nvSpPr>
        <p:spPr>
          <a:xfrm>
            <a:off x="2188003" y="3626428"/>
            <a:ext cx="4312227" cy="25769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A6AB93-C5A4-8C59-7320-AD6124AA6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932" y="3710187"/>
            <a:ext cx="3698067" cy="228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51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5140">
        <p14:switch dir="r"/>
      </p:transition>
    </mc:Choice>
    <mc:Fallback xmlns="">
      <p:transition spd="slow" advTm="1514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White DNA structure">
            <a:extLst>
              <a:ext uri="{FF2B5EF4-FFF2-40B4-BE49-F238E27FC236}">
                <a16:creationId xmlns:a16="http://schemas.microsoft.com/office/drawing/2014/main" id="{6D8705D1-EA1F-3113-ABE0-EC474D1F18D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1130D679-D78E-1F15-EC3D-4BED6D69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  <p:pic>
        <p:nvPicPr>
          <p:cNvPr id="22" name="Picture Placeholder 25" descr="Bacteria cultured in a petri dish for a laboratory or a scientific investigation">
            <a:extLst>
              <a:ext uri="{FF2B5EF4-FFF2-40B4-BE49-F238E27FC236}">
                <a16:creationId xmlns:a16="http://schemas.microsoft.com/office/drawing/2014/main" id="{862BA3D8-52E1-692C-F244-F7882DAD228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B8B6963-69FE-8A03-5E86-2BF855024B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 algn="ctr">
              <a:lnSpc>
                <a:spcPts val="2660"/>
              </a:lnSpc>
              <a:spcBef>
                <a:spcPts val="0"/>
              </a:spcBef>
              <a:buNone/>
            </a:pPr>
            <a:r>
              <a:rPr lang="en-US" dirty="0"/>
              <a:t>.</a:t>
            </a:r>
            <a:endParaRPr lang="en-US" sz="2000" cap="all" spc="0" dirty="0"/>
          </a:p>
        </p:txBody>
      </p:sp>
    </p:spTree>
    <p:extLst>
      <p:ext uri="{BB962C8B-B14F-4D97-AF65-F5344CB8AC3E}">
        <p14:creationId xmlns:p14="http://schemas.microsoft.com/office/powerpoint/2010/main" val="333412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791">
        <p:blinds dir="vert"/>
      </p:transition>
    </mc:Choice>
    <mc:Fallback xmlns="">
      <p:transition spd="slow" advTm="6791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7DD107-B45E-905B-A3A9-0B664E3F96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A6F346-937F-1F5B-028F-1341C54FF58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8DFEED-CC3F-43AF-5E7B-A57AB5438534}"/>
              </a:ext>
            </a:extLst>
          </p:cNvPr>
          <p:cNvSpPr/>
          <p:nvPr/>
        </p:nvSpPr>
        <p:spPr>
          <a:xfrm>
            <a:off x="1190253" y="654048"/>
            <a:ext cx="9811494" cy="52014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Dataset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</a:t>
            </a:r>
          </a:p>
          <a:p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Description of each column in dataset: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Province: Geographic subdivision within a country/region.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Country/Region: Geographic entity where data is recorded.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Latitude: North-south position on Earth's surface.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Longitude: East-west position on Earth's surface.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Date: Recorded date of CORONA VIRUS data.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Confirmed: Number of diagnosed CORONA VIRUS cases.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Deaths: Number of CORONA VIRUS related deaths.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Recovered: Number of recovered CORONA VIRUS cases.</a:t>
            </a:r>
          </a:p>
        </p:txBody>
      </p:sp>
    </p:spTree>
    <p:extLst>
      <p:ext uri="{BB962C8B-B14F-4D97-AF65-F5344CB8AC3E}">
        <p14:creationId xmlns:p14="http://schemas.microsoft.com/office/powerpoint/2010/main" val="34172899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4527">
        <p15:prstTrans prst="peelOff"/>
      </p:transition>
    </mc:Choice>
    <mc:Fallback xmlns="">
      <p:transition spd="slow" advTm="34527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295" y="201052"/>
            <a:ext cx="7357241" cy="548640"/>
          </a:xfrm>
        </p:spPr>
        <p:txBody>
          <a:bodyPr/>
          <a:lstStyle/>
          <a:p>
            <a:r>
              <a:rPr lang="en-US" sz="2000" dirty="0">
                <a:latin typeface="Arial Black" panose="020B0A04020102020204" pitchFamily="34" charset="0"/>
              </a:rPr>
              <a:t> corona virus analysis database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EDB55-C0CF-1610-24F0-07462C63BC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6DE2E-F5E3-8CAF-A5C3-E67C03F53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.</a:t>
            </a:r>
            <a:fld id="{75DF2D63-3FF5-D547-96B9-BE9CCD1ABA5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C34D015-8A8D-5F6D-EBDB-7CB403403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53" t="23517" r="44341" b="6972"/>
          <a:stretch/>
        </p:blipFill>
        <p:spPr>
          <a:xfrm>
            <a:off x="215153" y="654048"/>
            <a:ext cx="11346226" cy="5549903"/>
          </a:xfrm>
        </p:spPr>
      </p:pic>
    </p:spTree>
    <p:extLst>
      <p:ext uri="{BB962C8B-B14F-4D97-AF65-F5344CB8AC3E}">
        <p14:creationId xmlns:p14="http://schemas.microsoft.com/office/powerpoint/2010/main" val="29108664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9099">
        <p15:prstTrans prst="peelOff"/>
      </p:transition>
    </mc:Choice>
    <mc:Fallback xmlns="">
      <p:transition spd="slow" advTm="9099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BD053D-6C70-F981-0776-F5C8AA2858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6127BA-213D-4A79-EA0A-F9342FA8304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B11470-FBE8-1481-E8D2-2BA701461D33}"/>
              </a:ext>
            </a:extLst>
          </p:cNvPr>
          <p:cNvSpPr/>
          <p:nvPr/>
        </p:nvSpPr>
        <p:spPr>
          <a:xfrm>
            <a:off x="2182493" y="654048"/>
            <a:ext cx="782701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TOOL USED FOR ANALYSIS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BDAFB3-1381-D84E-7918-045E8AA10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595" y="2248876"/>
            <a:ext cx="3829050" cy="36099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E9C154D-2557-09E9-892E-87F2F6BD1179}"/>
              </a:ext>
            </a:extLst>
          </p:cNvPr>
          <p:cNvSpPr/>
          <p:nvPr/>
        </p:nvSpPr>
        <p:spPr>
          <a:xfrm>
            <a:off x="934417" y="1693487"/>
            <a:ext cx="963193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rgbClr val="7030A0"/>
                </a:solidFill>
                <a:effectLst>
                  <a:reflection blurRad="6350" stA="53000" endA="300" endPos="35500" dir="5400000" sy="-90000" algn="bl" rotWithShape="0"/>
                </a:effectLst>
                <a:latin typeface="Arial Black" panose="020B0A04020102020204" pitchFamily="34" charset="0"/>
              </a:rPr>
              <a:t>Microsoft SQL Server Management studio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63DB56-B8B9-9390-7B69-587878902F0A}"/>
              </a:ext>
            </a:extLst>
          </p:cNvPr>
          <p:cNvSpPr/>
          <p:nvPr/>
        </p:nvSpPr>
        <p:spPr>
          <a:xfrm>
            <a:off x="871355" y="2721733"/>
            <a:ext cx="6509677" cy="26776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IN" sz="2800" b="0" i="0" dirty="0">
                <a:solidFill>
                  <a:srgbClr val="4D5156"/>
                </a:solidFill>
                <a:effectLst/>
                <a:highlight>
                  <a:srgbClr val="FFFFFF"/>
                </a:highlight>
                <a:latin typeface="Gill Sans MT" panose="020B0502020104020203" pitchFamily="34" charset="0"/>
              </a:rPr>
              <a:t>SQL Server Management Studio (SSMS) is an integrated environment for </a:t>
            </a:r>
            <a:r>
              <a:rPr lang="en-IN" sz="2800" b="0" i="0" dirty="0">
                <a:solidFill>
                  <a:srgbClr val="040C28"/>
                </a:solidFill>
                <a:effectLst/>
                <a:highlight>
                  <a:srgbClr val="D3E3FD"/>
                </a:highlight>
                <a:latin typeface="Gill Sans MT" panose="020B0502020104020203" pitchFamily="34" charset="0"/>
              </a:rPr>
              <a:t>managing any SQL infrastructure</a:t>
            </a:r>
            <a:r>
              <a:rPr lang="en-IN" sz="2800" b="0" i="0" dirty="0">
                <a:solidFill>
                  <a:srgbClr val="4D5156"/>
                </a:solidFill>
                <a:effectLst/>
                <a:highlight>
                  <a:srgbClr val="FFFFFF"/>
                </a:highlight>
                <a:latin typeface="Gill Sans MT" panose="020B0502020104020203" pitchFamily="34" charset="0"/>
              </a:rPr>
              <a:t>. Use SSMS to access, configure, manage, administer, and develop all components of SQL Server, Azure SQL Database, Azure </a:t>
            </a:r>
            <a:r>
              <a:rPr lang="en-IN" sz="2800" dirty="0">
                <a:solidFill>
                  <a:srgbClr val="4D5156"/>
                </a:solidFill>
                <a:highlight>
                  <a:srgbClr val="FFFFFF"/>
                </a:highlight>
                <a:latin typeface="Gill Sans MT" panose="020B0502020104020203" pitchFamily="34" charset="0"/>
              </a:rPr>
              <a:t>,</a:t>
            </a:r>
            <a:r>
              <a:rPr lang="en-IN" sz="2800" b="0" i="0" dirty="0">
                <a:solidFill>
                  <a:srgbClr val="4D5156"/>
                </a:solidFill>
                <a:effectLst/>
                <a:highlight>
                  <a:srgbClr val="FFFFFF"/>
                </a:highlight>
                <a:latin typeface="Gill Sans MT" panose="020B0502020104020203" pitchFamily="34" charset="0"/>
              </a:rPr>
              <a:t> SQL Server on Azure VM.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0094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2798">
        <p15:prstTrans prst="peelOff"/>
      </p:transition>
    </mc:Choice>
    <mc:Fallback xmlns="">
      <p:transition spd="slow" advTm="32798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3D0F51-A68A-4A0C-50B8-2F42684236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781C9A-07A9-E097-2FDF-6D83AFE7E08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55DC58-8307-D442-59D2-03DF4F82E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" y="0"/>
            <a:ext cx="121826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9120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9379">
        <p15:prstTrans prst="peelOff"/>
      </p:transition>
    </mc:Choice>
    <mc:Fallback>
      <p:transition spd="slow" advTm="9379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E5B147-AAA2-0B57-2F06-60C95FA8EF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A7FCBE-F648-3421-5648-D102B80D3D6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9B220FE-6DD4-12A6-1F80-353BAA214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338" y="769441"/>
            <a:ext cx="11411324" cy="58477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Write a code to check NULL values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If NULL values are present, update them with zeros for all columns.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check total number of rows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Check what is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start_date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end_date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Number of month present in dataset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 monthly average for confirmed, deaths, recovered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 most frequent value for confirmed, deaths, recovered each month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 minimum values for confirmed, deaths, recovered per year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 maximum values of confirmed, deaths, recovered per year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total number of case of confirmed, deaths, recovered each month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 how corona virus spread out with respect to confirmed case</a:t>
            </a: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Eg.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total confirmed cases, their average, variance &amp; STDEV 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12. Check how corona virus spread out with respect to death case per month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Eg.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total confirmed cases, their average, variance &amp; STDEV 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Q13. Check how corona virus spread out with respect to recovered case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Eg.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total confirmed cases, their average, variance &amp; STDEV 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14. Find Country having highest number of the Confirmed case.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15. Find Country having lowest number of the death case</a:t>
            </a:r>
            <a:endParaRPr lang="en-US" altLang="en-US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16. Find top 5 countries having highest recovered case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D47227-ECE1-18F6-A964-AFC54A5780EC}"/>
              </a:ext>
            </a:extLst>
          </p:cNvPr>
          <p:cNvSpPr/>
          <p:nvPr/>
        </p:nvSpPr>
        <p:spPr>
          <a:xfrm>
            <a:off x="1727495" y="0"/>
            <a:ext cx="409439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Key questions 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84F415-043B-ECB0-3954-5B30687FD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6819" y="1894489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220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702">
        <p15:prstTrans prst="peelOff"/>
      </p:transition>
    </mc:Choice>
    <mc:Fallback xmlns="">
      <p:transition spd="slow" advTm="8702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BD9396-C054-6825-A74D-C219E9829C21}"/>
              </a:ext>
            </a:extLst>
          </p:cNvPr>
          <p:cNvSpPr/>
          <p:nvPr/>
        </p:nvSpPr>
        <p:spPr>
          <a:xfrm>
            <a:off x="2832353" y="378024"/>
            <a:ext cx="577914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0"/>
                <a:solidFill>
                  <a:schemeClr val="bg2">
                    <a:lumMod val="1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Corona Virus Analysis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690C02-42EA-1019-E513-63DF366E07EF}"/>
              </a:ext>
            </a:extLst>
          </p:cNvPr>
          <p:cNvSpPr/>
          <p:nvPr/>
        </p:nvSpPr>
        <p:spPr>
          <a:xfrm>
            <a:off x="901396" y="1543781"/>
            <a:ext cx="450796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 Write code to check null values.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ED8758-6E64-FA8A-052F-911391876CDD}"/>
              </a:ext>
            </a:extLst>
          </p:cNvPr>
          <p:cNvSpPr/>
          <p:nvPr/>
        </p:nvSpPr>
        <p:spPr>
          <a:xfrm>
            <a:off x="1184564" y="2140527"/>
            <a:ext cx="8354291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1E3281-FDC7-DEA2-C163-5D18A0484F50}"/>
              </a:ext>
            </a:extLst>
          </p:cNvPr>
          <p:cNvSpPr/>
          <p:nvPr/>
        </p:nvSpPr>
        <p:spPr>
          <a:xfrm>
            <a:off x="1621851" y="2183670"/>
            <a:ext cx="620509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* FROM [</a:t>
            </a:r>
            <a:r>
              <a:rPr lang="en-US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dbo</a:t>
            </a:r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].[Corona Virus Dataset] WHERE [Province] IS NULL;</a:t>
            </a:r>
          </a:p>
          <a:p>
            <a:pPr algn="ctr"/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DE56C3-6068-4AD5-E9B5-6A1EE71C5F87}"/>
              </a:ext>
            </a:extLst>
          </p:cNvPr>
          <p:cNvSpPr/>
          <p:nvPr/>
        </p:nvSpPr>
        <p:spPr>
          <a:xfrm>
            <a:off x="1309255" y="2982191"/>
            <a:ext cx="4312227" cy="25769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0A9360-9F5C-78F2-4910-DB5258015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851" y="3148444"/>
            <a:ext cx="3835568" cy="22569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8F9CAC-DD98-EA69-2811-F26C3BE9CE8B}"/>
              </a:ext>
            </a:extLst>
          </p:cNvPr>
          <p:cNvSpPr txBox="1"/>
          <p:nvPr/>
        </p:nvSpPr>
        <p:spPr>
          <a:xfrm>
            <a:off x="5770015" y="4324083"/>
            <a:ext cx="60942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 There are no null values in given database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331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647">
        <p14:switch dir="r"/>
      </p:transition>
    </mc:Choice>
    <mc:Fallback xmlns="">
      <p:transition spd="slow" advTm="7647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4ED8758-6E64-FA8A-052F-911391876CDD}"/>
              </a:ext>
            </a:extLst>
          </p:cNvPr>
          <p:cNvSpPr/>
          <p:nvPr/>
        </p:nvSpPr>
        <p:spPr>
          <a:xfrm>
            <a:off x="748146" y="982674"/>
            <a:ext cx="5735781" cy="19389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445C3BB3-23E1-17C2-6DB5-784843E8C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714" y="1809741"/>
            <a:ext cx="76944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1D7A8D-13C7-86D5-B57F-6CB6A845ACCE}"/>
              </a:ext>
            </a:extLst>
          </p:cNvPr>
          <p:cNvSpPr/>
          <p:nvPr/>
        </p:nvSpPr>
        <p:spPr>
          <a:xfrm>
            <a:off x="712435" y="414136"/>
            <a:ext cx="82630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If null values are present, update them to zeros for all columns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C89CCC-893A-D16D-DF3B-0F30201DBD78}"/>
              </a:ext>
            </a:extLst>
          </p:cNvPr>
          <p:cNvSpPr/>
          <p:nvPr/>
        </p:nvSpPr>
        <p:spPr>
          <a:xfrm>
            <a:off x="1005857" y="1147465"/>
            <a:ext cx="5332597" cy="169277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UPDATE [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dbo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].[Corona Virus Dataset]</a:t>
            </a:r>
          </a:p>
          <a:p>
            <a:pPr algn="just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Confirmed = ISNULL(Confirmed, 0),</a:t>
            </a:r>
          </a:p>
          <a:p>
            <a:pPr algn="just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Deaths = ISNULL(Deaths, 0)</a:t>
            </a:r>
          </a:p>
          <a:p>
            <a:pPr algn="just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WHERE Confirmed IS NULL OR Deaths IS NULL;</a:t>
            </a:r>
          </a:p>
          <a:p>
            <a:pPr algn="ctr"/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F2D664-84A0-1AF3-6820-B653DE03FC92}"/>
              </a:ext>
            </a:extLst>
          </p:cNvPr>
          <p:cNvSpPr/>
          <p:nvPr/>
        </p:nvSpPr>
        <p:spPr>
          <a:xfrm>
            <a:off x="1516041" y="3369622"/>
            <a:ext cx="4312227" cy="25769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0583EDF-6EC6-6EEA-6EB8-66FE9F153A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14" r="35180"/>
          <a:stretch/>
        </p:blipFill>
        <p:spPr>
          <a:xfrm>
            <a:off x="1564873" y="3558889"/>
            <a:ext cx="4214561" cy="219841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4D96971-24D1-8B96-29A8-A8C2AE68A4D5}"/>
              </a:ext>
            </a:extLst>
          </p:cNvPr>
          <p:cNvSpPr/>
          <p:nvPr/>
        </p:nvSpPr>
        <p:spPr>
          <a:xfrm>
            <a:off x="6159600" y="4427261"/>
            <a:ext cx="563186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 There are no null values in given database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389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1847">
        <p14:switch dir="r"/>
      </p:transition>
    </mc:Choice>
    <mc:Fallback xmlns="">
      <p:transition spd="slow" advTm="11847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-Discovery_Win32_EF_v4" id="{D94798B6-E450-4518-8015-6EE17CD1412B}" vid="{16A04E6B-C80A-471C-86D6-D49E9EAD76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746342-5E84-430E-9251-61001F208E7A}">
  <ds:schemaRefs>
    <ds:schemaRef ds:uri="http://schemas.openxmlformats.org/package/2006/metadata/core-properties"/>
    <ds:schemaRef ds:uri="http://purl.org/dc/terms/"/>
    <ds:schemaRef ds:uri="http://purl.org/dc/dcmitype/"/>
    <ds:schemaRef ds:uri="230e9df3-be65-4c73-a93b-d1236ebd677e"/>
    <ds:schemaRef ds:uri="16c05727-aa75-4e4a-9b5f-8a80a1165891"/>
    <ds:schemaRef ds:uri="http://schemas.microsoft.com/sharepoint/v3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{FF779137-2699-48FC-A7C5-0773195EDF2B}tf67061901_win32</Template>
  <TotalTime>209</TotalTime>
  <Words>1615</Words>
  <Application>Microsoft Office PowerPoint</Application>
  <PresentationFormat>Widescreen</PresentationFormat>
  <Paragraphs>211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Adobe Gothic Std B</vt:lpstr>
      <vt:lpstr>Arial</vt:lpstr>
      <vt:lpstr>Arial Black</vt:lpstr>
      <vt:lpstr>Bahnschrift</vt:lpstr>
      <vt:lpstr>Calibri</vt:lpstr>
      <vt:lpstr>Courier New</vt:lpstr>
      <vt:lpstr>Daytona Condensed Light</vt:lpstr>
      <vt:lpstr>Gill Sans MT</vt:lpstr>
      <vt:lpstr>Posterama</vt:lpstr>
      <vt:lpstr>Wingdings</vt:lpstr>
      <vt:lpstr>Office Theme</vt:lpstr>
      <vt:lpstr>Corona virus analysis</vt:lpstr>
      <vt:lpstr>PowerPoint Presentation</vt:lpstr>
      <vt:lpstr>PowerPoint Presentation</vt:lpstr>
      <vt:lpstr> corona virus analysis 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DISCOVERY</dc:title>
  <dc:creator>Sudeep S</dc:creator>
  <cp:lastModifiedBy>Sudeep S</cp:lastModifiedBy>
  <cp:revision>8</cp:revision>
  <dcterms:created xsi:type="dcterms:W3CDTF">2024-05-03T16:27:46Z</dcterms:created>
  <dcterms:modified xsi:type="dcterms:W3CDTF">2024-05-04T08:04:05Z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