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4" d="100"/>
          <a:sy n="74" d="100"/>
        </p:scale>
        <p:origin x="9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5C566-832B-45A7-BCD4-25CCA0A36E44}"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C2704-C834-4B76-AAF4-4B18E2D9B554}" type="slidenum">
              <a:rPr lang="en-IN" smtClean="0"/>
              <a:t>‹#›</a:t>
            </a:fld>
            <a:endParaRPr lang="en-IN"/>
          </a:p>
        </p:txBody>
      </p:sp>
    </p:spTree>
    <p:extLst>
      <p:ext uri="{BB962C8B-B14F-4D97-AF65-F5344CB8AC3E}">
        <p14:creationId xmlns:p14="http://schemas.microsoft.com/office/powerpoint/2010/main" val="188651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4206AF-BF5A-4251-A6A6-040C4D6168FC}" type="datetime1">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278568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072004-9015-4336-B79C-EA9A3B9F919E}" type="datetime1">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31737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E2C6D-BA98-4EBC-BA98-CA177E6E6958}" type="datetime1">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3471856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1C6653-E913-4947-A944-0760AF723594}" type="datetime1">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E2B62-48D2-4CAD-8687-128903EFBBB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5362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D176-4DFF-4B17-B7E8-03DFA13BE335}" type="datetime1">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1523831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47A9A7-E951-4DE1-8481-84B2A15BE67D}" type="datetime1">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4173082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C2E8CE-A9B1-45AB-A383-A1552816F154}" type="datetime1">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129536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1B38C-651A-49F6-A788-A2A11915E535}" type="datetime1">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175900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C1A62-5B4A-4652-BCAB-B45C6AE2F4A2}" type="datetime1">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300671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0345C-16DD-42C8-A51B-C1C39822D579}" type="datetime1">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343965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6F1EC-7ADF-4E7A-9230-4DE68D46CC5E}" type="datetime1">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323395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AD0BA-013B-4BA0-A115-55F1F4D1A975}" type="datetime1">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92012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C6C40D-A4B9-4E0A-9A64-C96A2E0397B8}" type="datetime1">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390734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E6A52F-CD37-476C-97BB-64CF7DA59F60}" type="datetime1">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327469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407A0-45C7-4B17-BBD8-A893116C83EA}" type="datetime1">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170111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E1D49-A521-4AEE-87C9-02FEF32FF4ED}" type="datetime1">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35031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09429-3410-444D-BAF8-63FE2C514302}" type="datetime1">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E2B62-48D2-4CAD-8687-128903EFBBBD}" type="slidenum">
              <a:rPr lang="en-IN" smtClean="0"/>
              <a:t>‹#›</a:t>
            </a:fld>
            <a:endParaRPr lang="en-IN"/>
          </a:p>
        </p:txBody>
      </p:sp>
    </p:spTree>
    <p:extLst>
      <p:ext uri="{BB962C8B-B14F-4D97-AF65-F5344CB8AC3E}">
        <p14:creationId xmlns:p14="http://schemas.microsoft.com/office/powerpoint/2010/main" val="128803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1DD176-4DFF-4B17-B7E8-03DFA13BE335}" type="datetime1">
              <a:rPr lang="en-IN" smtClean="0"/>
              <a:t>11-05-2024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7E2B62-48D2-4CAD-8687-128903EFBBBD}" type="slidenum">
              <a:rPr lang="en-IN" smtClean="0"/>
              <a:t>‹#›</a:t>
            </a:fld>
            <a:endParaRPr lang="en-IN"/>
          </a:p>
        </p:txBody>
      </p:sp>
    </p:spTree>
    <p:extLst>
      <p:ext uri="{BB962C8B-B14F-4D97-AF65-F5344CB8AC3E}">
        <p14:creationId xmlns:p14="http://schemas.microsoft.com/office/powerpoint/2010/main" val="200965968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CFDA-29B2-CC61-5780-FA1FDD70DB78}"/>
              </a:ext>
            </a:extLst>
          </p:cNvPr>
          <p:cNvSpPr>
            <a:spLocks noGrp="1"/>
          </p:cNvSpPr>
          <p:nvPr>
            <p:ph type="ctrTitle"/>
          </p:nvPr>
        </p:nvSpPr>
        <p:spPr>
          <a:xfrm>
            <a:off x="1492579" y="457901"/>
            <a:ext cx="9021432" cy="3646671"/>
          </a:xfrm>
        </p:spPr>
        <p:txBody>
          <a:bodyPr>
            <a:normAutofit fontScale="90000"/>
          </a:bodyPr>
          <a:lstStyle/>
          <a:p>
            <a:pPr algn="ctr"/>
            <a:br>
              <a:rPr lang="en-US" sz="3200" b="1" kern="100" dirty="0">
                <a:effectLst/>
                <a:latin typeface="Franklin Gothic Book" panose="020B0503020102020204" pitchFamily="34" charset="0"/>
                <a:ea typeface="Franklin Gothic Book" panose="020B0503020102020204" pitchFamily="34" charset="0"/>
                <a:cs typeface="Franklin Gothic Book" panose="020B0503020102020204" pitchFamily="34" charset="0"/>
              </a:rPr>
            </a:br>
            <a:br>
              <a:rPr lang="en-US" sz="3200" b="1" kern="100" dirty="0">
                <a:effectLst/>
                <a:latin typeface="Franklin Gothic Book" panose="020B0503020102020204" pitchFamily="34" charset="0"/>
                <a:ea typeface="Franklin Gothic Book" panose="020B0503020102020204" pitchFamily="34" charset="0"/>
                <a:cs typeface="Franklin Gothic Book" panose="020B0503020102020204" pitchFamily="34" charset="0"/>
              </a:rPr>
            </a:br>
            <a:br>
              <a:rPr lang="en-US" sz="3200" b="1" kern="100" dirty="0">
                <a:effectLst/>
                <a:latin typeface="Franklin Gothic Book" panose="020B0503020102020204" pitchFamily="34" charset="0"/>
                <a:ea typeface="Franklin Gothic Book" panose="020B0503020102020204" pitchFamily="34" charset="0"/>
                <a:cs typeface="Franklin Gothic Book" panose="020B0503020102020204" pitchFamily="34" charset="0"/>
              </a:rPr>
            </a:br>
            <a:br>
              <a:rPr lang="en-US" sz="3200" b="1" kern="100" dirty="0">
                <a:effectLst/>
                <a:latin typeface="Franklin Gothic Book" panose="020B0503020102020204" pitchFamily="34" charset="0"/>
                <a:ea typeface="Franklin Gothic Book" panose="020B0503020102020204" pitchFamily="34" charset="0"/>
                <a:cs typeface="Franklin Gothic Book" panose="020B0503020102020204" pitchFamily="34" charset="0"/>
              </a:rPr>
            </a:br>
            <a:br>
              <a:rPr lang="en-US" sz="3200" b="1" kern="100" dirty="0">
                <a:effectLst/>
                <a:latin typeface="Franklin Gothic Book" panose="020B0503020102020204" pitchFamily="34" charset="0"/>
                <a:ea typeface="Franklin Gothic Book" panose="020B0503020102020204" pitchFamily="34" charset="0"/>
                <a:cs typeface="Franklin Gothic Book" panose="020B0503020102020204" pitchFamily="34" charset="0"/>
              </a:rPr>
            </a:br>
            <a:br>
              <a:rPr lang="en-US" sz="3200" b="1" kern="100" dirty="0">
                <a:effectLst/>
                <a:latin typeface="Franklin Gothic Book" panose="020B0503020102020204" pitchFamily="34" charset="0"/>
                <a:ea typeface="Franklin Gothic Book" panose="020B0503020102020204" pitchFamily="34" charset="0"/>
                <a:cs typeface="Franklin Gothic Book" panose="020B0503020102020204" pitchFamily="34" charset="0"/>
              </a:rPr>
            </a:br>
            <a:r>
              <a:rPr lang="en-US" sz="3200" b="1" kern="100" dirty="0">
                <a:effectLst/>
                <a:latin typeface="Footlight MT Light" panose="0204060206030A020304" pitchFamily="18" charset="0"/>
                <a:ea typeface="Franklin Gothic Book" panose="020B0503020102020204" pitchFamily="34" charset="0"/>
                <a:cs typeface="Franklin Gothic Book" panose="020B0503020102020204" pitchFamily="34" charset="0"/>
              </a:rPr>
              <a:t>Task-3 </a:t>
            </a:r>
            <a:br>
              <a:rPr lang="en-US" sz="3200" b="1" kern="100" dirty="0">
                <a:effectLst/>
                <a:latin typeface="Footlight MT Light" panose="0204060206030A020304" pitchFamily="18" charset="0"/>
                <a:ea typeface="Franklin Gothic Book" panose="020B0503020102020204" pitchFamily="34" charset="0"/>
                <a:cs typeface="Franklin Gothic Book" panose="020B0503020102020204" pitchFamily="34" charset="0"/>
              </a:rPr>
            </a:br>
            <a:r>
              <a:rPr lang="en-US" sz="3200" b="1" kern="100" dirty="0">
                <a:effectLst/>
                <a:latin typeface="Footlight MT Light" panose="0204060206030A020304" pitchFamily="18" charset="0"/>
                <a:ea typeface="Franklin Gothic Book" panose="020B0503020102020204" pitchFamily="34" charset="0"/>
                <a:cs typeface="Franklin Gothic Book" panose="020B0503020102020204" pitchFamily="34" charset="0"/>
              </a:rPr>
              <a:t>Hotel Aggregator Analysis Using Power-BI</a:t>
            </a:r>
            <a:br>
              <a:rPr lang="en-IN" sz="18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br>
            <a:br>
              <a:rPr lang="en-IN" sz="18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br>
            <a:endParaRPr lang="en-IN" dirty="0"/>
          </a:p>
        </p:txBody>
      </p:sp>
      <p:sp>
        <p:nvSpPr>
          <p:cNvPr id="3" name="Subtitle 2">
            <a:extLst>
              <a:ext uri="{FF2B5EF4-FFF2-40B4-BE49-F238E27FC236}">
                <a16:creationId xmlns:a16="http://schemas.microsoft.com/office/drawing/2014/main" id="{68A22C58-AA60-FFEA-4C78-655DD6D84BB1}"/>
              </a:ext>
            </a:extLst>
          </p:cNvPr>
          <p:cNvSpPr>
            <a:spLocks noGrp="1"/>
          </p:cNvSpPr>
          <p:nvPr>
            <p:ph type="subTitle" idx="1"/>
          </p:nvPr>
        </p:nvSpPr>
        <p:spPr>
          <a:xfrm>
            <a:off x="7832511" y="4697473"/>
            <a:ext cx="2821858" cy="1263445"/>
          </a:xfrm>
        </p:spPr>
        <p:txBody>
          <a:bodyPr>
            <a:normAutofit/>
          </a:bodyPr>
          <a:lstStyle/>
          <a:p>
            <a:r>
              <a:rPr lang="en-IN" sz="1800" kern="100" dirty="0">
                <a:solidFill>
                  <a:schemeClr val="accent4">
                    <a:lumMod val="40000"/>
                    <a:lumOff val="60000"/>
                  </a:schemeClr>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Presenting by</a:t>
            </a:r>
          </a:p>
          <a:p>
            <a:r>
              <a:rPr lang="en-US" b="1" kern="100" dirty="0">
                <a:solidFill>
                  <a:schemeClr val="accent4">
                    <a:lumMod val="40000"/>
                    <a:lumOff val="60000"/>
                  </a:schemeClr>
                </a:solidFill>
                <a:latin typeface="Franklin Gothic Book" panose="020B0503020102020204" pitchFamily="34" charset="0"/>
                <a:ea typeface="Franklin Gothic Book" panose="020B0503020102020204" pitchFamily="34" charset="0"/>
                <a:cs typeface="Franklin Gothic Book" panose="020B0503020102020204" pitchFamily="34" charset="0"/>
              </a:rPr>
              <a:t>Sudeep  S</a:t>
            </a:r>
          </a:p>
          <a:p>
            <a:endParaRPr lang="en-US" sz="1800" b="1" kern="100" dirty="0">
              <a:solidFill>
                <a:schemeClr val="bg2"/>
              </a:solidFill>
              <a:effectLst/>
              <a:latin typeface="Franklin Gothic Book" panose="020B0503020102020204" pitchFamily="34" charset="0"/>
              <a:ea typeface="Franklin Gothic Book" panose="020B0503020102020204" pitchFamily="34" charset="0"/>
              <a:cs typeface="Franklin Gothic Book" panose="020B0503020102020204" pitchFamily="34" charset="0"/>
            </a:endParaRPr>
          </a:p>
        </p:txBody>
      </p:sp>
      <p:sp>
        <p:nvSpPr>
          <p:cNvPr id="6" name="Slide Number Placeholder 5">
            <a:extLst>
              <a:ext uri="{FF2B5EF4-FFF2-40B4-BE49-F238E27FC236}">
                <a16:creationId xmlns:a16="http://schemas.microsoft.com/office/drawing/2014/main" id="{54992747-F523-1A4E-35CB-F8865FBCDE93}"/>
              </a:ext>
            </a:extLst>
          </p:cNvPr>
          <p:cNvSpPr>
            <a:spLocks noGrp="1"/>
          </p:cNvSpPr>
          <p:nvPr>
            <p:ph type="sldNum" sz="quarter" idx="12"/>
          </p:nvPr>
        </p:nvSpPr>
        <p:spPr/>
        <p:txBody>
          <a:bodyPr/>
          <a:lstStyle/>
          <a:p>
            <a:fld id="{B87E2B62-48D2-4CAD-8687-128903EFBBBD}" type="slidenum">
              <a:rPr lang="en-IN" smtClean="0"/>
              <a:t>1</a:t>
            </a:fld>
            <a:endParaRPr lang="en-IN"/>
          </a:p>
        </p:txBody>
      </p:sp>
      <p:pic>
        <p:nvPicPr>
          <p:cNvPr id="5" name="Picture 4">
            <a:extLst>
              <a:ext uri="{FF2B5EF4-FFF2-40B4-BE49-F238E27FC236}">
                <a16:creationId xmlns:a16="http://schemas.microsoft.com/office/drawing/2014/main" id="{8E2EE5CA-65D6-595B-4BE7-9958A8588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2630" y="581836"/>
            <a:ext cx="2182762" cy="1554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3934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33C5-32DB-EA14-4A4B-07772A326E44}"/>
              </a:ext>
            </a:extLst>
          </p:cNvPr>
          <p:cNvSpPr>
            <a:spLocks noGrp="1"/>
          </p:cNvSpPr>
          <p:nvPr>
            <p:ph type="title"/>
          </p:nvPr>
        </p:nvSpPr>
        <p:spPr>
          <a:xfrm>
            <a:off x="-2094664" y="-96982"/>
            <a:ext cx="10353761" cy="1326321"/>
          </a:xfrm>
        </p:spPr>
        <p:txBody>
          <a:bodyPr/>
          <a:lstStyle/>
          <a:p>
            <a:pPr algn="ctr"/>
            <a:r>
              <a:rPr lang="en-IN" sz="4800" b="1" dirty="0">
                <a:latin typeface="Footlight MT Light" panose="0204060206030A020304" pitchFamily="18" charset="0"/>
              </a:rPr>
              <a:t>Project Objectives:</a:t>
            </a:r>
            <a:endParaRPr lang="en-IN" sz="4800" b="1" dirty="0"/>
          </a:p>
        </p:txBody>
      </p:sp>
      <p:sp>
        <p:nvSpPr>
          <p:cNvPr id="3" name="Content Placeholder 2">
            <a:extLst>
              <a:ext uri="{FF2B5EF4-FFF2-40B4-BE49-F238E27FC236}">
                <a16:creationId xmlns:a16="http://schemas.microsoft.com/office/drawing/2014/main" id="{3EFAEF24-6870-7053-20A8-94EA7BE35549}"/>
              </a:ext>
            </a:extLst>
          </p:cNvPr>
          <p:cNvSpPr>
            <a:spLocks noGrp="1"/>
          </p:cNvSpPr>
          <p:nvPr>
            <p:ph idx="1"/>
          </p:nvPr>
        </p:nvSpPr>
        <p:spPr>
          <a:xfrm>
            <a:off x="350287" y="1198511"/>
            <a:ext cx="11218606" cy="3895623"/>
          </a:xfrm>
        </p:spPr>
        <p:txBody>
          <a:bodyPr/>
          <a:lstStyle/>
          <a:p>
            <a:pPr>
              <a:buFont typeface="Wingdings" panose="05000000000000000000" pitchFamily="2" charset="2"/>
              <a:buChar char="Ø"/>
            </a:pPr>
            <a:r>
              <a:rPr lang="en-US" b="1" dirty="0"/>
              <a:t>5. Property Type and Room Analysis:</a:t>
            </a:r>
          </a:p>
          <a:p>
            <a:pPr marL="0" indent="0">
              <a:buNone/>
            </a:pPr>
            <a:endParaRPr lang="en-IN" b="1" dirty="0"/>
          </a:p>
        </p:txBody>
      </p:sp>
      <p:sp>
        <p:nvSpPr>
          <p:cNvPr id="4" name="Slide Number Placeholder 3">
            <a:extLst>
              <a:ext uri="{FF2B5EF4-FFF2-40B4-BE49-F238E27FC236}">
                <a16:creationId xmlns:a16="http://schemas.microsoft.com/office/drawing/2014/main" id="{37D2BA98-8135-6450-F3A7-E35440CDE9BF}"/>
              </a:ext>
            </a:extLst>
          </p:cNvPr>
          <p:cNvSpPr>
            <a:spLocks noGrp="1"/>
          </p:cNvSpPr>
          <p:nvPr>
            <p:ph type="sldNum" sz="quarter" idx="12"/>
          </p:nvPr>
        </p:nvSpPr>
        <p:spPr/>
        <p:txBody>
          <a:bodyPr/>
          <a:lstStyle/>
          <a:p>
            <a:fld id="{B87E2B62-48D2-4CAD-8687-128903EFBBBD}" type="slidenum">
              <a:rPr lang="en-IN" smtClean="0"/>
              <a:t>10</a:t>
            </a:fld>
            <a:endParaRPr lang="en-IN"/>
          </a:p>
        </p:txBody>
      </p:sp>
      <p:pic>
        <p:nvPicPr>
          <p:cNvPr id="6" name="Picture 5">
            <a:extLst>
              <a:ext uri="{FF2B5EF4-FFF2-40B4-BE49-F238E27FC236}">
                <a16:creationId xmlns:a16="http://schemas.microsoft.com/office/drawing/2014/main" id="{081E37F2-AE51-7475-013C-A6A4CC1CC6E4}"/>
              </a:ext>
            </a:extLst>
          </p:cNvPr>
          <p:cNvPicPr>
            <a:picLocks noChangeAspect="1"/>
          </p:cNvPicPr>
          <p:nvPr/>
        </p:nvPicPr>
        <p:blipFill>
          <a:blip r:embed="rId2"/>
          <a:stretch>
            <a:fillRect/>
          </a:stretch>
        </p:blipFill>
        <p:spPr>
          <a:xfrm>
            <a:off x="971383" y="2184438"/>
            <a:ext cx="7433187" cy="3303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1B88D4C9-EFA6-D2E1-03F3-C26226F99EDC}"/>
              </a:ext>
            </a:extLst>
          </p:cNvPr>
          <p:cNvSpPr txBox="1"/>
          <p:nvPr/>
        </p:nvSpPr>
        <p:spPr>
          <a:xfrm>
            <a:off x="8506977" y="2741077"/>
            <a:ext cx="2959509" cy="203132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Analyze the distribution of property types and room types.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Explore trends in the popularity of specific accommodation setups.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790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499846-445E-5F21-4789-4EC922B58561}"/>
              </a:ext>
            </a:extLst>
          </p:cNvPr>
          <p:cNvSpPr>
            <a:spLocks noGrp="1"/>
          </p:cNvSpPr>
          <p:nvPr>
            <p:ph type="sldNum" sz="quarter" idx="12"/>
          </p:nvPr>
        </p:nvSpPr>
        <p:spPr/>
        <p:txBody>
          <a:bodyPr/>
          <a:lstStyle/>
          <a:p>
            <a:fld id="{B87E2B62-48D2-4CAD-8687-128903EFBBBD}" type="slidenum">
              <a:rPr lang="en-IN" smtClean="0"/>
              <a:t>11</a:t>
            </a:fld>
            <a:endParaRPr lang="en-IN"/>
          </a:p>
        </p:txBody>
      </p:sp>
      <p:pic>
        <p:nvPicPr>
          <p:cNvPr id="4" name="Picture 3">
            <a:extLst>
              <a:ext uri="{FF2B5EF4-FFF2-40B4-BE49-F238E27FC236}">
                <a16:creationId xmlns:a16="http://schemas.microsoft.com/office/drawing/2014/main" id="{BF53929D-6F2D-4FBF-0A6F-144F0647C047}"/>
              </a:ext>
            </a:extLst>
          </p:cNvPr>
          <p:cNvPicPr>
            <a:picLocks noChangeAspect="1"/>
          </p:cNvPicPr>
          <p:nvPr/>
        </p:nvPicPr>
        <p:blipFill>
          <a:blip r:embed="rId2"/>
          <a:stretch>
            <a:fillRect/>
          </a:stretch>
        </p:blipFill>
        <p:spPr>
          <a:xfrm>
            <a:off x="547255" y="823121"/>
            <a:ext cx="10935172" cy="5425279"/>
          </a:xfrm>
          <a:prstGeom prst="rect">
            <a:avLst/>
          </a:prstGeom>
          <a:ln>
            <a:noFill/>
          </a:ln>
          <a:effectLst>
            <a:softEdge rad="112500"/>
          </a:effectLst>
        </p:spPr>
      </p:pic>
      <p:sp>
        <p:nvSpPr>
          <p:cNvPr id="5" name="TextBox 4">
            <a:extLst>
              <a:ext uri="{FF2B5EF4-FFF2-40B4-BE49-F238E27FC236}">
                <a16:creationId xmlns:a16="http://schemas.microsoft.com/office/drawing/2014/main" id="{5AC19A46-7B1B-3A2C-DE28-B8A6EF1B9569}"/>
              </a:ext>
            </a:extLst>
          </p:cNvPr>
          <p:cNvSpPr txBox="1"/>
          <p:nvPr/>
        </p:nvSpPr>
        <p:spPr>
          <a:xfrm>
            <a:off x="4237256" y="15363"/>
            <a:ext cx="3883742" cy="707886"/>
          </a:xfrm>
          <a:prstGeom prst="rect">
            <a:avLst/>
          </a:prstGeom>
          <a:noFill/>
        </p:spPr>
        <p:txBody>
          <a:bodyPr wrap="square" rtlCol="0">
            <a:spAutoFit/>
          </a:bodyPr>
          <a:lstStyle/>
          <a:p>
            <a:r>
              <a:rPr lang="en-US" sz="4000" b="1" dirty="0"/>
              <a:t>DASHBOARD</a:t>
            </a:r>
            <a:endParaRPr lang="en-IN" sz="4000" b="1" dirty="0"/>
          </a:p>
        </p:txBody>
      </p:sp>
    </p:spTree>
    <p:extLst>
      <p:ext uri="{BB962C8B-B14F-4D97-AF65-F5344CB8AC3E}">
        <p14:creationId xmlns:p14="http://schemas.microsoft.com/office/powerpoint/2010/main" val="180414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6C5CF6-1D54-4ED8-048E-91AB97EB30D5}"/>
              </a:ext>
            </a:extLst>
          </p:cNvPr>
          <p:cNvSpPr>
            <a:spLocks noGrp="1"/>
          </p:cNvSpPr>
          <p:nvPr>
            <p:ph type="sldNum" sz="quarter" idx="12"/>
          </p:nvPr>
        </p:nvSpPr>
        <p:spPr/>
        <p:txBody>
          <a:bodyPr/>
          <a:lstStyle/>
          <a:p>
            <a:fld id="{B87E2B62-48D2-4CAD-8687-128903EFBBBD}" type="slidenum">
              <a:rPr lang="en-IN" smtClean="0"/>
              <a:t>12</a:t>
            </a:fld>
            <a:endParaRPr lang="en-IN"/>
          </a:p>
        </p:txBody>
      </p:sp>
      <p:pic>
        <p:nvPicPr>
          <p:cNvPr id="1026" name="Picture 2" descr="Thank You Images – Browse 289,213 Stock ...">
            <a:extLst>
              <a:ext uri="{FF2B5EF4-FFF2-40B4-BE49-F238E27FC236}">
                <a16:creationId xmlns:a16="http://schemas.microsoft.com/office/drawing/2014/main" id="{D1A9AC9D-74E8-0D15-E18B-97E5F8ADD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332" y="1447134"/>
            <a:ext cx="8097177" cy="3436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24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32EB8-5616-D60E-9FEB-3EE676C778B7}"/>
              </a:ext>
            </a:extLst>
          </p:cNvPr>
          <p:cNvSpPr>
            <a:spLocks noGrp="1"/>
          </p:cNvSpPr>
          <p:nvPr>
            <p:ph type="sldNum" sz="quarter" idx="12"/>
          </p:nvPr>
        </p:nvSpPr>
        <p:spPr/>
        <p:txBody>
          <a:bodyPr/>
          <a:lstStyle/>
          <a:p>
            <a:fld id="{B87E2B62-48D2-4CAD-8687-128903EFBBBD}" type="slidenum">
              <a:rPr lang="en-IN" smtClean="0"/>
              <a:t>2</a:t>
            </a:fld>
            <a:endParaRPr lang="en-IN"/>
          </a:p>
        </p:txBody>
      </p:sp>
      <p:sp>
        <p:nvSpPr>
          <p:cNvPr id="7" name="TextBox 6">
            <a:extLst>
              <a:ext uri="{FF2B5EF4-FFF2-40B4-BE49-F238E27FC236}">
                <a16:creationId xmlns:a16="http://schemas.microsoft.com/office/drawing/2014/main" id="{155BDE94-ADD3-4C16-C3E0-24F726D52914}"/>
              </a:ext>
            </a:extLst>
          </p:cNvPr>
          <p:cNvSpPr txBox="1"/>
          <p:nvPr/>
        </p:nvSpPr>
        <p:spPr>
          <a:xfrm>
            <a:off x="789821" y="516528"/>
            <a:ext cx="5093109" cy="4832092"/>
          </a:xfrm>
          <a:prstGeom prst="rect">
            <a:avLst/>
          </a:prstGeom>
          <a:noFill/>
        </p:spPr>
        <p:txBody>
          <a:bodyPr wrap="square" rtlCol="0">
            <a:spAutoFit/>
          </a:bodyPr>
          <a:lstStyle/>
          <a:p>
            <a:r>
              <a:rPr lang="en-US" sz="2800" dirty="0">
                <a:latin typeface="Footlight MT Light" panose="0204060206030A020304" pitchFamily="18" charset="0"/>
              </a:rPr>
              <a:t>HOTEL AGGREGATOR ANALYSIS</a:t>
            </a:r>
          </a:p>
          <a:p>
            <a:endParaRPr lang="en-US" sz="2800" dirty="0">
              <a:latin typeface="Footlight MT Light" panose="0204060206030A020304" pitchFamily="18" charset="0"/>
            </a:endParaRPr>
          </a:p>
          <a:p>
            <a:r>
              <a:rPr lang="en-US" sz="2800" dirty="0">
                <a:latin typeface="Footlight MT Light" panose="0204060206030A020304" pitchFamily="18" charset="0"/>
              </a:rPr>
              <a:t>Overview :</a:t>
            </a:r>
          </a:p>
          <a:p>
            <a:endParaRPr lang="en-US" sz="2800" dirty="0">
              <a:latin typeface="Footlight MT Light" panose="0204060206030A020304" pitchFamily="18" charset="0"/>
            </a:endParaRPr>
          </a:p>
          <a:p>
            <a:r>
              <a:rPr lang="en-US" sz="2800" b="0" i="0" dirty="0">
                <a:solidFill>
                  <a:schemeClr val="accent6">
                    <a:lumMod val="60000"/>
                    <a:lumOff val="40000"/>
                  </a:schemeClr>
                </a:solidFill>
                <a:effectLst/>
                <a:latin typeface="Google Sans"/>
              </a:rPr>
              <a:t>A hotel aggregator is a business that rents a hotel on lease, and in exchange takes over operational duties and marketing for the hotels. The hotel can lease a fixed amount of rooms or the entire hotel.</a:t>
            </a:r>
            <a:endParaRPr lang="en-IN" sz="2800" dirty="0">
              <a:solidFill>
                <a:schemeClr val="accent6">
                  <a:lumMod val="60000"/>
                  <a:lumOff val="40000"/>
                </a:schemeClr>
              </a:solidFill>
              <a:latin typeface="Footlight MT Light" panose="0204060206030A020304" pitchFamily="18" charset="0"/>
            </a:endParaRPr>
          </a:p>
        </p:txBody>
      </p:sp>
      <p:pic>
        <p:nvPicPr>
          <p:cNvPr id="3" name="Picture 2">
            <a:extLst>
              <a:ext uri="{FF2B5EF4-FFF2-40B4-BE49-F238E27FC236}">
                <a16:creationId xmlns:a16="http://schemas.microsoft.com/office/drawing/2014/main" id="{ABCB91D1-4372-1338-58EF-963098DA1A13}"/>
              </a:ext>
            </a:extLst>
          </p:cNvPr>
          <p:cNvPicPr>
            <a:picLocks noChangeAspect="1"/>
          </p:cNvPicPr>
          <p:nvPr/>
        </p:nvPicPr>
        <p:blipFill>
          <a:blip r:embed="rId2"/>
          <a:stretch>
            <a:fillRect/>
          </a:stretch>
        </p:blipFill>
        <p:spPr>
          <a:xfrm>
            <a:off x="7003473" y="1361209"/>
            <a:ext cx="4478482" cy="3886199"/>
          </a:xfrm>
          <a:prstGeom prst="rect">
            <a:avLst/>
          </a:prstGeom>
        </p:spPr>
      </p:pic>
    </p:spTree>
    <p:extLst>
      <p:ext uri="{BB962C8B-B14F-4D97-AF65-F5344CB8AC3E}">
        <p14:creationId xmlns:p14="http://schemas.microsoft.com/office/powerpoint/2010/main" val="142243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746E-3681-C870-1943-C31552C2F2C3}"/>
              </a:ext>
            </a:extLst>
          </p:cNvPr>
          <p:cNvSpPr>
            <a:spLocks noGrp="1"/>
          </p:cNvSpPr>
          <p:nvPr>
            <p:ph type="title"/>
          </p:nvPr>
        </p:nvSpPr>
        <p:spPr>
          <a:xfrm>
            <a:off x="1154954" y="295728"/>
            <a:ext cx="8761413" cy="1710053"/>
          </a:xfrm>
        </p:spPr>
        <p:txBody>
          <a:bodyPr/>
          <a:lstStyle/>
          <a:p>
            <a:pPr algn="ctr"/>
            <a:br>
              <a:rPr lang="en-IN" sz="18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br>
            <a:r>
              <a:rPr lang="en-IN" sz="4400" b="1" kern="100" dirty="0">
                <a:effectLst/>
                <a:latin typeface="Footlight MT Light" panose="0204060206030A020304" pitchFamily="18" charset="0"/>
                <a:ea typeface="Franklin Gothic Book" panose="020B0503020102020204" pitchFamily="34" charset="0"/>
                <a:cs typeface="Franklin Gothic Book" panose="020B0503020102020204" pitchFamily="34" charset="0"/>
              </a:rPr>
              <a:t>Problem Statement:</a:t>
            </a:r>
            <a:endParaRPr lang="en-IN" sz="4400" b="1"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7104294A-A98F-E519-12DB-84C912F723CE}"/>
              </a:ext>
            </a:extLst>
          </p:cNvPr>
          <p:cNvSpPr>
            <a:spLocks noGrp="1"/>
          </p:cNvSpPr>
          <p:nvPr>
            <p:ph idx="1"/>
          </p:nvPr>
        </p:nvSpPr>
        <p:spPr>
          <a:xfrm>
            <a:off x="1258863" y="1813790"/>
            <a:ext cx="8825659" cy="3958773"/>
          </a:xfrm>
        </p:spPr>
        <p:txBody>
          <a:bodyPr>
            <a:noAutofit/>
          </a:bodyPr>
          <a:lstStyle/>
          <a:p>
            <a:pPr>
              <a:buFont typeface="Wingdings" panose="05000000000000000000" pitchFamily="2" charset="2"/>
              <a:buChar char="§"/>
            </a:pPr>
            <a:r>
              <a:rPr lang="en-US" sz="2100" kern="100" dirty="0">
                <a:solidFill>
                  <a:schemeClr val="accent6">
                    <a:lumMod val="40000"/>
                    <a:lumOff val="60000"/>
                  </a:schemeClr>
                </a:solidFill>
                <a:effectLst/>
                <a:latin typeface="Calibri" panose="020F0502020204030204" pitchFamily="34" charset="0"/>
                <a:ea typeface="Franklin Gothic Book" panose="020B0503020102020204" pitchFamily="34" charset="0"/>
                <a:cs typeface="Calibri" panose="020F0502020204030204" pitchFamily="34" charset="0"/>
              </a:rPr>
              <a:t>This internship project aims to analyze a dataset of hotel aggregator listings using Power BI. </a:t>
            </a:r>
          </a:p>
          <a:p>
            <a:pPr>
              <a:buFont typeface="Wingdings" panose="05000000000000000000" pitchFamily="2" charset="2"/>
              <a:buChar char="§"/>
            </a:pPr>
            <a:r>
              <a:rPr lang="en-US" sz="2100" kern="100" dirty="0">
                <a:solidFill>
                  <a:schemeClr val="accent6">
                    <a:lumMod val="40000"/>
                    <a:lumOff val="60000"/>
                  </a:schemeClr>
                </a:solidFill>
                <a:effectLst/>
                <a:latin typeface="Calibri" panose="020F0502020204030204" pitchFamily="34" charset="0"/>
                <a:ea typeface="Franklin Gothic Book" panose="020B0503020102020204" pitchFamily="34" charset="0"/>
                <a:cs typeface="Calibri" panose="020F0502020204030204" pitchFamily="34" charset="0"/>
              </a:rPr>
              <a:t>The dataset comprises various attributes related to listings, hosts, reviews, and availability.</a:t>
            </a:r>
          </a:p>
          <a:p>
            <a:pPr>
              <a:buFont typeface="Wingdings" panose="05000000000000000000" pitchFamily="2" charset="2"/>
              <a:buChar char="§"/>
            </a:pPr>
            <a:r>
              <a:rPr lang="en-US" sz="2100" kern="100" dirty="0">
                <a:solidFill>
                  <a:schemeClr val="accent6">
                    <a:lumMod val="40000"/>
                    <a:lumOff val="60000"/>
                  </a:schemeClr>
                </a:solidFill>
                <a:effectLst/>
                <a:latin typeface="Calibri" panose="020F0502020204030204" pitchFamily="34" charset="0"/>
                <a:ea typeface="Franklin Gothic Book" panose="020B0503020102020204" pitchFamily="34" charset="0"/>
                <a:cs typeface="Calibri" panose="020F0502020204030204" pitchFamily="34" charset="0"/>
              </a:rPr>
              <a:t> The objective is to create comprehensive visualizations and insights that shed light on trends, patterns, and factors influencing the performance of listings.</a:t>
            </a:r>
          </a:p>
          <a:p>
            <a:pPr>
              <a:buFont typeface="Wingdings" panose="05000000000000000000" pitchFamily="2" charset="2"/>
              <a:buChar char="§"/>
            </a:pPr>
            <a:r>
              <a:rPr lang="en-US" sz="2100" kern="100" dirty="0">
                <a:solidFill>
                  <a:schemeClr val="accent6">
                    <a:lumMod val="40000"/>
                    <a:lumOff val="60000"/>
                  </a:schemeClr>
                </a:solidFill>
                <a:effectLst/>
                <a:latin typeface="Calibri" panose="020F0502020204030204" pitchFamily="34" charset="0"/>
                <a:ea typeface="Franklin Gothic Book" panose="020B0503020102020204" pitchFamily="34" charset="0"/>
                <a:cs typeface="Calibri" panose="020F0502020204030204" pitchFamily="34" charset="0"/>
              </a:rPr>
              <a:t> Through Power BI, interns will explore key metrics such as pricing, availability, host characteristics, and review scores to derive actionable insights for improving the overall quality and competitiveness of the listings.</a:t>
            </a:r>
            <a:endParaRPr lang="en-IN" sz="2100" dirty="0">
              <a:solidFill>
                <a:schemeClr val="accent6">
                  <a:lumMod val="40000"/>
                  <a:lumOff val="60000"/>
                </a:schemeClr>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2371E6EC-648F-B66C-7DD3-69019B6ED80C}"/>
              </a:ext>
            </a:extLst>
          </p:cNvPr>
          <p:cNvSpPr>
            <a:spLocks noGrp="1"/>
          </p:cNvSpPr>
          <p:nvPr>
            <p:ph type="sldNum" sz="quarter" idx="12"/>
          </p:nvPr>
        </p:nvSpPr>
        <p:spPr/>
        <p:txBody>
          <a:bodyPr/>
          <a:lstStyle/>
          <a:p>
            <a:fld id="{B87E2B62-48D2-4CAD-8687-128903EFBBBD}" type="slidenum">
              <a:rPr lang="en-IN" smtClean="0"/>
              <a:t>3</a:t>
            </a:fld>
            <a:endParaRPr lang="en-IN"/>
          </a:p>
        </p:txBody>
      </p:sp>
    </p:spTree>
    <p:extLst>
      <p:ext uri="{BB962C8B-B14F-4D97-AF65-F5344CB8AC3E}">
        <p14:creationId xmlns:p14="http://schemas.microsoft.com/office/powerpoint/2010/main" val="142377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06DD-3BDC-9F4E-6EAB-7487AFC5241F}"/>
              </a:ext>
            </a:extLst>
          </p:cNvPr>
          <p:cNvSpPr>
            <a:spLocks noGrp="1"/>
          </p:cNvSpPr>
          <p:nvPr>
            <p:ph type="title"/>
          </p:nvPr>
        </p:nvSpPr>
        <p:spPr/>
        <p:txBody>
          <a:bodyPr/>
          <a:lstStyle/>
          <a:p>
            <a:pPr algn="ctr"/>
            <a:r>
              <a:rPr lang="en-US" sz="4400" b="1" dirty="0">
                <a:latin typeface="Footlight MT Light" panose="0204060206030A020304" pitchFamily="18" charset="0"/>
              </a:rPr>
              <a:t>DATABASE SETUP AND TOOL USED:</a:t>
            </a:r>
            <a:endParaRPr lang="en-IN" sz="4400" b="1"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F5BAD8F8-2A26-E1FE-8EAA-E3A21F99C782}"/>
              </a:ext>
            </a:extLst>
          </p:cNvPr>
          <p:cNvSpPr>
            <a:spLocks noGrp="1"/>
          </p:cNvSpPr>
          <p:nvPr>
            <p:ph idx="1"/>
          </p:nvPr>
        </p:nvSpPr>
        <p:spPr/>
        <p:txBody>
          <a:bodyPr>
            <a:normAutofit/>
          </a:bodyPr>
          <a:lstStyle/>
          <a:p>
            <a:r>
              <a:rPr lang="en-US" sz="4000" dirty="0">
                <a:latin typeface="Calibri" panose="020F0502020204030204" pitchFamily="34" charset="0"/>
                <a:cs typeface="Calibri" panose="020F0502020204030204" pitchFamily="34" charset="0"/>
              </a:rPr>
              <a:t>DATABASE NAME: HOTEL AGGREGATOR ANALYSIS</a:t>
            </a:r>
          </a:p>
          <a:p>
            <a:r>
              <a:rPr lang="en-US" sz="4000" dirty="0">
                <a:latin typeface="Calibri" panose="020F0502020204030204" pitchFamily="34" charset="0"/>
                <a:cs typeface="Calibri" panose="020F0502020204030204" pitchFamily="34" charset="0"/>
              </a:rPr>
              <a:t>DATA USED : CSV FILE</a:t>
            </a:r>
          </a:p>
          <a:p>
            <a:r>
              <a:rPr lang="en-US" sz="4000" dirty="0">
                <a:latin typeface="Calibri" panose="020F0502020204030204" pitchFamily="34" charset="0"/>
                <a:cs typeface="Calibri" panose="020F0502020204030204" pitchFamily="34" charset="0"/>
              </a:rPr>
              <a:t>TOOL USED: POWER BI</a:t>
            </a:r>
            <a:endParaRPr lang="en-IN" sz="4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F149CE3-4B9D-9F83-9CB2-EE86C1930C76}"/>
              </a:ext>
            </a:extLst>
          </p:cNvPr>
          <p:cNvSpPr>
            <a:spLocks noGrp="1"/>
          </p:cNvSpPr>
          <p:nvPr>
            <p:ph type="sldNum" sz="quarter" idx="12"/>
          </p:nvPr>
        </p:nvSpPr>
        <p:spPr/>
        <p:txBody>
          <a:bodyPr/>
          <a:lstStyle/>
          <a:p>
            <a:fld id="{B87E2B62-48D2-4CAD-8687-128903EFBBBD}" type="slidenum">
              <a:rPr lang="en-IN" smtClean="0"/>
              <a:t>4</a:t>
            </a:fld>
            <a:endParaRPr lang="en-IN"/>
          </a:p>
        </p:txBody>
      </p:sp>
    </p:spTree>
    <p:extLst>
      <p:ext uri="{BB962C8B-B14F-4D97-AF65-F5344CB8AC3E}">
        <p14:creationId xmlns:p14="http://schemas.microsoft.com/office/powerpoint/2010/main" val="151683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54B-0967-524F-F866-4FD07B0D00F7}"/>
              </a:ext>
            </a:extLst>
          </p:cNvPr>
          <p:cNvSpPr>
            <a:spLocks noGrp="1"/>
          </p:cNvSpPr>
          <p:nvPr>
            <p:ph type="title"/>
          </p:nvPr>
        </p:nvSpPr>
        <p:spPr>
          <a:xfrm>
            <a:off x="-1330641" y="0"/>
            <a:ext cx="10353761" cy="1326321"/>
          </a:xfrm>
        </p:spPr>
        <p:txBody>
          <a:bodyPr/>
          <a:lstStyle/>
          <a:p>
            <a:pPr algn="ctr"/>
            <a:r>
              <a:rPr lang="en-IN" sz="5400" dirty="0">
                <a:latin typeface="Footlight MT Light" panose="0204060206030A020304" pitchFamily="18" charset="0"/>
              </a:rPr>
              <a:t>Dataset Description:</a:t>
            </a:r>
          </a:p>
        </p:txBody>
      </p:sp>
      <p:sp>
        <p:nvSpPr>
          <p:cNvPr id="3" name="Content Placeholder 2">
            <a:extLst>
              <a:ext uri="{FF2B5EF4-FFF2-40B4-BE49-F238E27FC236}">
                <a16:creationId xmlns:a16="http://schemas.microsoft.com/office/drawing/2014/main" id="{F4FD7B69-5419-BB9A-F602-017428BC7542}"/>
              </a:ext>
            </a:extLst>
          </p:cNvPr>
          <p:cNvSpPr>
            <a:spLocks noGrp="1"/>
          </p:cNvSpPr>
          <p:nvPr>
            <p:ph idx="1"/>
          </p:nvPr>
        </p:nvSpPr>
        <p:spPr>
          <a:xfrm>
            <a:off x="2630463" y="1326321"/>
            <a:ext cx="8825659" cy="3846461"/>
          </a:xfrm>
        </p:spPr>
        <p:txBody>
          <a:bodyPr>
            <a:noAutofit/>
          </a:bodyPr>
          <a:lstStyle/>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1. id: Unique identifier for each listing.</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2. listing_url: URL of the listing on the hotel aggregator platform.</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3. scrape_id: Identifier for the data scraping event.</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4. last_scraped: Date of the last data scrape.</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5. source: Source of the listing information.</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6. name: Name of the listing.</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7. description: Description of the listing.</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8. neighborhood_overview: Overview of the neighborhood where the listing is located.</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9. picture_url: URL of the listing's picture.</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10. host_id: Unique identifier for the host.</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11. ... (and many more columns capturing details about hosts, location, property type, room details,</a:t>
            </a:r>
          </a:p>
          <a:p>
            <a:pPr>
              <a:buFont typeface="Wingdings" panose="05000000000000000000" pitchFamily="2" charset="2"/>
              <a:buChar char="§"/>
            </a:pPr>
            <a:r>
              <a:rPr lang="en-US" sz="1600" dirty="0">
                <a:latin typeface="Calibri" panose="020F0502020204030204" pitchFamily="34" charset="0"/>
                <a:cs typeface="Calibri" panose="020F0502020204030204" pitchFamily="34" charset="0"/>
              </a:rPr>
              <a:t>amenities, pricing, availability, reviews, and other relevant information)</a:t>
            </a:r>
            <a:endParaRPr lang="en-IN" sz="16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266DA6C-A308-9FFB-091D-C2C0C8B06045}"/>
              </a:ext>
            </a:extLst>
          </p:cNvPr>
          <p:cNvSpPr>
            <a:spLocks noGrp="1"/>
          </p:cNvSpPr>
          <p:nvPr>
            <p:ph type="sldNum" sz="quarter" idx="12"/>
          </p:nvPr>
        </p:nvSpPr>
        <p:spPr/>
        <p:txBody>
          <a:bodyPr/>
          <a:lstStyle/>
          <a:p>
            <a:fld id="{B87E2B62-48D2-4CAD-8687-128903EFBBBD}" type="slidenum">
              <a:rPr lang="en-IN" smtClean="0"/>
              <a:t>5</a:t>
            </a:fld>
            <a:endParaRPr lang="en-IN"/>
          </a:p>
        </p:txBody>
      </p:sp>
    </p:spTree>
    <p:extLst>
      <p:ext uri="{BB962C8B-B14F-4D97-AF65-F5344CB8AC3E}">
        <p14:creationId xmlns:p14="http://schemas.microsoft.com/office/powerpoint/2010/main" val="235723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6E3D-7664-B94E-EB9A-A60F6AE0AD70}"/>
              </a:ext>
            </a:extLst>
          </p:cNvPr>
          <p:cNvSpPr>
            <a:spLocks noGrp="1"/>
          </p:cNvSpPr>
          <p:nvPr>
            <p:ph type="title"/>
          </p:nvPr>
        </p:nvSpPr>
        <p:spPr>
          <a:xfrm>
            <a:off x="-1642380" y="-68116"/>
            <a:ext cx="10353761" cy="1326321"/>
          </a:xfrm>
        </p:spPr>
        <p:txBody>
          <a:bodyPr/>
          <a:lstStyle/>
          <a:p>
            <a:pPr algn="ctr"/>
            <a:r>
              <a:rPr lang="en-IN" sz="4800" dirty="0">
                <a:latin typeface="Footlight MT Light" panose="0204060206030A020304" pitchFamily="18" charset="0"/>
              </a:rPr>
              <a:t>Project Objectives:</a:t>
            </a:r>
          </a:p>
        </p:txBody>
      </p:sp>
      <p:sp>
        <p:nvSpPr>
          <p:cNvPr id="3" name="Content Placeholder 2">
            <a:extLst>
              <a:ext uri="{FF2B5EF4-FFF2-40B4-BE49-F238E27FC236}">
                <a16:creationId xmlns:a16="http://schemas.microsoft.com/office/drawing/2014/main" id="{BFE436C6-112E-C5EE-EFF6-5A0BE02DB586}"/>
              </a:ext>
            </a:extLst>
          </p:cNvPr>
          <p:cNvSpPr>
            <a:spLocks noGrp="1"/>
          </p:cNvSpPr>
          <p:nvPr>
            <p:ph idx="1"/>
          </p:nvPr>
        </p:nvSpPr>
        <p:spPr>
          <a:xfrm>
            <a:off x="170054" y="1258205"/>
            <a:ext cx="11228437" cy="3958772"/>
          </a:xfrm>
        </p:spPr>
        <p:txBody>
          <a:bodyPr>
            <a:normAutofit/>
          </a:bodyPr>
          <a:lstStyle/>
          <a:p>
            <a:pPr>
              <a:buFont typeface="Wingdings" panose="05000000000000000000" pitchFamily="2" charset="2"/>
              <a:buChar char="Ø"/>
            </a:pPr>
            <a:r>
              <a:rPr lang="en-US" sz="2000" b="1" dirty="0">
                <a:solidFill>
                  <a:schemeClr val="tx1"/>
                </a:solidFill>
              </a:rPr>
              <a:t>1. Geographical Insights:</a:t>
            </a:r>
          </a:p>
          <a:p>
            <a:pPr marL="0" indent="0">
              <a:buNone/>
            </a:pPr>
            <a:endParaRPr lang="en-US" sz="2000" b="1" dirty="0">
              <a:solidFill>
                <a:schemeClr val="tx1"/>
              </a:solidFill>
            </a:endParaRPr>
          </a:p>
        </p:txBody>
      </p:sp>
      <p:sp>
        <p:nvSpPr>
          <p:cNvPr id="4" name="Slide Number Placeholder 3">
            <a:extLst>
              <a:ext uri="{FF2B5EF4-FFF2-40B4-BE49-F238E27FC236}">
                <a16:creationId xmlns:a16="http://schemas.microsoft.com/office/drawing/2014/main" id="{FFB0D67C-7380-C75B-B306-BA9D29D0E017}"/>
              </a:ext>
            </a:extLst>
          </p:cNvPr>
          <p:cNvSpPr>
            <a:spLocks noGrp="1"/>
          </p:cNvSpPr>
          <p:nvPr>
            <p:ph type="sldNum" sz="quarter" idx="12"/>
          </p:nvPr>
        </p:nvSpPr>
        <p:spPr/>
        <p:txBody>
          <a:bodyPr/>
          <a:lstStyle/>
          <a:p>
            <a:fld id="{B87E2B62-48D2-4CAD-8687-128903EFBBBD}" type="slidenum">
              <a:rPr lang="en-IN" smtClean="0"/>
              <a:t>6</a:t>
            </a:fld>
            <a:endParaRPr lang="en-IN"/>
          </a:p>
        </p:txBody>
      </p:sp>
      <p:pic>
        <p:nvPicPr>
          <p:cNvPr id="6" name="Picture 5">
            <a:extLst>
              <a:ext uri="{FF2B5EF4-FFF2-40B4-BE49-F238E27FC236}">
                <a16:creationId xmlns:a16="http://schemas.microsoft.com/office/drawing/2014/main" id="{2C449E17-D349-409F-FABD-DB7A1D1678FA}"/>
              </a:ext>
            </a:extLst>
          </p:cNvPr>
          <p:cNvPicPr>
            <a:picLocks noChangeAspect="1"/>
          </p:cNvPicPr>
          <p:nvPr/>
        </p:nvPicPr>
        <p:blipFill>
          <a:blip r:embed="rId2"/>
          <a:stretch>
            <a:fillRect/>
          </a:stretch>
        </p:blipFill>
        <p:spPr>
          <a:xfrm>
            <a:off x="647933" y="2157998"/>
            <a:ext cx="7752718" cy="339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7BF7114D-8C6E-07C8-CD6B-BA576CDD7F8C}"/>
              </a:ext>
            </a:extLst>
          </p:cNvPr>
          <p:cNvSpPr txBox="1"/>
          <p:nvPr/>
        </p:nvSpPr>
        <p:spPr>
          <a:xfrm>
            <a:off x="8711381" y="2584526"/>
            <a:ext cx="2998837" cy="203132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Visualize the distribution of listings on a map to identify popular neighborhoods.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Explore the geographical concentration of listings and host locations.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484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BDDB-FC6B-6508-F5C4-0BDB051A7243}"/>
              </a:ext>
            </a:extLst>
          </p:cNvPr>
          <p:cNvSpPr>
            <a:spLocks noGrp="1"/>
          </p:cNvSpPr>
          <p:nvPr>
            <p:ph type="title"/>
          </p:nvPr>
        </p:nvSpPr>
        <p:spPr>
          <a:xfrm>
            <a:off x="-2193087" y="-128155"/>
            <a:ext cx="10353761" cy="1326321"/>
          </a:xfrm>
        </p:spPr>
        <p:txBody>
          <a:bodyPr/>
          <a:lstStyle/>
          <a:p>
            <a:pPr algn="ctr"/>
            <a:r>
              <a:rPr lang="en-IN" sz="4800" b="1" dirty="0">
                <a:latin typeface="Footlight MT Light" panose="0204060206030A020304" pitchFamily="18" charset="0"/>
              </a:rPr>
              <a:t>Project Objectives:</a:t>
            </a:r>
            <a:endParaRPr lang="en-IN" sz="4800" b="1" dirty="0"/>
          </a:p>
        </p:txBody>
      </p:sp>
      <p:sp>
        <p:nvSpPr>
          <p:cNvPr id="3" name="Content Placeholder 2">
            <a:extLst>
              <a:ext uri="{FF2B5EF4-FFF2-40B4-BE49-F238E27FC236}">
                <a16:creationId xmlns:a16="http://schemas.microsoft.com/office/drawing/2014/main" id="{1A26CDC9-8537-CCF4-B647-9ECCBF7E44BC}"/>
              </a:ext>
            </a:extLst>
          </p:cNvPr>
          <p:cNvSpPr>
            <a:spLocks noGrp="1"/>
          </p:cNvSpPr>
          <p:nvPr>
            <p:ph idx="1"/>
          </p:nvPr>
        </p:nvSpPr>
        <p:spPr>
          <a:xfrm>
            <a:off x="0" y="929999"/>
            <a:ext cx="11169444" cy="4052939"/>
          </a:xfrm>
        </p:spPr>
        <p:txBody>
          <a:bodyPr/>
          <a:lstStyle/>
          <a:p>
            <a:pPr>
              <a:buFont typeface="Wingdings" panose="05000000000000000000" pitchFamily="2" charset="2"/>
              <a:buChar char="Ø"/>
            </a:pPr>
            <a:r>
              <a:rPr lang="en-US" sz="1800" b="1" dirty="0">
                <a:solidFill>
                  <a:schemeClr val="tx1"/>
                </a:solidFill>
              </a:rPr>
              <a:t>2.Pricing and Availability Analysis:</a:t>
            </a:r>
          </a:p>
          <a:p>
            <a:pPr>
              <a:buFont typeface="Wingdings" panose="05000000000000000000" pitchFamily="2" charset="2"/>
              <a:buChar char="Ø"/>
            </a:pPr>
            <a:endParaRPr lang="en-US" b="1" dirty="0">
              <a:solidFill>
                <a:schemeClr val="tx1"/>
              </a:solidFill>
            </a:endParaRPr>
          </a:p>
          <a:p>
            <a:pPr>
              <a:buFont typeface="Wingdings" panose="05000000000000000000" pitchFamily="2" charset="2"/>
              <a:buChar char="Ø"/>
            </a:pPr>
            <a:endParaRPr lang="en-US" sz="1800" b="1" dirty="0">
              <a:solidFill>
                <a:schemeClr val="tx1"/>
              </a:solidFill>
            </a:endParaRPr>
          </a:p>
          <a:p>
            <a:pPr marL="0" indent="0">
              <a:buNone/>
            </a:pPr>
            <a:endParaRPr lang="en-US" sz="1800" b="1" dirty="0">
              <a:solidFill>
                <a:schemeClr val="tx1"/>
              </a:solidFill>
            </a:endParaRPr>
          </a:p>
          <a:p>
            <a:endParaRPr lang="en-IN" dirty="0"/>
          </a:p>
        </p:txBody>
      </p:sp>
      <p:sp>
        <p:nvSpPr>
          <p:cNvPr id="4" name="Slide Number Placeholder 3">
            <a:extLst>
              <a:ext uri="{FF2B5EF4-FFF2-40B4-BE49-F238E27FC236}">
                <a16:creationId xmlns:a16="http://schemas.microsoft.com/office/drawing/2014/main" id="{690FDDCF-62DA-7708-E48B-D0AAE35E328A}"/>
              </a:ext>
            </a:extLst>
          </p:cNvPr>
          <p:cNvSpPr>
            <a:spLocks noGrp="1"/>
          </p:cNvSpPr>
          <p:nvPr>
            <p:ph type="sldNum" sz="quarter" idx="12"/>
          </p:nvPr>
        </p:nvSpPr>
        <p:spPr/>
        <p:txBody>
          <a:bodyPr/>
          <a:lstStyle/>
          <a:p>
            <a:r>
              <a:rPr lang="en-US" dirty="0"/>
              <a:t>7</a:t>
            </a:r>
            <a:endParaRPr lang="en-IN" dirty="0"/>
          </a:p>
        </p:txBody>
      </p:sp>
      <p:pic>
        <p:nvPicPr>
          <p:cNvPr id="6" name="Picture 5">
            <a:extLst>
              <a:ext uri="{FF2B5EF4-FFF2-40B4-BE49-F238E27FC236}">
                <a16:creationId xmlns:a16="http://schemas.microsoft.com/office/drawing/2014/main" id="{ED614A67-577A-F940-5145-7238F7857420}"/>
              </a:ext>
            </a:extLst>
          </p:cNvPr>
          <p:cNvPicPr>
            <a:picLocks noChangeAspect="1"/>
          </p:cNvPicPr>
          <p:nvPr/>
        </p:nvPicPr>
        <p:blipFill>
          <a:blip r:embed="rId2"/>
          <a:stretch>
            <a:fillRect/>
          </a:stretch>
        </p:blipFill>
        <p:spPr>
          <a:xfrm>
            <a:off x="580104" y="1711218"/>
            <a:ext cx="7796980" cy="34829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781F94E4-3A1F-4684-075E-7BDC763C50A2}"/>
              </a:ext>
            </a:extLst>
          </p:cNvPr>
          <p:cNvSpPr txBox="1"/>
          <p:nvPr/>
        </p:nvSpPr>
        <p:spPr>
          <a:xfrm>
            <a:off x="8819536" y="2298553"/>
            <a:ext cx="2792360" cy="230832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Analyze pricing trends based on property types, room types, and accommodation capacity.</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Investigate the availability of listings over time and identify peak periods.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060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6454-A669-1C4A-538E-1C207806FAC0}"/>
              </a:ext>
            </a:extLst>
          </p:cNvPr>
          <p:cNvSpPr>
            <a:spLocks noGrp="1"/>
          </p:cNvSpPr>
          <p:nvPr>
            <p:ph type="title"/>
          </p:nvPr>
        </p:nvSpPr>
        <p:spPr>
          <a:xfrm>
            <a:off x="-2151523" y="-298276"/>
            <a:ext cx="10353761" cy="1326321"/>
          </a:xfrm>
        </p:spPr>
        <p:txBody>
          <a:bodyPr/>
          <a:lstStyle/>
          <a:p>
            <a:pPr algn="ctr"/>
            <a:r>
              <a:rPr lang="en-IN" sz="4800" b="1" dirty="0">
                <a:latin typeface="Footlight MT Light" panose="0204060206030A020304" pitchFamily="18" charset="0"/>
              </a:rPr>
              <a:t>Project Objectives:</a:t>
            </a:r>
            <a:endParaRPr lang="en-IN" sz="4800" b="1" dirty="0"/>
          </a:p>
        </p:txBody>
      </p:sp>
      <p:sp>
        <p:nvSpPr>
          <p:cNvPr id="3" name="Content Placeholder 2">
            <a:extLst>
              <a:ext uri="{FF2B5EF4-FFF2-40B4-BE49-F238E27FC236}">
                <a16:creationId xmlns:a16="http://schemas.microsoft.com/office/drawing/2014/main" id="{15E0C98E-5151-37C6-D520-BB92AF9C157C}"/>
              </a:ext>
            </a:extLst>
          </p:cNvPr>
          <p:cNvSpPr>
            <a:spLocks noGrp="1"/>
          </p:cNvSpPr>
          <p:nvPr>
            <p:ph idx="1"/>
          </p:nvPr>
        </p:nvSpPr>
        <p:spPr>
          <a:xfrm>
            <a:off x="190836" y="1055261"/>
            <a:ext cx="11326760" cy="4043106"/>
          </a:xfrm>
        </p:spPr>
        <p:txBody>
          <a:bodyPr/>
          <a:lstStyle/>
          <a:p>
            <a:pPr>
              <a:buFont typeface="Wingdings" panose="05000000000000000000" pitchFamily="2" charset="2"/>
              <a:buChar char="Ø"/>
            </a:pPr>
            <a:r>
              <a:rPr lang="en-IN" b="1" dirty="0"/>
              <a:t>3. Host Performance</a:t>
            </a: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F71BF508-F2CE-B70D-2E49-24ACCE6A6C02}"/>
              </a:ext>
            </a:extLst>
          </p:cNvPr>
          <p:cNvSpPr>
            <a:spLocks noGrp="1"/>
          </p:cNvSpPr>
          <p:nvPr>
            <p:ph type="sldNum" sz="quarter" idx="12"/>
          </p:nvPr>
        </p:nvSpPr>
        <p:spPr/>
        <p:txBody>
          <a:bodyPr/>
          <a:lstStyle/>
          <a:p>
            <a:fld id="{B87E2B62-48D2-4CAD-8687-128903EFBBBD}" type="slidenum">
              <a:rPr lang="en-IN" smtClean="0"/>
              <a:t>8</a:t>
            </a:fld>
            <a:endParaRPr lang="en-IN"/>
          </a:p>
        </p:txBody>
      </p:sp>
      <p:pic>
        <p:nvPicPr>
          <p:cNvPr id="6" name="Picture 5">
            <a:extLst>
              <a:ext uri="{FF2B5EF4-FFF2-40B4-BE49-F238E27FC236}">
                <a16:creationId xmlns:a16="http://schemas.microsoft.com/office/drawing/2014/main" id="{003F8FB6-5773-21D0-CD45-B8F83139A1F5}"/>
              </a:ext>
            </a:extLst>
          </p:cNvPr>
          <p:cNvPicPr>
            <a:picLocks noChangeAspect="1"/>
          </p:cNvPicPr>
          <p:nvPr/>
        </p:nvPicPr>
        <p:blipFill>
          <a:blip r:embed="rId2"/>
          <a:stretch>
            <a:fillRect/>
          </a:stretch>
        </p:blipFill>
        <p:spPr>
          <a:xfrm>
            <a:off x="190836" y="1634817"/>
            <a:ext cx="7796979" cy="34163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B53F482C-FBFC-013E-6B61-4E3401F15B74}"/>
              </a:ext>
            </a:extLst>
          </p:cNvPr>
          <p:cNvSpPr txBox="1"/>
          <p:nvPr/>
        </p:nvSpPr>
        <p:spPr>
          <a:xfrm>
            <a:off x="8299655" y="2199196"/>
            <a:ext cx="3067664" cy="2308324"/>
          </a:xfrm>
          <a:prstGeom prst="rect">
            <a:avLst/>
          </a:prstGeom>
          <a:noFill/>
        </p:spPr>
        <p:txBody>
          <a:bodyPr wrap="square" rtlCol="0">
            <a:spAutoFit/>
          </a:bodyPr>
          <a:lstStyle/>
          <a:p>
            <a:r>
              <a:rPr lang="en-US" dirty="0"/>
              <a:t>- </a:t>
            </a:r>
            <a:r>
              <a:rPr lang="en-US" dirty="0">
                <a:latin typeface="Calibri" panose="020F0502020204030204" pitchFamily="34" charset="0"/>
                <a:cs typeface="Calibri" panose="020F0502020204030204" pitchFamily="34" charset="0"/>
              </a:rPr>
              <a:t>Evaluate host characteristics, including super host status, response times, and verification methods.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Explore correlations between host attributes and listing performance.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869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79DE-0913-02DE-916B-A7BBB0356CFC}"/>
              </a:ext>
            </a:extLst>
          </p:cNvPr>
          <p:cNvSpPr>
            <a:spLocks noGrp="1"/>
          </p:cNvSpPr>
          <p:nvPr>
            <p:ph type="title"/>
          </p:nvPr>
        </p:nvSpPr>
        <p:spPr>
          <a:xfrm>
            <a:off x="-2265823" y="-284619"/>
            <a:ext cx="10353761" cy="1326321"/>
          </a:xfrm>
        </p:spPr>
        <p:txBody>
          <a:bodyPr/>
          <a:lstStyle/>
          <a:p>
            <a:pPr algn="ctr"/>
            <a:r>
              <a:rPr lang="en-IN" sz="4800" b="1" dirty="0">
                <a:latin typeface="Footlight MT Light" panose="0204060206030A020304" pitchFamily="18" charset="0"/>
              </a:rPr>
              <a:t>Project Objectives:</a:t>
            </a:r>
            <a:endParaRPr lang="en-IN" sz="4800" b="1" dirty="0"/>
          </a:p>
        </p:txBody>
      </p:sp>
      <p:sp>
        <p:nvSpPr>
          <p:cNvPr id="3" name="Content Placeholder 2">
            <a:extLst>
              <a:ext uri="{FF2B5EF4-FFF2-40B4-BE49-F238E27FC236}">
                <a16:creationId xmlns:a16="http://schemas.microsoft.com/office/drawing/2014/main" id="{BE17FA38-D683-96A4-38C9-F95B4BDA5979}"/>
              </a:ext>
            </a:extLst>
          </p:cNvPr>
          <p:cNvSpPr>
            <a:spLocks noGrp="1"/>
          </p:cNvSpPr>
          <p:nvPr>
            <p:ph idx="1"/>
          </p:nvPr>
        </p:nvSpPr>
        <p:spPr>
          <a:xfrm>
            <a:off x="432619" y="1451692"/>
            <a:ext cx="11326761" cy="3954616"/>
          </a:xfrm>
        </p:spPr>
        <p:txBody>
          <a:bodyPr/>
          <a:lstStyle/>
          <a:p>
            <a:pPr>
              <a:buFont typeface="Wingdings" panose="05000000000000000000" pitchFamily="2" charset="2"/>
              <a:buChar char="Ø"/>
            </a:pPr>
            <a:r>
              <a:rPr lang="en-US" b="1" dirty="0"/>
              <a:t>4. Review Scores and Guest Satisfaction:</a:t>
            </a:r>
          </a:p>
          <a:p>
            <a:pPr marL="0" indent="0">
              <a:buNone/>
            </a:pPr>
            <a:endParaRPr lang="en-IN" b="1" dirty="0"/>
          </a:p>
        </p:txBody>
      </p:sp>
      <p:sp>
        <p:nvSpPr>
          <p:cNvPr id="4" name="Slide Number Placeholder 3">
            <a:extLst>
              <a:ext uri="{FF2B5EF4-FFF2-40B4-BE49-F238E27FC236}">
                <a16:creationId xmlns:a16="http://schemas.microsoft.com/office/drawing/2014/main" id="{E9FC80ED-AA1D-4E45-E86E-01BF1F2B6B14}"/>
              </a:ext>
            </a:extLst>
          </p:cNvPr>
          <p:cNvSpPr>
            <a:spLocks noGrp="1"/>
          </p:cNvSpPr>
          <p:nvPr>
            <p:ph type="sldNum" sz="quarter" idx="12"/>
          </p:nvPr>
        </p:nvSpPr>
        <p:spPr/>
        <p:txBody>
          <a:bodyPr/>
          <a:lstStyle/>
          <a:p>
            <a:fld id="{B87E2B62-48D2-4CAD-8687-128903EFBBBD}" type="slidenum">
              <a:rPr lang="en-IN" smtClean="0"/>
              <a:t>9</a:t>
            </a:fld>
            <a:endParaRPr lang="en-IN"/>
          </a:p>
        </p:txBody>
      </p:sp>
      <p:pic>
        <p:nvPicPr>
          <p:cNvPr id="6" name="Picture 5">
            <a:extLst>
              <a:ext uri="{FF2B5EF4-FFF2-40B4-BE49-F238E27FC236}">
                <a16:creationId xmlns:a16="http://schemas.microsoft.com/office/drawing/2014/main" id="{ECAD2098-B006-96AC-1CAB-01283E09F3CB}"/>
              </a:ext>
            </a:extLst>
          </p:cNvPr>
          <p:cNvPicPr>
            <a:picLocks noChangeAspect="1"/>
          </p:cNvPicPr>
          <p:nvPr/>
        </p:nvPicPr>
        <p:blipFill>
          <a:blip r:embed="rId2"/>
          <a:stretch>
            <a:fillRect/>
          </a:stretch>
        </p:blipFill>
        <p:spPr>
          <a:xfrm>
            <a:off x="638143" y="2228031"/>
            <a:ext cx="7906089" cy="3510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F3D9A811-0C24-7A6F-2E65-B659F386C31A}"/>
              </a:ext>
            </a:extLst>
          </p:cNvPr>
          <p:cNvSpPr txBox="1"/>
          <p:nvPr/>
        </p:nvSpPr>
        <p:spPr>
          <a:xfrm>
            <a:off x="8780206" y="2785434"/>
            <a:ext cx="2773651" cy="203132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Examine review scores and their impact on overall listing performance.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Identify areas for improvement based on specific review categories.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147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108</TotalTime>
  <Words>529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Footlight MT Light</vt:lpstr>
      <vt:lpstr>Franklin Gothic Book</vt:lpstr>
      <vt:lpstr>Google Sans</vt:lpstr>
      <vt:lpstr>Rockwell</vt:lpstr>
      <vt:lpstr>Wingdings</vt:lpstr>
      <vt:lpstr>Damask</vt:lpstr>
      <vt:lpstr>      Task-3  Hotel Aggregator Analysis Using Power-BI  </vt:lpstr>
      <vt:lpstr>PowerPoint Presentation</vt:lpstr>
      <vt:lpstr> Problem Statement:</vt:lpstr>
      <vt:lpstr>DATABASE SETUP AND TOOL USED:</vt:lpstr>
      <vt:lpstr>Dataset Description:</vt:lpstr>
      <vt:lpstr>Project Objectives:</vt:lpstr>
      <vt:lpstr>Project Objectives:</vt:lpstr>
      <vt:lpstr>Project Objectives:</vt:lpstr>
      <vt:lpstr>Project Objectives:</vt:lpstr>
      <vt:lpstr>Project Objectives: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Task-3 Data Analyst Internship Hotel Aggregator Analysis Using Power-BI</dc:title>
  <dc:creator>Amrutha P Gowda</dc:creator>
  <cp:lastModifiedBy>Sudeep S</cp:lastModifiedBy>
  <cp:revision>2</cp:revision>
  <dcterms:created xsi:type="dcterms:W3CDTF">2024-05-11T11:28:31Z</dcterms:created>
  <dcterms:modified xsi:type="dcterms:W3CDTF">2024-05-11T17:48:41Z</dcterms:modified>
</cp:coreProperties>
</file>