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275" r:id="rId4"/>
    <p:sldId id="276" r:id="rId5"/>
    <p:sldId id="273" r:id="rId6"/>
    <p:sldId id="277" r:id="rId7"/>
    <p:sldId id="265" r:id="rId8"/>
    <p:sldId id="268" r:id="rId9"/>
    <p:sldId id="271"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showGuides="1">
      <p:cViewPr>
        <p:scale>
          <a:sx n="70" d="100"/>
          <a:sy n="70" d="100"/>
        </p:scale>
        <p:origin x="714" y="516"/>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36272832851184"/>
          <c:y val="0.16315385323806386"/>
          <c:w val="0.74816320490436938"/>
          <c:h val="0.69133118103116042"/>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6</c:v>
                </c:pt>
                <c:pt idx="1">
                  <c:v>7</c:v>
                </c:pt>
                <c:pt idx="2">
                  <c:v>8</c:v>
                </c:pt>
                <c:pt idx="3">
                  <c:v>9</c:v>
                </c:pt>
                <c:pt idx="4">
                  <c:v>10</c:v>
                </c:pt>
              </c:numCache>
            </c:numRef>
          </c:xVal>
          <c:yVal>
            <c:numRef>
              <c:f>Sheet1!$B$2:$B$6</c:f>
              <c:numCache>
                <c:formatCode>General</c:formatCode>
                <c:ptCount val="5"/>
                <c:pt idx="0">
                  <c:v>5</c:v>
                </c:pt>
                <c:pt idx="1">
                  <c:v>1</c:v>
                </c:pt>
                <c:pt idx="2">
                  <c:v>3</c:v>
                </c:pt>
                <c:pt idx="3">
                  <c:v>3</c:v>
                </c:pt>
                <c:pt idx="4">
                  <c:v>4</c:v>
                </c:pt>
              </c:numCache>
            </c:numRef>
          </c:yVal>
          <c:smooth val="0"/>
          <c:extLst>
            <c:ext xmlns:c16="http://schemas.microsoft.com/office/drawing/2014/chart" uri="{C3380CC4-5D6E-409C-BE32-E72D297353CC}">
              <c16:uniqueId val="{00000000-7E51-409C-9D66-6CBC1AE61AE0}"/>
            </c:ext>
          </c:extLst>
        </c:ser>
        <c:dLbls>
          <c:showLegendKey val="0"/>
          <c:showVal val="0"/>
          <c:showCatName val="0"/>
          <c:showSerName val="0"/>
          <c:showPercent val="0"/>
          <c:showBubbleSize val="0"/>
        </c:dLbls>
        <c:axId val="432405872"/>
        <c:axId val="432402920"/>
      </c:scatterChart>
      <c:valAx>
        <c:axId val="432405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2920"/>
        <c:crosses val="autoZero"/>
        <c:crossBetween val="midCat"/>
      </c:valAx>
      <c:valAx>
        <c:axId val="43240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5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Sheet1!$A$2:$A$51</cx:f>
        <cx:lvl ptCount="50">
          <cx:pt idx="0">1</cx:pt>
          <cx:pt idx="1">2</cx:pt>
          <cx:pt idx="2">3</cx:pt>
          <cx:pt idx="3">4</cx:pt>
          <cx:pt idx="4">5</cx:pt>
          <cx:pt idx="5">6</cx:pt>
          <cx:pt idx="6">7</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 dir="row">Sheet1!$B$2:$B$51</cx:f>
        <cx:lvl ptCount="50" formatCode="General">
          <cx:pt idx="0">0.090899999999999995</cx:pt>
          <cx:pt idx="1">0.22720000000000001</cx:pt>
          <cx:pt idx="2">0.37780000000000002</cx:pt>
          <cx:pt idx="3">0.45450000000000002</cx:pt>
          <cx:pt idx="4">0.67900000000000005</cx:pt>
          <cx:pt idx="5">0.77270000000000005</cx:pt>
          <cx:pt idx="6">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title pos="t" align="ctr" overlay="0">
      <cx:tx>
        <cx:rich>
          <a:bodyPr rot="0" spcFirstLastPara="1" vertOverflow="ellipsis" vert="horz" wrap="square" lIns="38100" tIns="19050" rIns="38100" bIns="19050" anchor="ctr" anchorCtr="1" compatLnSpc="0"/>
          <a:lstStyle/>
          <a:p>
            <a:pPr algn="ctr" rtl="0">
              <a:defRPr sz="1862" b="0" i="0" u="none" strike="noStrike" baseline="0">
                <a:solidFill>
                  <a:prstClr val="black">
                    <a:lumMod val="65000"/>
                    <a:lumOff val="35000"/>
                  </a:prstClr>
                </a:solidFill>
                <a:latin typeface="+mn-lt"/>
                <a:ea typeface="+mn-ea"/>
                <a:cs typeface="+mn-cs"/>
              </a:defRPr>
            </a:pPr>
            <a:r>
              <a:rPr kumimoji="0" lang="en-US" sz="1862" b="0" i="0" u="none" strike="noStrike" kern="0" cap="none" spc="0" normalizeH="0" baseline="0" noProof="0" dirty="0">
                <a:ln>
                  <a:noFill/>
                </a:ln>
                <a:solidFill>
                  <a:prstClr val="black">
                    <a:lumMod val="65000"/>
                    <a:lumOff val="35000"/>
                  </a:prstClr>
                </a:solidFill>
                <a:effectLst/>
                <a:uLnTx/>
                <a:uFillTx/>
                <a:latin typeface="Calibri" panose="020F0502020204030204"/>
              </a:rPr>
              <a:t>Pareto Diagram</a:t>
            </a:r>
          </a:p>
        </cx:rich>
      </cx:tx>
    </cx:title>
    <cx:plotArea>
      <cx:plotAreaRegion>
        <cx:series layoutId="clusteredColumn" uniqueId="{BE45254E-40CA-43E8-A929-9822A5341DAE}">
          <cx:tx>
            <cx:txData>
              <cx:f>Sheet1!$B$1</cx:f>
              <cx:v>Series1</cx:v>
            </cx:txData>
          </cx:tx>
          <cx:dataId val="0"/>
          <cx:layoutPr>
            <cx:aggregation/>
          </cx:layoutPr>
          <cx:axisId val="1"/>
        </cx:series>
        <cx:series layoutId="paretoLine" ownerIdx="0" uniqueId="{B6E4E55D-599A-409E-9F8B-17C9EF165FCF}">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FC2F9-AA4C-4B9F-B712-5BFA3E43A86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50165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38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3533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4631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1FC2F9-AA4C-4B9F-B712-5BFA3E43A86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88987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FC2F9-AA4C-4B9F-B712-5BFA3E43A865}"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89514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FC2F9-AA4C-4B9F-B712-5BFA3E43A865}"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65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FC2F9-AA4C-4B9F-B712-5BFA3E43A865}"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7133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FC2F9-AA4C-4B9F-B712-5BFA3E43A865}"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39671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4888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0088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C2F9-AA4C-4B9F-B712-5BFA3E43A865}" type="datetimeFigureOut">
              <a:rPr lang="en-US" smtClean="0"/>
              <a:t>9/14/2024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E49-78D5-4BF3-95D1-1C22A75A4F0E}" type="slidenum">
              <a:rPr lang="en-US" smtClean="0"/>
              <a:t>‹#›</a:t>
            </a:fld>
            <a:endParaRPr lang="en-US"/>
          </a:p>
        </p:txBody>
      </p:sp>
    </p:spTree>
    <p:extLst>
      <p:ext uri="{BB962C8B-B14F-4D97-AF65-F5344CB8AC3E}">
        <p14:creationId xmlns:p14="http://schemas.microsoft.com/office/powerpoint/2010/main" val="22664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18" Type="http://schemas.openxmlformats.org/officeDocument/2006/relationships/image" Target="../media/image9.png"/><Relationship Id="rId3" Type="http://schemas.openxmlformats.org/officeDocument/2006/relationships/slide" Target="slide2.xml"/><Relationship Id="rId7" Type="http://schemas.openxmlformats.org/officeDocument/2006/relationships/slide" Target="slide4.xml"/><Relationship Id="rId12" Type="http://schemas.openxmlformats.org/officeDocument/2006/relationships/image" Target="../media/image6.png"/><Relationship Id="rId17" Type="http://schemas.openxmlformats.org/officeDocument/2006/relationships/slide" Target="slide9.xml"/><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slide" Target="slide3.xml"/><Relationship Id="rId15" Type="http://schemas.openxmlformats.org/officeDocument/2006/relationships/slide" Target="slide8.xml"/><Relationship Id="rId10" Type="http://schemas.openxmlformats.org/officeDocument/2006/relationships/image" Target="../media/image5.png"/><Relationship Id="rId19" Type="http://schemas.openxmlformats.org/officeDocument/2006/relationships/slide" Target="slide10.xml"/><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sudeepdeve.github.io/sqcgaller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91A021F0-CE6B-4CF8-99E3-73AE6835B39B}"/>
                  </a:ext>
                </a:extLst>
              </p:cNvPr>
              <p:cNvGraphicFramePr>
                <a:graphicFrameLocks noChangeAspect="1"/>
              </p:cNvGraphicFramePr>
              <p:nvPr>
                <p:extLst>
                  <p:ext uri="{D42A27DB-BD31-4B8C-83A1-F6EECF244321}">
                    <p14:modId xmlns:p14="http://schemas.microsoft.com/office/powerpoint/2010/main" val="2585725863"/>
                  </p:ext>
                </p:extLst>
              </p:nvPr>
            </p:nvGraphicFramePr>
            <p:xfrm>
              <a:off x="373039" y="638316"/>
              <a:ext cx="3048000" cy="1714500"/>
            </p:xfrm>
            <a:graphic>
              <a:graphicData uri="http://schemas.microsoft.com/office/powerpoint/2016/slidezoom">
                <pslz:sldZm>
                  <pslz:sldZmObj sldId="274" cId="1358811414">
                    <pslz:zmPr id="{2EFB22A9-15B3-4040-986A-2DCBE9F7D9E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id="{91A021F0-CE6B-4CF8-99E3-73AE6835B39B}"/>
                  </a:ext>
                </a:extLst>
              </p:cNvPr>
              <p:cNvPicPr>
                <a:picLocks noGrp="1" noRot="1" noChangeAspect="1" noMove="1" noResize="1" noEditPoints="1" noAdjustHandles="1" noChangeArrowheads="1" noChangeShapeType="1"/>
              </p:cNvPicPr>
              <p:nvPr/>
            </p:nvPicPr>
            <p:blipFill>
              <a:blip r:embed="rId2"/>
              <a:stretch>
                <a:fillRect/>
              </a:stretch>
            </p:blipFill>
            <p:spPr>
              <a:xfrm>
                <a:off x="373039" y="638316"/>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34837B90-77BA-47B6-885E-C20FA9BAAEE3}"/>
                  </a:ext>
                </a:extLst>
              </p:cNvPr>
              <p:cNvGraphicFramePr>
                <a:graphicFrameLocks noChangeAspect="1"/>
              </p:cNvGraphicFramePr>
              <p:nvPr>
                <p:extLst>
                  <p:ext uri="{D42A27DB-BD31-4B8C-83A1-F6EECF244321}">
                    <p14:modId xmlns:p14="http://schemas.microsoft.com/office/powerpoint/2010/main" val="3224725967"/>
                  </p:ext>
                </p:extLst>
              </p:nvPr>
            </p:nvGraphicFramePr>
            <p:xfrm>
              <a:off x="4237631" y="790718"/>
              <a:ext cx="3048000" cy="1714500"/>
            </p:xfrm>
            <a:graphic>
              <a:graphicData uri="http://schemas.microsoft.com/office/powerpoint/2016/slidezoom">
                <pslz:sldZm>
                  <pslz:sldZmObj sldId="275" cId="3748983928">
                    <pslz:zmPr id="{B4823A2F-205A-418E-90C9-CD7043629408}"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5" action="ppaction://hlinksldjump"/>
                <a:extLst>
                  <a:ext uri="{FF2B5EF4-FFF2-40B4-BE49-F238E27FC236}">
                    <a16:creationId xmlns:a16="http://schemas.microsoft.com/office/drawing/2014/main" id="{34837B90-77BA-47B6-885E-C20FA9BAAEE3}"/>
                  </a:ext>
                </a:extLst>
              </p:cNvPr>
              <p:cNvPicPr>
                <a:picLocks noGrp="1" noRot="1" noChangeAspect="1" noMove="1" noResize="1" noEditPoints="1" noAdjustHandles="1" noChangeArrowheads="1" noChangeShapeType="1"/>
              </p:cNvPicPr>
              <p:nvPr/>
            </p:nvPicPr>
            <p:blipFill>
              <a:blip r:embed="rId4"/>
              <a:stretch>
                <a:fillRect/>
              </a:stretch>
            </p:blipFill>
            <p:spPr>
              <a:xfrm>
                <a:off x="4237631" y="790718"/>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E68D068D-87AC-4088-ACA8-2DDD2CAB2392}"/>
                  </a:ext>
                </a:extLst>
              </p:cNvPr>
              <p:cNvGraphicFramePr>
                <a:graphicFrameLocks noChangeAspect="1"/>
              </p:cNvGraphicFramePr>
              <p:nvPr>
                <p:extLst>
                  <p:ext uri="{D42A27DB-BD31-4B8C-83A1-F6EECF244321}">
                    <p14:modId xmlns:p14="http://schemas.microsoft.com/office/powerpoint/2010/main" val="2171564880"/>
                  </p:ext>
                </p:extLst>
              </p:nvPr>
            </p:nvGraphicFramePr>
            <p:xfrm>
              <a:off x="309349" y="2567202"/>
              <a:ext cx="3048000" cy="1714500"/>
            </p:xfrm>
            <a:graphic>
              <a:graphicData uri="http://schemas.microsoft.com/office/powerpoint/2016/slidezoom">
                <pslz:sldZm>
                  <pslz:sldZmObj sldId="276" cId="4092341665">
                    <pslz:zmPr id="{07471627-C6DD-43F4-9B06-3D7CBADC6418}"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7" name="Slide Zoom 6">
                <a:hlinkClick r:id="rId7" action="ppaction://hlinksldjump"/>
                <a:extLst>
                  <a:ext uri="{FF2B5EF4-FFF2-40B4-BE49-F238E27FC236}">
                    <a16:creationId xmlns:a16="http://schemas.microsoft.com/office/drawing/2014/main" id="{E68D068D-87AC-4088-ACA8-2DDD2CAB2392}"/>
                  </a:ext>
                </a:extLst>
              </p:cNvPr>
              <p:cNvPicPr>
                <a:picLocks noGrp="1" noRot="1" noChangeAspect="1" noMove="1" noResize="1" noEditPoints="1" noAdjustHandles="1" noChangeArrowheads="1" noChangeShapeType="1"/>
              </p:cNvPicPr>
              <p:nvPr/>
            </p:nvPicPr>
            <p:blipFill>
              <a:blip r:embed="rId6"/>
              <a:stretch>
                <a:fillRect/>
              </a:stretch>
            </p:blipFill>
            <p:spPr>
              <a:xfrm>
                <a:off x="309349" y="2567202"/>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D770864E-F529-4F7F-A073-1EA96294A238}"/>
                  </a:ext>
                </a:extLst>
              </p:cNvPr>
              <p:cNvGraphicFramePr>
                <a:graphicFrameLocks noChangeAspect="1"/>
              </p:cNvGraphicFramePr>
              <p:nvPr>
                <p:extLst>
                  <p:ext uri="{D42A27DB-BD31-4B8C-83A1-F6EECF244321}">
                    <p14:modId xmlns:p14="http://schemas.microsoft.com/office/powerpoint/2010/main" val="3023084616"/>
                  </p:ext>
                </p:extLst>
              </p:nvPr>
            </p:nvGraphicFramePr>
            <p:xfrm>
              <a:off x="1007659" y="4480161"/>
              <a:ext cx="3048000" cy="1714500"/>
            </p:xfrm>
            <a:graphic>
              <a:graphicData uri="http://schemas.microsoft.com/office/powerpoint/2016/slidezoom">
                <pslz:sldZm>
                  <pslz:sldZmObj sldId="273" cId="973055873">
                    <pslz:zmPr id="{5C5C45F6-53DD-4A82-9AF9-47CE6BF36DEF}"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9" name="Slide Zoom 8">
                <a:hlinkClick r:id="rId9" action="ppaction://hlinksldjump"/>
                <a:extLst>
                  <a:ext uri="{FF2B5EF4-FFF2-40B4-BE49-F238E27FC236}">
                    <a16:creationId xmlns:a16="http://schemas.microsoft.com/office/drawing/2014/main" id="{D770864E-F529-4F7F-A073-1EA96294A238}"/>
                  </a:ext>
                </a:extLst>
              </p:cNvPr>
              <p:cNvPicPr>
                <a:picLocks noGrp="1" noRot="1" noChangeAspect="1" noMove="1" noResize="1" noEditPoints="1" noAdjustHandles="1" noChangeArrowheads="1" noChangeShapeType="1"/>
              </p:cNvPicPr>
              <p:nvPr/>
            </p:nvPicPr>
            <p:blipFill>
              <a:blip r:embed="rId8"/>
              <a:stretch>
                <a:fillRect/>
              </a:stretch>
            </p:blipFill>
            <p:spPr>
              <a:xfrm>
                <a:off x="1007659" y="4480161"/>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Slide Zoom 10">
                <a:extLst>
                  <a:ext uri="{FF2B5EF4-FFF2-40B4-BE49-F238E27FC236}">
                    <a16:creationId xmlns:a16="http://schemas.microsoft.com/office/drawing/2014/main" id="{0C7E0BEE-93DE-4B98-BCCE-E21F39910025}"/>
                  </a:ext>
                </a:extLst>
              </p:cNvPr>
              <p:cNvGraphicFramePr>
                <a:graphicFrameLocks noChangeAspect="1"/>
              </p:cNvGraphicFramePr>
              <p:nvPr>
                <p:extLst>
                  <p:ext uri="{D42A27DB-BD31-4B8C-83A1-F6EECF244321}">
                    <p14:modId xmlns:p14="http://schemas.microsoft.com/office/powerpoint/2010/main" val="3215385685"/>
                  </p:ext>
                </p:extLst>
              </p:nvPr>
            </p:nvGraphicFramePr>
            <p:xfrm>
              <a:off x="4735773" y="2885649"/>
              <a:ext cx="3048000" cy="1714500"/>
            </p:xfrm>
            <a:graphic>
              <a:graphicData uri="http://schemas.microsoft.com/office/powerpoint/2016/slidezoom">
                <pslz:sldZm>
                  <pslz:sldZmObj sldId="277" cId="916171276">
                    <pslz:zmPr id="{160839D6-2632-4201-8016-85F86A11A8DA}"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1" name="Slide Zoom 10">
                <a:hlinkClick r:id="rId11" action="ppaction://hlinksldjump"/>
                <a:extLst>
                  <a:ext uri="{FF2B5EF4-FFF2-40B4-BE49-F238E27FC236}">
                    <a16:creationId xmlns:a16="http://schemas.microsoft.com/office/drawing/2014/main" id="{0C7E0BEE-93DE-4B98-BCCE-E21F39910025}"/>
                  </a:ext>
                </a:extLst>
              </p:cNvPr>
              <p:cNvPicPr>
                <a:picLocks noGrp="1" noRot="1" noChangeAspect="1" noMove="1" noResize="1" noEditPoints="1" noAdjustHandles="1" noChangeArrowheads="1" noChangeShapeType="1"/>
              </p:cNvPicPr>
              <p:nvPr/>
            </p:nvPicPr>
            <p:blipFill>
              <a:blip r:embed="rId10"/>
              <a:stretch>
                <a:fillRect/>
              </a:stretch>
            </p:blipFill>
            <p:spPr>
              <a:xfrm>
                <a:off x="4735773" y="2885649"/>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3" name="Slide Zoom 12">
                <a:extLst>
                  <a:ext uri="{FF2B5EF4-FFF2-40B4-BE49-F238E27FC236}">
                    <a16:creationId xmlns:a16="http://schemas.microsoft.com/office/drawing/2014/main" id="{B460F647-0186-4A77-997A-87915DB97253}"/>
                  </a:ext>
                </a:extLst>
              </p:cNvPr>
              <p:cNvGraphicFramePr>
                <a:graphicFrameLocks noChangeAspect="1"/>
              </p:cNvGraphicFramePr>
              <p:nvPr>
                <p:extLst>
                  <p:ext uri="{D42A27DB-BD31-4B8C-83A1-F6EECF244321}">
                    <p14:modId xmlns:p14="http://schemas.microsoft.com/office/powerpoint/2010/main" val="3030260878"/>
                  </p:ext>
                </p:extLst>
              </p:nvPr>
            </p:nvGraphicFramePr>
            <p:xfrm>
              <a:off x="8450240" y="859810"/>
              <a:ext cx="3048000" cy="1714500"/>
            </p:xfrm>
            <a:graphic>
              <a:graphicData uri="http://schemas.microsoft.com/office/powerpoint/2016/slidezoom">
                <pslz:sldZm>
                  <pslz:sldZmObj sldId="265" cId="2464868206">
                    <pslz:zmPr id="{7691860B-08D9-4C00-B1B2-258E1013DC69}"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3" name="Slide Zoom 12">
                <a:hlinkClick r:id="rId13" action="ppaction://hlinksldjump"/>
                <a:extLst>
                  <a:ext uri="{FF2B5EF4-FFF2-40B4-BE49-F238E27FC236}">
                    <a16:creationId xmlns:a16="http://schemas.microsoft.com/office/drawing/2014/main" id="{B460F647-0186-4A77-997A-87915DB97253}"/>
                  </a:ext>
                </a:extLst>
              </p:cNvPr>
              <p:cNvPicPr>
                <a:picLocks noGrp="1" noRot="1" noChangeAspect="1" noMove="1" noResize="1" noEditPoints="1" noAdjustHandles="1" noChangeArrowheads="1" noChangeShapeType="1"/>
              </p:cNvPicPr>
              <p:nvPr/>
            </p:nvPicPr>
            <p:blipFill>
              <a:blip r:embed="rId12"/>
              <a:stretch>
                <a:fillRect/>
              </a:stretch>
            </p:blipFill>
            <p:spPr>
              <a:xfrm>
                <a:off x="8450240" y="859810"/>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5" name="Slide Zoom 14">
                <a:extLst>
                  <a:ext uri="{FF2B5EF4-FFF2-40B4-BE49-F238E27FC236}">
                    <a16:creationId xmlns:a16="http://schemas.microsoft.com/office/drawing/2014/main" id="{EAE1F479-E581-4492-8ED4-C600880A4D58}"/>
                  </a:ext>
                </a:extLst>
              </p:cNvPr>
              <p:cNvGraphicFramePr>
                <a:graphicFrameLocks noChangeAspect="1"/>
              </p:cNvGraphicFramePr>
              <p:nvPr>
                <p:extLst>
                  <p:ext uri="{D42A27DB-BD31-4B8C-83A1-F6EECF244321}">
                    <p14:modId xmlns:p14="http://schemas.microsoft.com/office/powerpoint/2010/main" val="423368528"/>
                  </p:ext>
                </p:extLst>
              </p:nvPr>
            </p:nvGraphicFramePr>
            <p:xfrm>
              <a:off x="9025720" y="2740071"/>
              <a:ext cx="3048000" cy="1714500"/>
            </p:xfrm>
            <a:graphic>
              <a:graphicData uri="http://schemas.microsoft.com/office/powerpoint/2016/slidezoom">
                <pslz:sldZm>
                  <pslz:sldZmObj sldId="268" cId="1030130059">
                    <pslz:zmPr id="{FD75BA8B-8D13-4FFB-B891-AEB5C1FA75D6}"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5" name="Slide Zoom 14">
                <a:hlinkClick r:id="rId15" action="ppaction://hlinksldjump"/>
                <a:extLst>
                  <a:ext uri="{FF2B5EF4-FFF2-40B4-BE49-F238E27FC236}">
                    <a16:creationId xmlns:a16="http://schemas.microsoft.com/office/drawing/2014/main" id="{EAE1F479-E581-4492-8ED4-C600880A4D58}"/>
                  </a:ext>
                </a:extLst>
              </p:cNvPr>
              <p:cNvPicPr>
                <a:picLocks noGrp="1" noRot="1" noChangeAspect="1" noMove="1" noResize="1" noEditPoints="1" noAdjustHandles="1" noChangeArrowheads="1" noChangeShapeType="1"/>
              </p:cNvPicPr>
              <p:nvPr/>
            </p:nvPicPr>
            <p:blipFill>
              <a:blip r:embed="rId14"/>
              <a:stretch>
                <a:fillRect/>
              </a:stretch>
            </p:blipFill>
            <p:spPr>
              <a:xfrm>
                <a:off x="9025720" y="2740071"/>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7" name="Slide Zoom 16">
                <a:extLst>
                  <a:ext uri="{FF2B5EF4-FFF2-40B4-BE49-F238E27FC236}">
                    <a16:creationId xmlns:a16="http://schemas.microsoft.com/office/drawing/2014/main" id="{E7133670-9D51-4130-A0A2-7F9CF424224E}"/>
                  </a:ext>
                </a:extLst>
              </p:cNvPr>
              <p:cNvGraphicFramePr>
                <a:graphicFrameLocks noChangeAspect="1"/>
              </p:cNvGraphicFramePr>
              <p:nvPr>
                <p:extLst>
                  <p:ext uri="{D42A27DB-BD31-4B8C-83A1-F6EECF244321}">
                    <p14:modId xmlns:p14="http://schemas.microsoft.com/office/powerpoint/2010/main" val="1765984621"/>
                  </p:ext>
                </p:extLst>
              </p:nvPr>
            </p:nvGraphicFramePr>
            <p:xfrm>
              <a:off x="4892721" y="4898694"/>
              <a:ext cx="3048000" cy="1714500"/>
            </p:xfrm>
            <a:graphic>
              <a:graphicData uri="http://schemas.microsoft.com/office/powerpoint/2016/slidezoom">
                <pslz:sldZm>
                  <pslz:sldZmObj sldId="271" cId="2443193918">
                    <pslz:zmPr id="{6AFEABDA-0B3D-420D-9BE3-3D047C0C0F2C}"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7" name="Slide Zoom 16">
                <a:hlinkClick r:id="rId17" action="ppaction://hlinksldjump"/>
                <a:extLst>
                  <a:ext uri="{FF2B5EF4-FFF2-40B4-BE49-F238E27FC236}">
                    <a16:creationId xmlns:a16="http://schemas.microsoft.com/office/drawing/2014/main" id="{E7133670-9D51-4130-A0A2-7F9CF424224E}"/>
                  </a:ext>
                </a:extLst>
              </p:cNvPr>
              <p:cNvPicPr>
                <a:picLocks noGrp="1" noRot="1" noChangeAspect="1" noMove="1" noResize="1" noEditPoints="1" noAdjustHandles="1" noChangeArrowheads="1" noChangeShapeType="1"/>
              </p:cNvPicPr>
              <p:nvPr/>
            </p:nvPicPr>
            <p:blipFill>
              <a:blip r:embed="rId16"/>
              <a:stretch>
                <a:fillRect/>
              </a:stretch>
            </p:blipFill>
            <p:spPr>
              <a:xfrm>
                <a:off x="4892721" y="4898694"/>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9" name="Slide Zoom 18">
                <a:extLst>
                  <a:ext uri="{FF2B5EF4-FFF2-40B4-BE49-F238E27FC236}">
                    <a16:creationId xmlns:a16="http://schemas.microsoft.com/office/drawing/2014/main" id="{EA2334B2-B163-4E48-87E0-8D150007BB2D}"/>
                  </a:ext>
                </a:extLst>
              </p:cNvPr>
              <p:cNvGraphicFramePr>
                <a:graphicFrameLocks noChangeAspect="1"/>
              </p:cNvGraphicFramePr>
              <p:nvPr>
                <p:extLst>
                  <p:ext uri="{D42A27DB-BD31-4B8C-83A1-F6EECF244321}">
                    <p14:modId xmlns:p14="http://schemas.microsoft.com/office/powerpoint/2010/main" val="145684821"/>
                  </p:ext>
                </p:extLst>
              </p:nvPr>
            </p:nvGraphicFramePr>
            <p:xfrm>
              <a:off x="8880142" y="4750842"/>
              <a:ext cx="3048000" cy="1714500"/>
            </p:xfrm>
            <a:graphic>
              <a:graphicData uri="http://schemas.microsoft.com/office/powerpoint/2016/slidezoom">
                <pslz:sldZm>
                  <pslz:sldZmObj sldId="272" cId="2103915749">
                    <pslz:zmPr id="{CFC8F7B1-917C-4E37-9253-C03C9BE6CED3}"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9" name="Slide Zoom 18">
                <a:hlinkClick r:id="rId19" action="ppaction://hlinksldjump"/>
                <a:extLst>
                  <a:ext uri="{FF2B5EF4-FFF2-40B4-BE49-F238E27FC236}">
                    <a16:creationId xmlns:a16="http://schemas.microsoft.com/office/drawing/2014/main" id="{EA2334B2-B163-4E48-87E0-8D150007BB2D}"/>
                  </a:ext>
                </a:extLst>
              </p:cNvPr>
              <p:cNvPicPr>
                <a:picLocks noGrp="1" noRot="1" noChangeAspect="1" noMove="1" noResize="1" noEditPoints="1" noAdjustHandles="1" noChangeArrowheads="1" noChangeShapeType="1"/>
              </p:cNvPicPr>
              <p:nvPr/>
            </p:nvPicPr>
            <p:blipFill>
              <a:blip r:embed="rId18"/>
              <a:stretch>
                <a:fillRect/>
              </a:stretch>
            </p:blipFill>
            <p:spPr>
              <a:xfrm>
                <a:off x="8880142" y="47508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3887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CE132-D78F-5779-0123-671F3C8B232F}"/>
              </a:ext>
            </a:extLst>
          </p:cNvPr>
          <p:cNvSpPr txBox="1"/>
          <p:nvPr/>
        </p:nvSpPr>
        <p:spPr>
          <a:xfrm>
            <a:off x="410496" y="604684"/>
            <a:ext cx="11371007" cy="1077218"/>
          </a:xfrm>
          <a:prstGeom prst="rect">
            <a:avLst/>
          </a:prstGeom>
          <a:noFill/>
        </p:spPr>
        <p:txBody>
          <a:bodyPr wrap="square">
            <a:spAutoFit/>
          </a:bodyPr>
          <a:lstStyle/>
          <a:p>
            <a:r>
              <a:rPr lang="en-GB" sz="3200" b="1" dirty="0">
                <a:effectLst>
                  <a:outerShdw blurRad="38100" dist="38100" dir="2700000" algn="tl">
                    <a:srgbClr val="000000">
                      <a:alpha val="43137"/>
                    </a:srgbClr>
                  </a:outerShdw>
                </a:effectLst>
              </a:rPr>
              <a:t>To address a lack of participation, consider these strategies:</a:t>
            </a:r>
          </a:p>
          <a:p>
            <a:endParaRPr lang="en-GB" sz="32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8DBFF64-4DFA-F7B7-2D7A-4AD9538BF715}"/>
              </a:ext>
            </a:extLst>
          </p:cNvPr>
          <p:cNvSpPr txBox="1"/>
          <p:nvPr/>
        </p:nvSpPr>
        <p:spPr>
          <a:xfrm>
            <a:off x="245805" y="1401096"/>
            <a:ext cx="11535698" cy="4524315"/>
          </a:xfrm>
          <a:prstGeom prst="rect">
            <a:avLst/>
          </a:prstGeom>
          <a:noFill/>
        </p:spPr>
        <p:txBody>
          <a:bodyPr wrap="square">
            <a:spAutoFit/>
          </a:bodyP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p:txBody>
      </p:sp>
    </p:spTree>
    <p:extLst>
      <p:ext uri="{BB962C8B-B14F-4D97-AF65-F5344CB8AC3E}">
        <p14:creationId xmlns:p14="http://schemas.microsoft.com/office/powerpoint/2010/main" val="210391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F8260C73-A1BC-271B-ECFE-D9F33CAFFF73}"/>
              </a:ext>
            </a:extLst>
          </p:cNvPr>
          <p:cNvSpPr/>
          <p:nvPr/>
        </p:nvSpPr>
        <p:spPr>
          <a:xfrm>
            <a:off x="4203289" y="1504336"/>
            <a:ext cx="4144297" cy="2477729"/>
          </a:xfrm>
          <a:prstGeom prst="roundRect">
            <a:avLst/>
          </a:prstGeom>
          <a:gradFill>
            <a:gsLst>
              <a:gs pos="0">
                <a:schemeClr val="accent1">
                  <a:lumMod val="5000"/>
                  <a:lumOff val="95000"/>
                </a:schemeClr>
              </a:gs>
              <a:gs pos="74000">
                <a:schemeClr val="accent1">
                  <a:lumMod val="45000"/>
                  <a:lumOff val="55000"/>
                </a:schemeClr>
              </a:gs>
              <a:gs pos="12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Next Page</a:t>
            </a:r>
          </a:p>
        </p:txBody>
      </p:sp>
    </p:spTree>
    <p:extLst>
      <p:ext uri="{BB962C8B-B14F-4D97-AF65-F5344CB8AC3E}">
        <p14:creationId xmlns:p14="http://schemas.microsoft.com/office/powerpoint/2010/main" val="58252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37B6CC-A801-4069-9255-E6B1F2468178}"/>
              </a:ext>
            </a:extLst>
          </p:cNvPr>
          <p:cNvGraphicFramePr>
            <a:graphicFrameLocks noGrp="1"/>
          </p:cNvGraphicFramePr>
          <p:nvPr>
            <p:extLst>
              <p:ext uri="{D42A27DB-BD31-4B8C-83A1-F6EECF244321}">
                <p14:modId xmlns:p14="http://schemas.microsoft.com/office/powerpoint/2010/main" val="2415282267"/>
              </p:ext>
            </p:extLst>
          </p:nvPr>
        </p:nvGraphicFramePr>
        <p:xfrm>
          <a:off x="490654" y="1895708"/>
          <a:ext cx="11206976" cy="4850776"/>
        </p:xfrm>
        <a:graphic>
          <a:graphicData uri="http://schemas.openxmlformats.org/drawingml/2006/table">
            <a:tbl>
              <a:tblPr firstRow="1" bandRow="1">
                <a:tableStyleId>{5C22544A-7EE6-4342-B048-85BDC9FD1C3A}</a:tableStyleId>
              </a:tblPr>
              <a:tblGrid>
                <a:gridCol w="1034128">
                  <a:extLst>
                    <a:ext uri="{9D8B030D-6E8A-4147-A177-3AD203B41FA5}">
                      <a16:colId xmlns:a16="http://schemas.microsoft.com/office/drawing/2014/main" val="3647314816"/>
                    </a:ext>
                  </a:extLst>
                </a:gridCol>
                <a:gridCol w="4569360">
                  <a:extLst>
                    <a:ext uri="{9D8B030D-6E8A-4147-A177-3AD203B41FA5}">
                      <a16:colId xmlns:a16="http://schemas.microsoft.com/office/drawing/2014/main" val="2943343642"/>
                    </a:ext>
                  </a:extLst>
                </a:gridCol>
                <a:gridCol w="2801744">
                  <a:extLst>
                    <a:ext uri="{9D8B030D-6E8A-4147-A177-3AD203B41FA5}">
                      <a16:colId xmlns:a16="http://schemas.microsoft.com/office/drawing/2014/main" val="3181104834"/>
                    </a:ext>
                  </a:extLst>
                </a:gridCol>
                <a:gridCol w="2801744">
                  <a:extLst>
                    <a:ext uri="{9D8B030D-6E8A-4147-A177-3AD203B41FA5}">
                      <a16:colId xmlns:a16="http://schemas.microsoft.com/office/drawing/2014/main" val="2474400573"/>
                    </a:ext>
                  </a:extLst>
                </a:gridCol>
              </a:tblGrid>
              <a:tr h="606347">
                <a:tc>
                  <a:txBody>
                    <a:bodyPr/>
                    <a:lstStyle/>
                    <a:p>
                      <a:r>
                        <a:rPr lang="en-US" dirty="0"/>
                        <a:t>S.N</a:t>
                      </a:r>
                    </a:p>
                  </a:txBody>
                  <a:tcPr/>
                </a:tc>
                <a:tc>
                  <a:txBody>
                    <a:bodyPr/>
                    <a:lstStyle/>
                    <a:p>
                      <a:r>
                        <a:rPr lang="en-US" dirty="0"/>
                        <a:t>causes</a:t>
                      </a:r>
                    </a:p>
                  </a:txBody>
                  <a:tcPr/>
                </a:tc>
                <a:tc>
                  <a:txBody>
                    <a:bodyPr/>
                    <a:lstStyle/>
                    <a:p>
                      <a:r>
                        <a:rPr lang="en-US" dirty="0"/>
                        <a:t>Checks</a:t>
                      </a:r>
                    </a:p>
                  </a:txBody>
                  <a:tcPr/>
                </a:tc>
                <a:tc>
                  <a:txBody>
                    <a:bodyPr/>
                    <a:lstStyle/>
                    <a:p>
                      <a:r>
                        <a:rPr lang="en-US" dirty="0"/>
                        <a:t>Total</a:t>
                      </a:r>
                    </a:p>
                  </a:txBody>
                  <a:tcPr/>
                </a:tc>
                <a:extLst>
                  <a:ext uri="{0D108BD9-81ED-4DB2-BD59-A6C34878D82A}">
                    <a16:rowId xmlns:a16="http://schemas.microsoft.com/office/drawing/2014/main" val="502298819"/>
                  </a:ext>
                </a:extLst>
              </a:tr>
              <a:tr h="606347">
                <a:tc>
                  <a:txBody>
                    <a:bodyPr/>
                    <a:lstStyle/>
                    <a:p>
                      <a:r>
                        <a:rPr lang="en-US" dirty="0"/>
                        <a:t>1</a:t>
                      </a:r>
                    </a:p>
                  </a:txBody>
                  <a:tcPr/>
                </a:tc>
                <a:tc>
                  <a:txBody>
                    <a:bodyPr/>
                    <a:lstStyle/>
                    <a:p>
                      <a:r>
                        <a:rPr lang="en-US" dirty="0"/>
                        <a:t>Conflicting </a:t>
                      </a:r>
                      <a:r>
                        <a:rPr lang="en-US" dirty="0" err="1"/>
                        <a:t>prirorities</a:t>
                      </a:r>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864681659"/>
                  </a:ext>
                </a:extLst>
              </a:tr>
              <a:tr h="606347">
                <a:tc>
                  <a:txBody>
                    <a:bodyPr/>
                    <a:lstStyle/>
                    <a:p>
                      <a:r>
                        <a:rPr lang="en-US" dirty="0"/>
                        <a:t>2</a:t>
                      </a:r>
                    </a:p>
                  </a:txBody>
                  <a:tcPr/>
                </a:tc>
                <a:tc>
                  <a:txBody>
                    <a:bodyPr/>
                    <a:lstStyle/>
                    <a:p>
                      <a:r>
                        <a:rPr lang="en-US" dirty="0"/>
                        <a:t>Lack of self confidence</a:t>
                      </a:r>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4231697298"/>
                  </a:ext>
                </a:extLst>
              </a:tr>
              <a:tr h="606347">
                <a:tc>
                  <a:txBody>
                    <a:bodyPr/>
                    <a:lstStyle/>
                    <a:p>
                      <a:r>
                        <a:rPr lang="en-US" dirty="0"/>
                        <a:t>3</a:t>
                      </a:r>
                    </a:p>
                  </a:txBody>
                  <a:tcPr/>
                </a:tc>
                <a:tc>
                  <a:txBody>
                    <a:bodyPr/>
                    <a:lstStyle/>
                    <a:p>
                      <a:r>
                        <a:rPr lang="en-US" dirty="0" err="1"/>
                        <a:t>Physcological</a:t>
                      </a:r>
                      <a:r>
                        <a:rPr lang="en-US" dirty="0"/>
                        <a:t> factors</a:t>
                      </a:r>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4162033093"/>
                  </a:ext>
                </a:extLst>
              </a:tr>
              <a:tr h="606347">
                <a:tc>
                  <a:txBody>
                    <a:bodyPr/>
                    <a:lstStyle/>
                    <a:p>
                      <a:r>
                        <a:rPr lang="en-US" dirty="0"/>
                        <a:t>4</a:t>
                      </a:r>
                    </a:p>
                  </a:txBody>
                  <a:tcPr/>
                </a:tc>
                <a:tc>
                  <a:txBody>
                    <a:bodyPr/>
                    <a:lstStyle/>
                    <a:p>
                      <a:r>
                        <a:rPr lang="en-US" dirty="0"/>
                        <a:t>Income in-</a:t>
                      </a:r>
                      <a:r>
                        <a:rPr lang="en-US" dirty="0" err="1"/>
                        <a:t>equility</a:t>
                      </a:r>
                      <a:endParaRPr lang="en-US" dirty="0"/>
                    </a:p>
                  </a:txBody>
                  <a:tcPr/>
                </a:tc>
                <a:tc>
                  <a:txBody>
                    <a:bodyPr/>
                    <a:lstStyle/>
                    <a:p>
                      <a:endParaRPr lang="en-US"/>
                    </a:p>
                  </a:txBody>
                  <a:tcPr/>
                </a:tc>
                <a:tc>
                  <a:txBody>
                    <a:bodyPr/>
                    <a:lstStyle/>
                    <a:p>
                      <a:r>
                        <a:rPr lang="en-US" dirty="0"/>
                        <a:t>3</a:t>
                      </a:r>
                    </a:p>
                  </a:txBody>
                  <a:tcPr/>
                </a:tc>
                <a:extLst>
                  <a:ext uri="{0D108BD9-81ED-4DB2-BD59-A6C34878D82A}">
                    <a16:rowId xmlns:a16="http://schemas.microsoft.com/office/drawing/2014/main" val="3741671750"/>
                  </a:ext>
                </a:extLst>
              </a:tr>
              <a:tr h="606347">
                <a:tc>
                  <a:txBody>
                    <a:bodyPr/>
                    <a:lstStyle/>
                    <a:p>
                      <a:r>
                        <a:rPr lang="en-US" dirty="0"/>
                        <a:t>5</a:t>
                      </a:r>
                    </a:p>
                  </a:txBody>
                  <a:tcPr/>
                </a:tc>
                <a:tc>
                  <a:txBody>
                    <a:bodyPr/>
                    <a:lstStyle/>
                    <a:p>
                      <a:r>
                        <a:rPr lang="en-US" dirty="0"/>
                        <a:t>Social judgement</a:t>
                      </a:r>
                    </a:p>
                  </a:txBody>
                  <a:tcPr/>
                </a:tc>
                <a:tc>
                  <a:txBody>
                    <a:bodyPr/>
                    <a:lstStyle/>
                    <a:p>
                      <a:endParaRPr lang="en-US"/>
                    </a:p>
                  </a:txBody>
                  <a:tcPr/>
                </a:tc>
                <a:tc>
                  <a:txBody>
                    <a:bodyPr/>
                    <a:lstStyle/>
                    <a:p>
                      <a:r>
                        <a:rPr lang="en-US" dirty="0"/>
                        <a:t>9</a:t>
                      </a:r>
                    </a:p>
                  </a:txBody>
                  <a:tcPr/>
                </a:tc>
                <a:extLst>
                  <a:ext uri="{0D108BD9-81ED-4DB2-BD59-A6C34878D82A}">
                    <a16:rowId xmlns:a16="http://schemas.microsoft.com/office/drawing/2014/main" val="1527772738"/>
                  </a:ext>
                </a:extLst>
              </a:tr>
              <a:tr h="606347">
                <a:tc>
                  <a:txBody>
                    <a:bodyPr/>
                    <a:lstStyle/>
                    <a:p>
                      <a:r>
                        <a:rPr lang="en-US" dirty="0"/>
                        <a:t>6</a:t>
                      </a:r>
                    </a:p>
                  </a:txBody>
                  <a:tcPr/>
                </a:tc>
                <a:tc>
                  <a:txBody>
                    <a:bodyPr/>
                    <a:lstStyle/>
                    <a:p>
                      <a:r>
                        <a:rPr lang="en-US" dirty="0" err="1"/>
                        <a:t>Ecnomicial</a:t>
                      </a:r>
                      <a:r>
                        <a:rPr lang="en-US" dirty="0"/>
                        <a:t> problems</a:t>
                      </a:r>
                    </a:p>
                  </a:txBody>
                  <a:tcPr/>
                </a:tc>
                <a:tc>
                  <a:txBody>
                    <a:bodyPr/>
                    <a:lstStyle/>
                    <a:p>
                      <a:endParaRPr lang="en-US"/>
                    </a:p>
                  </a:txBody>
                  <a:tcPr/>
                </a:tc>
                <a:tc>
                  <a:txBody>
                    <a:bodyPr/>
                    <a:lstStyle/>
                    <a:p>
                      <a:r>
                        <a:rPr lang="en-US" dirty="0"/>
                        <a:t>5</a:t>
                      </a:r>
                    </a:p>
                  </a:txBody>
                  <a:tcPr/>
                </a:tc>
                <a:extLst>
                  <a:ext uri="{0D108BD9-81ED-4DB2-BD59-A6C34878D82A}">
                    <a16:rowId xmlns:a16="http://schemas.microsoft.com/office/drawing/2014/main" val="2109522776"/>
                  </a:ext>
                </a:extLst>
              </a:tr>
              <a:tr h="606347">
                <a:tc>
                  <a:txBody>
                    <a:bodyPr/>
                    <a:lstStyle/>
                    <a:p>
                      <a:r>
                        <a:rPr lang="en-US" dirty="0"/>
                        <a:t>7</a:t>
                      </a:r>
                    </a:p>
                  </a:txBody>
                  <a:tcPr/>
                </a:tc>
                <a:tc>
                  <a:txBody>
                    <a:bodyPr/>
                    <a:lstStyle/>
                    <a:p>
                      <a:r>
                        <a:rPr lang="en-US" dirty="0"/>
                        <a:t>Population growth</a:t>
                      </a:r>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3469835974"/>
                  </a:ext>
                </a:extLst>
              </a:tr>
            </a:tbl>
          </a:graphicData>
        </a:graphic>
      </p:graphicFrame>
      <p:sp>
        <p:nvSpPr>
          <p:cNvPr id="3" name="TextBox 2">
            <a:extLst>
              <a:ext uri="{FF2B5EF4-FFF2-40B4-BE49-F238E27FC236}">
                <a16:creationId xmlns:a16="http://schemas.microsoft.com/office/drawing/2014/main" id="{B9944A08-2A1D-4CEF-9BBA-1ACE6B1BD3D9}"/>
              </a:ext>
            </a:extLst>
          </p:cNvPr>
          <p:cNvSpPr txBox="1"/>
          <p:nvPr/>
        </p:nvSpPr>
        <p:spPr>
          <a:xfrm>
            <a:off x="1037063" y="256478"/>
            <a:ext cx="9757317" cy="1015663"/>
          </a:xfrm>
          <a:prstGeom prst="rect">
            <a:avLst/>
          </a:prstGeom>
          <a:noFill/>
        </p:spPr>
        <p:txBody>
          <a:bodyPr wrap="square" rtlCol="0">
            <a:spAutoFit/>
          </a:bodyPr>
          <a:lstStyle/>
          <a:p>
            <a:r>
              <a:rPr lang="en-US" sz="2000" b="1" dirty="0"/>
              <a:t>Causes of lack of participation                                     observer : darshan,  </a:t>
            </a:r>
            <a:r>
              <a:rPr lang="en-US" sz="2000" b="1" dirty="0" err="1"/>
              <a:t>sudeep</a:t>
            </a:r>
            <a:r>
              <a:rPr lang="en-US" sz="2000" b="1" dirty="0"/>
              <a:t> and  Aditya</a:t>
            </a:r>
          </a:p>
          <a:p>
            <a:endParaRPr lang="en-US" sz="2000" b="1" dirty="0"/>
          </a:p>
          <a:p>
            <a:r>
              <a:rPr lang="en-US" sz="2000" b="1" dirty="0"/>
              <a:t>Venue : house</a:t>
            </a:r>
          </a:p>
        </p:txBody>
      </p:sp>
    </p:spTree>
    <p:extLst>
      <p:ext uri="{BB962C8B-B14F-4D97-AF65-F5344CB8AC3E}">
        <p14:creationId xmlns:p14="http://schemas.microsoft.com/office/powerpoint/2010/main" val="13588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27253B-A984-4D03-8F79-62655B0E8C7E}"/>
              </a:ext>
            </a:extLst>
          </p:cNvPr>
          <p:cNvGraphicFramePr>
            <a:graphicFrameLocks noGrp="1"/>
          </p:cNvGraphicFramePr>
          <p:nvPr>
            <p:extLst>
              <p:ext uri="{D42A27DB-BD31-4B8C-83A1-F6EECF244321}">
                <p14:modId xmlns:p14="http://schemas.microsoft.com/office/powerpoint/2010/main" val="2607395014"/>
              </p:ext>
            </p:extLst>
          </p:nvPr>
        </p:nvGraphicFramePr>
        <p:xfrm>
          <a:off x="1774210" y="2756847"/>
          <a:ext cx="8318384" cy="3723392"/>
        </p:xfrm>
        <a:graphic>
          <a:graphicData uri="http://schemas.openxmlformats.org/drawingml/2006/table">
            <a:tbl>
              <a:tblPr firstRow="1" bandRow="1">
                <a:tableStyleId>{5C22544A-7EE6-4342-B048-85BDC9FD1C3A}</a:tableStyleId>
              </a:tblPr>
              <a:tblGrid>
                <a:gridCol w="614148">
                  <a:extLst>
                    <a:ext uri="{9D8B030D-6E8A-4147-A177-3AD203B41FA5}">
                      <a16:colId xmlns:a16="http://schemas.microsoft.com/office/drawing/2014/main" val="1538309987"/>
                    </a:ext>
                  </a:extLst>
                </a:gridCol>
                <a:gridCol w="2475773">
                  <a:extLst>
                    <a:ext uri="{9D8B030D-6E8A-4147-A177-3AD203B41FA5}">
                      <a16:colId xmlns:a16="http://schemas.microsoft.com/office/drawing/2014/main" val="1222706939"/>
                    </a:ext>
                  </a:extLst>
                </a:gridCol>
                <a:gridCol w="1742821">
                  <a:extLst>
                    <a:ext uri="{9D8B030D-6E8A-4147-A177-3AD203B41FA5}">
                      <a16:colId xmlns:a16="http://schemas.microsoft.com/office/drawing/2014/main" val="3831262478"/>
                    </a:ext>
                  </a:extLst>
                </a:gridCol>
                <a:gridCol w="1742821">
                  <a:extLst>
                    <a:ext uri="{9D8B030D-6E8A-4147-A177-3AD203B41FA5}">
                      <a16:colId xmlns:a16="http://schemas.microsoft.com/office/drawing/2014/main" val="3741649218"/>
                    </a:ext>
                  </a:extLst>
                </a:gridCol>
                <a:gridCol w="1742821">
                  <a:extLst>
                    <a:ext uri="{9D8B030D-6E8A-4147-A177-3AD203B41FA5}">
                      <a16:colId xmlns:a16="http://schemas.microsoft.com/office/drawing/2014/main" val="2702323228"/>
                    </a:ext>
                  </a:extLst>
                </a:gridCol>
              </a:tblGrid>
              <a:tr h="797312">
                <a:tc>
                  <a:txBody>
                    <a:bodyPr/>
                    <a:lstStyle/>
                    <a:p>
                      <a:r>
                        <a:rPr lang="en-US" dirty="0"/>
                        <a:t>S.N</a:t>
                      </a:r>
                    </a:p>
                  </a:txBody>
                  <a:tcPr/>
                </a:tc>
                <a:tc>
                  <a:txBody>
                    <a:bodyPr/>
                    <a:lstStyle/>
                    <a:p>
                      <a:r>
                        <a:rPr lang="en-US" dirty="0"/>
                        <a:t>Problems</a:t>
                      </a:r>
                    </a:p>
                  </a:txBody>
                  <a:tcPr/>
                </a:tc>
                <a:tc>
                  <a:txBody>
                    <a:bodyPr/>
                    <a:lstStyle/>
                    <a:p>
                      <a:r>
                        <a:rPr lang="en-US" dirty="0"/>
                        <a:t>Frequency </a:t>
                      </a:r>
                    </a:p>
                  </a:txBody>
                  <a:tcPr/>
                </a:tc>
                <a:tc>
                  <a:txBody>
                    <a:bodyPr/>
                    <a:lstStyle/>
                    <a:p>
                      <a:r>
                        <a:rPr lang="en-US" dirty="0"/>
                        <a:t>C.F</a:t>
                      </a:r>
                    </a:p>
                  </a:txBody>
                  <a:tcPr/>
                </a:tc>
                <a:tc>
                  <a:txBody>
                    <a:bodyPr/>
                    <a:lstStyle/>
                    <a:p>
                      <a:r>
                        <a:rPr lang="en-US" dirty="0"/>
                        <a:t>C.F %</a:t>
                      </a:r>
                    </a:p>
                  </a:txBody>
                  <a:tcPr/>
                </a:tc>
                <a:extLst>
                  <a:ext uri="{0D108BD9-81ED-4DB2-BD59-A6C34878D82A}">
                    <a16:rowId xmlns:a16="http://schemas.microsoft.com/office/drawing/2014/main" val="164975867"/>
                  </a:ext>
                </a:extLst>
              </a:tr>
              <a:tr h="323354">
                <a:tc>
                  <a:txBody>
                    <a:bodyPr/>
                    <a:lstStyle/>
                    <a:p>
                      <a:r>
                        <a:rPr lang="en-US" dirty="0"/>
                        <a:t>1</a:t>
                      </a:r>
                    </a:p>
                  </a:txBody>
                  <a:tcPr/>
                </a:tc>
                <a:tc>
                  <a:txBody>
                    <a:bodyPr/>
                    <a:lstStyle/>
                    <a:p>
                      <a:r>
                        <a:rPr lang="en-US" dirty="0"/>
                        <a:t>Conflicting </a:t>
                      </a:r>
                      <a:r>
                        <a:rPr lang="en-US" dirty="0" err="1"/>
                        <a:t>priroties</a:t>
                      </a:r>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9.09%</a:t>
                      </a:r>
                    </a:p>
                  </a:txBody>
                  <a:tcPr/>
                </a:tc>
                <a:extLst>
                  <a:ext uri="{0D108BD9-81ED-4DB2-BD59-A6C34878D82A}">
                    <a16:rowId xmlns:a16="http://schemas.microsoft.com/office/drawing/2014/main" val="2390733082"/>
                  </a:ext>
                </a:extLst>
              </a:tr>
              <a:tr h="323354">
                <a:tc>
                  <a:txBody>
                    <a:bodyPr/>
                    <a:lstStyle/>
                    <a:p>
                      <a:r>
                        <a:rPr lang="en-US" dirty="0"/>
                        <a:t>2</a:t>
                      </a:r>
                    </a:p>
                  </a:txBody>
                  <a:tcPr/>
                </a:tc>
                <a:tc>
                  <a:txBody>
                    <a:bodyPr/>
                    <a:lstStyle/>
                    <a:p>
                      <a:r>
                        <a:rPr lang="en-US" dirty="0"/>
                        <a:t>Lack of self confidence</a:t>
                      </a:r>
                    </a:p>
                  </a:txBody>
                  <a:tcPr/>
                </a:tc>
                <a:tc>
                  <a:txBody>
                    <a:bodyPr/>
                    <a:lstStyle/>
                    <a:p>
                      <a:r>
                        <a:rPr lang="en-US" dirty="0"/>
                        <a:t>6</a:t>
                      </a:r>
                    </a:p>
                  </a:txBody>
                  <a:tcPr/>
                </a:tc>
                <a:tc>
                  <a:txBody>
                    <a:bodyPr/>
                    <a:lstStyle/>
                    <a:p>
                      <a:r>
                        <a:rPr lang="en-US" dirty="0"/>
                        <a:t>10</a:t>
                      </a:r>
                    </a:p>
                  </a:txBody>
                  <a:tcPr/>
                </a:tc>
                <a:tc>
                  <a:txBody>
                    <a:bodyPr/>
                    <a:lstStyle/>
                    <a:p>
                      <a:r>
                        <a:rPr lang="en-US" dirty="0"/>
                        <a:t>22.72%</a:t>
                      </a:r>
                    </a:p>
                  </a:txBody>
                  <a:tcPr/>
                </a:tc>
                <a:extLst>
                  <a:ext uri="{0D108BD9-81ED-4DB2-BD59-A6C34878D82A}">
                    <a16:rowId xmlns:a16="http://schemas.microsoft.com/office/drawing/2014/main" val="1701388885"/>
                  </a:ext>
                </a:extLst>
              </a:tr>
              <a:tr h="323354">
                <a:tc>
                  <a:txBody>
                    <a:bodyPr/>
                    <a:lstStyle/>
                    <a:p>
                      <a:r>
                        <a:rPr lang="en-US" dirty="0"/>
                        <a:t>3</a:t>
                      </a:r>
                    </a:p>
                  </a:txBody>
                  <a:tcPr/>
                </a:tc>
                <a:tc>
                  <a:txBody>
                    <a:bodyPr/>
                    <a:lstStyle/>
                    <a:p>
                      <a:r>
                        <a:rPr lang="en-US" dirty="0" err="1"/>
                        <a:t>Physcologial</a:t>
                      </a:r>
                      <a:r>
                        <a:rPr lang="en-US" dirty="0"/>
                        <a:t> factors</a:t>
                      </a:r>
                    </a:p>
                  </a:txBody>
                  <a:tcPr/>
                </a:tc>
                <a:tc>
                  <a:txBody>
                    <a:bodyPr/>
                    <a:lstStyle/>
                    <a:p>
                      <a:r>
                        <a:rPr lang="en-US" dirty="0"/>
                        <a:t>7</a:t>
                      </a:r>
                    </a:p>
                  </a:txBody>
                  <a:tcPr/>
                </a:tc>
                <a:tc>
                  <a:txBody>
                    <a:bodyPr/>
                    <a:lstStyle/>
                    <a:p>
                      <a:r>
                        <a:rPr lang="en-US" dirty="0"/>
                        <a:t>17</a:t>
                      </a:r>
                    </a:p>
                  </a:txBody>
                  <a:tcPr/>
                </a:tc>
                <a:tc>
                  <a:txBody>
                    <a:bodyPr/>
                    <a:lstStyle/>
                    <a:p>
                      <a:r>
                        <a:rPr lang="en-US" dirty="0"/>
                        <a:t>37.78%</a:t>
                      </a:r>
                    </a:p>
                  </a:txBody>
                  <a:tcPr/>
                </a:tc>
                <a:extLst>
                  <a:ext uri="{0D108BD9-81ED-4DB2-BD59-A6C34878D82A}">
                    <a16:rowId xmlns:a16="http://schemas.microsoft.com/office/drawing/2014/main" val="337442132"/>
                  </a:ext>
                </a:extLst>
              </a:tr>
              <a:tr h="323354">
                <a:tc>
                  <a:txBody>
                    <a:bodyPr/>
                    <a:lstStyle/>
                    <a:p>
                      <a:r>
                        <a:rPr lang="en-US" dirty="0"/>
                        <a:t>4</a:t>
                      </a:r>
                    </a:p>
                  </a:txBody>
                  <a:tcPr/>
                </a:tc>
                <a:tc>
                  <a:txBody>
                    <a:bodyPr/>
                    <a:lstStyle/>
                    <a:p>
                      <a:r>
                        <a:rPr lang="en-US" dirty="0"/>
                        <a:t>Income </a:t>
                      </a:r>
                      <a:r>
                        <a:rPr lang="en-US" dirty="0" err="1"/>
                        <a:t>inequility</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45.45%</a:t>
                      </a:r>
                    </a:p>
                  </a:txBody>
                  <a:tcPr/>
                </a:tc>
                <a:extLst>
                  <a:ext uri="{0D108BD9-81ED-4DB2-BD59-A6C34878D82A}">
                    <a16:rowId xmlns:a16="http://schemas.microsoft.com/office/drawing/2014/main" val="3165223709"/>
                  </a:ext>
                </a:extLst>
              </a:tr>
              <a:tr h="323354">
                <a:tc>
                  <a:txBody>
                    <a:bodyPr/>
                    <a:lstStyle/>
                    <a:p>
                      <a:r>
                        <a:rPr lang="en-US" dirty="0"/>
                        <a:t>5</a:t>
                      </a:r>
                    </a:p>
                  </a:txBody>
                  <a:tcPr/>
                </a:tc>
                <a:tc>
                  <a:txBody>
                    <a:bodyPr/>
                    <a:lstStyle/>
                    <a:p>
                      <a:r>
                        <a:rPr lang="en-US" dirty="0"/>
                        <a:t>Social judgement</a:t>
                      </a:r>
                    </a:p>
                  </a:txBody>
                  <a:tcPr/>
                </a:tc>
                <a:tc>
                  <a:txBody>
                    <a:bodyPr/>
                    <a:lstStyle/>
                    <a:p>
                      <a:r>
                        <a:rPr lang="en-US" dirty="0"/>
                        <a:t>9</a:t>
                      </a:r>
                    </a:p>
                  </a:txBody>
                  <a:tcPr/>
                </a:tc>
                <a:tc>
                  <a:txBody>
                    <a:bodyPr/>
                    <a:lstStyle/>
                    <a:p>
                      <a:r>
                        <a:rPr lang="en-US" dirty="0"/>
                        <a:t>29</a:t>
                      </a:r>
                    </a:p>
                  </a:txBody>
                  <a:tcPr/>
                </a:tc>
                <a:tc>
                  <a:txBody>
                    <a:bodyPr/>
                    <a:lstStyle/>
                    <a:p>
                      <a:r>
                        <a:rPr lang="en-US" dirty="0"/>
                        <a:t>67.90%</a:t>
                      </a:r>
                    </a:p>
                  </a:txBody>
                  <a:tcPr/>
                </a:tc>
                <a:extLst>
                  <a:ext uri="{0D108BD9-81ED-4DB2-BD59-A6C34878D82A}">
                    <a16:rowId xmlns:a16="http://schemas.microsoft.com/office/drawing/2014/main" val="1347491387"/>
                  </a:ext>
                </a:extLst>
              </a:tr>
              <a:tr h="323354">
                <a:tc>
                  <a:txBody>
                    <a:bodyPr/>
                    <a:lstStyle/>
                    <a:p>
                      <a:r>
                        <a:rPr lang="en-US" dirty="0"/>
                        <a:t>6</a:t>
                      </a:r>
                    </a:p>
                  </a:txBody>
                  <a:tcPr/>
                </a:tc>
                <a:tc>
                  <a:txBody>
                    <a:bodyPr/>
                    <a:lstStyle/>
                    <a:p>
                      <a:r>
                        <a:rPr lang="en-US" dirty="0" err="1"/>
                        <a:t>Ecnomicial</a:t>
                      </a:r>
                      <a:r>
                        <a:rPr lang="en-US" dirty="0"/>
                        <a:t> growth</a:t>
                      </a:r>
                    </a:p>
                  </a:txBody>
                  <a:tcPr/>
                </a:tc>
                <a:tc>
                  <a:txBody>
                    <a:bodyPr/>
                    <a:lstStyle/>
                    <a:p>
                      <a:r>
                        <a:rPr lang="en-US" dirty="0"/>
                        <a:t>5</a:t>
                      </a:r>
                    </a:p>
                  </a:txBody>
                  <a:tcPr/>
                </a:tc>
                <a:tc>
                  <a:txBody>
                    <a:bodyPr/>
                    <a:lstStyle/>
                    <a:p>
                      <a:r>
                        <a:rPr lang="en-US" dirty="0"/>
                        <a:t>34</a:t>
                      </a:r>
                    </a:p>
                  </a:txBody>
                  <a:tcPr/>
                </a:tc>
                <a:tc>
                  <a:txBody>
                    <a:bodyPr/>
                    <a:lstStyle/>
                    <a:p>
                      <a:r>
                        <a:rPr lang="en-US" dirty="0"/>
                        <a:t>77.27%</a:t>
                      </a:r>
                    </a:p>
                  </a:txBody>
                  <a:tcPr/>
                </a:tc>
                <a:extLst>
                  <a:ext uri="{0D108BD9-81ED-4DB2-BD59-A6C34878D82A}">
                    <a16:rowId xmlns:a16="http://schemas.microsoft.com/office/drawing/2014/main" val="213537880"/>
                  </a:ext>
                </a:extLst>
              </a:tr>
              <a:tr h="323354">
                <a:tc>
                  <a:txBody>
                    <a:bodyPr/>
                    <a:lstStyle/>
                    <a:p>
                      <a:r>
                        <a:rPr lang="en-US" dirty="0"/>
                        <a:t>7</a:t>
                      </a:r>
                    </a:p>
                  </a:txBody>
                  <a:tcPr/>
                </a:tc>
                <a:tc>
                  <a:txBody>
                    <a:bodyPr/>
                    <a:lstStyle/>
                    <a:p>
                      <a:r>
                        <a:rPr lang="en-US" dirty="0"/>
                        <a:t>Population </a:t>
                      </a:r>
                      <a:r>
                        <a:rPr lang="en-US" dirty="0" err="1"/>
                        <a:t>grwth</a:t>
                      </a:r>
                      <a:endParaRPr lang="en-US" dirty="0"/>
                    </a:p>
                  </a:txBody>
                  <a:tcPr/>
                </a:tc>
                <a:tc>
                  <a:txBody>
                    <a:bodyPr/>
                    <a:lstStyle/>
                    <a:p>
                      <a:r>
                        <a:rPr lang="en-US" dirty="0"/>
                        <a:t>10</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3071805463"/>
                  </a:ext>
                </a:extLst>
              </a:tr>
              <a:tr h="321636">
                <a:tc>
                  <a:txBody>
                    <a:bodyPr/>
                    <a:lstStyle/>
                    <a:p>
                      <a:endParaRPr lang="en-US" dirty="0"/>
                    </a:p>
                  </a:txBody>
                  <a:tcPr/>
                </a:tc>
                <a:tc>
                  <a:txBody>
                    <a:bodyPr/>
                    <a:lstStyle/>
                    <a:p>
                      <a:r>
                        <a:rPr lang="en-US" dirty="0"/>
                        <a:t>Total</a:t>
                      </a:r>
                    </a:p>
                  </a:txBody>
                  <a:tcPr/>
                </a:tc>
                <a:tc>
                  <a:txBody>
                    <a:bodyPr/>
                    <a:lstStyle/>
                    <a:p>
                      <a:r>
                        <a:rPr lang="en-US" dirty="0"/>
                        <a:t>44</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576860706"/>
                  </a:ext>
                </a:extLst>
              </a:tr>
            </a:tbl>
          </a:graphicData>
        </a:graphic>
      </p:graphicFrame>
      <p:sp>
        <p:nvSpPr>
          <p:cNvPr id="3" name="TextBox 2">
            <a:extLst>
              <a:ext uri="{FF2B5EF4-FFF2-40B4-BE49-F238E27FC236}">
                <a16:creationId xmlns:a16="http://schemas.microsoft.com/office/drawing/2014/main" id="{82FDF5C9-4BBC-43DA-8E9D-DA5ED8BEF3FB}"/>
              </a:ext>
            </a:extLst>
          </p:cNvPr>
          <p:cNvSpPr txBox="1"/>
          <p:nvPr/>
        </p:nvSpPr>
        <p:spPr>
          <a:xfrm>
            <a:off x="614149" y="668740"/>
            <a:ext cx="11782567"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PARETRO MATRIX :</a:t>
            </a:r>
          </a:p>
          <a:p>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Priotization</a:t>
            </a:r>
            <a:r>
              <a:rPr lang="en-US" sz="3200" b="1" dirty="0">
                <a:effectLst>
                  <a:outerShdw blurRad="38100" dist="38100" dir="2700000" algn="tl">
                    <a:srgbClr val="000000">
                      <a:alpha val="43137"/>
                    </a:srgbClr>
                  </a:outerShdw>
                </a:effectLst>
              </a:rPr>
              <a:t> of root causes </a:t>
            </a:r>
            <a:r>
              <a:rPr lang="en-US" sz="3200" b="1" dirty="0" err="1">
                <a:effectLst>
                  <a:outerShdw blurRad="38100" dist="38100" dir="2700000" algn="tl">
                    <a:srgbClr val="000000">
                      <a:alpha val="43137"/>
                    </a:srgbClr>
                  </a:outerShdw>
                </a:effectLst>
              </a:rPr>
              <a:t>i.e</a:t>
            </a:r>
            <a:r>
              <a:rPr lang="en-US" sz="3200" b="1" dirty="0">
                <a:effectLst>
                  <a:outerShdw blurRad="38100" dist="38100" dir="2700000" algn="tl">
                    <a:srgbClr val="000000">
                      <a:alpha val="43137"/>
                    </a:srgbClr>
                  </a:outerShdw>
                </a:effectLst>
              </a:rPr>
              <a:t> pareto Analysis</a:t>
            </a:r>
          </a:p>
        </p:txBody>
      </p:sp>
    </p:spTree>
    <p:extLst>
      <p:ext uri="{BB962C8B-B14F-4D97-AF65-F5344CB8AC3E}">
        <p14:creationId xmlns:p14="http://schemas.microsoft.com/office/powerpoint/2010/main" val="374898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C5AA4F1D-7543-4930-BF5C-C2F9AA87C87D}"/>
                  </a:ext>
                </a:extLst>
              </p:cNvPr>
              <p:cNvGraphicFramePr/>
              <p:nvPr>
                <p:extLst>
                  <p:ext uri="{D42A27DB-BD31-4B8C-83A1-F6EECF244321}">
                    <p14:modId xmlns:p14="http://schemas.microsoft.com/office/powerpoint/2010/main" val="110058500"/>
                  </p:ext>
                </p:extLst>
              </p:nvPr>
            </p:nvGraphicFramePr>
            <p:xfrm>
              <a:off x="2032000" y="719666"/>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C5AA4F1D-7543-4930-BF5C-C2F9AA87C87D}"/>
                  </a:ext>
                </a:extLst>
              </p:cNvPr>
              <p:cNvPicPr>
                <a:picLocks noGrp="1" noRot="1" noChangeAspect="1" noMove="1" noResize="1" noEditPoints="1" noAdjustHandles="1" noChangeArrowheads="1" noChangeShapeType="1"/>
              </p:cNvPicPr>
              <p:nvPr/>
            </p:nvPicPr>
            <p:blipFill>
              <a:blip r:embed="rId3"/>
              <a:stretch>
                <a:fillRect/>
              </a:stretch>
            </p:blipFill>
            <p:spPr>
              <a:xfrm>
                <a:off x="2032000" y="719666"/>
                <a:ext cx="8128000" cy="5418667"/>
              </a:xfrm>
              <a:prstGeom prst="rect">
                <a:avLst/>
              </a:prstGeom>
            </p:spPr>
          </p:pic>
        </mc:Fallback>
      </mc:AlternateContent>
    </p:spTree>
    <p:extLst>
      <p:ext uri="{BB962C8B-B14F-4D97-AF65-F5344CB8AC3E}">
        <p14:creationId xmlns:p14="http://schemas.microsoft.com/office/powerpoint/2010/main" val="40923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88B0D7-272D-4850-8A38-37D4425C9459}"/>
              </a:ext>
            </a:extLst>
          </p:cNvPr>
          <p:cNvGraphicFramePr/>
          <p:nvPr>
            <p:extLst>
              <p:ext uri="{D42A27DB-BD31-4B8C-83A1-F6EECF244321}">
                <p14:modId xmlns:p14="http://schemas.microsoft.com/office/powerpoint/2010/main" val="190338218"/>
              </p:ext>
            </p:extLst>
          </p:nvPr>
        </p:nvGraphicFramePr>
        <p:xfrm>
          <a:off x="1851102" y="457201"/>
          <a:ext cx="7605132" cy="37468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C5B4FAA-9762-4D61-9CE9-3F2FA652E52B}"/>
              </a:ext>
            </a:extLst>
          </p:cNvPr>
          <p:cNvSpPr txBox="1"/>
          <p:nvPr/>
        </p:nvSpPr>
        <p:spPr>
          <a:xfrm>
            <a:off x="1471962" y="4750420"/>
            <a:ext cx="8920975"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above scatter diagram illustrates that the student currently studying on our institution are also been suffered with our major problem: “lack of participation”</a:t>
            </a:r>
          </a:p>
          <a:p>
            <a:r>
              <a:rPr lang="en-US" b="1" dirty="0"/>
              <a:t>                                                       where:         1=Normal</a:t>
            </a:r>
          </a:p>
          <a:p>
            <a:r>
              <a:rPr lang="en-US" b="1" dirty="0"/>
              <a:t>                                                                             3=medium</a:t>
            </a:r>
          </a:p>
          <a:p>
            <a:r>
              <a:rPr lang="en-US" b="1" dirty="0"/>
              <a:t>                                                                             4=above medium</a:t>
            </a:r>
          </a:p>
          <a:p>
            <a:r>
              <a:rPr lang="en-US" b="1" dirty="0"/>
              <a:t>                                                                             5=extreme problem</a:t>
            </a:r>
          </a:p>
        </p:txBody>
      </p:sp>
    </p:spTree>
    <p:extLst>
      <p:ext uri="{BB962C8B-B14F-4D97-AF65-F5344CB8AC3E}">
        <p14:creationId xmlns:p14="http://schemas.microsoft.com/office/powerpoint/2010/main" val="97305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11BA0-608C-426A-BCF8-161B1BC13604}"/>
              </a:ext>
            </a:extLst>
          </p:cNvPr>
          <p:cNvSpPr txBox="1"/>
          <p:nvPr/>
        </p:nvSpPr>
        <p:spPr>
          <a:xfrm>
            <a:off x="3084394" y="696036"/>
            <a:ext cx="6018663"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rPr>
              <a:t>Decided Counter Measure </a:t>
            </a:r>
          </a:p>
        </p:txBody>
      </p:sp>
      <p:graphicFrame>
        <p:nvGraphicFramePr>
          <p:cNvPr id="5" name="Table 4">
            <a:extLst>
              <a:ext uri="{FF2B5EF4-FFF2-40B4-BE49-F238E27FC236}">
                <a16:creationId xmlns:a16="http://schemas.microsoft.com/office/drawing/2014/main" id="{C9D0D509-EDB8-4BCF-8465-0D0326B67D12}"/>
              </a:ext>
            </a:extLst>
          </p:cNvPr>
          <p:cNvGraphicFramePr>
            <a:graphicFrameLocks noGrp="1"/>
          </p:cNvGraphicFramePr>
          <p:nvPr>
            <p:extLst>
              <p:ext uri="{D42A27DB-BD31-4B8C-83A1-F6EECF244321}">
                <p14:modId xmlns:p14="http://schemas.microsoft.com/office/powerpoint/2010/main" val="1279038099"/>
              </p:ext>
            </p:extLst>
          </p:nvPr>
        </p:nvGraphicFramePr>
        <p:xfrm>
          <a:off x="1064524" y="2129050"/>
          <a:ext cx="9908276" cy="4084146"/>
        </p:xfrm>
        <a:graphic>
          <a:graphicData uri="http://schemas.openxmlformats.org/drawingml/2006/table">
            <a:tbl>
              <a:tblPr firstRow="1" bandRow="1">
                <a:tableStyleId>{5C22544A-7EE6-4342-B048-85BDC9FD1C3A}</a:tableStyleId>
              </a:tblPr>
              <a:tblGrid>
                <a:gridCol w="4954138">
                  <a:extLst>
                    <a:ext uri="{9D8B030D-6E8A-4147-A177-3AD203B41FA5}">
                      <a16:colId xmlns:a16="http://schemas.microsoft.com/office/drawing/2014/main" val="971858256"/>
                    </a:ext>
                  </a:extLst>
                </a:gridCol>
                <a:gridCol w="4954138">
                  <a:extLst>
                    <a:ext uri="{9D8B030D-6E8A-4147-A177-3AD203B41FA5}">
                      <a16:colId xmlns:a16="http://schemas.microsoft.com/office/drawing/2014/main" val="3472237924"/>
                    </a:ext>
                  </a:extLst>
                </a:gridCol>
              </a:tblGrid>
              <a:tr h="371749">
                <a:tc>
                  <a:txBody>
                    <a:bodyPr/>
                    <a:lstStyle/>
                    <a:p>
                      <a:r>
                        <a:rPr lang="en-US" dirty="0"/>
                        <a:t>S.N</a:t>
                      </a:r>
                    </a:p>
                  </a:txBody>
                  <a:tcPr/>
                </a:tc>
                <a:tc>
                  <a:txBody>
                    <a:bodyPr/>
                    <a:lstStyle/>
                    <a:p>
                      <a:r>
                        <a:rPr lang="en-US" dirty="0"/>
                        <a:t>Counter Measure </a:t>
                      </a:r>
                    </a:p>
                  </a:txBody>
                  <a:tcPr/>
                </a:tc>
                <a:extLst>
                  <a:ext uri="{0D108BD9-81ED-4DB2-BD59-A6C34878D82A}">
                    <a16:rowId xmlns:a16="http://schemas.microsoft.com/office/drawing/2014/main" val="1462707301"/>
                  </a:ext>
                </a:extLst>
              </a:tr>
              <a:tr h="371749">
                <a:tc>
                  <a:txBody>
                    <a:bodyPr/>
                    <a:lstStyle/>
                    <a:p>
                      <a:r>
                        <a:rPr lang="en-US" dirty="0"/>
                        <a:t>1</a:t>
                      </a:r>
                    </a:p>
                  </a:txBody>
                  <a:tcPr/>
                </a:tc>
                <a:tc>
                  <a:txBody>
                    <a:bodyPr/>
                    <a:lstStyle/>
                    <a:p>
                      <a:r>
                        <a:rPr lang="en-US" dirty="0"/>
                        <a:t>Improve communication</a:t>
                      </a:r>
                    </a:p>
                  </a:txBody>
                  <a:tcPr/>
                </a:tc>
                <a:extLst>
                  <a:ext uri="{0D108BD9-81ED-4DB2-BD59-A6C34878D82A}">
                    <a16:rowId xmlns:a16="http://schemas.microsoft.com/office/drawing/2014/main" val="2047982821"/>
                  </a:ext>
                </a:extLst>
              </a:tr>
              <a:tr h="371749">
                <a:tc>
                  <a:txBody>
                    <a:bodyPr/>
                    <a:lstStyle/>
                    <a:p>
                      <a:r>
                        <a:rPr lang="en-US" dirty="0"/>
                        <a:t>2</a:t>
                      </a:r>
                    </a:p>
                  </a:txBody>
                  <a:tcPr/>
                </a:tc>
                <a:tc>
                  <a:txBody>
                    <a:bodyPr/>
                    <a:lstStyle/>
                    <a:p>
                      <a:r>
                        <a:rPr lang="en-US" dirty="0"/>
                        <a:t>Create on inclusive environment</a:t>
                      </a:r>
                    </a:p>
                  </a:txBody>
                  <a:tcPr/>
                </a:tc>
                <a:extLst>
                  <a:ext uri="{0D108BD9-81ED-4DB2-BD59-A6C34878D82A}">
                    <a16:rowId xmlns:a16="http://schemas.microsoft.com/office/drawing/2014/main" val="2079408507"/>
                  </a:ext>
                </a:extLst>
              </a:tr>
              <a:tr h="371749">
                <a:tc>
                  <a:txBody>
                    <a:bodyPr/>
                    <a:lstStyle/>
                    <a:p>
                      <a:r>
                        <a:rPr lang="en-US" dirty="0"/>
                        <a:t>3</a:t>
                      </a:r>
                    </a:p>
                  </a:txBody>
                  <a:tcPr/>
                </a:tc>
                <a:tc>
                  <a:txBody>
                    <a:bodyPr/>
                    <a:lstStyle/>
                    <a:p>
                      <a:r>
                        <a:rPr lang="en-US" dirty="0"/>
                        <a:t>Identify root causes </a:t>
                      </a:r>
                    </a:p>
                  </a:txBody>
                  <a:tcPr/>
                </a:tc>
                <a:extLst>
                  <a:ext uri="{0D108BD9-81ED-4DB2-BD59-A6C34878D82A}">
                    <a16:rowId xmlns:a16="http://schemas.microsoft.com/office/drawing/2014/main" val="478327280"/>
                  </a:ext>
                </a:extLst>
              </a:tr>
              <a:tr h="371749">
                <a:tc>
                  <a:txBody>
                    <a:bodyPr/>
                    <a:lstStyle/>
                    <a:p>
                      <a:r>
                        <a:rPr lang="en-US" dirty="0"/>
                        <a:t>4</a:t>
                      </a:r>
                    </a:p>
                  </a:txBody>
                  <a:tcPr/>
                </a:tc>
                <a:tc>
                  <a:txBody>
                    <a:bodyPr/>
                    <a:lstStyle/>
                    <a:p>
                      <a:r>
                        <a:rPr lang="en-US" dirty="0"/>
                        <a:t>Set clear goals and environment</a:t>
                      </a:r>
                    </a:p>
                  </a:txBody>
                  <a:tcPr/>
                </a:tc>
                <a:extLst>
                  <a:ext uri="{0D108BD9-81ED-4DB2-BD59-A6C34878D82A}">
                    <a16:rowId xmlns:a16="http://schemas.microsoft.com/office/drawing/2014/main" val="550545932"/>
                  </a:ext>
                </a:extLst>
              </a:tr>
              <a:tr h="371749">
                <a:tc>
                  <a:txBody>
                    <a:bodyPr/>
                    <a:lstStyle/>
                    <a:p>
                      <a:r>
                        <a:rPr lang="en-US" dirty="0"/>
                        <a:t>5</a:t>
                      </a:r>
                    </a:p>
                  </a:txBody>
                  <a:tcPr/>
                </a:tc>
                <a:tc>
                  <a:txBody>
                    <a:bodyPr/>
                    <a:lstStyle/>
                    <a:p>
                      <a:r>
                        <a:rPr lang="en-US" dirty="0"/>
                        <a:t>Recognize and reward participants </a:t>
                      </a:r>
                    </a:p>
                  </a:txBody>
                  <a:tcPr/>
                </a:tc>
                <a:extLst>
                  <a:ext uri="{0D108BD9-81ED-4DB2-BD59-A6C34878D82A}">
                    <a16:rowId xmlns:a16="http://schemas.microsoft.com/office/drawing/2014/main" val="2544229297"/>
                  </a:ext>
                </a:extLst>
              </a:tr>
              <a:tr h="371749">
                <a:tc>
                  <a:txBody>
                    <a:bodyPr/>
                    <a:lstStyle/>
                    <a:p>
                      <a:r>
                        <a:rPr lang="en-US" dirty="0"/>
                        <a:t>6</a:t>
                      </a:r>
                    </a:p>
                  </a:txBody>
                  <a:tcPr/>
                </a:tc>
                <a:tc>
                  <a:txBody>
                    <a:bodyPr/>
                    <a:lstStyle/>
                    <a:p>
                      <a:r>
                        <a:rPr lang="en-US" dirty="0"/>
                        <a:t>Use technology and wisely </a:t>
                      </a:r>
                    </a:p>
                  </a:txBody>
                  <a:tcPr/>
                </a:tc>
                <a:extLst>
                  <a:ext uri="{0D108BD9-81ED-4DB2-BD59-A6C34878D82A}">
                    <a16:rowId xmlns:a16="http://schemas.microsoft.com/office/drawing/2014/main" val="1325884768"/>
                  </a:ext>
                </a:extLst>
              </a:tr>
              <a:tr h="366656">
                <a:tc>
                  <a:txBody>
                    <a:bodyPr/>
                    <a:lstStyle/>
                    <a:p>
                      <a:r>
                        <a:rPr lang="en-US" dirty="0"/>
                        <a:t>7</a:t>
                      </a:r>
                    </a:p>
                  </a:txBody>
                  <a:tcPr/>
                </a:tc>
                <a:tc>
                  <a:txBody>
                    <a:bodyPr/>
                    <a:lstStyle/>
                    <a:p>
                      <a:r>
                        <a:rPr lang="en-US" dirty="0"/>
                        <a:t>Solicit input on group activities </a:t>
                      </a:r>
                    </a:p>
                  </a:txBody>
                  <a:tcPr/>
                </a:tc>
                <a:extLst>
                  <a:ext uri="{0D108BD9-81ED-4DB2-BD59-A6C34878D82A}">
                    <a16:rowId xmlns:a16="http://schemas.microsoft.com/office/drawing/2014/main" val="3943541865"/>
                  </a:ext>
                </a:extLst>
              </a:tr>
              <a:tr h="371749">
                <a:tc>
                  <a:txBody>
                    <a:bodyPr/>
                    <a:lstStyle/>
                    <a:p>
                      <a:r>
                        <a:rPr lang="en-US" dirty="0"/>
                        <a:t>8</a:t>
                      </a:r>
                    </a:p>
                  </a:txBody>
                  <a:tcPr/>
                </a:tc>
                <a:tc>
                  <a:txBody>
                    <a:bodyPr/>
                    <a:lstStyle/>
                    <a:p>
                      <a:r>
                        <a:rPr lang="en-US" dirty="0"/>
                        <a:t>Set milestone and deadlines</a:t>
                      </a:r>
                    </a:p>
                  </a:txBody>
                  <a:tcPr/>
                </a:tc>
                <a:extLst>
                  <a:ext uri="{0D108BD9-81ED-4DB2-BD59-A6C34878D82A}">
                    <a16:rowId xmlns:a16="http://schemas.microsoft.com/office/drawing/2014/main" val="1106124316"/>
                  </a:ext>
                </a:extLst>
              </a:tr>
              <a:tr h="371749">
                <a:tc>
                  <a:txBody>
                    <a:bodyPr/>
                    <a:lstStyle/>
                    <a:p>
                      <a:r>
                        <a:rPr lang="en-US" dirty="0"/>
                        <a:t>9</a:t>
                      </a:r>
                    </a:p>
                  </a:txBody>
                  <a:tcPr/>
                </a:tc>
                <a:tc>
                  <a:txBody>
                    <a:bodyPr/>
                    <a:lstStyle/>
                    <a:p>
                      <a:r>
                        <a:rPr lang="en-US" dirty="0"/>
                        <a:t>Seek individual feedbacks</a:t>
                      </a:r>
                    </a:p>
                  </a:txBody>
                  <a:tcPr/>
                </a:tc>
                <a:extLst>
                  <a:ext uri="{0D108BD9-81ED-4DB2-BD59-A6C34878D82A}">
                    <a16:rowId xmlns:a16="http://schemas.microsoft.com/office/drawing/2014/main" val="1201497783"/>
                  </a:ext>
                </a:extLst>
              </a:tr>
              <a:tr h="371749">
                <a:tc>
                  <a:txBody>
                    <a:bodyPr/>
                    <a:lstStyle/>
                    <a:p>
                      <a:r>
                        <a:rPr lang="en-US" dirty="0"/>
                        <a:t>10</a:t>
                      </a:r>
                    </a:p>
                  </a:txBody>
                  <a:tcPr/>
                </a:tc>
                <a:tc>
                  <a:txBody>
                    <a:bodyPr/>
                    <a:lstStyle/>
                    <a:p>
                      <a:r>
                        <a:rPr lang="en-US" dirty="0"/>
                        <a:t>Evaluate and adjust</a:t>
                      </a:r>
                    </a:p>
                  </a:txBody>
                  <a:tcPr/>
                </a:tc>
                <a:extLst>
                  <a:ext uri="{0D108BD9-81ED-4DB2-BD59-A6C34878D82A}">
                    <a16:rowId xmlns:a16="http://schemas.microsoft.com/office/drawing/2014/main" val="2666658675"/>
                  </a:ext>
                </a:extLst>
              </a:tr>
            </a:tbl>
          </a:graphicData>
        </a:graphic>
      </p:graphicFrame>
    </p:spTree>
    <p:extLst>
      <p:ext uri="{BB962C8B-B14F-4D97-AF65-F5344CB8AC3E}">
        <p14:creationId xmlns:p14="http://schemas.microsoft.com/office/powerpoint/2010/main" val="9161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3BFFED-5208-6B2B-2AE6-E6DD727ABD4A}"/>
              </a:ext>
            </a:extLst>
          </p:cNvPr>
          <p:cNvGrpSpPr/>
          <p:nvPr/>
        </p:nvGrpSpPr>
        <p:grpSpPr>
          <a:xfrm>
            <a:off x="398206" y="323386"/>
            <a:ext cx="11998713" cy="6211228"/>
            <a:chOff x="0" y="546411"/>
            <a:chExt cx="11998713" cy="6211228"/>
          </a:xfrm>
        </p:grpSpPr>
        <p:sp>
          <p:nvSpPr>
            <p:cNvPr id="30" name="Rectangle 29">
              <a:extLst>
                <a:ext uri="{FF2B5EF4-FFF2-40B4-BE49-F238E27FC236}">
                  <a16:creationId xmlns:a16="http://schemas.microsoft.com/office/drawing/2014/main" id="{252F1B41-06C1-4A16-884D-0C69AAE31D93}"/>
                </a:ext>
              </a:extLst>
            </p:cNvPr>
            <p:cNvSpPr/>
            <p:nvPr/>
          </p:nvSpPr>
          <p:spPr>
            <a:xfrm>
              <a:off x="78059" y="2709746"/>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341756" y="2843561"/>
              <a:ext cx="914400"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1929161" y="3429000"/>
              <a:ext cx="412595"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p:cNvCxnSpPr>
            <p:nvPr/>
          </p:nvCxnSpPr>
          <p:spPr>
            <a:xfrm>
              <a:off x="3233854" y="3429000"/>
              <a:ext cx="301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534937" y="691376"/>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534937" y="702527"/>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501483" y="1761892"/>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a:cxnSpLocks/>
            </p:cNvCxnSpPr>
            <p:nvPr/>
          </p:nvCxnSpPr>
          <p:spPr>
            <a:xfrm>
              <a:off x="3557238" y="2971800"/>
              <a:ext cx="28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12634" y="4070195"/>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534937" y="6166624"/>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3880624" y="568712"/>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3836020" y="1650380"/>
              <a:ext cx="94785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3847171" y="2821260"/>
              <a:ext cx="970156"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3858322" y="3925229"/>
              <a:ext cx="947854" cy="3679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3902927" y="6043961"/>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3891776" y="579863"/>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3869473" y="1694985"/>
              <a:ext cx="1293541"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3902927" y="2793380"/>
              <a:ext cx="1918010" cy="369332"/>
            </a:xfrm>
            <a:prstGeom prst="rect">
              <a:avLst/>
            </a:prstGeom>
            <a:noFill/>
          </p:spPr>
          <p:txBody>
            <a:bodyPr wrap="square" rtlCol="0">
              <a:spAutoFit/>
            </a:bodyPr>
            <a:lstStyle/>
            <a:p>
              <a:r>
                <a:rPr lang="en-US" dirty="0"/>
                <a:t>WHO</a:t>
              </a:r>
            </a:p>
          </p:txBody>
        </p:sp>
        <p:sp>
          <p:nvSpPr>
            <p:cNvPr id="68" name="TextBox 67">
              <a:extLst>
                <a:ext uri="{FF2B5EF4-FFF2-40B4-BE49-F238E27FC236}">
                  <a16:creationId xmlns:a16="http://schemas.microsoft.com/office/drawing/2014/main" id="{F2D6745B-93A4-4356-BDC8-00AB861F3AEC}"/>
                </a:ext>
              </a:extLst>
            </p:cNvPr>
            <p:cNvSpPr txBox="1"/>
            <p:nvPr/>
          </p:nvSpPr>
          <p:spPr>
            <a:xfrm>
              <a:off x="3925228" y="3958683"/>
              <a:ext cx="914401" cy="369332"/>
            </a:xfrm>
            <a:prstGeom prst="rect">
              <a:avLst/>
            </a:prstGeom>
            <a:noFill/>
          </p:spPr>
          <p:txBody>
            <a:bodyPr wrap="square" rtlCol="0">
              <a:spAutoFit/>
            </a:bodyPr>
            <a:lstStyle/>
            <a:p>
              <a:r>
                <a:rPr lang="en-US" dirty="0"/>
                <a:t>WHERE</a:t>
              </a:r>
            </a:p>
          </p:txBody>
        </p:sp>
        <p:sp>
          <p:nvSpPr>
            <p:cNvPr id="69" name="TextBox 68">
              <a:extLst>
                <a:ext uri="{FF2B5EF4-FFF2-40B4-BE49-F238E27FC236}">
                  <a16:creationId xmlns:a16="http://schemas.microsoft.com/office/drawing/2014/main" id="{62C87808-7A81-4E4C-93C1-5F356FD8F748}"/>
                </a:ext>
              </a:extLst>
            </p:cNvPr>
            <p:cNvSpPr txBox="1"/>
            <p:nvPr/>
          </p:nvSpPr>
          <p:spPr>
            <a:xfrm>
              <a:off x="3947532" y="6055111"/>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4783873" y="764529"/>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4783873" y="1862254"/>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4806175" y="3049858"/>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4795024" y="6200078"/>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352585" y="546411"/>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597912" y="591015"/>
              <a:ext cx="5386038" cy="369332"/>
            </a:xfrm>
            <a:prstGeom prst="rect">
              <a:avLst/>
            </a:prstGeom>
            <a:noFill/>
          </p:spPr>
          <p:txBody>
            <a:bodyPr wrap="square" rtlCol="0">
              <a:spAutoFit/>
            </a:bodyPr>
            <a:lstStyle/>
            <a:p>
              <a:r>
                <a:rPr lang="en-US" dirty="0"/>
                <a:t>EXCHANGE OF INFORMATION , IDEAS AND THOUGHTS</a:t>
              </a:r>
            </a:p>
          </p:txBody>
        </p:sp>
        <p:sp>
          <p:nvSpPr>
            <p:cNvPr id="98" name="Rectangle 97">
              <a:extLst>
                <a:ext uri="{FF2B5EF4-FFF2-40B4-BE49-F238E27FC236}">
                  <a16:creationId xmlns:a16="http://schemas.microsoft.com/office/drawing/2014/main" id="{69FE6CBB-D0B7-4E4E-967D-497D32596E68}"/>
                </a:ext>
              </a:extLst>
            </p:cNvPr>
            <p:cNvSpPr/>
            <p:nvPr/>
          </p:nvSpPr>
          <p:spPr>
            <a:xfrm>
              <a:off x="5363737" y="1672683"/>
              <a:ext cx="5954751" cy="379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6434254" y="1728439"/>
              <a:ext cx="4505092" cy="369332"/>
            </a:xfrm>
            <a:prstGeom prst="rect">
              <a:avLst/>
            </a:prstGeom>
            <a:noFill/>
          </p:spPr>
          <p:txBody>
            <a:bodyPr wrap="square" rtlCol="0">
              <a:spAutoFit/>
            </a:bodyPr>
            <a:lstStyle/>
            <a:p>
              <a:r>
                <a:rPr lang="en-US" dirty="0"/>
                <a:t>TO ENHANCED TEAM WORK</a:t>
              </a:r>
            </a:p>
          </p:txBody>
        </p:sp>
        <p:sp>
          <p:nvSpPr>
            <p:cNvPr id="100" name="Rectangle 99">
              <a:extLst>
                <a:ext uri="{FF2B5EF4-FFF2-40B4-BE49-F238E27FC236}">
                  <a16:creationId xmlns:a16="http://schemas.microsoft.com/office/drawing/2014/main" id="{CEA65007-7D27-4DCC-9750-E1BF327F7FC2}"/>
                </a:ext>
              </a:extLst>
            </p:cNvPr>
            <p:cNvSpPr/>
            <p:nvPr/>
          </p:nvSpPr>
          <p:spPr>
            <a:xfrm>
              <a:off x="5341435" y="2821260"/>
              <a:ext cx="6066264"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6300439" y="2888166"/>
              <a:ext cx="5018049" cy="369332"/>
            </a:xfrm>
            <a:prstGeom prst="rect">
              <a:avLst/>
            </a:prstGeom>
            <a:noFill/>
          </p:spPr>
          <p:txBody>
            <a:bodyPr wrap="square" rtlCol="0">
              <a:spAutoFit/>
            </a:bodyPr>
            <a:lstStyle/>
            <a:p>
              <a:r>
                <a:rPr lang="en-US" dirty="0"/>
                <a:t>STUDENTS , PARENTS ,TEACHERS</a:t>
              </a:r>
            </a:p>
          </p:txBody>
        </p:sp>
        <p:grpSp>
          <p:nvGrpSpPr>
            <p:cNvPr id="124" name="Group 123">
              <a:extLst>
                <a:ext uri="{FF2B5EF4-FFF2-40B4-BE49-F238E27FC236}">
                  <a16:creationId xmlns:a16="http://schemas.microsoft.com/office/drawing/2014/main" id="{5CA27B04-85E9-4C6D-B60C-CD968366F439}"/>
                </a:ext>
              </a:extLst>
            </p:cNvPr>
            <p:cNvGrpSpPr/>
            <p:nvPr/>
          </p:nvGrpSpPr>
          <p:grpSpPr>
            <a:xfrm>
              <a:off x="4839629" y="3891777"/>
              <a:ext cx="6612674" cy="479502"/>
              <a:chOff x="4839629" y="3891777"/>
              <a:chExt cx="6612674" cy="479502"/>
            </a:xfrm>
          </p:grpSpPr>
          <p:cxnSp>
            <p:nvCxnSpPr>
              <p:cNvPr id="91" name="Straight Arrow Connector 90">
                <a:extLst>
                  <a:ext uri="{FF2B5EF4-FFF2-40B4-BE49-F238E27FC236}">
                    <a16:creationId xmlns:a16="http://schemas.microsoft.com/office/drawing/2014/main" id="{EA9B6A16-37DD-4E5D-A391-BAC45281299C}"/>
                  </a:ext>
                </a:extLst>
              </p:cNvPr>
              <p:cNvCxnSpPr>
                <a:cxnSpLocks/>
                <a:stCxn id="68" idx="3"/>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0DED20C5-6C6E-438B-B401-5B75E2B03DC5}"/>
                </a:ext>
              </a:extLst>
            </p:cNvPr>
            <p:cNvSpPr txBox="1"/>
            <p:nvPr/>
          </p:nvSpPr>
          <p:spPr>
            <a:xfrm>
              <a:off x="6478859" y="4047893"/>
              <a:ext cx="4393580" cy="369332"/>
            </a:xfrm>
            <a:prstGeom prst="rect">
              <a:avLst/>
            </a:prstGeom>
            <a:noFill/>
          </p:spPr>
          <p:txBody>
            <a:bodyPr wrap="square" rtlCol="0">
              <a:spAutoFit/>
            </a:bodyPr>
            <a:lstStyle/>
            <a:p>
              <a:r>
                <a:rPr lang="en-US" dirty="0"/>
                <a:t>PUBLIC SPEAKING SCHOOLS</a:t>
              </a:r>
            </a:p>
          </p:txBody>
        </p:sp>
        <p:sp>
          <p:nvSpPr>
            <p:cNvPr id="105" name="Rectangle 104">
              <a:extLst>
                <a:ext uri="{FF2B5EF4-FFF2-40B4-BE49-F238E27FC236}">
                  <a16:creationId xmlns:a16="http://schemas.microsoft.com/office/drawing/2014/main" id="{ADB25A91-2115-4197-99A7-1EB1FFE6C0D0}"/>
                </a:ext>
              </a:extLst>
            </p:cNvPr>
            <p:cNvSpPr/>
            <p:nvPr/>
          </p:nvSpPr>
          <p:spPr>
            <a:xfrm>
              <a:off x="5341434" y="6010507"/>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1BEE44B-2367-4349-8B2F-5EC4109154BD}"/>
                </a:ext>
              </a:extLst>
            </p:cNvPr>
            <p:cNvSpPr txBox="1"/>
            <p:nvPr/>
          </p:nvSpPr>
          <p:spPr>
            <a:xfrm>
              <a:off x="5285679" y="6088566"/>
              <a:ext cx="6713034" cy="646331"/>
            </a:xfrm>
            <a:prstGeom prst="rect">
              <a:avLst/>
            </a:prstGeom>
            <a:noFill/>
          </p:spPr>
          <p:txBody>
            <a:bodyPr wrap="square" rtlCol="0">
              <a:spAutoFit/>
            </a:bodyPr>
            <a:lstStyle/>
            <a:p>
              <a:r>
                <a:rPr lang="en-US" dirty="0"/>
                <a:t>IT IS USED BY ACTIVE LISTENING, NON-VERBAL COMMUNICATION AND CONTINUOUS LEARNING AND DEVELOPMENT </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0" y="3021980"/>
              <a:ext cx="1940312" cy="646331"/>
            </a:xfrm>
            <a:prstGeom prst="rect">
              <a:avLst/>
            </a:prstGeom>
            <a:noFill/>
          </p:spPr>
          <p:txBody>
            <a:bodyPr wrap="square" rtlCol="0">
              <a:spAutoFit/>
            </a:bodyPr>
            <a:lstStyle/>
            <a:p>
              <a:r>
                <a:rPr lang="en-US" dirty="0"/>
                <a:t>IMPROVING COMMUNICATION</a:t>
              </a:r>
            </a:p>
          </p:txBody>
        </p:sp>
        <p:cxnSp>
          <p:nvCxnSpPr>
            <p:cNvPr id="122" name="Straight Arrow Connector 121">
              <a:extLst>
                <a:ext uri="{FF2B5EF4-FFF2-40B4-BE49-F238E27FC236}">
                  <a16:creationId xmlns:a16="http://schemas.microsoft.com/office/drawing/2014/main" id="{89F8AFB9-5C27-473D-BCDA-FC77855E4EA5}"/>
                </a:ext>
              </a:extLst>
            </p:cNvPr>
            <p:cNvCxnSpPr/>
            <p:nvPr/>
          </p:nvCxnSpPr>
          <p:spPr>
            <a:xfrm>
              <a:off x="3546088" y="5107259"/>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E2408AA-FBEC-49A4-9BD5-D1064875DCE6}"/>
                </a:ext>
              </a:extLst>
            </p:cNvPr>
            <p:cNvSpPr/>
            <p:nvPr/>
          </p:nvSpPr>
          <p:spPr>
            <a:xfrm>
              <a:off x="3902927" y="4962294"/>
              <a:ext cx="936702" cy="39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a:t>
              </a:r>
            </a:p>
          </p:txBody>
        </p:sp>
        <p:grpSp>
          <p:nvGrpSpPr>
            <p:cNvPr id="125" name="Group 124">
              <a:extLst>
                <a:ext uri="{FF2B5EF4-FFF2-40B4-BE49-F238E27FC236}">
                  <a16:creationId xmlns:a16="http://schemas.microsoft.com/office/drawing/2014/main" id="{A2C62798-4055-474F-83E6-68AA391DDBD0}"/>
                </a:ext>
              </a:extLst>
            </p:cNvPr>
            <p:cNvGrpSpPr/>
            <p:nvPr/>
          </p:nvGrpSpPr>
          <p:grpSpPr>
            <a:xfrm>
              <a:off x="4835912" y="4958577"/>
              <a:ext cx="6612674" cy="479502"/>
              <a:chOff x="4839629" y="3891777"/>
              <a:chExt cx="6612674" cy="479502"/>
            </a:xfrm>
          </p:grpSpPr>
          <p:cxnSp>
            <p:nvCxnSpPr>
              <p:cNvPr id="126" name="Straight Arrow Connector 125">
                <a:extLst>
                  <a:ext uri="{FF2B5EF4-FFF2-40B4-BE49-F238E27FC236}">
                    <a16:creationId xmlns:a16="http://schemas.microsoft.com/office/drawing/2014/main" id="{13E81D71-D1A5-48EE-83CC-83EB80541513}"/>
                  </a:ext>
                </a:extLst>
              </p:cNvPr>
              <p:cNvCxnSpPr>
                <a:cxnSpLocks/>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14FDD56-AA53-400C-A37F-4F2B9471CC01}"/>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TEAMS OR GROUP AND SOCIAL INTERACTIONS</a:t>
                </a:r>
              </a:p>
            </p:txBody>
          </p:sp>
        </p:grpSp>
      </p:grpSp>
    </p:spTree>
    <p:extLst>
      <p:ext uri="{BB962C8B-B14F-4D97-AF65-F5344CB8AC3E}">
        <p14:creationId xmlns:p14="http://schemas.microsoft.com/office/powerpoint/2010/main" val="246486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F3279-5970-4498-A248-4D9816F56D8A}"/>
              </a:ext>
            </a:extLst>
          </p:cNvPr>
          <p:cNvSpPr/>
          <p:nvPr/>
        </p:nvSpPr>
        <p:spPr>
          <a:xfrm>
            <a:off x="4308089" y="5268052"/>
            <a:ext cx="825190" cy="301083"/>
          </a:xfrm>
          <a:prstGeom prst="rect">
            <a:avLst/>
          </a:prstGeom>
          <a:solidFill>
            <a:srgbClr val="E7D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2F1B41-06C1-4A16-884D-0C69AAE31D93}"/>
              </a:ext>
            </a:extLst>
          </p:cNvPr>
          <p:cNvSpPr/>
          <p:nvPr/>
        </p:nvSpPr>
        <p:spPr>
          <a:xfrm>
            <a:off x="472070" y="2591759"/>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624255" y="2725574"/>
            <a:ext cx="1025912"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2323173" y="3311013"/>
            <a:ext cx="301082"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a:stCxn id="31" idx="3"/>
          </p:cNvCxnSpPr>
          <p:nvPr/>
        </p:nvCxnSpPr>
        <p:spPr>
          <a:xfrm>
            <a:off x="3650167" y="3311013"/>
            <a:ext cx="278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928948" y="573389"/>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928948" y="584540"/>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940099" y="1922686"/>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p:nvPr/>
        </p:nvCxnSpPr>
        <p:spPr>
          <a:xfrm>
            <a:off x="3940098" y="3400222"/>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928948" y="6048637"/>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4274635" y="450725"/>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4263484" y="1822325"/>
            <a:ext cx="914400"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4319240" y="3311013"/>
            <a:ext cx="892098" cy="328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4263484" y="4554374"/>
            <a:ext cx="93670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4296938" y="5925974"/>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4285787" y="461876"/>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4308088" y="1811174"/>
            <a:ext cx="1248937"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4308089" y="3311013"/>
            <a:ext cx="1918010" cy="369332"/>
          </a:xfrm>
          <a:prstGeom prst="rect">
            <a:avLst/>
          </a:prstGeom>
          <a:noFill/>
        </p:spPr>
        <p:txBody>
          <a:bodyPr wrap="square" rtlCol="0">
            <a:spAutoFit/>
          </a:bodyPr>
          <a:lstStyle/>
          <a:p>
            <a:r>
              <a:rPr lang="en-US" dirty="0"/>
              <a:t>WHO</a:t>
            </a:r>
          </a:p>
        </p:txBody>
      </p:sp>
      <p:sp>
        <p:nvSpPr>
          <p:cNvPr id="69" name="TextBox 68">
            <a:extLst>
              <a:ext uri="{FF2B5EF4-FFF2-40B4-BE49-F238E27FC236}">
                <a16:creationId xmlns:a16="http://schemas.microsoft.com/office/drawing/2014/main" id="{62C87808-7A81-4E4C-93C1-5F356FD8F748}"/>
              </a:ext>
            </a:extLst>
          </p:cNvPr>
          <p:cNvSpPr txBox="1"/>
          <p:nvPr/>
        </p:nvSpPr>
        <p:spPr>
          <a:xfrm>
            <a:off x="4341543" y="5937124"/>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5177884" y="6465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5177884" y="19784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5189035" y="3506159"/>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5189035" y="6082091"/>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746596" y="428424"/>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991923" y="473028"/>
            <a:ext cx="5386038" cy="369332"/>
          </a:xfrm>
          <a:prstGeom prst="rect">
            <a:avLst/>
          </a:prstGeom>
          <a:noFill/>
        </p:spPr>
        <p:txBody>
          <a:bodyPr wrap="square" rtlCol="0">
            <a:spAutoFit/>
          </a:bodyPr>
          <a:lstStyle/>
          <a:p>
            <a:r>
              <a:rPr lang="en-US" dirty="0"/>
              <a:t>UNDERSTANDING THE FUNDAMENTAL FACTORS</a:t>
            </a:r>
          </a:p>
        </p:txBody>
      </p:sp>
      <p:sp>
        <p:nvSpPr>
          <p:cNvPr id="98" name="Rectangle 97">
            <a:extLst>
              <a:ext uri="{FF2B5EF4-FFF2-40B4-BE49-F238E27FC236}">
                <a16:creationId xmlns:a16="http://schemas.microsoft.com/office/drawing/2014/main" id="{69FE6CBB-D0B7-4E4E-967D-497D32596E68}"/>
              </a:ext>
            </a:extLst>
          </p:cNvPr>
          <p:cNvSpPr/>
          <p:nvPr/>
        </p:nvSpPr>
        <p:spPr>
          <a:xfrm>
            <a:off x="5768899" y="1833475"/>
            <a:ext cx="5943600" cy="6133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5713143" y="1820771"/>
            <a:ext cx="6345043" cy="646331"/>
          </a:xfrm>
          <a:prstGeom prst="rect">
            <a:avLst/>
          </a:prstGeom>
          <a:noFill/>
        </p:spPr>
        <p:txBody>
          <a:bodyPr wrap="square" rtlCol="0">
            <a:spAutoFit/>
          </a:bodyPr>
          <a:lstStyle/>
          <a:p>
            <a:r>
              <a:rPr lang="en-US" dirty="0"/>
              <a:t>FOR PROBLEM SOLVING, DECISION MAKING AND CONTINUOUS IMPROVEMENT </a:t>
            </a:r>
          </a:p>
        </p:txBody>
      </p:sp>
      <p:sp>
        <p:nvSpPr>
          <p:cNvPr id="100" name="Rectangle 99">
            <a:extLst>
              <a:ext uri="{FF2B5EF4-FFF2-40B4-BE49-F238E27FC236}">
                <a16:creationId xmlns:a16="http://schemas.microsoft.com/office/drawing/2014/main" id="{CEA65007-7D27-4DCC-9750-E1BF327F7FC2}"/>
              </a:ext>
            </a:extLst>
          </p:cNvPr>
          <p:cNvSpPr/>
          <p:nvPr/>
        </p:nvSpPr>
        <p:spPr>
          <a:xfrm>
            <a:off x="5724294" y="3311013"/>
            <a:ext cx="6077415" cy="351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5735445" y="3311013"/>
            <a:ext cx="6456555" cy="369332"/>
          </a:xfrm>
          <a:prstGeom prst="rect">
            <a:avLst/>
          </a:prstGeom>
          <a:noFill/>
        </p:spPr>
        <p:txBody>
          <a:bodyPr wrap="square" rtlCol="0">
            <a:spAutoFit/>
          </a:bodyPr>
          <a:lstStyle/>
          <a:p>
            <a:r>
              <a:rPr lang="en-US" dirty="0"/>
              <a:t>STUDENTS, BUSINESS MAN AND MANUFACTURING COMPANIES</a:t>
            </a:r>
          </a:p>
        </p:txBody>
      </p:sp>
      <p:grpSp>
        <p:nvGrpSpPr>
          <p:cNvPr id="3" name="Group 2">
            <a:extLst>
              <a:ext uri="{FF2B5EF4-FFF2-40B4-BE49-F238E27FC236}">
                <a16:creationId xmlns:a16="http://schemas.microsoft.com/office/drawing/2014/main" id="{F79E708F-C036-4B9D-B915-E7A1D31ADA0C}"/>
              </a:ext>
            </a:extLst>
          </p:cNvPr>
          <p:cNvGrpSpPr/>
          <p:nvPr/>
        </p:nvGrpSpPr>
        <p:grpSpPr>
          <a:xfrm>
            <a:off x="3928948" y="4520920"/>
            <a:ext cx="7917365" cy="413937"/>
            <a:chOff x="3534937" y="4638907"/>
            <a:chExt cx="7917365" cy="413937"/>
          </a:xfrm>
        </p:grpSpPr>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D6745B-93A4-4356-BDC8-00AB861F3AEC}"/>
                </a:ext>
              </a:extLst>
            </p:cNvPr>
            <p:cNvSpPr txBox="1"/>
            <p:nvPr/>
          </p:nvSpPr>
          <p:spPr>
            <a:xfrm>
              <a:off x="3869474" y="4683512"/>
              <a:ext cx="970156" cy="369332"/>
            </a:xfrm>
            <a:prstGeom prst="rect">
              <a:avLst/>
            </a:prstGeom>
            <a:noFill/>
          </p:spPr>
          <p:txBody>
            <a:bodyPr wrap="square" rtlCol="0">
              <a:spAutoFit/>
            </a:bodyPr>
            <a:lstStyle/>
            <a:p>
              <a:r>
                <a:rPr lang="en-US" dirty="0"/>
                <a:t>WHERE</a:t>
              </a:r>
            </a:p>
          </p:txBody>
        </p:sp>
        <p:cxnSp>
          <p:nvCxnSpPr>
            <p:cNvPr id="91" name="Straight Arrow Connector 90">
              <a:extLst>
                <a:ext uri="{FF2B5EF4-FFF2-40B4-BE49-F238E27FC236}">
                  <a16:creationId xmlns:a16="http://schemas.microsoft.com/office/drawing/2014/main" id="{EA9B6A16-37DD-4E5D-A391-BAC45281299C}"/>
                </a:ext>
              </a:extLst>
            </p:cNvPr>
            <p:cNvCxnSpPr>
              <a:cxnSpLocks/>
            </p:cNvCxnSpPr>
            <p:nvPr/>
          </p:nvCxnSpPr>
          <p:spPr>
            <a:xfrm>
              <a:off x="4817327" y="4812422"/>
              <a:ext cx="53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52585" y="4638907"/>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 CENTERS AND OFFICES </a:t>
              </a:r>
            </a:p>
          </p:txBody>
        </p:sp>
      </p:grpSp>
      <p:sp>
        <p:nvSpPr>
          <p:cNvPr id="105" name="Rectangle 104">
            <a:extLst>
              <a:ext uri="{FF2B5EF4-FFF2-40B4-BE49-F238E27FC236}">
                <a16:creationId xmlns:a16="http://schemas.microsoft.com/office/drawing/2014/main" id="{ADB25A91-2115-4197-99A7-1EB1FFE6C0D0}"/>
              </a:ext>
            </a:extLst>
          </p:cNvPr>
          <p:cNvSpPr/>
          <p:nvPr/>
        </p:nvSpPr>
        <p:spPr>
          <a:xfrm>
            <a:off x="5735445" y="5892520"/>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used by defining the problem ,analyze causes and by implementing </a:t>
            </a:r>
            <a:r>
              <a:rPr lang="en-US">
                <a:solidFill>
                  <a:schemeClr val="tx1"/>
                </a:solidFill>
              </a:rPr>
              <a:t>and monitoring</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394011" y="3126347"/>
            <a:ext cx="2230244" cy="369332"/>
          </a:xfrm>
          <a:prstGeom prst="rect">
            <a:avLst/>
          </a:prstGeom>
          <a:noFill/>
        </p:spPr>
        <p:txBody>
          <a:bodyPr wrap="square" rtlCol="0">
            <a:spAutoFit/>
          </a:bodyPr>
          <a:lstStyle/>
          <a:p>
            <a:r>
              <a:rPr lang="en-US" dirty="0"/>
              <a:t>Identify root causes</a:t>
            </a:r>
          </a:p>
        </p:txBody>
      </p:sp>
      <p:grpSp>
        <p:nvGrpSpPr>
          <p:cNvPr id="55" name="Group 54">
            <a:extLst>
              <a:ext uri="{FF2B5EF4-FFF2-40B4-BE49-F238E27FC236}">
                <a16:creationId xmlns:a16="http://schemas.microsoft.com/office/drawing/2014/main" id="{57F5D3FA-3CB3-4B93-99E7-5563C59BAC21}"/>
              </a:ext>
            </a:extLst>
          </p:cNvPr>
          <p:cNvGrpSpPr/>
          <p:nvPr/>
        </p:nvGrpSpPr>
        <p:grpSpPr>
          <a:xfrm>
            <a:off x="3925232" y="5230882"/>
            <a:ext cx="7906214" cy="402785"/>
            <a:chOff x="3534937" y="4650059"/>
            <a:chExt cx="7906214" cy="402785"/>
          </a:xfrm>
        </p:grpSpPr>
        <p:cxnSp>
          <p:nvCxnSpPr>
            <p:cNvPr id="56" name="Straight Arrow Connector 55">
              <a:extLst>
                <a:ext uri="{FF2B5EF4-FFF2-40B4-BE49-F238E27FC236}">
                  <a16:creationId xmlns:a16="http://schemas.microsoft.com/office/drawing/2014/main" id="{631EA51D-7BD0-49C6-A427-720644AA2A88}"/>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8954EB1-F81D-496F-ACE1-F85DAB3C0375}"/>
                </a:ext>
              </a:extLst>
            </p:cNvPr>
            <p:cNvSpPr txBox="1"/>
            <p:nvPr/>
          </p:nvSpPr>
          <p:spPr>
            <a:xfrm>
              <a:off x="3869474" y="4683512"/>
              <a:ext cx="970156" cy="369332"/>
            </a:xfrm>
            <a:prstGeom prst="rect">
              <a:avLst/>
            </a:prstGeom>
            <a:noFill/>
          </p:spPr>
          <p:txBody>
            <a:bodyPr wrap="square" rtlCol="0">
              <a:spAutoFit/>
            </a:bodyPr>
            <a:lstStyle/>
            <a:p>
              <a:r>
                <a:rPr lang="en-US" dirty="0"/>
                <a:t>When</a:t>
              </a:r>
            </a:p>
          </p:txBody>
        </p:sp>
        <p:cxnSp>
          <p:nvCxnSpPr>
            <p:cNvPr id="58" name="Straight Arrow Connector 57">
              <a:extLst>
                <a:ext uri="{FF2B5EF4-FFF2-40B4-BE49-F238E27FC236}">
                  <a16:creationId xmlns:a16="http://schemas.microsoft.com/office/drawing/2014/main" id="{D34D9D25-8E5D-48FD-9E23-CC0A0D4BD2D9}"/>
                </a:ext>
              </a:extLst>
            </p:cNvPr>
            <p:cNvCxnSpPr>
              <a:cxnSpLocks/>
            </p:cNvCxnSpPr>
            <p:nvPr/>
          </p:nvCxnSpPr>
          <p:spPr>
            <a:xfrm>
              <a:off x="4731833" y="4812422"/>
              <a:ext cx="620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41F7539-7324-4DAF-91A7-01D653B35D1B}"/>
                </a:ext>
              </a:extLst>
            </p:cNvPr>
            <p:cNvSpPr/>
            <p:nvPr/>
          </p:nvSpPr>
          <p:spPr>
            <a:xfrm>
              <a:off x="5341434" y="4650059"/>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PROBLEM IDENTIFICATION AND DECISION MAKING</a:t>
              </a:r>
            </a:p>
          </p:txBody>
        </p:sp>
      </p:grpSp>
    </p:spTree>
    <p:extLst>
      <p:ext uri="{BB962C8B-B14F-4D97-AF65-F5344CB8AC3E}">
        <p14:creationId xmlns:p14="http://schemas.microsoft.com/office/powerpoint/2010/main" val="10301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E7FBE-E446-487D-9CFE-EB6D67B6B5B0}"/>
              </a:ext>
            </a:extLst>
          </p:cNvPr>
          <p:cNvSpPr/>
          <p:nvPr/>
        </p:nvSpPr>
        <p:spPr>
          <a:xfrm>
            <a:off x="0" y="624840"/>
            <a:ext cx="12192000" cy="5847755"/>
          </a:xfrm>
          <a:prstGeom prst="rect">
            <a:avLst/>
          </a:prstGeom>
        </p:spPr>
        <p:txBody>
          <a:bodyPr wrap="square">
            <a:spAutoFit/>
          </a:bodyPr>
          <a:lstStyle/>
          <a:p>
            <a:r>
              <a:rPr lang="en-US" sz="3200" dirty="0"/>
              <a:t>                  </a:t>
            </a:r>
            <a:r>
              <a:rPr lang="en-US" sz="3200" b="1" u="sng" dirty="0"/>
              <a:t>MESSAGE FROM THE TEAM AND THE: GROUP LEADER</a:t>
            </a:r>
          </a:p>
          <a:p>
            <a:endParaRPr lang="en-US" dirty="0"/>
          </a:p>
          <a:p>
            <a:r>
              <a:rPr lang="en-US" sz="2400" dirty="0"/>
              <a:t>"</a:t>
            </a:r>
            <a:r>
              <a:rPr lang="en-US" sz="2400" b="1" dirty="0"/>
              <a:t>Team, our strength lies in our unity and involvement. To boost participation, let’s focus on clear goals, recognize efforts, foster open communication, and create engaging activities. Together, we can overcome this challenge and make Helping Hands even stronger!"</a:t>
            </a:r>
          </a:p>
          <a:p>
            <a:endParaRPr lang="en-US" sz="2400" dirty="0"/>
          </a:p>
          <a:p>
            <a:r>
              <a:rPr lang="en-US" sz="2400" b="1" u="sng" dirty="0"/>
              <a:t>How to Tackle:</a:t>
            </a:r>
          </a:p>
          <a:p>
            <a:r>
              <a:rPr lang="en-US" sz="2400" dirty="0">
                <a:effectLst>
                  <a:outerShdw blurRad="38100" dist="38100" dir="2700000" algn="tl">
                    <a:srgbClr val="000000">
                      <a:alpha val="43137"/>
                    </a:srgbClr>
                  </a:outerShdw>
                </a:effectLst>
              </a:rPr>
              <a:t>1. Set clear, actionable goals for involvement.</a:t>
            </a:r>
          </a:p>
          <a:p>
            <a:r>
              <a:rPr lang="en-US" sz="2400" dirty="0">
                <a:effectLst>
                  <a:outerShdw blurRad="38100" dist="38100" dir="2700000" algn="tl">
                    <a:srgbClr val="000000">
                      <a:alpha val="43137"/>
                    </a:srgbClr>
                  </a:outerShdw>
                </a:effectLst>
              </a:rPr>
              <a:t>2. Acknowledge and reward contributions regularly.</a:t>
            </a:r>
          </a:p>
          <a:p>
            <a:r>
              <a:rPr lang="en-US" sz="2400" dirty="0">
                <a:effectLst>
                  <a:outerShdw blurRad="38100" dist="38100" dir="2700000" algn="tl">
                    <a:srgbClr val="000000">
                      <a:alpha val="43137"/>
                    </a:srgbClr>
                  </a:outerShdw>
                </a:effectLst>
              </a:rPr>
              <a:t>3. Maintain open, transparent communication.</a:t>
            </a:r>
          </a:p>
          <a:p>
            <a:r>
              <a:rPr lang="en-US" sz="2400" dirty="0">
                <a:effectLst>
                  <a:outerShdw blurRad="38100" dist="38100" dir="2700000" algn="tl">
                    <a:srgbClr val="000000">
                      <a:alpha val="43137"/>
                    </a:srgbClr>
                  </a:outerShdw>
                </a:effectLst>
              </a:rPr>
              <a:t>4. Design activities that are both fun and meaningful</a:t>
            </a:r>
            <a:r>
              <a:rPr lang="en-US" sz="2400" dirty="0"/>
              <a:t>.</a:t>
            </a:r>
          </a:p>
          <a:p>
            <a:endParaRPr lang="en-US" sz="2400" dirty="0"/>
          </a:p>
          <a:p>
            <a:endParaRPr lang="en-US" sz="2400" dirty="0"/>
          </a:p>
          <a:p>
            <a:r>
              <a:rPr lang="en-US" sz="2400" dirty="0"/>
              <a:t>                                                      </a:t>
            </a:r>
            <a:r>
              <a:rPr lang="en-US" sz="6000" b="1" dirty="0">
                <a:effectLst>
                  <a:outerShdw blurRad="38100" dist="38100" dir="2700000" algn="tl">
                    <a:srgbClr val="000000">
                      <a:alpha val="43137"/>
                    </a:srgbClr>
                  </a:outerShdw>
                </a:effectLst>
              </a:rPr>
              <a:t>THANKYOU ! !</a:t>
            </a:r>
          </a:p>
        </p:txBody>
      </p:sp>
    </p:spTree>
    <p:extLst>
      <p:ext uri="{BB962C8B-B14F-4D97-AF65-F5344CB8AC3E}">
        <p14:creationId xmlns:p14="http://schemas.microsoft.com/office/powerpoint/2010/main" val="2443193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Widescreen</PresentationFormat>
  <Paragraphs>151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Nishan Khatri</cp:lastModifiedBy>
  <cp:revision>37</cp:revision>
  <dcterms:created xsi:type="dcterms:W3CDTF">2024-08-07T11:17:16Z</dcterms:created>
  <dcterms:modified xsi:type="dcterms:W3CDTF">2024-09-14T15:26:51Z</dcterms:modified>
</cp:coreProperties>
</file>