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charts/chartEx1.xml" ContentType="application/vnd.ms-office.chartex+xml"/>
  <Override PartName="/ppt/charts/colors10.xml" ContentType="application/vnd.ms-office.chartcolorstyle+xml"/>
  <Override PartName="/ppt/charts/style10.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4" r:id="rId3"/>
    <p:sldId id="275" r:id="rId4"/>
    <p:sldId id="276" r:id="rId5"/>
    <p:sldId id="273" r:id="rId6"/>
    <p:sldId id="277" r:id="rId7"/>
    <p:sldId id="265" r:id="rId8"/>
    <p:sldId id="268" r:id="rId9"/>
    <p:sldId id="347" r:id="rId10"/>
    <p:sldId id="348" r:id="rId11"/>
    <p:sldId id="356" r:id="rId12"/>
    <p:sldId id="267" r:id="rId13"/>
    <p:sldId id="357" r:id="rId14"/>
    <p:sldId id="358" r:id="rId15"/>
    <p:sldId id="365" r:id="rId16"/>
    <p:sldId id="366" r:id="rId17"/>
    <p:sldId id="359" r:id="rId18"/>
    <p:sldId id="360" r:id="rId19"/>
    <p:sldId id="361" r:id="rId20"/>
    <p:sldId id="362" r:id="rId21"/>
    <p:sldId id="368" r:id="rId22"/>
    <p:sldId id="363" r:id="rId23"/>
    <p:sldId id="364" r:id="rId24"/>
    <p:sldId id="369" r:id="rId25"/>
    <p:sldId id="370" r:id="rId26"/>
    <p:sldId id="371" r:id="rId27"/>
    <p:sldId id="372" r:id="rId28"/>
    <p:sldId id="382" r:id="rId29"/>
    <p:sldId id="271" r:id="rId30"/>
    <p:sldId id="27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D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4660"/>
  </p:normalViewPr>
  <p:slideViewPr>
    <p:cSldViewPr snapToGrid="0" showGuides="1">
      <p:cViewPr>
        <p:scale>
          <a:sx n="100" d="100"/>
          <a:sy n="100" d="100"/>
        </p:scale>
        <p:origin x="-690" y="-756"/>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Microsoft_Excel_Worksheet0.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436272832851184"/>
          <c:y val="0.16315385323806386"/>
          <c:w val="0.74816320490436938"/>
          <c:h val="0.69133118103116042"/>
        </c:manualLayout>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Sheet1!$A$2:$A$6</c:f>
              <c:numCache>
                <c:formatCode>General</c:formatCode>
                <c:ptCount val="5"/>
                <c:pt idx="0">
                  <c:v>6</c:v>
                </c:pt>
                <c:pt idx="1">
                  <c:v>7</c:v>
                </c:pt>
                <c:pt idx="2">
                  <c:v>8</c:v>
                </c:pt>
                <c:pt idx="3">
                  <c:v>9</c:v>
                </c:pt>
                <c:pt idx="4">
                  <c:v>10</c:v>
                </c:pt>
              </c:numCache>
            </c:numRef>
          </c:xVal>
          <c:yVal>
            <c:numRef>
              <c:f>Sheet1!$B$2:$B$6</c:f>
              <c:numCache>
                <c:formatCode>General</c:formatCode>
                <c:ptCount val="5"/>
                <c:pt idx="0">
                  <c:v>5</c:v>
                </c:pt>
                <c:pt idx="1">
                  <c:v>1</c:v>
                </c:pt>
                <c:pt idx="2">
                  <c:v>3</c:v>
                </c:pt>
                <c:pt idx="3">
                  <c:v>3</c:v>
                </c:pt>
                <c:pt idx="4">
                  <c:v>4</c:v>
                </c:pt>
              </c:numCache>
            </c:numRef>
          </c:yVal>
          <c:smooth val="0"/>
          <c:extLst>
            <c:ext xmlns:c16="http://schemas.microsoft.com/office/drawing/2014/chart" uri="{C3380CC4-5D6E-409C-BE32-E72D297353CC}">
              <c16:uniqueId val="{00000000-7E51-409C-9D66-6CBC1AE61AE0}"/>
            </c:ext>
          </c:extLst>
        </c:ser>
        <c:dLbls>
          <c:showLegendKey val="0"/>
          <c:showVal val="0"/>
          <c:showCatName val="0"/>
          <c:showSerName val="0"/>
          <c:showPercent val="0"/>
          <c:showBubbleSize val="0"/>
        </c:dLbls>
        <c:axId val="432405872"/>
        <c:axId val="432402920"/>
      </c:scatterChart>
      <c:valAx>
        <c:axId val="432405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402920"/>
        <c:crosses val="autoZero"/>
        <c:crossBetween val="midCat"/>
      </c:valAx>
      <c:valAx>
        <c:axId val="432402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405872"/>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Arial Black" panose="020B0A04020102020204" pitchFamily="34" charset="0"/>
                <a:ea typeface="+mn-ea"/>
                <a:cs typeface="+mn-cs"/>
              </a:defRPr>
            </a:pPr>
            <a:r>
              <a:rPr lang="en-US" sz="2400" dirty="0">
                <a:solidFill>
                  <a:schemeClr val="bg1"/>
                </a:solidFill>
                <a:latin typeface="Agency FB" panose="020B0503020202020204" pitchFamily="34" charset="0"/>
              </a:rPr>
              <a:t>COMPARISON OF SITUATION BEFORE OUR CASE STUDY AND AFTER OUR CASE STUDY</a:t>
            </a:r>
          </a:p>
        </c:rich>
      </c:tx>
      <c:layout>
        <c:manualLayout>
          <c:xMode val="edge"/>
          <c:yMode val="edge"/>
          <c:x val="0.14631249999999998"/>
          <c:y val="0.20555555555555555"/>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Arial Black" panose="020B0A04020102020204" pitchFamily="34" charset="0"/>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199977034120735"/>
          <c:y val="0.28295246427529891"/>
          <c:w val="0.61306422244094483"/>
          <c:h val="0.61842942548848057"/>
        </c:manualLayout>
      </c:layout>
      <c:bar3DChart>
        <c:barDir val="col"/>
        <c:grouping val="standard"/>
        <c:varyColors val="0"/>
        <c:ser>
          <c:idx val="0"/>
          <c:order val="0"/>
          <c:tx>
            <c:strRef>
              <c:f>Sheet1!$B$1</c:f>
              <c:strCache>
                <c:ptCount val="1"/>
                <c:pt idx="0">
                  <c:v>COMPARISN OF SITUATION BEFORE OUR CASE STUDY AND AFTER OUR CASE STUDY</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Sheet1!$A$2:$A$9</c:f>
              <c:strCache>
                <c:ptCount val="3"/>
                <c:pt idx="0">
                  <c:v>BEFORE</c:v>
                </c:pt>
                <c:pt idx="2">
                  <c:v>AFTER</c:v>
                </c:pt>
              </c:strCache>
            </c:strRef>
          </c:cat>
          <c:val>
            <c:numRef>
              <c:f>Sheet1!$B$2:$B$9</c:f>
              <c:numCache>
                <c:formatCode>General</c:formatCode>
                <c:ptCount val="8"/>
                <c:pt idx="0">
                  <c:v>73</c:v>
                </c:pt>
                <c:pt idx="2">
                  <c:v>48</c:v>
                </c:pt>
              </c:numCache>
            </c:numRef>
          </c:val>
          <c:extLst>
            <c:ext xmlns:c16="http://schemas.microsoft.com/office/drawing/2014/chart" uri="{C3380CC4-5D6E-409C-BE32-E72D297353CC}">
              <c16:uniqueId val="{00000000-DE6D-44B9-96A8-AE3DFC75C335}"/>
            </c:ext>
          </c:extLst>
        </c:ser>
        <c:dLbls>
          <c:showLegendKey val="0"/>
          <c:showVal val="0"/>
          <c:showCatName val="0"/>
          <c:showSerName val="0"/>
          <c:showPercent val="0"/>
          <c:showBubbleSize val="0"/>
        </c:dLbls>
        <c:gapWidth val="65"/>
        <c:shape val="box"/>
        <c:axId val="475302144"/>
        <c:axId val="475294944"/>
        <c:axId val="475064456"/>
      </c:bar3DChart>
      <c:catAx>
        <c:axId val="47530214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400" b="1" i="0" u="none" strike="noStrike" kern="1200" cap="all" baseline="0">
                <a:solidFill>
                  <a:schemeClr val="dk1">
                    <a:lumMod val="75000"/>
                    <a:lumOff val="25000"/>
                  </a:schemeClr>
                </a:solidFill>
                <a:effectLst>
                  <a:outerShdw blurRad="38100" dist="38100" dir="2700000" algn="tl">
                    <a:srgbClr val="000000">
                      <a:alpha val="43137"/>
                    </a:srgbClr>
                  </a:outerShdw>
                </a:effectLst>
                <a:latin typeface="Arial Black" panose="020B0A04020102020204" pitchFamily="34" charset="0"/>
                <a:ea typeface="+mn-ea"/>
                <a:cs typeface="+mn-cs"/>
              </a:defRPr>
            </a:pPr>
            <a:endParaRPr lang="en-US"/>
          </a:p>
        </c:txPr>
        <c:crossAx val="475294944"/>
        <c:crosses val="autoZero"/>
        <c:auto val="1"/>
        <c:lblAlgn val="ctr"/>
        <c:lblOffset val="100"/>
        <c:noMultiLvlLbl val="0"/>
      </c:catAx>
      <c:valAx>
        <c:axId val="475294944"/>
        <c:scaling>
          <c:orientation val="minMax"/>
          <c:max val="100"/>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dk1">
                    <a:lumMod val="75000"/>
                    <a:lumOff val="25000"/>
                  </a:schemeClr>
                </a:solidFill>
                <a:effectLst>
                  <a:outerShdw blurRad="38100" dist="38100" dir="2700000" algn="tl">
                    <a:srgbClr val="000000">
                      <a:alpha val="43137"/>
                    </a:srgbClr>
                  </a:outerShdw>
                </a:effectLst>
                <a:latin typeface="Arial Black" panose="020B0A04020102020204" pitchFamily="34" charset="0"/>
                <a:ea typeface="+mn-ea"/>
                <a:cs typeface="+mn-cs"/>
              </a:defRPr>
            </a:pPr>
            <a:endParaRPr lang="en-US"/>
          </a:p>
        </c:txPr>
        <c:crossAx val="475302144"/>
        <c:crosses val="autoZero"/>
        <c:crossBetween val="between"/>
      </c:valAx>
      <c:serAx>
        <c:axId val="475064456"/>
        <c:scaling>
          <c:orientation val="minMax"/>
        </c:scaling>
        <c:delete val="1"/>
        <c:axPos val="b"/>
        <c:majorTickMark val="none"/>
        <c:minorTickMark val="none"/>
        <c:tickLblPos val="nextTo"/>
        <c:crossAx val="475294944"/>
        <c:crosses val="autoZero"/>
      </c:ser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200" b="1" i="0" u="none" strike="noStrike" kern="1200" baseline="0">
                <a:solidFill>
                  <a:prstClr val="black">
                    <a:lumMod val="75000"/>
                    <a:lumOff val="25000"/>
                  </a:prstClr>
                </a:solidFill>
                <a:latin typeface="+mn-lt"/>
                <a:ea typeface="+mn-ea"/>
                <a:cs typeface="+mn-cs"/>
              </a:defRPr>
            </a:pPr>
            <a:r>
              <a:rPr lang="en-US" sz="2400" b="1" i="0" u="none" strike="noStrike" kern="1200" baseline="0" dirty="0">
                <a:solidFill>
                  <a:schemeClr val="bg1"/>
                </a:solidFill>
                <a:latin typeface="Agency FB" panose="020B0503020202020204" pitchFamily="34" charset="0"/>
              </a:rPr>
              <a:t>COMPARISON OF TARGET WE SET TO REDUCE OVERTHINKING WITH OUR RESULT OBTAINED</a:t>
            </a:r>
          </a:p>
        </c:rich>
      </c:tx>
      <c:layout>
        <c:manualLayout>
          <c:xMode val="edge"/>
          <c:yMode val="edge"/>
          <c:x val="0.10114583333333331"/>
          <c:y val="0.15740740740740741"/>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200" b="1" i="0" u="none" strike="noStrike" kern="1200" baseline="0">
              <a:solidFill>
                <a:prstClr val="black">
                  <a:lumMod val="75000"/>
                  <a:lumOff val="25000"/>
                </a:prst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323039698162731"/>
          <c:y val="0.29814348206474189"/>
          <c:w val="0.65681422244094501"/>
          <c:h val="0.47954053659959173"/>
        </c:manualLayout>
      </c:layout>
      <c:bar3DChart>
        <c:barDir val="col"/>
        <c:grouping val="standard"/>
        <c:varyColors val="0"/>
        <c:ser>
          <c:idx val="0"/>
          <c:order val="0"/>
          <c:tx>
            <c:strRef>
              <c:f>Sheet1!$B$1</c:f>
              <c:strCache>
                <c:ptCount val="1"/>
                <c:pt idx="0">
                  <c:v>Sleep deprivation</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delete val="1"/>
          </c:dLbls>
          <c:cat>
            <c:strRef>
              <c:f>Sheet1!$A$3:$A$9</c:f>
              <c:strCache>
                <c:ptCount val="5"/>
                <c:pt idx="1">
                  <c:v>TARGET</c:v>
                </c:pt>
                <c:pt idx="4">
                  <c:v>RESULT</c:v>
                </c:pt>
              </c:strCache>
            </c:strRef>
          </c:cat>
          <c:val>
            <c:numRef>
              <c:f>Sheet1!$B$3:$B$9</c:f>
              <c:numCache>
                <c:formatCode>General</c:formatCode>
                <c:ptCount val="7"/>
                <c:pt idx="1">
                  <c:v>60</c:v>
                </c:pt>
                <c:pt idx="4">
                  <c:v>61</c:v>
                </c:pt>
              </c:numCache>
            </c:numRef>
          </c:val>
          <c:extLst>
            <c:ext xmlns:c16="http://schemas.microsoft.com/office/drawing/2014/chart" uri="{C3380CC4-5D6E-409C-BE32-E72D297353CC}">
              <c16:uniqueId val="{00000000-52B7-4879-9E3F-B6B362EC9EED}"/>
            </c:ext>
          </c:extLst>
        </c:ser>
        <c:ser>
          <c:idx val="1"/>
          <c:order val="1"/>
          <c:tx>
            <c:strRef>
              <c:f>Sheet1!$C$1</c:f>
              <c:strCache>
                <c:ptCount val="1"/>
                <c:pt idx="0">
                  <c:v>Column2</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Sheet1!$A$3:$A$9</c:f>
              <c:strCache>
                <c:ptCount val="5"/>
                <c:pt idx="1">
                  <c:v>TARGET</c:v>
                </c:pt>
                <c:pt idx="4">
                  <c:v>RESULT</c:v>
                </c:pt>
              </c:strCache>
            </c:strRef>
          </c:cat>
          <c:val>
            <c:numRef>
              <c:f>Sheet1!$C$2:$C$9</c:f>
              <c:numCache>
                <c:formatCode>General</c:formatCode>
                <c:ptCount val="8"/>
              </c:numCache>
            </c:numRef>
          </c:val>
          <c:extLst>
            <c:ext xmlns:c16="http://schemas.microsoft.com/office/drawing/2014/chart" uri="{C3380CC4-5D6E-409C-BE32-E72D297353CC}">
              <c16:uniqueId val="{00000001-52B7-4879-9E3F-B6B362EC9EED}"/>
            </c:ext>
          </c:extLst>
        </c:ser>
        <c:dLbls>
          <c:showLegendKey val="0"/>
          <c:showVal val="1"/>
          <c:showCatName val="0"/>
          <c:showSerName val="0"/>
          <c:showPercent val="0"/>
          <c:showBubbleSize val="0"/>
        </c:dLbls>
        <c:gapWidth val="65"/>
        <c:shape val="box"/>
        <c:axId val="475302144"/>
        <c:axId val="475294944"/>
        <c:axId val="475064456"/>
      </c:bar3DChart>
      <c:catAx>
        <c:axId val="47530214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800" b="0" i="0" u="none" strike="noStrike" kern="1200" cap="all" baseline="0">
                <a:solidFill>
                  <a:schemeClr val="dk1">
                    <a:lumMod val="75000"/>
                    <a:lumOff val="25000"/>
                  </a:schemeClr>
                </a:solidFill>
                <a:latin typeface="Arial Rounded MT Bold" panose="020F0704030504030204" pitchFamily="34" charset="0"/>
                <a:ea typeface="+mn-ea"/>
                <a:cs typeface="+mn-cs"/>
              </a:defRPr>
            </a:pPr>
            <a:endParaRPr lang="en-US"/>
          </a:p>
        </c:txPr>
        <c:crossAx val="475294944"/>
        <c:crosses val="autoZero"/>
        <c:auto val="1"/>
        <c:lblAlgn val="ctr"/>
        <c:lblOffset val="100"/>
        <c:noMultiLvlLbl val="0"/>
      </c:catAx>
      <c:valAx>
        <c:axId val="475294944"/>
        <c:scaling>
          <c:orientation val="minMax"/>
          <c:max val="100"/>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crossAx val="475302144"/>
        <c:crosses val="autoZero"/>
        <c:crossBetween val="between"/>
      </c:valAx>
      <c:serAx>
        <c:axId val="475064456"/>
        <c:scaling>
          <c:orientation val="minMax"/>
        </c:scaling>
        <c:delete val="1"/>
        <c:axPos val="b"/>
        <c:majorTickMark val="none"/>
        <c:minorTickMark val="none"/>
        <c:tickLblPos val="nextTo"/>
        <c:crossAx val="475294944"/>
        <c:crosses val="autoZero"/>
      </c:ser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Sheet1!$A$2:$A$51</cx:f>
        <cx:lvl ptCount="50">
          <cx:pt idx="0">1</cx:pt>
          <cx:pt idx="1">2</cx:pt>
          <cx:pt idx="2">3</cx:pt>
          <cx:pt idx="3">4</cx:pt>
          <cx:pt idx="4">5</cx:pt>
          <cx:pt idx="5">6</cx:pt>
          <cx:pt idx="6">7</cx:pt>
          <cx:pt idx="7">Category 3</cx:pt>
          <cx:pt idx="8">Category 4</cx:pt>
          <cx:pt idx="9">Category 1</cx:pt>
          <cx:pt idx="10">Category 2</cx:pt>
          <cx:pt idx="11">Category 4</cx:pt>
          <cx:pt idx="12">Category 4</cx:pt>
          <cx:pt idx="13">Category 2</cx:pt>
          <cx:pt idx="14">Category 1</cx:pt>
          <cx:pt idx="15">Category 1</cx:pt>
          <cx:pt idx="16">Category 1</cx:pt>
          <cx:pt idx="17">Category 4</cx:pt>
          <cx:pt idx="18">Category 4</cx:pt>
          <cx:pt idx="19">Category 4</cx:pt>
          <cx:pt idx="20">Category 1</cx:pt>
          <cx:pt idx="21">Category 1</cx:pt>
          <cx:pt idx="22">Category 4</cx:pt>
          <cx:pt idx="23">Category 1</cx:pt>
          <cx:pt idx="24">Category 1</cx:pt>
          <cx:pt idx="25">Category 4</cx:pt>
          <cx:pt idx="26">Category 1</cx:pt>
          <cx:pt idx="27">Category 4</cx:pt>
          <cx:pt idx="28">Category 4</cx:pt>
          <cx:pt idx="29">Category 4</cx:pt>
          <cx:pt idx="30">Category 4</cx:pt>
          <cx:pt idx="31">Category 2</cx:pt>
          <cx:pt idx="32">Category 4</cx:pt>
          <cx:pt idx="33">Category 1</cx:pt>
          <cx:pt idx="34">Category 4</cx:pt>
          <cx:pt idx="35">Category 1</cx:pt>
          <cx:pt idx="36">Category 4</cx:pt>
          <cx:pt idx="37">Category 2</cx:pt>
          <cx:pt idx="38">Category 4</cx:pt>
          <cx:pt idx="39">Category 3</cx:pt>
          <cx:pt idx="40">Category 4</cx:pt>
          <cx:pt idx="41">Category 4</cx:pt>
          <cx:pt idx="42">Category 2</cx:pt>
          <cx:pt idx="43">Category 4</cx:pt>
          <cx:pt idx="44">Category 1</cx:pt>
          <cx:pt idx="45">Category 1</cx:pt>
          <cx:pt idx="46">Category 1</cx:pt>
          <cx:pt idx="47">Category 2</cx:pt>
          <cx:pt idx="48">Category 4</cx:pt>
          <cx:pt idx="49">Category 4</cx:pt>
        </cx:lvl>
      </cx:strDim>
      <cx:numDim type="val">
        <cx:f dir="row">Sheet1!$B$2:$B$51</cx:f>
        <cx:lvl ptCount="50" formatCode="General">
          <cx:pt idx="0">0.090899999999999995</cx:pt>
          <cx:pt idx="1">0.22720000000000001</cx:pt>
          <cx:pt idx="2">0.37780000000000002</cx:pt>
          <cx:pt idx="3">0.45450000000000002</cx:pt>
          <cx:pt idx="4">0.67900000000000005</cx:pt>
          <cx:pt idx="5">0.77270000000000005</cx:pt>
          <cx:pt idx="6">1</cx:pt>
          <cx:pt idx="11">1</cx:pt>
          <cx:pt idx="12">1</cx:pt>
          <cx:pt idx="13">1</cx:pt>
          <cx:pt idx="14">1</cx:pt>
          <cx:pt idx="15">1</cx:pt>
          <cx:pt idx="16">1</cx:pt>
          <cx:pt idx="17">1</cx:pt>
          <cx:pt idx="18">1</cx:pt>
          <cx:pt idx="19">1</cx:pt>
          <cx:pt idx="20">1</cx:pt>
          <cx:pt idx="21">1</cx:pt>
          <cx:pt idx="22">1</cx:pt>
          <cx:pt idx="23">1</cx:pt>
          <cx:pt idx="24">1</cx:pt>
          <cx:pt idx="25">1</cx:pt>
          <cx:pt idx="26">1</cx:pt>
          <cx:pt idx="27">1</cx:pt>
          <cx:pt idx="28">1</cx:pt>
          <cx:pt idx="29">1</cx:pt>
          <cx:pt idx="30">1</cx:pt>
          <cx:pt idx="31">1</cx:pt>
          <cx:pt idx="32">1</cx:pt>
          <cx:pt idx="33">1</cx:pt>
          <cx:pt idx="34">1</cx:pt>
          <cx:pt idx="35">1</cx:pt>
          <cx:pt idx="36">1</cx:pt>
          <cx:pt idx="37">1</cx:pt>
          <cx:pt idx="38">1</cx:pt>
          <cx:pt idx="39">1</cx:pt>
          <cx:pt idx="40">1</cx:pt>
          <cx:pt idx="41">1</cx:pt>
          <cx:pt idx="42">1</cx:pt>
          <cx:pt idx="43">1</cx:pt>
          <cx:pt idx="44">1</cx:pt>
          <cx:pt idx="45">1</cx:pt>
          <cx:pt idx="46">1</cx:pt>
          <cx:pt idx="47">1</cx:pt>
          <cx:pt idx="48">1</cx:pt>
          <cx:pt idx="49">1</cx:pt>
        </cx:lvl>
      </cx:numDim>
    </cx:data>
  </cx:chartData>
  <cx:chart>
    <cx:plotArea>
      <cx:plotAreaRegion>
        <cx:series layoutId="clusteredColumn" uniqueId="{BE45254E-40CA-43E8-A929-9822A5341DAE}">
          <cx:tx>
            <cx:txData>
              <cx:f>Sheet1!$B$1</cx:f>
              <cx:v>Series1</cx:v>
            </cx:txData>
          </cx:tx>
          <cx:dataId val="0"/>
          <cx:layoutPr>
            <cx:aggregation/>
          </cx:layoutPr>
          <cx:axisId val="1"/>
        </cx:series>
        <cx:series layoutId="paretoLine" ownerIdx="0" uniqueId="{B6E4E55D-599A-409E-9F8B-17C9EF165FCF}">
          <cx:axisId val="2"/>
        </cx:series>
      </cx:plotAreaRegion>
      <cx:axis id="0">
        <cx:catScaling gapWidth="0"/>
        <cx:tickLabels/>
      </cx:axis>
      <cx:axis id="1">
        <cx:valScaling/>
        <cx:title/>
        <cx:tickLabels/>
      </cx:axis>
      <cx:axis id="2" hidden="1">
        <cx:valScaling max="1" min="0"/>
        <cx:title/>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1FC2F9-AA4C-4B9F-B712-5BFA3E43A86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3501654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FC2F9-AA4C-4B9F-B712-5BFA3E43A86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20381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FC2F9-AA4C-4B9F-B712-5BFA3E43A86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335335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FC2F9-AA4C-4B9F-B712-5BFA3E43A86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46319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1FC2F9-AA4C-4B9F-B712-5BFA3E43A86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88987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1FC2F9-AA4C-4B9F-B712-5BFA3E43A865}"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189514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1FC2F9-AA4C-4B9F-B712-5BFA3E43A865}"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2065629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1FC2F9-AA4C-4B9F-B712-5BFA3E43A865}"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77133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FC2F9-AA4C-4B9F-B712-5BFA3E43A865}"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139671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1FC2F9-AA4C-4B9F-B712-5BFA3E43A865}"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148881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1FC2F9-AA4C-4B9F-B712-5BFA3E43A865}"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70088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FC2F9-AA4C-4B9F-B712-5BFA3E43A865}" type="datetimeFigureOut">
              <a:rPr lang="en-US" smtClean="0"/>
              <a:t>9/18/2024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5FE49-78D5-4BF3-95D1-1C22A75A4F0E}" type="slidenum">
              <a:rPr lang="en-US" smtClean="0"/>
              <a:t>‹#›</a:t>
            </a:fld>
            <a:endParaRPr lang="en-US"/>
          </a:p>
        </p:txBody>
      </p:sp>
    </p:spTree>
    <p:extLst>
      <p:ext uri="{BB962C8B-B14F-4D97-AF65-F5344CB8AC3E}">
        <p14:creationId xmlns:p14="http://schemas.microsoft.com/office/powerpoint/2010/main" val="2266410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5.png"/><Relationship Id="rId18" Type="http://schemas.openxmlformats.org/officeDocument/2006/relationships/slide" Target="slide7.xml"/><Relationship Id="rId26" Type="http://schemas.openxmlformats.org/officeDocument/2006/relationships/image" Target="../media/image90.png"/><Relationship Id="rId3" Type="http://schemas.openxmlformats.org/officeDocument/2006/relationships/slide" Target="slide2.xml"/><Relationship Id="rId21" Type="http://schemas.openxmlformats.org/officeDocument/2006/relationships/slide" Target="slide8.xml"/><Relationship Id="rId7" Type="http://schemas.openxmlformats.org/officeDocument/2006/relationships/image" Target="../media/image3.png"/><Relationship Id="rId12" Type="http://schemas.openxmlformats.org/officeDocument/2006/relationships/slide" Target="slide5.xml"/><Relationship Id="rId17" Type="http://schemas.openxmlformats.org/officeDocument/2006/relationships/image" Target="../media/image60.png"/><Relationship Id="rId25" Type="http://schemas.openxmlformats.org/officeDocument/2006/relationships/image" Target="../media/image9.png"/><Relationship Id="rId2" Type="http://schemas.openxmlformats.org/officeDocument/2006/relationships/image" Target="../media/image1.png"/><Relationship Id="rId16" Type="http://schemas.openxmlformats.org/officeDocument/2006/relationships/image" Target="../media/image6.png"/><Relationship Id="rId20"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slide" Target="slide3.xml"/><Relationship Id="rId11" Type="http://schemas.openxmlformats.org/officeDocument/2006/relationships/image" Target="../media/image40.png"/><Relationship Id="rId24" Type="http://schemas.openxmlformats.org/officeDocument/2006/relationships/slide" Target="slide29.xml"/><Relationship Id="rId5" Type="http://schemas.openxmlformats.org/officeDocument/2006/relationships/image" Target="../media/image20.png"/><Relationship Id="rId15" Type="http://schemas.openxmlformats.org/officeDocument/2006/relationships/slide" Target="slide6.xml"/><Relationship Id="rId23" Type="http://schemas.openxmlformats.org/officeDocument/2006/relationships/image" Target="../media/image80.png"/><Relationship Id="rId10" Type="http://schemas.openxmlformats.org/officeDocument/2006/relationships/image" Target="../media/image4.png"/><Relationship Id="rId19"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slide" Target="slide4.xml"/><Relationship Id="rId14" Type="http://schemas.openxmlformats.org/officeDocument/2006/relationships/image" Target="../media/image50.png"/><Relationship Id="rId22" Type="http://schemas.openxmlformats.org/officeDocument/2006/relationships/image" Target="../media/image8.png"/><Relationship Id="rId27"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16.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12.xml"/><Relationship Id="rId4" Type="http://schemas.openxmlformats.org/officeDocument/2006/relationships/slide" Target="slide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16.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12.xml"/><Relationship Id="rId4" Type="http://schemas.openxmlformats.org/officeDocument/2006/relationships/slide" Target="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sudeepdeve.github.io/sqcgallery/"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4/relationships/chartEx" Target="../charts/chartEx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lz="http://schemas.microsoft.com/office/powerpoint/2016/slidezoom" xmlns="" Requires="pslz">
          <p:graphicFrame>
            <p:nvGraphicFramePr>
              <p:cNvPr id="3" name="Slide Zoom 2">
                <a:extLst>
                  <a:ext uri="{FF2B5EF4-FFF2-40B4-BE49-F238E27FC236}">
                    <a16:creationId xmlns:a16="http://schemas.microsoft.com/office/drawing/2014/main" id="{91A021F0-CE6B-4CF8-99E3-73AE6835B39B}"/>
                  </a:ext>
                </a:extLst>
              </p:cNvPr>
              <p:cNvGraphicFramePr>
                <a:graphicFrameLocks noChangeAspect="1"/>
              </p:cNvGraphicFramePr>
              <p:nvPr>
                <p:extLst>
                  <p:ext uri="{D42A27DB-BD31-4B8C-83A1-F6EECF244321}">
                    <p14:modId xmlns:p14="http://schemas.microsoft.com/office/powerpoint/2010/main" val="2585725863"/>
                  </p:ext>
                </p:extLst>
              </p:nvPr>
            </p:nvGraphicFramePr>
            <p:xfrm>
              <a:off x="373039" y="638316"/>
              <a:ext cx="3048000" cy="1714500"/>
            </p:xfrm>
            <a:graphic>
              <a:graphicData uri="http://schemas.microsoft.com/office/powerpoint/2016/slidezoom">
                <pslz:sldZm>
                  <pslz:sldZmObj sldId="274" cId="1358811414">
                    <pslz:zmPr id="{2EFB22A9-15B3-4040-986A-2DCBE9F7D9E8}"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3" name="Slide Zoom 2">
                <a:hlinkClick r:id="rId3" action="ppaction://hlinksldjump"/>
                <a:extLst>
                  <a:ext uri="{FF2B5EF4-FFF2-40B4-BE49-F238E27FC236}">
                    <a16:creationId xmlns:a16="http://schemas.microsoft.com/office/drawing/2014/main" id="{91A021F0-CE6B-4CF8-99E3-73AE6835B39B}"/>
                  </a:ext>
                </a:extLst>
              </p:cNvPr>
              <p:cNvPicPr>
                <a:picLocks noGrp="1" noRot="1" noChangeAspect="1" noMove="1" noResize="1" noEditPoints="1" noAdjustHandles="1" noChangeArrowheads="1" noChangeShapeType="1"/>
              </p:cNvPicPr>
              <p:nvPr/>
            </p:nvPicPr>
            <p:blipFill>
              <a:blip r:embed="rId4"/>
              <a:stretch>
                <a:fillRect/>
              </a:stretch>
            </p:blipFill>
            <p:spPr>
              <a:xfrm>
                <a:off x="373039" y="638316"/>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5" name="Slide Zoom 4">
                <a:extLst>
                  <a:ext uri="{FF2B5EF4-FFF2-40B4-BE49-F238E27FC236}">
                    <a16:creationId xmlns:a16="http://schemas.microsoft.com/office/drawing/2014/main" id="{34837B90-77BA-47B6-885E-C20FA9BAAEE3}"/>
                  </a:ext>
                </a:extLst>
              </p:cNvPr>
              <p:cNvGraphicFramePr>
                <a:graphicFrameLocks noChangeAspect="1"/>
              </p:cNvGraphicFramePr>
              <p:nvPr>
                <p:extLst>
                  <p:ext uri="{D42A27DB-BD31-4B8C-83A1-F6EECF244321}">
                    <p14:modId xmlns:p14="http://schemas.microsoft.com/office/powerpoint/2010/main" val="3224725967"/>
                  </p:ext>
                </p:extLst>
              </p:nvPr>
            </p:nvGraphicFramePr>
            <p:xfrm>
              <a:off x="4237631" y="790718"/>
              <a:ext cx="3048000" cy="1714500"/>
            </p:xfrm>
            <a:graphic>
              <a:graphicData uri="http://schemas.microsoft.com/office/powerpoint/2016/slidezoom">
                <pslz:sldZm>
                  <pslz:sldZmObj sldId="275" cId="3748983928">
                    <pslz:zmPr id="{B4823A2F-205A-418E-90C9-CD7043629408}" returnToParent="0"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5" name="Slide Zoom 4">
                <a:hlinkClick r:id="rId6" action="ppaction://hlinksldjump"/>
                <a:extLst>
                  <a:ext uri="{FF2B5EF4-FFF2-40B4-BE49-F238E27FC236}">
                    <a16:creationId xmlns:a16="http://schemas.microsoft.com/office/drawing/2014/main" id="{34837B90-77BA-47B6-885E-C20FA9BAAEE3}"/>
                  </a:ext>
                </a:extLst>
              </p:cNvPr>
              <p:cNvPicPr>
                <a:picLocks noGrp="1" noRot="1" noChangeAspect="1" noMove="1" noResize="1" noEditPoints="1" noAdjustHandles="1" noChangeArrowheads="1" noChangeShapeType="1"/>
              </p:cNvPicPr>
              <p:nvPr/>
            </p:nvPicPr>
            <p:blipFill>
              <a:blip r:embed="rId7"/>
              <a:stretch>
                <a:fillRect/>
              </a:stretch>
            </p:blipFill>
            <p:spPr>
              <a:xfrm>
                <a:off x="4237631" y="790718"/>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7" name="Slide Zoom 6">
                <a:extLst>
                  <a:ext uri="{FF2B5EF4-FFF2-40B4-BE49-F238E27FC236}">
                    <a16:creationId xmlns:a16="http://schemas.microsoft.com/office/drawing/2014/main" id="{E68D068D-87AC-4088-ACA8-2DDD2CAB2392}"/>
                  </a:ext>
                </a:extLst>
              </p:cNvPr>
              <p:cNvGraphicFramePr>
                <a:graphicFrameLocks noChangeAspect="1"/>
              </p:cNvGraphicFramePr>
              <p:nvPr>
                <p:extLst>
                  <p:ext uri="{D42A27DB-BD31-4B8C-83A1-F6EECF244321}">
                    <p14:modId xmlns:p14="http://schemas.microsoft.com/office/powerpoint/2010/main" val="2171564880"/>
                  </p:ext>
                </p:extLst>
              </p:nvPr>
            </p:nvGraphicFramePr>
            <p:xfrm>
              <a:off x="309349" y="2567202"/>
              <a:ext cx="3048000" cy="1714500"/>
            </p:xfrm>
            <a:graphic>
              <a:graphicData uri="http://schemas.microsoft.com/office/powerpoint/2016/slidezoom">
                <pslz:sldZm>
                  <pslz:sldZmObj sldId="276" cId="4092341665">
                    <pslz:zmPr id="{07471627-C6DD-43F4-9B06-3D7CBADC641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7" name="Slide Zoom 6">
                <a:hlinkClick r:id="rId9" action="ppaction://hlinksldjump"/>
                <a:extLst>
                  <a:ext uri="{FF2B5EF4-FFF2-40B4-BE49-F238E27FC236}">
                    <a16:creationId xmlns:a16="http://schemas.microsoft.com/office/drawing/2014/main" id="{E68D068D-87AC-4088-ACA8-2DDD2CAB2392}"/>
                  </a:ext>
                </a:extLst>
              </p:cNvPr>
              <p:cNvPicPr>
                <a:picLocks noGrp="1" noRot="1" noChangeAspect="1" noMove="1" noResize="1" noEditPoints="1" noAdjustHandles="1" noChangeArrowheads="1" noChangeShapeType="1"/>
              </p:cNvPicPr>
              <p:nvPr/>
            </p:nvPicPr>
            <p:blipFill>
              <a:blip r:embed="rId10"/>
              <a:stretch>
                <a:fillRect/>
              </a:stretch>
            </p:blipFill>
            <p:spPr>
              <a:xfrm>
                <a:off x="309349" y="2567202"/>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9" name="Slide Zoom 8">
                <a:extLst>
                  <a:ext uri="{FF2B5EF4-FFF2-40B4-BE49-F238E27FC236}">
                    <a16:creationId xmlns:a16="http://schemas.microsoft.com/office/drawing/2014/main" id="{D770864E-F529-4F7F-A073-1EA96294A238}"/>
                  </a:ext>
                </a:extLst>
              </p:cNvPr>
              <p:cNvGraphicFramePr>
                <a:graphicFrameLocks noChangeAspect="1"/>
              </p:cNvGraphicFramePr>
              <p:nvPr>
                <p:extLst>
                  <p:ext uri="{D42A27DB-BD31-4B8C-83A1-F6EECF244321}">
                    <p14:modId xmlns:p14="http://schemas.microsoft.com/office/powerpoint/2010/main" val="3023084616"/>
                  </p:ext>
                </p:extLst>
              </p:nvPr>
            </p:nvGraphicFramePr>
            <p:xfrm>
              <a:off x="1007659" y="4480161"/>
              <a:ext cx="3048000" cy="1714500"/>
            </p:xfrm>
            <a:graphic>
              <a:graphicData uri="http://schemas.microsoft.com/office/powerpoint/2016/slidezoom">
                <pslz:sldZm>
                  <pslz:sldZmObj sldId="273" cId="973055873">
                    <pslz:zmPr id="{5C5C45F6-53DD-4A82-9AF9-47CE6BF36DEF}" returnToParent="0" transitionDur="1000">
                      <p166:blipFill xmlns:p166="http://schemas.microsoft.com/office/powerpoint/2016/6/main">
                        <a:blip r:embed="rId11"/>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9" name="Slide Zoom 8">
                <a:hlinkClick r:id="rId12" action="ppaction://hlinksldjump"/>
                <a:extLst>
                  <a:ext uri="{FF2B5EF4-FFF2-40B4-BE49-F238E27FC236}">
                    <a16:creationId xmlns:a16="http://schemas.microsoft.com/office/drawing/2014/main" id="{D770864E-F529-4F7F-A073-1EA96294A238}"/>
                  </a:ext>
                </a:extLst>
              </p:cNvPr>
              <p:cNvPicPr>
                <a:picLocks noGrp="1" noRot="1" noChangeAspect="1" noMove="1" noResize="1" noEditPoints="1" noAdjustHandles="1" noChangeArrowheads="1" noChangeShapeType="1"/>
              </p:cNvPicPr>
              <p:nvPr/>
            </p:nvPicPr>
            <p:blipFill>
              <a:blip r:embed="rId13"/>
              <a:stretch>
                <a:fillRect/>
              </a:stretch>
            </p:blipFill>
            <p:spPr>
              <a:xfrm>
                <a:off x="1007659" y="4480161"/>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11" name="Slide Zoom 10">
                <a:extLst>
                  <a:ext uri="{FF2B5EF4-FFF2-40B4-BE49-F238E27FC236}">
                    <a16:creationId xmlns:a16="http://schemas.microsoft.com/office/drawing/2014/main" id="{0C7E0BEE-93DE-4B98-BCCE-E21F39910025}"/>
                  </a:ext>
                </a:extLst>
              </p:cNvPr>
              <p:cNvGraphicFramePr>
                <a:graphicFrameLocks noChangeAspect="1"/>
              </p:cNvGraphicFramePr>
              <p:nvPr>
                <p:extLst>
                  <p:ext uri="{D42A27DB-BD31-4B8C-83A1-F6EECF244321}">
                    <p14:modId xmlns:p14="http://schemas.microsoft.com/office/powerpoint/2010/main" val="3215385685"/>
                  </p:ext>
                </p:extLst>
              </p:nvPr>
            </p:nvGraphicFramePr>
            <p:xfrm>
              <a:off x="4735773" y="2885649"/>
              <a:ext cx="3048000" cy="1714500"/>
            </p:xfrm>
            <a:graphic>
              <a:graphicData uri="http://schemas.microsoft.com/office/powerpoint/2016/slidezoom">
                <pslz:sldZm>
                  <pslz:sldZmObj sldId="277" cId="916171276">
                    <pslz:zmPr id="{160839D6-2632-4201-8016-85F86A11A8D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1" name="Slide Zoom 10">
                <a:hlinkClick r:id="rId15" action="ppaction://hlinksldjump"/>
                <a:extLst>
                  <a:ext uri="{FF2B5EF4-FFF2-40B4-BE49-F238E27FC236}">
                    <a16:creationId xmlns:a16="http://schemas.microsoft.com/office/drawing/2014/main" id="{0C7E0BEE-93DE-4B98-BCCE-E21F39910025}"/>
                  </a:ext>
                </a:extLst>
              </p:cNvPr>
              <p:cNvPicPr>
                <a:picLocks noGrp="1" noRot="1" noChangeAspect="1" noMove="1" noResize="1" noEditPoints="1" noAdjustHandles="1" noChangeArrowheads="1" noChangeShapeType="1"/>
              </p:cNvPicPr>
              <p:nvPr/>
            </p:nvPicPr>
            <p:blipFill>
              <a:blip r:embed="rId16"/>
              <a:stretch>
                <a:fillRect/>
              </a:stretch>
            </p:blipFill>
            <p:spPr>
              <a:xfrm>
                <a:off x="4735773" y="2885649"/>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13" name="Slide Zoom 12">
                <a:extLst>
                  <a:ext uri="{FF2B5EF4-FFF2-40B4-BE49-F238E27FC236}">
                    <a16:creationId xmlns:a16="http://schemas.microsoft.com/office/drawing/2014/main" id="{B460F647-0186-4A77-997A-87915DB97253}"/>
                  </a:ext>
                </a:extLst>
              </p:cNvPr>
              <p:cNvGraphicFramePr>
                <a:graphicFrameLocks noChangeAspect="1"/>
              </p:cNvGraphicFramePr>
              <p:nvPr>
                <p:extLst>
                  <p:ext uri="{D42A27DB-BD31-4B8C-83A1-F6EECF244321}">
                    <p14:modId xmlns:p14="http://schemas.microsoft.com/office/powerpoint/2010/main" val="3030260878"/>
                  </p:ext>
                </p:extLst>
              </p:nvPr>
            </p:nvGraphicFramePr>
            <p:xfrm>
              <a:off x="8450240" y="859810"/>
              <a:ext cx="3048000" cy="1714500"/>
            </p:xfrm>
            <a:graphic>
              <a:graphicData uri="http://schemas.microsoft.com/office/powerpoint/2016/slidezoom">
                <pslz:sldZm>
                  <pslz:sldZmObj sldId="265" cId="2464868206">
                    <pslz:zmPr id="{7691860B-08D9-4C00-B1B2-258E1013DC69}" returnToParent="0" transitionDur="1000">
                      <p166:blipFill xmlns:p166="http://schemas.microsoft.com/office/powerpoint/2016/6/main">
                        <a:blip r:embed="rId17"/>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3" name="Slide Zoom 12">
                <a:hlinkClick r:id="rId18" action="ppaction://hlinksldjump"/>
                <a:extLst>
                  <a:ext uri="{FF2B5EF4-FFF2-40B4-BE49-F238E27FC236}">
                    <a16:creationId xmlns:a16="http://schemas.microsoft.com/office/drawing/2014/main" id="{B460F647-0186-4A77-997A-87915DB97253}"/>
                  </a:ext>
                </a:extLst>
              </p:cNvPr>
              <p:cNvPicPr>
                <a:picLocks noGrp="1" noRot="1" noChangeAspect="1" noMove="1" noResize="1" noEditPoints="1" noAdjustHandles="1" noChangeArrowheads="1" noChangeShapeType="1"/>
              </p:cNvPicPr>
              <p:nvPr/>
            </p:nvPicPr>
            <p:blipFill>
              <a:blip r:embed="rId19"/>
              <a:stretch>
                <a:fillRect/>
              </a:stretch>
            </p:blipFill>
            <p:spPr>
              <a:xfrm>
                <a:off x="8450240" y="859810"/>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15" name="Slide Zoom 14">
                <a:extLst>
                  <a:ext uri="{FF2B5EF4-FFF2-40B4-BE49-F238E27FC236}">
                    <a16:creationId xmlns:a16="http://schemas.microsoft.com/office/drawing/2014/main" id="{EAE1F479-E581-4492-8ED4-C600880A4D58}"/>
                  </a:ext>
                </a:extLst>
              </p:cNvPr>
              <p:cNvGraphicFramePr>
                <a:graphicFrameLocks noChangeAspect="1"/>
              </p:cNvGraphicFramePr>
              <p:nvPr>
                <p:extLst>
                  <p:ext uri="{D42A27DB-BD31-4B8C-83A1-F6EECF244321}">
                    <p14:modId xmlns:p14="http://schemas.microsoft.com/office/powerpoint/2010/main" val="423368528"/>
                  </p:ext>
                </p:extLst>
              </p:nvPr>
            </p:nvGraphicFramePr>
            <p:xfrm>
              <a:off x="9025720" y="2740071"/>
              <a:ext cx="3048000" cy="1714500"/>
            </p:xfrm>
            <a:graphic>
              <a:graphicData uri="http://schemas.microsoft.com/office/powerpoint/2016/slidezoom">
                <pslz:sldZm>
                  <pslz:sldZmObj sldId="268" cId="1030130059">
                    <pslz:zmPr id="{FD75BA8B-8D13-4FFB-B891-AEB5C1FA75D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5" name="Slide Zoom 14">
                <a:hlinkClick r:id="rId21" action="ppaction://hlinksldjump"/>
                <a:extLst>
                  <a:ext uri="{FF2B5EF4-FFF2-40B4-BE49-F238E27FC236}">
                    <a16:creationId xmlns:a16="http://schemas.microsoft.com/office/drawing/2014/main" id="{EAE1F479-E581-4492-8ED4-C600880A4D58}"/>
                  </a:ext>
                </a:extLst>
              </p:cNvPr>
              <p:cNvPicPr>
                <a:picLocks noGrp="1" noRot="1" noChangeAspect="1" noMove="1" noResize="1" noEditPoints="1" noAdjustHandles="1" noChangeArrowheads="1" noChangeShapeType="1"/>
              </p:cNvPicPr>
              <p:nvPr/>
            </p:nvPicPr>
            <p:blipFill>
              <a:blip r:embed="rId22"/>
              <a:stretch>
                <a:fillRect/>
              </a:stretch>
            </p:blipFill>
            <p:spPr>
              <a:xfrm>
                <a:off x="9025720" y="2740071"/>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17" name="Slide Zoom 16">
                <a:extLst>
                  <a:ext uri="{FF2B5EF4-FFF2-40B4-BE49-F238E27FC236}">
                    <a16:creationId xmlns:a16="http://schemas.microsoft.com/office/drawing/2014/main" id="{E7133670-9D51-4130-A0A2-7F9CF424224E}"/>
                  </a:ext>
                </a:extLst>
              </p:cNvPr>
              <p:cNvGraphicFramePr>
                <a:graphicFrameLocks noChangeAspect="1"/>
              </p:cNvGraphicFramePr>
              <p:nvPr>
                <p:extLst>
                  <p:ext uri="{D42A27DB-BD31-4B8C-83A1-F6EECF244321}">
                    <p14:modId xmlns:p14="http://schemas.microsoft.com/office/powerpoint/2010/main" val="1765984621"/>
                  </p:ext>
                </p:extLst>
              </p:nvPr>
            </p:nvGraphicFramePr>
            <p:xfrm>
              <a:off x="4892721" y="4898694"/>
              <a:ext cx="3048000" cy="1714500"/>
            </p:xfrm>
            <a:graphic>
              <a:graphicData uri="http://schemas.microsoft.com/office/powerpoint/2016/slidezoom">
                <pslz:sldZm>
                  <pslz:sldZmObj sldId="271" cId="2443193918">
                    <pslz:zmPr id="{6AFEABDA-0B3D-420D-9BE3-3D047C0C0F2C}" returnToParent="0" transitionDur="1000">
                      <p166:blipFill xmlns:p166="http://schemas.microsoft.com/office/powerpoint/2016/6/main">
                        <a:blip r:embed="rId2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7" name="Slide Zoom 16">
                <a:hlinkClick r:id="rId24" action="ppaction://hlinksldjump"/>
                <a:extLst>
                  <a:ext uri="{FF2B5EF4-FFF2-40B4-BE49-F238E27FC236}">
                    <a16:creationId xmlns:a16="http://schemas.microsoft.com/office/drawing/2014/main" id="{E7133670-9D51-4130-A0A2-7F9CF424224E}"/>
                  </a:ext>
                </a:extLst>
              </p:cNvPr>
              <p:cNvPicPr>
                <a:picLocks noGrp="1" noRot="1" noChangeAspect="1" noMove="1" noResize="1" noEditPoints="1" noAdjustHandles="1" noChangeArrowheads="1" noChangeShapeType="1"/>
              </p:cNvPicPr>
              <p:nvPr/>
            </p:nvPicPr>
            <p:blipFill>
              <a:blip r:embed="rId25"/>
              <a:stretch>
                <a:fillRect/>
              </a:stretch>
            </p:blipFill>
            <p:spPr>
              <a:xfrm>
                <a:off x="4892721" y="4898694"/>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19" name="Slide Zoom 18">
                <a:extLst>
                  <a:ext uri="{FF2B5EF4-FFF2-40B4-BE49-F238E27FC236}">
                    <a16:creationId xmlns:a16="http://schemas.microsoft.com/office/drawing/2014/main" id="{EA2334B2-B163-4E48-87E0-8D150007BB2D}"/>
                  </a:ext>
                </a:extLst>
              </p:cNvPr>
              <p:cNvGraphicFramePr>
                <a:graphicFrameLocks noChangeAspect="1"/>
              </p:cNvGraphicFramePr>
              <p:nvPr>
                <p:extLst>
                  <p:ext uri="{D42A27DB-BD31-4B8C-83A1-F6EECF244321}">
                    <p14:modId xmlns:p14="http://schemas.microsoft.com/office/powerpoint/2010/main" val="145684821"/>
                  </p:ext>
                </p:extLst>
              </p:nvPr>
            </p:nvGraphicFramePr>
            <p:xfrm>
              <a:off x="8880142" y="4750842"/>
              <a:ext cx="3048000" cy="1714500"/>
            </p:xfrm>
            <a:graphic>
              <a:graphicData uri="http://schemas.microsoft.com/office/powerpoint/2016/slidezoom">
                <pslz:sldZm>
                  <pslz:sldZmObj sldId="272" cId="2103915749">
                    <pslz:zmPr id="{CFC8F7B1-917C-4E37-9253-C03C9BE6CED3}"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9" name="Slide Zoom 18">
                <a:hlinkClick r:id="" action="ppaction://noaction"/>
                <a:extLst>
                  <a:ext uri="{FF2B5EF4-FFF2-40B4-BE49-F238E27FC236}">
                    <a16:creationId xmlns:a16="http://schemas.microsoft.com/office/drawing/2014/main" id="{EA2334B2-B163-4E48-87E0-8D150007BB2D}"/>
                  </a:ext>
                </a:extLst>
              </p:cNvPr>
              <p:cNvPicPr>
                <a:picLocks noGrp="1" noRot="1" noChangeAspect="1" noMove="1" noResize="1" noEditPoints="1" noAdjustHandles="1" noChangeArrowheads="1" noChangeShapeType="1"/>
              </p:cNvPicPr>
              <p:nvPr/>
            </p:nvPicPr>
            <p:blipFill>
              <a:blip r:embed="rId27"/>
              <a:stretch>
                <a:fillRect/>
              </a:stretch>
            </p:blipFill>
            <p:spPr>
              <a:xfrm>
                <a:off x="8880142" y="4750842"/>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038879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804225" y="2702994"/>
            <a:ext cx="2627085"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3467043" y="4234936"/>
            <a:ext cx="5301451" cy="564129"/>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4800" b="0" i="0" u="none" strike="noStrike" kern="0" cap="none" spc="0" normalizeH="0" baseline="0" noProof="0" dirty="0">
                <a:ln>
                  <a:noFill/>
                </a:ln>
                <a:solidFill>
                  <a:schemeClr val="bg1"/>
                </a:solidFill>
                <a:effectLst/>
                <a:uLnTx/>
                <a:uFillTx/>
                <a:latin typeface="Darker Grotesque SemiBold"/>
              </a:rPr>
              <a:t>IMPLEMENTATION</a:t>
            </a:r>
          </a:p>
        </p:txBody>
      </p:sp>
      <p:sp>
        <p:nvSpPr>
          <p:cNvPr id="6" name="TextBox 5">
            <a:extLst>
              <a:ext uri="{FF2B5EF4-FFF2-40B4-BE49-F238E27FC236}">
                <a16:creationId xmlns:a16="http://schemas.microsoft.com/office/drawing/2014/main" id="{25B8CDBE-5D4E-E9E7-2C0C-4AC9770C9FBA}"/>
              </a:ext>
            </a:extLst>
          </p:cNvPr>
          <p:cNvSpPr txBox="1"/>
          <p:nvPr/>
        </p:nvSpPr>
        <p:spPr>
          <a:xfrm>
            <a:off x="5014740" y="2845727"/>
            <a:ext cx="2206053" cy="461665"/>
          </a:xfrm>
          <a:prstGeom prst="rect">
            <a:avLst/>
          </a:prstGeom>
          <a:noFill/>
        </p:spPr>
        <p:txBody>
          <a:bodyPr wrap="none" rtlCol="0">
            <a:spAutoFit/>
          </a:bodyPr>
          <a:lstStyle/>
          <a:p>
            <a:pPr algn="ctr"/>
            <a:r>
              <a:rPr lang="en-US" sz="2400" spc="-300" dirty="0">
                <a:solidFill>
                  <a:schemeClr val="bg1"/>
                </a:solidFill>
                <a:latin typeface="Darker Grotesque SemiBold" pitchFamily="2" charset="0"/>
              </a:rPr>
              <a:t>IMPLEMENTATION</a:t>
            </a:r>
            <a:endParaRPr lang="en-GB" sz="2400" spc="-300" dirty="0">
              <a:solidFill>
                <a:schemeClr val="bg1"/>
              </a:solidFill>
              <a:latin typeface="Darker Grotesque SemiBold" pitchFamily="2" charset="0"/>
            </a:endParaRPr>
          </a:p>
        </p:txBody>
      </p:sp>
    </p:spTree>
    <p:extLst>
      <p:ext uri="{BB962C8B-B14F-4D97-AF65-F5344CB8AC3E}">
        <p14:creationId xmlns:p14="http://schemas.microsoft.com/office/powerpoint/2010/main" val="2385551609"/>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804226" y="177892"/>
            <a:ext cx="2627085"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r"/>
            <a:endParaRPr lang="en-GB" sz="3600" dirty="0">
              <a:latin typeface="Darker Grotesque SemiBold" pitchFamily="2" charset="0"/>
            </a:endParaRPr>
          </a:p>
        </p:txBody>
      </p:sp>
      <p:sp>
        <p:nvSpPr>
          <p:cNvPr id="6" name="TextBox 5">
            <a:extLst>
              <a:ext uri="{FF2B5EF4-FFF2-40B4-BE49-F238E27FC236}">
                <a16:creationId xmlns:a16="http://schemas.microsoft.com/office/drawing/2014/main" id="{25B8CDBE-5D4E-E9E7-2C0C-4AC9770C9FBA}"/>
              </a:ext>
            </a:extLst>
          </p:cNvPr>
          <p:cNvSpPr txBox="1"/>
          <p:nvPr/>
        </p:nvSpPr>
        <p:spPr>
          <a:xfrm>
            <a:off x="4992972" y="320625"/>
            <a:ext cx="2206053" cy="461665"/>
          </a:xfrm>
          <a:prstGeom prst="rect">
            <a:avLst/>
          </a:prstGeom>
          <a:noFill/>
        </p:spPr>
        <p:txBody>
          <a:bodyPr wrap="none" rtlCol="0">
            <a:spAutoFit/>
          </a:bodyPr>
          <a:lstStyle/>
          <a:p>
            <a:pPr algn="ctr"/>
            <a:r>
              <a:rPr lang="en-US" sz="2400" spc="-300" dirty="0">
                <a:solidFill>
                  <a:schemeClr val="bg1"/>
                </a:solidFill>
                <a:latin typeface="Darker Grotesque SemiBold" pitchFamily="2" charset="0"/>
              </a:rPr>
              <a:t>IMPLEMENTATION</a:t>
            </a:r>
            <a:endParaRPr lang="en-GB" sz="2400" spc="-300" dirty="0">
              <a:solidFill>
                <a:schemeClr val="bg1"/>
              </a:solidFill>
              <a:latin typeface="Darker Grotesque SemiBold" pitchFamily="2" charset="0"/>
            </a:endParaRPr>
          </a:p>
        </p:txBody>
      </p:sp>
      <p:graphicFrame>
        <p:nvGraphicFramePr>
          <p:cNvPr id="7" name="Table 2">
            <a:extLst>
              <a:ext uri="{FF2B5EF4-FFF2-40B4-BE49-F238E27FC236}">
                <a16:creationId xmlns:a16="http://schemas.microsoft.com/office/drawing/2014/main" id="{913E7D91-C53B-301F-4594-5B978300057E}"/>
              </a:ext>
            </a:extLst>
          </p:cNvPr>
          <p:cNvGraphicFramePr>
            <a:graphicFrameLocks noGrp="1"/>
          </p:cNvGraphicFramePr>
          <p:nvPr>
            <p:extLst>
              <p:ext uri="{D42A27DB-BD31-4B8C-83A1-F6EECF244321}">
                <p14:modId xmlns:p14="http://schemas.microsoft.com/office/powerpoint/2010/main" val="402069851"/>
              </p:ext>
            </p:extLst>
          </p:nvPr>
        </p:nvGraphicFramePr>
        <p:xfrm>
          <a:off x="1766204" y="1172895"/>
          <a:ext cx="8703128" cy="5161717"/>
        </p:xfrm>
        <a:graphic>
          <a:graphicData uri="http://schemas.openxmlformats.org/drawingml/2006/table">
            <a:tbl>
              <a:tblPr firstRow="1" bandRow="1">
                <a:tableStyleId>{91EBBBCC-DAD2-459C-BE2E-F6DE35CF9A28}</a:tableStyleId>
              </a:tblPr>
              <a:tblGrid>
                <a:gridCol w="486150">
                  <a:extLst>
                    <a:ext uri="{9D8B030D-6E8A-4147-A177-3AD203B41FA5}">
                      <a16:colId xmlns:a16="http://schemas.microsoft.com/office/drawing/2014/main" val="1515598678"/>
                    </a:ext>
                  </a:extLst>
                </a:gridCol>
                <a:gridCol w="2459131">
                  <a:extLst>
                    <a:ext uri="{9D8B030D-6E8A-4147-A177-3AD203B41FA5}">
                      <a16:colId xmlns:a16="http://schemas.microsoft.com/office/drawing/2014/main" val="705608295"/>
                    </a:ext>
                  </a:extLst>
                </a:gridCol>
                <a:gridCol w="1406284">
                  <a:extLst>
                    <a:ext uri="{9D8B030D-6E8A-4147-A177-3AD203B41FA5}">
                      <a16:colId xmlns:a16="http://schemas.microsoft.com/office/drawing/2014/main" val="463317882"/>
                    </a:ext>
                  </a:extLst>
                </a:gridCol>
                <a:gridCol w="2299869">
                  <a:extLst>
                    <a:ext uri="{9D8B030D-6E8A-4147-A177-3AD203B41FA5}">
                      <a16:colId xmlns:a16="http://schemas.microsoft.com/office/drawing/2014/main" val="2503536497"/>
                    </a:ext>
                  </a:extLst>
                </a:gridCol>
                <a:gridCol w="2051694">
                  <a:extLst>
                    <a:ext uri="{9D8B030D-6E8A-4147-A177-3AD203B41FA5}">
                      <a16:colId xmlns:a16="http://schemas.microsoft.com/office/drawing/2014/main" val="878879880"/>
                    </a:ext>
                  </a:extLst>
                </a:gridCol>
              </a:tblGrid>
              <a:tr h="422077">
                <a:tc gridSpan="5">
                  <a:txBody>
                    <a:bodyPr/>
                    <a:lstStyle/>
                    <a:p>
                      <a:pPr algn="ctr"/>
                      <a:r>
                        <a:rPr lang="en-US" sz="1750" dirty="0">
                          <a:solidFill>
                            <a:schemeClr val="bg1"/>
                          </a:solidFill>
                          <a:latin typeface="Jumble" panose="02000503000000020004" pitchFamily="2" charset="0"/>
                        </a:rPr>
                        <a:t>Check Sheet</a:t>
                      </a:r>
                    </a:p>
                    <a:p>
                      <a:pPr algn="ctr"/>
                      <a:r>
                        <a:rPr lang="en-US" sz="1750" smtClean="0">
                          <a:solidFill>
                            <a:schemeClr val="bg1"/>
                          </a:solidFill>
                          <a:latin typeface="Jumble" panose="02000503000000020004" pitchFamily="2" charset="0"/>
                        </a:rPr>
                        <a:t>Helping</a:t>
                      </a:r>
                      <a:r>
                        <a:rPr lang="en-US" sz="1750" baseline="0" smtClean="0">
                          <a:solidFill>
                            <a:schemeClr val="bg1"/>
                          </a:solidFill>
                          <a:latin typeface="Jumble" panose="02000503000000020004" pitchFamily="2" charset="0"/>
                        </a:rPr>
                        <a:t> Hands </a:t>
                      </a:r>
                      <a:r>
                        <a:rPr lang="en-US" sz="1750" smtClean="0">
                          <a:solidFill>
                            <a:schemeClr val="bg1"/>
                          </a:solidFill>
                          <a:latin typeface="Jumble" panose="02000503000000020004" pitchFamily="2" charset="0"/>
                        </a:rPr>
                        <a:t>Quality </a:t>
                      </a:r>
                      <a:r>
                        <a:rPr lang="en-US" sz="1750" dirty="0">
                          <a:solidFill>
                            <a:schemeClr val="bg1"/>
                          </a:solidFill>
                          <a:latin typeface="Jumble" panose="02000503000000020004" pitchFamily="2" charset="0"/>
                        </a:rPr>
                        <a:t>Circle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9317159"/>
                  </a:ext>
                </a:extLst>
              </a:tr>
              <a:tr h="257367">
                <a:tc gridSpan="5">
                  <a:txBody>
                    <a:bodyPr/>
                    <a:lstStyle/>
                    <a:p>
                      <a:pPr algn="l"/>
                      <a:r>
                        <a:rPr lang="en-US" sz="1750" dirty="0">
                          <a:solidFill>
                            <a:schemeClr val="bg1"/>
                          </a:solidFill>
                          <a:latin typeface="Jumble" panose="02000503000000020004" pitchFamily="2" charset="0"/>
                        </a:rPr>
                        <a:t>Topic: Final Observation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877745"/>
                  </a:ext>
                </a:extLst>
              </a:tr>
              <a:tr h="257367">
                <a:tc gridSpan="3">
                  <a:txBody>
                    <a:bodyPr/>
                    <a:lstStyle/>
                    <a:p>
                      <a:r>
                        <a:rPr lang="en-US" sz="1750" dirty="0">
                          <a:solidFill>
                            <a:schemeClr val="bg1"/>
                          </a:solidFill>
                          <a:latin typeface="Jumble" panose="02000503000000020004" pitchFamily="2" charset="0"/>
                        </a:rPr>
                        <a:t>Date: 2081-04-2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750" dirty="0" smtClean="0">
                          <a:solidFill>
                            <a:schemeClr val="bg1"/>
                          </a:solidFill>
                          <a:latin typeface="Jumble" panose="02000503000000020004" pitchFamily="2" charset="0"/>
                        </a:rPr>
                        <a:t>Medium: </a:t>
                      </a:r>
                      <a:r>
                        <a:rPr lang="en-US" sz="1750" dirty="0">
                          <a:solidFill>
                            <a:schemeClr val="bg1"/>
                          </a:solidFill>
                          <a:latin typeface="Jumble" panose="02000503000000020004" pitchFamily="2" charset="0"/>
                        </a:rPr>
                        <a:t>LETS </a:t>
                      </a:r>
                      <a:r>
                        <a:rPr lang="en-US" sz="1750" dirty="0" smtClean="0">
                          <a:solidFill>
                            <a:schemeClr val="bg1"/>
                          </a:solidFill>
                          <a:latin typeface="Jumble" panose="02000503000000020004" pitchFamily="2" charset="0"/>
                        </a:rPr>
                        <a:t>TALK APP</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011613"/>
                  </a:ext>
                </a:extLst>
              </a:tr>
              <a:tr h="257367">
                <a:tc gridSpan="5">
                  <a:txBody>
                    <a:bodyPr/>
                    <a:lstStyle/>
                    <a:p>
                      <a:r>
                        <a:rPr lang="en-US" sz="1750" dirty="0">
                          <a:solidFill>
                            <a:schemeClr val="bg1"/>
                          </a:solidFill>
                          <a:latin typeface="Jumble" panose="02000503000000020004" pitchFamily="2" charset="0"/>
                        </a:rPr>
                        <a:t>Name: Barsha</a:t>
                      </a:r>
                      <a:r>
                        <a:rPr lang="en-US" sz="1750" baseline="0" dirty="0">
                          <a:solidFill>
                            <a:schemeClr val="bg1"/>
                          </a:solidFill>
                          <a:latin typeface="Jumble" panose="02000503000000020004" pitchFamily="2" charset="0"/>
                        </a:rPr>
                        <a:t>,Yunisha,Sakchyam</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479873"/>
                  </a:ext>
                </a:extLst>
              </a:tr>
              <a:tr h="344048">
                <a:tc>
                  <a:txBody>
                    <a:bodyPr/>
                    <a:lstStyle/>
                    <a:p>
                      <a:r>
                        <a:rPr lang="en-US" sz="1750" dirty="0">
                          <a:solidFill>
                            <a:schemeClr val="bg1"/>
                          </a:solidFill>
                          <a:latin typeface="Jumble" panose="02000503000000020004" pitchFamily="2" charset="0"/>
                        </a:rPr>
                        <a:t>SN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latin typeface="Jumble" panose="02000503000000020004" pitchFamily="2" charset="0"/>
                        </a:rPr>
                        <a:t>Causes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pPr algn="ctr"/>
                      <a:r>
                        <a:rPr lang="en-US" sz="1750" dirty="0">
                          <a:solidFill>
                            <a:schemeClr val="bg1"/>
                          </a:solidFill>
                          <a:latin typeface="Jumble" panose="02000503000000020004" pitchFamily="2" charset="0"/>
                        </a:rPr>
                        <a:t>Tally bar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Total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644884052"/>
                  </a:ext>
                </a:extLst>
              </a:tr>
              <a:tr h="422077">
                <a:tc>
                  <a:txBody>
                    <a:bodyPr/>
                    <a:lstStyle/>
                    <a:p>
                      <a:r>
                        <a:rPr lang="en-US" sz="1750" dirty="0">
                          <a:solidFill>
                            <a:schemeClr val="bg1"/>
                          </a:solidFill>
                          <a:latin typeface="Jumble" panose="02000503000000020004" pitchFamily="2" charset="0"/>
                        </a:rPr>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COMPLEX RISK ASSESMENT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b="1" dirty="0">
                          <a:solidFill>
                            <a:schemeClr val="bg1"/>
                          </a:solidFill>
                        </a:rPr>
                        <a:t>|||</a:t>
                      </a:r>
                      <a:endParaRPr lang="en-US" sz="1750" b="1" dirty="0">
                        <a:solidFill>
                          <a:schemeClr val="bg1"/>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378351785"/>
                  </a:ext>
                </a:extLst>
              </a:tr>
              <a:tr h="257367">
                <a:tc>
                  <a:txBody>
                    <a:bodyPr/>
                    <a:lstStyle/>
                    <a:p>
                      <a:r>
                        <a:rPr lang="en-US" sz="1750" dirty="0">
                          <a:solidFill>
                            <a:schemeClr val="bg1"/>
                          </a:solidFill>
                          <a:latin typeface="Jumble" panose="02000503000000020004" pitchFamily="2" charset="0"/>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STRESS AND ANXIETY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b="1" strike="sngStrike" dirty="0">
                          <a:solidFill>
                            <a:schemeClr val="bg1"/>
                          </a:solidFill>
                        </a:rPr>
                        <a:t>||||</a:t>
                      </a:r>
                      <a:r>
                        <a:rPr lang="en-US" sz="1750" b="1" dirty="0">
                          <a:solidFill>
                            <a:schemeClr val="bg1"/>
                          </a:solidFill>
                        </a:rPr>
                        <a:t>  |</a:t>
                      </a:r>
                      <a:r>
                        <a:rPr lang="en-US" sz="1750" b="1" strike="sngStrike" baseline="0" dirty="0">
                          <a:solidFill>
                            <a:schemeClr val="bg1"/>
                          </a:solidFill>
                        </a:rPr>
                        <a:t> </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293727503"/>
                  </a:ext>
                </a:extLst>
              </a:tr>
              <a:tr h="257367">
                <a:tc>
                  <a:txBody>
                    <a:bodyPr/>
                    <a:lstStyle/>
                    <a:p>
                      <a:r>
                        <a:rPr lang="en-US" sz="1750" dirty="0">
                          <a:solidFill>
                            <a:schemeClr val="bg1"/>
                          </a:solidFill>
                          <a:latin typeface="Jumble" panose="02000503000000020004" pitchFamily="2" charset="0"/>
                        </a:rPr>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smtClean="0">
                          <a:solidFill>
                            <a:schemeClr val="bg1"/>
                          </a:solidFill>
                        </a:rPr>
                        <a:t>LACK OF CONFIDENCE</a:t>
                      </a:r>
                      <a:endParaRPr lang="en-US" sz="175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b="1" strike="sngStrike" dirty="0">
                          <a:solidFill>
                            <a:schemeClr val="bg1"/>
                          </a:solidFill>
                        </a:rPr>
                        <a:t>||||</a:t>
                      </a:r>
                      <a:r>
                        <a:rPr lang="en-US" sz="1750" b="1" dirty="0">
                          <a:solidFill>
                            <a:schemeClr val="bg1"/>
                          </a:solidFill>
                        </a:rPr>
                        <a:t>   </a:t>
                      </a:r>
                      <a:r>
                        <a:rPr lang="en-US" sz="1750" b="1" strike="sngStrike" dirty="0">
                          <a:solidFill>
                            <a:schemeClr val="bg1"/>
                          </a:solidFill>
                        </a:rPr>
                        <a:t>||||</a:t>
                      </a:r>
                      <a:r>
                        <a:rPr lang="en-US" sz="1750" b="1" dirty="0">
                          <a:solidFill>
                            <a:schemeClr val="bg1"/>
                          </a:solidFill>
                        </a:rPr>
                        <a:t>   |</a:t>
                      </a:r>
                      <a:endParaRPr lang="en-US" sz="1750" b="1" dirty="0">
                        <a:solidFill>
                          <a:schemeClr val="bg1"/>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11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177110718"/>
                  </a:ext>
                </a:extLst>
              </a:tr>
              <a:tr h="422077">
                <a:tc>
                  <a:txBody>
                    <a:bodyPr/>
                    <a:lstStyle/>
                    <a:p>
                      <a:r>
                        <a:rPr lang="en-US" sz="1750" dirty="0">
                          <a:solidFill>
                            <a:schemeClr val="bg1"/>
                          </a:solidFill>
                          <a:latin typeface="Jumble" panose="02000503000000020004" pitchFamily="2" charset="0"/>
                        </a:rPr>
                        <a:t>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smtClean="0">
                          <a:solidFill>
                            <a:schemeClr val="bg1"/>
                          </a:solidFill>
                        </a:rPr>
                        <a:t>Fear</a:t>
                      </a:r>
                      <a:r>
                        <a:rPr lang="en-US" sz="1750" baseline="0" dirty="0" smtClean="0">
                          <a:solidFill>
                            <a:schemeClr val="bg1"/>
                          </a:solidFill>
                        </a:rPr>
                        <a:t> of result</a:t>
                      </a:r>
                      <a:endParaRPr lang="en-US" sz="175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r>
                        <a:rPr lang="en-US" sz="1750" b="1" dirty="0">
                          <a:solidFill>
                            <a:schemeClr val="bg1"/>
                          </a:solidFill>
                        </a:rPr>
                        <a:t>|||</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434928814"/>
                  </a:ext>
                </a:extLst>
              </a:tr>
              <a:tr h="257367">
                <a:tc>
                  <a:txBody>
                    <a:bodyPr/>
                    <a:lstStyle/>
                    <a:p>
                      <a:r>
                        <a:rPr lang="en-US" sz="1750" dirty="0">
                          <a:solidFill>
                            <a:schemeClr val="bg1"/>
                          </a:solidFill>
                          <a:latin typeface="Jumble" panose="02000503000000020004" pitchFamily="2" charset="0"/>
                        </a:rPr>
                        <a:t>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smtClean="0">
                          <a:solidFill>
                            <a:schemeClr val="bg1"/>
                          </a:solidFill>
                        </a:rPr>
                        <a:t>MASS</a:t>
                      </a:r>
                      <a:r>
                        <a:rPr lang="en-US" sz="1750" baseline="0" dirty="0" smtClean="0">
                          <a:solidFill>
                            <a:schemeClr val="bg1"/>
                          </a:solidFill>
                        </a:rPr>
                        <a:t> PHOBIA</a:t>
                      </a:r>
                      <a:endParaRPr lang="en-US" sz="175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r>
                        <a:rPr lang="en-US" sz="1750" b="1" strike="sngStrike" dirty="0">
                          <a:solidFill>
                            <a:schemeClr val="bg1"/>
                          </a:solidFill>
                        </a:rPr>
                        <a:t>||||</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37199793"/>
                  </a:ext>
                </a:extLst>
              </a:tr>
              <a:tr h="344048">
                <a:tc>
                  <a:txBody>
                    <a:bodyPr/>
                    <a:lstStyle/>
                    <a:p>
                      <a:r>
                        <a:rPr lang="en-US" sz="1750" dirty="0">
                          <a:solidFill>
                            <a:schemeClr val="bg1"/>
                          </a:solidFill>
                          <a:latin typeface="Jumble" panose="02000503000000020004" pitchFamily="2" charset="0"/>
                        </a:rPr>
                        <a:t>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smtClean="0">
                          <a:solidFill>
                            <a:schemeClr val="bg1"/>
                          </a:solidFill>
                        </a:rPr>
                        <a:t>BEING</a:t>
                      </a:r>
                      <a:r>
                        <a:rPr lang="en-US" sz="1750" baseline="0" dirty="0" smtClean="0">
                          <a:solidFill>
                            <a:schemeClr val="bg1"/>
                          </a:solidFill>
                        </a:rPr>
                        <a:t> INTROVERT </a:t>
                      </a:r>
                      <a:endParaRPr lang="en-US" sz="175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r>
                        <a:rPr lang="en-US" sz="1750" b="1" dirty="0">
                          <a:solidFill>
                            <a:schemeClr val="bg1"/>
                          </a:solidFill>
                        </a:rPr>
                        <a:t>||</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746023057"/>
                  </a:ext>
                </a:extLst>
              </a:tr>
              <a:tr h="344048">
                <a:tc>
                  <a:txBody>
                    <a:bodyPr/>
                    <a:lstStyle/>
                    <a:p>
                      <a:r>
                        <a:rPr lang="en-US" sz="1750" dirty="0">
                          <a:solidFill>
                            <a:schemeClr val="bg1"/>
                          </a:solidFill>
                          <a:latin typeface="Jumble" panose="02000503000000020004" pitchFamily="2" charset="0"/>
                        </a:rPr>
                        <a:t>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DEPRESSION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b="1" strike="sngStrike" dirty="0">
                          <a:solidFill>
                            <a:schemeClr val="bg1"/>
                          </a:solidFill>
                        </a:rPr>
                        <a:t>||||</a:t>
                      </a:r>
                      <a:r>
                        <a:rPr lang="en-US" sz="1750" b="1" dirty="0">
                          <a:solidFill>
                            <a:schemeClr val="bg1"/>
                          </a:solidFill>
                        </a:rPr>
                        <a:t>   ||||</a:t>
                      </a:r>
                    </a:p>
                    <a:p>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tc>
                <a:tc>
                  <a:txBody>
                    <a:bodyPr/>
                    <a:lstStyle/>
                    <a:p>
                      <a:r>
                        <a:rPr lang="en-US" sz="1750" dirty="0">
                          <a:solidFill>
                            <a:schemeClr val="bg1"/>
                          </a:solidFill>
                          <a:latin typeface="Jumble" panose="02000503000000020004" pitchFamily="2" charset="0"/>
                        </a:rPr>
                        <a:t>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765516336"/>
                  </a:ext>
                </a:extLst>
              </a:tr>
            </a:tbl>
          </a:graphicData>
        </a:graphic>
      </p:graphicFrame>
    </p:spTree>
    <p:extLst>
      <p:ext uri="{BB962C8B-B14F-4D97-AF65-F5344CB8AC3E}">
        <p14:creationId xmlns:p14="http://schemas.microsoft.com/office/powerpoint/2010/main" val="2869261647"/>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Oval 40">
            <a:extLst>
              <a:ext uri="{FF2B5EF4-FFF2-40B4-BE49-F238E27FC236}">
                <a16:creationId xmlns:a16="http://schemas.microsoft.com/office/drawing/2014/main" id="{BCF4B65D-7EAA-E790-B48C-87EE320B2C01}"/>
              </a:ext>
            </a:extLst>
          </p:cNvPr>
          <p:cNvSpPr/>
          <p:nvPr/>
        </p:nvSpPr>
        <p:spPr>
          <a:xfrm>
            <a:off x="3021453" y="320078"/>
            <a:ext cx="6149094" cy="6149094"/>
          </a:xfrm>
          <a:prstGeom prst="ellipse">
            <a:avLst/>
          </a:prstGeom>
          <a:gradFill>
            <a:gsLst>
              <a:gs pos="100000">
                <a:srgbClr val="8730EA"/>
              </a:gs>
              <a:gs pos="17000">
                <a:srgbClr val="8730EA"/>
              </a:gs>
              <a:gs pos="35000">
                <a:srgbClr val="8730EA">
                  <a:alpha val="37000"/>
                </a:srgb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10" name="Rectangle: Rounded Corners 9">
            <a:extLst>
              <a:ext uri="{FF2B5EF4-FFF2-40B4-BE49-F238E27FC236}">
                <a16:creationId xmlns:a16="http://schemas.microsoft.com/office/drawing/2014/main" id="{A66185A3-5775-7D66-95FA-956B292D7110}"/>
              </a:ext>
            </a:extLst>
          </p:cNvPr>
          <p:cNvSpPr/>
          <p:nvPr/>
        </p:nvSpPr>
        <p:spPr>
          <a:xfrm>
            <a:off x="3524250" y="353483"/>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Graphic 4">
            <a:hlinkClick r:id="rId2" action="ppaction://hlinksldjump"/>
            <a:extLst>
              <a:ext uri="{FF2B5EF4-FFF2-40B4-BE49-F238E27FC236}">
                <a16:creationId xmlns:a16="http://schemas.microsoft.com/office/drawing/2014/main" id="{E9D6CB85-F109-D291-D203-D28A27FAD076}"/>
              </a:ext>
            </a:extLst>
          </p:cNvPr>
          <p:cNvSpPr/>
          <p:nvPr/>
        </p:nvSpPr>
        <p:spPr>
          <a:xfrm>
            <a:off x="4059720" y="673630"/>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alpha val="25000"/>
            </a:schemeClr>
          </a:solidFill>
          <a:ln w="1191" cap="flat">
            <a:noFill/>
            <a:prstDash val="solid"/>
            <a:miter/>
          </a:ln>
        </p:spPr>
        <p:txBody>
          <a:bodyPr rtlCol="0" anchor="ctr"/>
          <a:lstStyle/>
          <a:p>
            <a:endParaRPr lang="en-GB"/>
          </a:p>
        </p:txBody>
      </p:sp>
      <p:sp>
        <p:nvSpPr>
          <p:cNvPr id="4" name="!!menu_text">
            <a:extLst>
              <a:ext uri="{FF2B5EF4-FFF2-40B4-BE49-F238E27FC236}">
                <a16:creationId xmlns:a16="http://schemas.microsoft.com/office/drawing/2014/main" id="{8A224E96-710E-D672-0CCB-6A80659E76BA}"/>
              </a:ext>
            </a:extLst>
          </p:cNvPr>
          <p:cNvSpPr txBox="1"/>
          <p:nvPr/>
        </p:nvSpPr>
        <p:spPr>
          <a:xfrm>
            <a:off x="6816627" y="866372"/>
            <a:ext cx="792846" cy="246221"/>
          </a:xfrm>
          <a:prstGeom prst="rect">
            <a:avLst/>
          </a:prstGeom>
          <a:noFill/>
        </p:spPr>
        <p:txBody>
          <a:bodyPr wrap="none" rtlCol="0">
            <a:spAutoFit/>
          </a:bodyPr>
          <a:lstStyle/>
          <a:p>
            <a:pPr algn="ctr"/>
            <a:r>
              <a:rPr lang="en-US" sz="1000" spc="110" dirty="0">
                <a:solidFill>
                  <a:schemeClr val="bg1"/>
                </a:solidFill>
                <a:latin typeface="Darker Grotesque" pitchFamily="2" charset="0"/>
              </a:rPr>
              <a:t>ANALYSIS</a:t>
            </a:r>
            <a:endParaRPr lang="en-GB" sz="1000" spc="110" dirty="0">
              <a:solidFill>
                <a:schemeClr val="bg1"/>
              </a:solidFill>
              <a:latin typeface="Darker Grotesque" pitchFamily="2" charset="0"/>
            </a:endParaRPr>
          </a:p>
        </p:txBody>
      </p:sp>
      <p:sp>
        <p:nvSpPr>
          <p:cNvPr id="5" name="Graphic 6">
            <a:hlinkClick r:id="rId3" action="ppaction://hlinksldjump"/>
            <a:extLst>
              <a:ext uri="{FF2B5EF4-FFF2-40B4-BE49-F238E27FC236}">
                <a16:creationId xmlns:a16="http://schemas.microsoft.com/office/drawing/2014/main" id="{DD665993-6F12-7448-6AA2-B3B747CBA0CE}"/>
              </a:ext>
            </a:extLst>
          </p:cNvPr>
          <p:cNvSpPr/>
          <p:nvPr/>
        </p:nvSpPr>
        <p:spPr>
          <a:xfrm>
            <a:off x="5555249" y="69225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alpha val="25000"/>
            </a:schemeClr>
          </a:solidFill>
          <a:ln w="1191" cap="flat">
            <a:noFill/>
            <a:prstDash val="solid"/>
            <a:miter/>
          </a:ln>
        </p:spPr>
        <p:txBody>
          <a:bodyPr rtlCol="0" anchor="ctr"/>
          <a:lstStyle/>
          <a:p>
            <a:endParaRPr lang="en-GB"/>
          </a:p>
        </p:txBody>
      </p:sp>
      <p:sp>
        <p:nvSpPr>
          <p:cNvPr id="6" name="Graphic 10">
            <a:hlinkClick r:id="" action="ppaction://noaction"/>
            <a:extLst>
              <a:ext uri="{FF2B5EF4-FFF2-40B4-BE49-F238E27FC236}">
                <a16:creationId xmlns:a16="http://schemas.microsoft.com/office/drawing/2014/main" id="{59388CC1-4A2B-B6D9-B17C-1045C600E5FF}"/>
              </a:ext>
            </a:extLst>
          </p:cNvPr>
          <p:cNvSpPr/>
          <p:nvPr/>
        </p:nvSpPr>
        <p:spPr>
          <a:xfrm>
            <a:off x="6331901" y="711386"/>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alpha val="25000"/>
            </a:schemeClr>
          </a:solidFill>
          <a:ln w="1191" cap="flat">
            <a:noFill/>
            <a:prstDash val="solid"/>
            <a:miter/>
          </a:ln>
        </p:spPr>
        <p:txBody>
          <a:bodyPr rtlCol="0" anchor="ctr"/>
          <a:lstStyle/>
          <a:p>
            <a:endParaRPr lang="en-GB"/>
          </a:p>
        </p:txBody>
      </p:sp>
      <p:sp>
        <p:nvSpPr>
          <p:cNvPr id="7" name="Graphic 12">
            <a:hlinkClick r:id="rId4" action="ppaction://hlinksldjump"/>
            <a:extLst>
              <a:ext uri="{FF2B5EF4-FFF2-40B4-BE49-F238E27FC236}">
                <a16:creationId xmlns:a16="http://schemas.microsoft.com/office/drawing/2014/main" id="{AC22CC76-DBBB-1724-4E01-BF5946A8A9E8}"/>
              </a:ext>
            </a:extLst>
          </p:cNvPr>
          <p:cNvSpPr/>
          <p:nvPr/>
        </p:nvSpPr>
        <p:spPr>
          <a:xfrm>
            <a:off x="4797978" y="701953"/>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alpha val="25000"/>
            </a:schemeClr>
          </a:solidFill>
          <a:ln w="1191" cap="flat">
            <a:noFill/>
            <a:prstDash val="solid"/>
            <a:miter/>
          </a:ln>
        </p:spPr>
        <p:txBody>
          <a:bodyPr rtlCol="0" anchor="ctr"/>
          <a:lstStyle/>
          <a:p>
            <a:endParaRPr lang="en-GB"/>
          </a:p>
        </p:txBody>
      </p:sp>
      <p:sp>
        <p:nvSpPr>
          <p:cNvPr id="8" name="Graphic 14">
            <a:hlinkClick r:id="rId5" action="ppaction://hlinksldjump"/>
            <a:extLst>
              <a:ext uri="{FF2B5EF4-FFF2-40B4-BE49-F238E27FC236}">
                <a16:creationId xmlns:a16="http://schemas.microsoft.com/office/drawing/2014/main" id="{FBAAE33C-D556-DA52-1A5D-583EBF8C638C}"/>
              </a:ext>
            </a:extLst>
          </p:cNvPr>
          <p:cNvSpPr/>
          <p:nvPr/>
        </p:nvSpPr>
        <p:spPr>
          <a:xfrm>
            <a:off x="7089223" y="510436"/>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solidFill>
          <a:ln w="1191" cap="flat">
            <a:noFill/>
            <a:prstDash val="solid"/>
            <a:miter/>
          </a:ln>
        </p:spPr>
        <p:txBody>
          <a:bodyPr rtlCol="0" anchor="ctr"/>
          <a:lstStyle/>
          <a:p>
            <a:endParaRPr lang="en-GB"/>
          </a:p>
        </p:txBody>
      </p:sp>
      <p:sp>
        <p:nvSpPr>
          <p:cNvPr id="9" name="Graphic 23">
            <a:hlinkClick r:id="rId6" action="ppaction://hlinksldjump"/>
            <a:extLst>
              <a:ext uri="{FF2B5EF4-FFF2-40B4-BE49-F238E27FC236}">
                <a16:creationId xmlns:a16="http://schemas.microsoft.com/office/drawing/2014/main" id="{5B706D90-AED6-AFC3-7CF8-545198CB883C}"/>
              </a:ext>
            </a:extLst>
          </p:cNvPr>
          <p:cNvSpPr/>
          <p:nvPr/>
        </p:nvSpPr>
        <p:spPr>
          <a:xfrm>
            <a:off x="7865579" y="701731"/>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alpha val="25000"/>
            </a:schemeClr>
          </a:solidFill>
          <a:ln w="1191" cap="flat">
            <a:noFill/>
            <a:prstDash val="solid"/>
            <a:miter/>
          </a:ln>
        </p:spPr>
        <p:txBody>
          <a:bodyPr rtlCol="0" anchor="ctr"/>
          <a:lstStyle/>
          <a:p>
            <a:endParaRPr lang="en-GB"/>
          </a:p>
        </p:txBody>
      </p:sp>
      <p:grpSp>
        <p:nvGrpSpPr>
          <p:cNvPr id="36" name="Group 35">
            <a:extLst>
              <a:ext uri="{FF2B5EF4-FFF2-40B4-BE49-F238E27FC236}">
                <a16:creationId xmlns:a16="http://schemas.microsoft.com/office/drawing/2014/main" id="{D8CE5BA2-8467-7076-7449-3BECDF0EEB7E}"/>
              </a:ext>
            </a:extLst>
          </p:cNvPr>
          <p:cNvGrpSpPr/>
          <p:nvPr/>
        </p:nvGrpSpPr>
        <p:grpSpPr>
          <a:xfrm>
            <a:off x="2583544" y="1536886"/>
            <a:ext cx="6587003" cy="4184784"/>
            <a:chOff x="2583544" y="1536886"/>
            <a:chExt cx="6587003" cy="4184784"/>
          </a:xfrm>
        </p:grpSpPr>
        <p:sp>
          <p:nvSpPr>
            <p:cNvPr id="11" name="Hexagon 10">
              <a:extLst>
                <a:ext uri="{FF2B5EF4-FFF2-40B4-BE49-F238E27FC236}">
                  <a16:creationId xmlns:a16="http://schemas.microsoft.com/office/drawing/2014/main" id="{178043B4-284A-45E7-4243-F49024477C03}"/>
                </a:ext>
              </a:extLst>
            </p:cNvPr>
            <p:cNvSpPr>
              <a:spLocks noChangeAspect="1"/>
            </p:cNvSpPr>
            <p:nvPr/>
          </p:nvSpPr>
          <p:spPr>
            <a:xfrm>
              <a:off x="5141704" y="2599200"/>
              <a:ext cx="1925136" cy="1659600"/>
            </a:xfrm>
            <a:prstGeom prst="hexagon">
              <a:avLst>
                <a:gd name="adj" fmla="val 29285"/>
                <a:gd name="vf" fmla="val 115470"/>
              </a:avLst>
            </a:prstGeom>
            <a:solidFill>
              <a:schemeClr val="bg1">
                <a:alpha val="10000"/>
              </a:schemeClr>
            </a:solidFill>
            <a:ln w="12700">
              <a:solidFill>
                <a:schemeClr val="bg1">
                  <a:alpha val="2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F420C43B-5802-71B8-BEDA-978346B1B995}"/>
                </a:ext>
              </a:extLst>
            </p:cNvPr>
            <p:cNvSpPr>
              <a:spLocks noChangeAspect="1"/>
            </p:cNvSpPr>
            <p:nvPr/>
          </p:nvSpPr>
          <p:spPr>
            <a:xfrm>
              <a:off x="7478193" y="2854661"/>
              <a:ext cx="1692354"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1600" dirty="0">
                  <a:latin typeface="Darker Grotesque SemiBold" pitchFamily="2" charset="0"/>
                </a:rPr>
                <a:t>BENEFITS</a:t>
              </a:r>
            </a:p>
          </p:txBody>
        </p:sp>
        <p:sp>
          <p:nvSpPr>
            <p:cNvPr id="13" name="!!hex_A">
              <a:extLst>
                <a:ext uri="{FF2B5EF4-FFF2-40B4-BE49-F238E27FC236}">
                  <a16:creationId xmlns:a16="http://schemas.microsoft.com/office/drawing/2014/main" id="{919B8243-350F-AAB3-BE14-1DF06F01BB52}"/>
                </a:ext>
              </a:extLst>
            </p:cNvPr>
            <p:cNvSpPr>
              <a:spLocks noChangeAspect="1"/>
            </p:cNvSpPr>
            <p:nvPr/>
          </p:nvSpPr>
          <p:spPr>
            <a:xfrm>
              <a:off x="2583544" y="2854661"/>
              <a:ext cx="2212482"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1600" dirty="0">
                  <a:latin typeface="Darker Grotesque SemiBold" pitchFamily="2" charset="0"/>
                </a:rPr>
                <a:t>COMPARISON</a:t>
              </a:r>
            </a:p>
          </p:txBody>
        </p:sp>
        <p:sp>
          <p:nvSpPr>
            <p:cNvPr id="14" name="Hexagon 13">
              <a:extLst>
                <a:ext uri="{FF2B5EF4-FFF2-40B4-BE49-F238E27FC236}">
                  <a16:creationId xmlns:a16="http://schemas.microsoft.com/office/drawing/2014/main" id="{61C2D065-6FFE-B0F2-138F-67E759BD05A6}"/>
                </a:ext>
              </a:extLst>
            </p:cNvPr>
            <p:cNvSpPr>
              <a:spLocks noChangeAspect="1"/>
            </p:cNvSpPr>
            <p:nvPr/>
          </p:nvSpPr>
          <p:spPr>
            <a:xfrm>
              <a:off x="3657600" y="4583738"/>
              <a:ext cx="2111446" cy="1137932"/>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1600" dirty="0">
                  <a:latin typeface="Darker Grotesque SemiBold" pitchFamily="2" charset="0"/>
                </a:rPr>
                <a:t>RESULT</a:t>
              </a:r>
            </a:p>
          </p:txBody>
        </p:sp>
        <p:sp>
          <p:nvSpPr>
            <p:cNvPr id="15" name="Hexagon 14">
              <a:extLst>
                <a:ext uri="{FF2B5EF4-FFF2-40B4-BE49-F238E27FC236}">
                  <a16:creationId xmlns:a16="http://schemas.microsoft.com/office/drawing/2014/main" id="{AF8356BE-8CF7-EC0F-87B9-2FD05CC3A435}"/>
                </a:ext>
              </a:extLst>
            </p:cNvPr>
            <p:cNvSpPr>
              <a:spLocks noChangeAspect="1"/>
            </p:cNvSpPr>
            <p:nvPr/>
          </p:nvSpPr>
          <p:spPr>
            <a:xfrm>
              <a:off x="6422955" y="4583738"/>
              <a:ext cx="1966302"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1600" dirty="0">
                  <a:latin typeface="Darker Grotesque SemiBold" pitchFamily="2" charset="0"/>
                </a:rPr>
                <a:t>STRATEGIES</a:t>
              </a:r>
            </a:p>
          </p:txBody>
        </p:sp>
        <p:cxnSp>
          <p:nvCxnSpPr>
            <p:cNvPr id="16" name="Straight Connector 15">
              <a:extLst>
                <a:ext uri="{FF2B5EF4-FFF2-40B4-BE49-F238E27FC236}">
                  <a16:creationId xmlns:a16="http://schemas.microsoft.com/office/drawing/2014/main" id="{ADCFC05B-A0FA-65D8-A5ED-2B68503AB533}"/>
                </a:ext>
              </a:extLst>
            </p:cNvPr>
            <p:cNvCxnSpPr>
              <a:cxnSpLocks/>
              <a:stCxn id="13" idx="0"/>
              <a:endCxn id="11" idx="3"/>
            </p:cNvCxnSpPr>
            <p:nvPr/>
          </p:nvCxnSpPr>
          <p:spPr>
            <a:xfrm>
              <a:off x="4796026" y="3423461"/>
              <a:ext cx="345678"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7" name="Straight Connector 16">
              <a:extLst>
                <a:ext uri="{FF2B5EF4-FFF2-40B4-BE49-F238E27FC236}">
                  <a16:creationId xmlns:a16="http://schemas.microsoft.com/office/drawing/2014/main" id="{FCE546BC-E28B-34EC-CC7E-A87C0FF3165D}"/>
                </a:ext>
              </a:extLst>
            </p:cNvPr>
            <p:cNvCxnSpPr>
              <a:cxnSpLocks/>
              <a:stCxn id="11" idx="0"/>
              <a:endCxn id="12" idx="3"/>
            </p:cNvCxnSpPr>
            <p:nvPr/>
          </p:nvCxnSpPr>
          <p:spPr>
            <a:xfrm flipV="1">
              <a:off x="7066840" y="3423461"/>
              <a:ext cx="411353"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F4F4A95C-B11E-D53E-6E00-E09FCDE656C5}"/>
                </a:ext>
              </a:extLst>
            </p:cNvPr>
            <p:cNvCxnSpPr>
              <a:cxnSpLocks/>
              <a:stCxn id="11" idx="1"/>
              <a:endCxn id="15" idx="4"/>
            </p:cNvCxnSpPr>
            <p:nvPr/>
          </p:nvCxnSpPr>
          <p:spPr>
            <a:xfrm>
              <a:off x="6580826" y="4258800"/>
              <a:ext cx="17527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9" name="Straight Connector 18">
              <a:extLst>
                <a:ext uri="{FF2B5EF4-FFF2-40B4-BE49-F238E27FC236}">
                  <a16:creationId xmlns:a16="http://schemas.microsoft.com/office/drawing/2014/main" id="{E04D4B7F-8D40-12E1-94C6-0B1FC66E6F08}"/>
                </a:ext>
              </a:extLst>
            </p:cNvPr>
            <p:cNvCxnSpPr>
              <a:cxnSpLocks/>
              <a:stCxn id="11" idx="2"/>
              <a:endCxn id="14" idx="5"/>
            </p:cNvCxnSpPr>
            <p:nvPr/>
          </p:nvCxnSpPr>
          <p:spPr>
            <a:xfrm flipH="1">
              <a:off x="5435803" y="4258800"/>
              <a:ext cx="19191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22" name="Oval 21">
              <a:extLst>
                <a:ext uri="{FF2B5EF4-FFF2-40B4-BE49-F238E27FC236}">
                  <a16:creationId xmlns:a16="http://schemas.microsoft.com/office/drawing/2014/main" id="{07BAA4C3-9B6B-352B-216E-BC979EBF22E7}"/>
                </a:ext>
              </a:extLst>
            </p:cNvPr>
            <p:cNvSpPr/>
            <p:nvPr/>
          </p:nvSpPr>
          <p:spPr>
            <a:xfrm>
              <a:off x="5105820"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2C95CBD7-BC44-F5AA-14AE-19063F850912}"/>
                </a:ext>
              </a:extLst>
            </p:cNvPr>
            <p:cNvSpPr txBox="1"/>
            <p:nvPr/>
          </p:nvSpPr>
          <p:spPr>
            <a:xfrm>
              <a:off x="5025813" y="1536886"/>
              <a:ext cx="2140374" cy="707886"/>
            </a:xfrm>
            <a:prstGeom prst="roundRect">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bIns="144000" rtlCol="0" anchor="ctr"/>
            <a:lstStyle>
              <a:defPPr>
                <a:defRPr lang="en-US"/>
              </a:defPPr>
              <a:lvl1pPr algn="ctr">
                <a:defRPr sz="4000">
                  <a:solidFill>
                    <a:schemeClr val="lt1"/>
                  </a:solidFill>
                  <a:latin typeface="Darker Grotesque SemiBold"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5400" spc="-300" dirty="0">
                  <a:latin typeface="Agency FB" panose="020B0503020202020204" pitchFamily="34" charset="0"/>
                </a:rPr>
                <a:t>Analysis</a:t>
              </a:r>
            </a:p>
          </p:txBody>
        </p:sp>
        <p:sp>
          <p:nvSpPr>
            <p:cNvPr id="24" name="Oval 23">
              <a:extLst>
                <a:ext uri="{FF2B5EF4-FFF2-40B4-BE49-F238E27FC236}">
                  <a16:creationId xmlns:a16="http://schemas.microsoft.com/office/drawing/2014/main" id="{E308EBC3-4DF3-9E2D-0CE4-6C8A4C0ED43A}"/>
                </a:ext>
              </a:extLst>
            </p:cNvPr>
            <p:cNvSpPr/>
            <p:nvPr/>
          </p:nvSpPr>
          <p:spPr>
            <a:xfrm>
              <a:off x="7011694"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31397BF6-19C6-9684-A7D2-A467B72F0408}"/>
                </a:ext>
              </a:extLst>
            </p:cNvPr>
            <p:cNvSpPr/>
            <p:nvPr/>
          </p:nvSpPr>
          <p:spPr>
            <a:xfrm>
              <a:off x="6544571"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4CD6748D-86AA-54CE-ED6E-30C75D9B62C3}"/>
                </a:ext>
              </a:extLst>
            </p:cNvPr>
            <p:cNvSpPr/>
            <p:nvPr/>
          </p:nvSpPr>
          <p:spPr>
            <a:xfrm>
              <a:off x="5573602"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064FD18E-B1FD-D852-04A2-569FB1889B9A}"/>
                </a:ext>
              </a:extLst>
            </p:cNvPr>
            <p:cNvSpPr/>
            <p:nvPr/>
          </p:nvSpPr>
          <p:spPr>
            <a:xfrm>
              <a:off x="5581815"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29C1ACD2-9EE8-8AFF-30BF-0E22C92D6867}"/>
                </a:ext>
              </a:extLst>
            </p:cNvPr>
            <p:cNvSpPr/>
            <p:nvPr/>
          </p:nvSpPr>
          <p:spPr>
            <a:xfrm>
              <a:off x="6535826"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2E2ED03A-0E7F-B43D-0BA2-22398D290CEE}"/>
                </a:ext>
              </a:extLst>
            </p:cNvPr>
            <p:cNvCxnSpPr>
              <a:cxnSpLocks/>
              <a:stCxn id="23" idx="2"/>
              <a:endCxn id="11" idx="4"/>
            </p:cNvCxnSpPr>
            <p:nvPr/>
          </p:nvCxnSpPr>
          <p:spPr>
            <a:xfrm flipH="1">
              <a:off x="5627718" y="2244772"/>
              <a:ext cx="468282"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C1E53436-0FBE-6E2A-3EBF-2ECFB327B404}"/>
                </a:ext>
              </a:extLst>
            </p:cNvPr>
            <p:cNvCxnSpPr>
              <a:cxnSpLocks/>
              <a:stCxn id="23" idx="2"/>
              <a:endCxn id="11" idx="5"/>
            </p:cNvCxnSpPr>
            <p:nvPr/>
          </p:nvCxnSpPr>
          <p:spPr>
            <a:xfrm>
              <a:off x="6096000" y="2244772"/>
              <a:ext cx="484826"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32" name="Graphic 14">
              <a:hlinkClick r:id="rId5" action="ppaction://hlinksldjump"/>
              <a:extLst>
                <a:ext uri="{FF2B5EF4-FFF2-40B4-BE49-F238E27FC236}">
                  <a16:creationId xmlns:a16="http://schemas.microsoft.com/office/drawing/2014/main" id="{F1C583D3-A721-2755-DF3D-BC6F68E68772}"/>
                </a:ext>
              </a:extLst>
            </p:cNvPr>
            <p:cNvSpPr/>
            <p:nvPr/>
          </p:nvSpPr>
          <p:spPr>
            <a:xfrm>
              <a:off x="5769960" y="3066176"/>
              <a:ext cx="703478" cy="72564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solidFill>
            <a:ln w="1191" cap="flat">
              <a:noFill/>
              <a:prstDash val="solid"/>
              <a:miter/>
            </a:ln>
            <a:effectLst>
              <a:outerShdw blurRad="101600" dir="5400000" algn="ctr" rotWithShape="0">
                <a:schemeClr val="bg1"/>
              </a:outerShdw>
            </a:effectLst>
          </p:spPr>
          <p:txBody>
            <a:bodyPr rtlCol="0" anchor="ctr"/>
            <a:lstStyle/>
            <a:p>
              <a:endParaRPr lang="en-GB"/>
            </a:p>
          </p:txBody>
        </p:sp>
      </p:grpSp>
    </p:spTree>
    <p:extLst>
      <p:ext uri="{BB962C8B-B14F-4D97-AF65-F5344CB8AC3E}">
        <p14:creationId xmlns:p14="http://schemas.microsoft.com/office/powerpoint/2010/main" val="2255192285"/>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800"/>
                                        <p:tgtEl>
                                          <p:spTgt spid="36"/>
                                        </p:tgtEl>
                                      </p:cBhvr>
                                    </p:animEffect>
                                  </p:childTnLst>
                                </p:cTn>
                              </p:par>
                              <p:par>
                                <p:cTn id="8" presetID="42" presetClass="path" presetSubtype="0" decel="100000" fill="hold" nodeType="withEffect">
                                  <p:stCondLst>
                                    <p:cond delay="0"/>
                                  </p:stCondLst>
                                  <p:childTnLst>
                                    <p:animMotion origin="layout" path="M 0 -4.81481E-6 L 0 0.11389 " pathEditMode="relative" rAng="0" ptsTypes="AA">
                                      <p:cBhvr>
                                        <p:cTn id="9" dur="1250" spd="-100000" fill="hold"/>
                                        <p:tgtEl>
                                          <p:spTgt spid="36"/>
                                        </p:tgtEl>
                                        <p:attrNameLst>
                                          <p:attrName>ppt_x</p:attrName>
                                          <p:attrName>ppt_y</p:attrName>
                                        </p:attrNameLst>
                                      </p:cBhvr>
                                      <p:rCtr x="0" y="5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147536"/>
            <a:ext cx="14285418" cy="2215991"/>
          </a:xfrm>
          <a:prstGeom prst="rect">
            <a:avLst/>
          </a:prstGeom>
          <a:solidFill>
            <a:schemeClr val="tx1"/>
          </a:solidFill>
        </p:spPr>
        <p:txBody>
          <a:bodyPr wrap="square" rtlCol="0" anchor="ctr">
            <a:spAutoFit/>
          </a:bodyPr>
          <a:lstStyle/>
          <a:p>
            <a:pPr algn="ctr"/>
            <a:r>
              <a:rPr lang="en-US" sz="13800" spc="-300" dirty="0">
                <a:solidFill>
                  <a:schemeClr val="bg1"/>
                </a:solidFill>
                <a:latin typeface="Darker Grotesque SemiBold" pitchFamily="2" charset="0"/>
              </a:rPr>
              <a:t>COMPARISON</a:t>
            </a:r>
          </a:p>
        </p:txBody>
      </p:sp>
    </p:spTree>
    <p:extLst>
      <p:ext uri="{BB962C8B-B14F-4D97-AF65-F5344CB8AC3E}">
        <p14:creationId xmlns:p14="http://schemas.microsoft.com/office/powerpoint/2010/main" val="1133159066"/>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833255" y="2263793"/>
            <a:ext cx="2554514"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3973549" y="3631365"/>
            <a:ext cx="4273927" cy="564129"/>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4800" b="0" i="0" u="none" strike="noStrike" kern="0" cap="none" spc="0" normalizeH="0" baseline="0" noProof="0" dirty="0">
                <a:ln>
                  <a:noFill/>
                </a:ln>
                <a:solidFill>
                  <a:schemeClr val="bg1"/>
                </a:solidFill>
                <a:effectLst/>
                <a:uLnTx/>
                <a:uFillTx/>
                <a:latin typeface="Darker Grotesque SemiBold"/>
              </a:rPr>
              <a:t>COMPARISION</a:t>
            </a:r>
          </a:p>
        </p:txBody>
      </p:sp>
      <p:sp>
        <p:nvSpPr>
          <p:cNvPr id="7" name="TextBox 6">
            <a:extLst>
              <a:ext uri="{FF2B5EF4-FFF2-40B4-BE49-F238E27FC236}">
                <a16:creationId xmlns:a16="http://schemas.microsoft.com/office/drawing/2014/main" id="{F2F8F75D-A38E-7132-E81F-AA13498EEB7F}"/>
              </a:ext>
            </a:extLst>
          </p:cNvPr>
          <p:cNvSpPr txBox="1"/>
          <p:nvPr/>
        </p:nvSpPr>
        <p:spPr>
          <a:xfrm>
            <a:off x="5115559" y="2406526"/>
            <a:ext cx="1989905" cy="461665"/>
          </a:xfrm>
          <a:prstGeom prst="rect">
            <a:avLst/>
          </a:prstGeom>
          <a:noFill/>
        </p:spPr>
        <p:txBody>
          <a:bodyPr wrap="none" rtlCol="0">
            <a:spAutoFit/>
          </a:bodyPr>
          <a:lstStyle/>
          <a:p>
            <a:pPr algn="ctr"/>
            <a:r>
              <a:rPr lang="en-US" sz="2400" dirty="0">
                <a:solidFill>
                  <a:schemeClr val="bg1"/>
                </a:solidFill>
                <a:latin typeface="Darker Grotesque SemiBold" pitchFamily="2" charset="0"/>
              </a:rPr>
              <a:t>COMPARISION</a:t>
            </a:r>
            <a:endParaRPr lang="en-GB" sz="2400" dirty="0">
              <a:solidFill>
                <a:schemeClr val="bg1"/>
              </a:solidFill>
              <a:latin typeface="Darker Grotesque SemiBold" pitchFamily="2" charset="0"/>
            </a:endParaRPr>
          </a:p>
        </p:txBody>
      </p:sp>
    </p:spTree>
    <p:extLst>
      <p:ext uri="{BB962C8B-B14F-4D97-AF65-F5344CB8AC3E}">
        <p14:creationId xmlns:p14="http://schemas.microsoft.com/office/powerpoint/2010/main" val="1576528770"/>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830811" y="192836"/>
            <a:ext cx="2554514"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7" name="TextBox 6">
            <a:extLst>
              <a:ext uri="{FF2B5EF4-FFF2-40B4-BE49-F238E27FC236}">
                <a16:creationId xmlns:a16="http://schemas.microsoft.com/office/drawing/2014/main" id="{F2F8F75D-A38E-7132-E81F-AA13498EEB7F}"/>
              </a:ext>
            </a:extLst>
          </p:cNvPr>
          <p:cNvSpPr txBox="1"/>
          <p:nvPr/>
        </p:nvSpPr>
        <p:spPr>
          <a:xfrm>
            <a:off x="5192550" y="335569"/>
            <a:ext cx="1806905" cy="461665"/>
          </a:xfrm>
          <a:prstGeom prst="rect">
            <a:avLst/>
          </a:prstGeom>
          <a:noFill/>
        </p:spPr>
        <p:txBody>
          <a:bodyPr wrap="none" rtlCol="0">
            <a:spAutoFit/>
          </a:bodyPr>
          <a:lstStyle/>
          <a:p>
            <a:pPr algn="ctr"/>
            <a:r>
              <a:rPr lang="en-US" sz="2400" spc="-300" dirty="0">
                <a:solidFill>
                  <a:schemeClr val="bg1"/>
                </a:solidFill>
                <a:latin typeface="Darker Grotesque SemiBold" pitchFamily="2" charset="0"/>
              </a:rPr>
              <a:t>COMPARISION</a:t>
            </a:r>
            <a:endParaRPr lang="en-GB" sz="2400" spc="-300" dirty="0">
              <a:solidFill>
                <a:schemeClr val="bg1"/>
              </a:solidFill>
              <a:latin typeface="Darker Grotesque SemiBold" pitchFamily="2" charset="0"/>
            </a:endParaRPr>
          </a:p>
        </p:txBody>
      </p:sp>
      <p:graphicFrame>
        <p:nvGraphicFramePr>
          <p:cNvPr id="8" name="Chart 7">
            <a:extLst>
              <a:ext uri="{FF2B5EF4-FFF2-40B4-BE49-F238E27FC236}">
                <a16:creationId xmlns:a16="http://schemas.microsoft.com/office/drawing/2014/main" id="{BC328E17-9C32-A0E1-679A-8E6A9091C90D}"/>
              </a:ext>
            </a:extLst>
          </p:cNvPr>
          <p:cNvGraphicFramePr/>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2754116"/>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830811" y="192836"/>
            <a:ext cx="2554514"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7" name="TextBox 6">
            <a:extLst>
              <a:ext uri="{FF2B5EF4-FFF2-40B4-BE49-F238E27FC236}">
                <a16:creationId xmlns:a16="http://schemas.microsoft.com/office/drawing/2014/main" id="{F2F8F75D-A38E-7132-E81F-AA13498EEB7F}"/>
              </a:ext>
            </a:extLst>
          </p:cNvPr>
          <p:cNvSpPr txBox="1"/>
          <p:nvPr/>
        </p:nvSpPr>
        <p:spPr>
          <a:xfrm>
            <a:off x="5192550" y="335569"/>
            <a:ext cx="1806905" cy="461665"/>
          </a:xfrm>
          <a:prstGeom prst="rect">
            <a:avLst/>
          </a:prstGeom>
          <a:noFill/>
        </p:spPr>
        <p:txBody>
          <a:bodyPr wrap="none" rtlCol="0">
            <a:spAutoFit/>
          </a:bodyPr>
          <a:lstStyle/>
          <a:p>
            <a:pPr algn="ctr"/>
            <a:r>
              <a:rPr lang="en-US" sz="2400" spc="-300" dirty="0">
                <a:solidFill>
                  <a:schemeClr val="bg1"/>
                </a:solidFill>
                <a:latin typeface="Darker Grotesque SemiBold" pitchFamily="2" charset="0"/>
              </a:rPr>
              <a:t>COMPARISION</a:t>
            </a:r>
            <a:endParaRPr lang="en-GB" sz="2400" spc="-300" dirty="0">
              <a:solidFill>
                <a:schemeClr val="bg1"/>
              </a:solidFill>
              <a:latin typeface="Darker Grotesque SemiBold" pitchFamily="2" charset="0"/>
            </a:endParaRPr>
          </a:p>
        </p:txBody>
      </p:sp>
      <p:graphicFrame>
        <p:nvGraphicFramePr>
          <p:cNvPr id="5" name="Chart 4">
            <a:extLst>
              <a:ext uri="{FF2B5EF4-FFF2-40B4-BE49-F238E27FC236}">
                <a16:creationId xmlns:a16="http://schemas.microsoft.com/office/drawing/2014/main" id="{BC328E17-9C32-A0E1-679A-8E6A9091C90D}"/>
              </a:ext>
            </a:extLst>
          </p:cNvPr>
          <p:cNvGraphicFramePr/>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1121079"/>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147536"/>
            <a:ext cx="14285418" cy="2215991"/>
          </a:xfrm>
          <a:prstGeom prst="rect">
            <a:avLst/>
          </a:prstGeom>
          <a:noFill/>
        </p:spPr>
        <p:txBody>
          <a:bodyPr wrap="square" rtlCol="0" anchor="ctr">
            <a:spAutoFit/>
          </a:bodyPr>
          <a:lstStyle/>
          <a:p>
            <a:pPr algn="ctr"/>
            <a:r>
              <a:rPr lang="en-US" sz="13800" spc="-300" dirty="0">
                <a:solidFill>
                  <a:schemeClr val="bg1"/>
                </a:solidFill>
                <a:latin typeface="Darker Grotesque SemiBold" pitchFamily="2" charset="0"/>
              </a:rPr>
              <a:t>RESULT</a:t>
            </a:r>
          </a:p>
        </p:txBody>
      </p:sp>
    </p:spTree>
    <p:extLst>
      <p:ext uri="{BB962C8B-B14F-4D97-AF65-F5344CB8AC3E}">
        <p14:creationId xmlns:p14="http://schemas.microsoft.com/office/powerpoint/2010/main" val="4002260426"/>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5021941" y="2910971"/>
            <a:ext cx="2380343"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4418192" y="4002707"/>
            <a:ext cx="3587842" cy="878638"/>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8000" b="0" i="0" u="none" strike="noStrike" kern="0" cap="none" spc="0" normalizeH="0" baseline="0" noProof="0" dirty="0">
                <a:ln>
                  <a:noFill/>
                </a:ln>
                <a:solidFill>
                  <a:schemeClr val="bg1"/>
                </a:solidFill>
                <a:effectLst/>
                <a:uLnTx/>
                <a:uFillTx/>
                <a:latin typeface="Darker Grotesque SemiBold"/>
              </a:rPr>
              <a:t>RESULT</a:t>
            </a:r>
          </a:p>
        </p:txBody>
      </p:sp>
      <p:sp>
        <p:nvSpPr>
          <p:cNvPr id="6" name="TextBox 5">
            <a:extLst>
              <a:ext uri="{FF2B5EF4-FFF2-40B4-BE49-F238E27FC236}">
                <a16:creationId xmlns:a16="http://schemas.microsoft.com/office/drawing/2014/main" id="{25B8CDBE-5D4E-E9E7-2C0C-4AC9770C9FBA}"/>
              </a:ext>
            </a:extLst>
          </p:cNvPr>
          <p:cNvSpPr txBox="1"/>
          <p:nvPr/>
        </p:nvSpPr>
        <p:spPr>
          <a:xfrm>
            <a:off x="5468961" y="2961372"/>
            <a:ext cx="1486304" cy="646331"/>
          </a:xfrm>
          <a:prstGeom prst="rect">
            <a:avLst/>
          </a:prstGeom>
          <a:noFill/>
        </p:spPr>
        <p:txBody>
          <a:bodyPr wrap="none" rtlCol="0">
            <a:spAutoFit/>
          </a:bodyPr>
          <a:lstStyle/>
          <a:p>
            <a:pPr algn="ctr"/>
            <a:r>
              <a:rPr lang="en-US" sz="3600" spc="-300" dirty="0">
                <a:solidFill>
                  <a:schemeClr val="bg1"/>
                </a:solidFill>
                <a:latin typeface="Darker Grotesque SemiBold" pitchFamily="2" charset="0"/>
              </a:rPr>
              <a:t>RESULT</a:t>
            </a:r>
            <a:endParaRPr lang="en-GB" sz="3600" spc="-300" dirty="0">
              <a:solidFill>
                <a:schemeClr val="bg1"/>
              </a:solidFill>
              <a:latin typeface="Darker Grotesque SemiBold" pitchFamily="2" charset="0"/>
            </a:endParaRPr>
          </a:p>
        </p:txBody>
      </p:sp>
    </p:spTree>
    <p:extLst>
      <p:ext uri="{BB962C8B-B14F-4D97-AF65-F5344CB8AC3E}">
        <p14:creationId xmlns:p14="http://schemas.microsoft.com/office/powerpoint/2010/main" val="3136696028"/>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147536"/>
            <a:ext cx="14285418" cy="2215991"/>
          </a:xfrm>
          <a:prstGeom prst="rect">
            <a:avLst/>
          </a:prstGeom>
          <a:noFill/>
        </p:spPr>
        <p:txBody>
          <a:bodyPr wrap="square" rtlCol="0" anchor="ctr">
            <a:spAutoFit/>
          </a:bodyPr>
          <a:lstStyle/>
          <a:p>
            <a:pPr algn="ctr"/>
            <a:r>
              <a:rPr lang="en-US" sz="13800" spc="-300" dirty="0">
                <a:solidFill>
                  <a:schemeClr val="bg1"/>
                </a:solidFill>
                <a:latin typeface="Darker Grotesque SemiBold" pitchFamily="2" charset="0"/>
              </a:rPr>
              <a:t>STRATEGIES</a:t>
            </a:r>
          </a:p>
        </p:txBody>
      </p:sp>
    </p:spTree>
    <p:extLst>
      <p:ext uri="{BB962C8B-B14F-4D97-AF65-F5344CB8AC3E}">
        <p14:creationId xmlns:p14="http://schemas.microsoft.com/office/powerpoint/2010/main" val="906578019"/>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B37B6CC-A801-4069-9255-E6B1F2468178}"/>
              </a:ext>
            </a:extLst>
          </p:cNvPr>
          <p:cNvGraphicFramePr>
            <a:graphicFrameLocks noGrp="1"/>
          </p:cNvGraphicFramePr>
          <p:nvPr>
            <p:extLst>
              <p:ext uri="{D42A27DB-BD31-4B8C-83A1-F6EECF244321}">
                <p14:modId xmlns:p14="http://schemas.microsoft.com/office/powerpoint/2010/main" val="2415282267"/>
              </p:ext>
            </p:extLst>
          </p:nvPr>
        </p:nvGraphicFramePr>
        <p:xfrm>
          <a:off x="490654" y="1895708"/>
          <a:ext cx="11206976" cy="4850776"/>
        </p:xfrm>
        <a:graphic>
          <a:graphicData uri="http://schemas.openxmlformats.org/drawingml/2006/table">
            <a:tbl>
              <a:tblPr firstRow="1" bandRow="1">
                <a:tableStyleId>{5C22544A-7EE6-4342-B048-85BDC9FD1C3A}</a:tableStyleId>
              </a:tblPr>
              <a:tblGrid>
                <a:gridCol w="1034128">
                  <a:extLst>
                    <a:ext uri="{9D8B030D-6E8A-4147-A177-3AD203B41FA5}">
                      <a16:colId xmlns:a16="http://schemas.microsoft.com/office/drawing/2014/main" val="3647314816"/>
                    </a:ext>
                  </a:extLst>
                </a:gridCol>
                <a:gridCol w="4569360">
                  <a:extLst>
                    <a:ext uri="{9D8B030D-6E8A-4147-A177-3AD203B41FA5}">
                      <a16:colId xmlns:a16="http://schemas.microsoft.com/office/drawing/2014/main" val="2943343642"/>
                    </a:ext>
                  </a:extLst>
                </a:gridCol>
                <a:gridCol w="2801744">
                  <a:extLst>
                    <a:ext uri="{9D8B030D-6E8A-4147-A177-3AD203B41FA5}">
                      <a16:colId xmlns:a16="http://schemas.microsoft.com/office/drawing/2014/main" val="3181104834"/>
                    </a:ext>
                  </a:extLst>
                </a:gridCol>
                <a:gridCol w="2801744">
                  <a:extLst>
                    <a:ext uri="{9D8B030D-6E8A-4147-A177-3AD203B41FA5}">
                      <a16:colId xmlns:a16="http://schemas.microsoft.com/office/drawing/2014/main" val="2474400573"/>
                    </a:ext>
                  </a:extLst>
                </a:gridCol>
              </a:tblGrid>
              <a:tr h="606347">
                <a:tc>
                  <a:txBody>
                    <a:bodyPr/>
                    <a:lstStyle/>
                    <a:p>
                      <a:r>
                        <a:rPr lang="en-US" dirty="0"/>
                        <a:t>S.N</a:t>
                      </a:r>
                    </a:p>
                  </a:txBody>
                  <a:tcPr/>
                </a:tc>
                <a:tc>
                  <a:txBody>
                    <a:bodyPr/>
                    <a:lstStyle/>
                    <a:p>
                      <a:r>
                        <a:rPr lang="en-US" dirty="0"/>
                        <a:t>causes</a:t>
                      </a:r>
                    </a:p>
                  </a:txBody>
                  <a:tcPr/>
                </a:tc>
                <a:tc>
                  <a:txBody>
                    <a:bodyPr/>
                    <a:lstStyle/>
                    <a:p>
                      <a:r>
                        <a:rPr lang="en-US" dirty="0"/>
                        <a:t>Checks</a:t>
                      </a:r>
                    </a:p>
                  </a:txBody>
                  <a:tcPr/>
                </a:tc>
                <a:tc>
                  <a:txBody>
                    <a:bodyPr/>
                    <a:lstStyle/>
                    <a:p>
                      <a:r>
                        <a:rPr lang="en-US" dirty="0"/>
                        <a:t>Total</a:t>
                      </a:r>
                    </a:p>
                  </a:txBody>
                  <a:tcPr/>
                </a:tc>
                <a:extLst>
                  <a:ext uri="{0D108BD9-81ED-4DB2-BD59-A6C34878D82A}">
                    <a16:rowId xmlns:a16="http://schemas.microsoft.com/office/drawing/2014/main" val="502298819"/>
                  </a:ext>
                </a:extLst>
              </a:tr>
              <a:tr h="606347">
                <a:tc>
                  <a:txBody>
                    <a:bodyPr/>
                    <a:lstStyle/>
                    <a:p>
                      <a:r>
                        <a:rPr lang="en-US" dirty="0"/>
                        <a:t>1</a:t>
                      </a:r>
                    </a:p>
                  </a:txBody>
                  <a:tcPr/>
                </a:tc>
                <a:tc>
                  <a:txBody>
                    <a:bodyPr/>
                    <a:lstStyle/>
                    <a:p>
                      <a:r>
                        <a:rPr lang="en-US" dirty="0"/>
                        <a:t>Conflicting </a:t>
                      </a:r>
                      <a:r>
                        <a:rPr lang="en-US" dirty="0" err="1"/>
                        <a:t>prirorities</a:t>
                      </a:r>
                      <a:endParaRPr lang="en-US" dirty="0"/>
                    </a:p>
                  </a:txBody>
                  <a:tcPr/>
                </a:tc>
                <a:tc>
                  <a:txBody>
                    <a:bodyPr/>
                    <a:lstStyle/>
                    <a:p>
                      <a:endParaRPr lang="en-US"/>
                    </a:p>
                  </a:txBody>
                  <a:tcPr/>
                </a:tc>
                <a:tc>
                  <a:txBody>
                    <a:bodyPr/>
                    <a:lstStyle/>
                    <a:p>
                      <a:r>
                        <a:rPr lang="en-US" dirty="0"/>
                        <a:t>4</a:t>
                      </a:r>
                    </a:p>
                  </a:txBody>
                  <a:tcPr/>
                </a:tc>
                <a:extLst>
                  <a:ext uri="{0D108BD9-81ED-4DB2-BD59-A6C34878D82A}">
                    <a16:rowId xmlns:a16="http://schemas.microsoft.com/office/drawing/2014/main" val="3864681659"/>
                  </a:ext>
                </a:extLst>
              </a:tr>
              <a:tr h="606347">
                <a:tc>
                  <a:txBody>
                    <a:bodyPr/>
                    <a:lstStyle/>
                    <a:p>
                      <a:r>
                        <a:rPr lang="en-US" dirty="0"/>
                        <a:t>2</a:t>
                      </a:r>
                    </a:p>
                  </a:txBody>
                  <a:tcPr/>
                </a:tc>
                <a:tc>
                  <a:txBody>
                    <a:bodyPr/>
                    <a:lstStyle/>
                    <a:p>
                      <a:r>
                        <a:rPr lang="en-US" dirty="0"/>
                        <a:t>Lack of self confidence</a:t>
                      </a:r>
                    </a:p>
                  </a:txBody>
                  <a:tcPr/>
                </a:tc>
                <a:tc>
                  <a:txBody>
                    <a:bodyPr/>
                    <a:lstStyle/>
                    <a:p>
                      <a:endParaRPr lang="en-US"/>
                    </a:p>
                  </a:txBody>
                  <a:tcPr/>
                </a:tc>
                <a:tc>
                  <a:txBody>
                    <a:bodyPr/>
                    <a:lstStyle/>
                    <a:p>
                      <a:r>
                        <a:rPr lang="en-US" dirty="0"/>
                        <a:t>6</a:t>
                      </a:r>
                    </a:p>
                  </a:txBody>
                  <a:tcPr/>
                </a:tc>
                <a:extLst>
                  <a:ext uri="{0D108BD9-81ED-4DB2-BD59-A6C34878D82A}">
                    <a16:rowId xmlns:a16="http://schemas.microsoft.com/office/drawing/2014/main" val="4231697298"/>
                  </a:ext>
                </a:extLst>
              </a:tr>
              <a:tr h="606347">
                <a:tc>
                  <a:txBody>
                    <a:bodyPr/>
                    <a:lstStyle/>
                    <a:p>
                      <a:r>
                        <a:rPr lang="en-US" dirty="0"/>
                        <a:t>3</a:t>
                      </a:r>
                    </a:p>
                  </a:txBody>
                  <a:tcPr/>
                </a:tc>
                <a:tc>
                  <a:txBody>
                    <a:bodyPr/>
                    <a:lstStyle/>
                    <a:p>
                      <a:r>
                        <a:rPr lang="en-US" dirty="0" err="1"/>
                        <a:t>Physcological</a:t>
                      </a:r>
                      <a:r>
                        <a:rPr lang="en-US" dirty="0"/>
                        <a:t> factors</a:t>
                      </a:r>
                    </a:p>
                  </a:txBody>
                  <a:tcPr/>
                </a:tc>
                <a:tc>
                  <a:txBody>
                    <a:bodyPr/>
                    <a:lstStyle/>
                    <a:p>
                      <a:endParaRPr lang="en-US"/>
                    </a:p>
                  </a:txBody>
                  <a:tcPr/>
                </a:tc>
                <a:tc>
                  <a:txBody>
                    <a:bodyPr/>
                    <a:lstStyle/>
                    <a:p>
                      <a:r>
                        <a:rPr lang="en-US" dirty="0"/>
                        <a:t>7</a:t>
                      </a:r>
                    </a:p>
                  </a:txBody>
                  <a:tcPr/>
                </a:tc>
                <a:extLst>
                  <a:ext uri="{0D108BD9-81ED-4DB2-BD59-A6C34878D82A}">
                    <a16:rowId xmlns:a16="http://schemas.microsoft.com/office/drawing/2014/main" val="4162033093"/>
                  </a:ext>
                </a:extLst>
              </a:tr>
              <a:tr h="606347">
                <a:tc>
                  <a:txBody>
                    <a:bodyPr/>
                    <a:lstStyle/>
                    <a:p>
                      <a:r>
                        <a:rPr lang="en-US" dirty="0"/>
                        <a:t>4</a:t>
                      </a:r>
                    </a:p>
                  </a:txBody>
                  <a:tcPr/>
                </a:tc>
                <a:tc>
                  <a:txBody>
                    <a:bodyPr/>
                    <a:lstStyle/>
                    <a:p>
                      <a:r>
                        <a:rPr lang="en-US" dirty="0"/>
                        <a:t>Income in-</a:t>
                      </a:r>
                      <a:r>
                        <a:rPr lang="en-US" dirty="0" err="1"/>
                        <a:t>equility</a:t>
                      </a:r>
                      <a:endParaRPr lang="en-US" dirty="0"/>
                    </a:p>
                  </a:txBody>
                  <a:tcPr/>
                </a:tc>
                <a:tc>
                  <a:txBody>
                    <a:bodyPr/>
                    <a:lstStyle/>
                    <a:p>
                      <a:endParaRPr lang="en-US"/>
                    </a:p>
                  </a:txBody>
                  <a:tcPr/>
                </a:tc>
                <a:tc>
                  <a:txBody>
                    <a:bodyPr/>
                    <a:lstStyle/>
                    <a:p>
                      <a:r>
                        <a:rPr lang="en-US" dirty="0"/>
                        <a:t>3</a:t>
                      </a:r>
                    </a:p>
                  </a:txBody>
                  <a:tcPr/>
                </a:tc>
                <a:extLst>
                  <a:ext uri="{0D108BD9-81ED-4DB2-BD59-A6C34878D82A}">
                    <a16:rowId xmlns:a16="http://schemas.microsoft.com/office/drawing/2014/main" val="3741671750"/>
                  </a:ext>
                </a:extLst>
              </a:tr>
              <a:tr h="606347">
                <a:tc>
                  <a:txBody>
                    <a:bodyPr/>
                    <a:lstStyle/>
                    <a:p>
                      <a:r>
                        <a:rPr lang="en-US" dirty="0"/>
                        <a:t>5</a:t>
                      </a:r>
                    </a:p>
                  </a:txBody>
                  <a:tcPr/>
                </a:tc>
                <a:tc>
                  <a:txBody>
                    <a:bodyPr/>
                    <a:lstStyle/>
                    <a:p>
                      <a:r>
                        <a:rPr lang="en-US" dirty="0"/>
                        <a:t>Social judgement</a:t>
                      </a:r>
                    </a:p>
                  </a:txBody>
                  <a:tcPr/>
                </a:tc>
                <a:tc>
                  <a:txBody>
                    <a:bodyPr/>
                    <a:lstStyle/>
                    <a:p>
                      <a:endParaRPr lang="en-US"/>
                    </a:p>
                  </a:txBody>
                  <a:tcPr/>
                </a:tc>
                <a:tc>
                  <a:txBody>
                    <a:bodyPr/>
                    <a:lstStyle/>
                    <a:p>
                      <a:r>
                        <a:rPr lang="en-US" dirty="0"/>
                        <a:t>9</a:t>
                      </a:r>
                    </a:p>
                  </a:txBody>
                  <a:tcPr/>
                </a:tc>
                <a:extLst>
                  <a:ext uri="{0D108BD9-81ED-4DB2-BD59-A6C34878D82A}">
                    <a16:rowId xmlns:a16="http://schemas.microsoft.com/office/drawing/2014/main" val="1527772738"/>
                  </a:ext>
                </a:extLst>
              </a:tr>
              <a:tr h="606347">
                <a:tc>
                  <a:txBody>
                    <a:bodyPr/>
                    <a:lstStyle/>
                    <a:p>
                      <a:r>
                        <a:rPr lang="en-US" dirty="0"/>
                        <a:t>6</a:t>
                      </a:r>
                    </a:p>
                  </a:txBody>
                  <a:tcPr/>
                </a:tc>
                <a:tc>
                  <a:txBody>
                    <a:bodyPr/>
                    <a:lstStyle/>
                    <a:p>
                      <a:r>
                        <a:rPr lang="en-US" dirty="0" err="1"/>
                        <a:t>Ecnomicial</a:t>
                      </a:r>
                      <a:r>
                        <a:rPr lang="en-US" dirty="0"/>
                        <a:t> problems</a:t>
                      </a:r>
                    </a:p>
                  </a:txBody>
                  <a:tcPr/>
                </a:tc>
                <a:tc>
                  <a:txBody>
                    <a:bodyPr/>
                    <a:lstStyle/>
                    <a:p>
                      <a:endParaRPr lang="en-US"/>
                    </a:p>
                  </a:txBody>
                  <a:tcPr/>
                </a:tc>
                <a:tc>
                  <a:txBody>
                    <a:bodyPr/>
                    <a:lstStyle/>
                    <a:p>
                      <a:r>
                        <a:rPr lang="en-US" dirty="0"/>
                        <a:t>5</a:t>
                      </a:r>
                    </a:p>
                  </a:txBody>
                  <a:tcPr/>
                </a:tc>
                <a:extLst>
                  <a:ext uri="{0D108BD9-81ED-4DB2-BD59-A6C34878D82A}">
                    <a16:rowId xmlns:a16="http://schemas.microsoft.com/office/drawing/2014/main" val="2109522776"/>
                  </a:ext>
                </a:extLst>
              </a:tr>
              <a:tr h="606347">
                <a:tc>
                  <a:txBody>
                    <a:bodyPr/>
                    <a:lstStyle/>
                    <a:p>
                      <a:r>
                        <a:rPr lang="en-US" dirty="0"/>
                        <a:t>7</a:t>
                      </a:r>
                    </a:p>
                  </a:txBody>
                  <a:tcPr/>
                </a:tc>
                <a:tc>
                  <a:txBody>
                    <a:bodyPr/>
                    <a:lstStyle/>
                    <a:p>
                      <a:r>
                        <a:rPr lang="en-US" dirty="0"/>
                        <a:t>Population growth</a:t>
                      </a:r>
                    </a:p>
                  </a:txBody>
                  <a:tcPr/>
                </a:tc>
                <a:tc>
                  <a:txBody>
                    <a:bodyPr/>
                    <a:lstStyle/>
                    <a:p>
                      <a:endParaRPr lang="en-US" dirty="0"/>
                    </a:p>
                  </a:txBody>
                  <a:tcPr/>
                </a:tc>
                <a:tc>
                  <a:txBody>
                    <a:bodyPr/>
                    <a:lstStyle/>
                    <a:p>
                      <a:r>
                        <a:rPr lang="en-US" dirty="0"/>
                        <a:t>10</a:t>
                      </a:r>
                    </a:p>
                  </a:txBody>
                  <a:tcPr/>
                </a:tc>
                <a:extLst>
                  <a:ext uri="{0D108BD9-81ED-4DB2-BD59-A6C34878D82A}">
                    <a16:rowId xmlns:a16="http://schemas.microsoft.com/office/drawing/2014/main" val="3469835974"/>
                  </a:ext>
                </a:extLst>
              </a:tr>
            </a:tbl>
          </a:graphicData>
        </a:graphic>
      </p:graphicFrame>
      <p:sp>
        <p:nvSpPr>
          <p:cNvPr id="3" name="TextBox 2">
            <a:extLst>
              <a:ext uri="{FF2B5EF4-FFF2-40B4-BE49-F238E27FC236}">
                <a16:creationId xmlns:a16="http://schemas.microsoft.com/office/drawing/2014/main" id="{B9944A08-2A1D-4CEF-9BBA-1ACE6B1BD3D9}"/>
              </a:ext>
            </a:extLst>
          </p:cNvPr>
          <p:cNvSpPr txBox="1"/>
          <p:nvPr/>
        </p:nvSpPr>
        <p:spPr>
          <a:xfrm>
            <a:off x="1037063" y="256478"/>
            <a:ext cx="9757317" cy="1015663"/>
          </a:xfrm>
          <a:prstGeom prst="rect">
            <a:avLst/>
          </a:prstGeom>
          <a:noFill/>
        </p:spPr>
        <p:txBody>
          <a:bodyPr wrap="square" rtlCol="0">
            <a:spAutoFit/>
          </a:bodyPr>
          <a:lstStyle/>
          <a:p>
            <a:r>
              <a:rPr lang="en-US" sz="2000" b="1" dirty="0"/>
              <a:t>Causes of lack of participation                                     observer : </a:t>
            </a:r>
            <a:r>
              <a:rPr lang="en-US" sz="2000" b="1" dirty="0" err="1"/>
              <a:t>Yunisha</a:t>
            </a:r>
            <a:r>
              <a:rPr lang="en-US" sz="2000" b="1" dirty="0"/>
              <a:t> ,  Sudeep and  Aditya</a:t>
            </a:r>
          </a:p>
          <a:p>
            <a:endParaRPr lang="en-US" sz="2000" b="1" dirty="0"/>
          </a:p>
          <a:p>
            <a:r>
              <a:rPr lang="en-US" sz="2000" b="1" dirty="0"/>
              <a:t>Venue : house</a:t>
            </a:r>
          </a:p>
        </p:txBody>
      </p:sp>
    </p:spTree>
    <p:extLst>
      <p:ext uri="{BB962C8B-B14F-4D97-AF65-F5344CB8AC3E}">
        <p14:creationId xmlns:p14="http://schemas.microsoft.com/office/powerpoint/2010/main" val="1358811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21899" y="2291929"/>
            <a:ext cx="2944399"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3374257" y="3668879"/>
            <a:ext cx="5639685" cy="878638"/>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8000" b="0" i="0" u="none" strike="noStrike" kern="0" cap="none" spc="0" normalizeH="0" baseline="0" noProof="0" dirty="0">
                <a:ln>
                  <a:noFill/>
                </a:ln>
                <a:solidFill>
                  <a:schemeClr val="bg1"/>
                </a:solidFill>
                <a:effectLst/>
                <a:uLnTx/>
                <a:uFillTx/>
                <a:latin typeface="Darker Grotesque SemiBold"/>
              </a:rPr>
              <a:t>STRATEGIES</a:t>
            </a:r>
          </a:p>
        </p:txBody>
      </p:sp>
      <p:sp>
        <p:nvSpPr>
          <p:cNvPr id="6" name="TextBox 5">
            <a:extLst>
              <a:ext uri="{FF2B5EF4-FFF2-40B4-BE49-F238E27FC236}">
                <a16:creationId xmlns:a16="http://schemas.microsoft.com/office/drawing/2014/main" id="{25B8CDBE-5D4E-E9E7-2C0C-4AC9770C9FBA}"/>
              </a:ext>
            </a:extLst>
          </p:cNvPr>
          <p:cNvSpPr txBox="1"/>
          <p:nvPr/>
        </p:nvSpPr>
        <p:spPr>
          <a:xfrm>
            <a:off x="5010120" y="2373107"/>
            <a:ext cx="2367956" cy="584775"/>
          </a:xfrm>
          <a:prstGeom prst="rect">
            <a:avLst/>
          </a:prstGeom>
          <a:noFill/>
        </p:spPr>
        <p:txBody>
          <a:bodyPr wrap="none" rtlCol="0">
            <a:spAutoFit/>
          </a:bodyPr>
          <a:lstStyle/>
          <a:p>
            <a:pPr algn="ctr"/>
            <a:r>
              <a:rPr lang="en-US" sz="3200" dirty="0">
                <a:solidFill>
                  <a:schemeClr val="bg1"/>
                </a:solidFill>
                <a:latin typeface="Darker Grotesque SemiBold" pitchFamily="2" charset="0"/>
              </a:rPr>
              <a:t>STRATEGIES</a:t>
            </a:r>
            <a:endParaRPr lang="en-GB" sz="3200" dirty="0">
              <a:solidFill>
                <a:schemeClr val="bg1"/>
              </a:solidFill>
              <a:latin typeface="Darker Grotesque SemiBold" pitchFamily="2" charset="0"/>
            </a:endParaRPr>
          </a:p>
        </p:txBody>
      </p:sp>
    </p:spTree>
    <p:extLst>
      <p:ext uri="{BB962C8B-B14F-4D97-AF65-F5344CB8AC3E}">
        <p14:creationId xmlns:p14="http://schemas.microsoft.com/office/powerpoint/2010/main" val="2048844570"/>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21902" y="172272"/>
            <a:ext cx="2944399"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6" name="TextBox 5">
            <a:extLst>
              <a:ext uri="{FF2B5EF4-FFF2-40B4-BE49-F238E27FC236}">
                <a16:creationId xmlns:a16="http://schemas.microsoft.com/office/drawing/2014/main" id="{25B8CDBE-5D4E-E9E7-2C0C-4AC9770C9FBA}"/>
              </a:ext>
            </a:extLst>
          </p:cNvPr>
          <p:cNvSpPr txBox="1"/>
          <p:nvPr/>
        </p:nvSpPr>
        <p:spPr>
          <a:xfrm>
            <a:off x="5010122" y="253451"/>
            <a:ext cx="2367956" cy="584775"/>
          </a:xfrm>
          <a:prstGeom prst="rect">
            <a:avLst/>
          </a:prstGeom>
          <a:noFill/>
        </p:spPr>
        <p:txBody>
          <a:bodyPr wrap="none" rtlCol="0">
            <a:spAutoFit/>
          </a:bodyPr>
          <a:lstStyle/>
          <a:p>
            <a:pPr algn="ctr"/>
            <a:r>
              <a:rPr lang="en-US" sz="3200" dirty="0">
                <a:solidFill>
                  <a:schemeClr val="bg1"/>
                </a:solidFill>
                <a:latin typeface="Darker Grotesque SemiBold" pitchFamily="2" charset="0"/>
              </a:rPr>
              <a:t>STRATEGIES</a:t>
            </a:r>
            <a:endParaRPr lang="en-GB" sz="3200" dirty="0">
              <a:solidFill>
                <a:schemeClr val="bg1"/>
              </a:solidFill>
              <a:latin typeface="Darker Grotesque SemiBold" pitchFamily="2" charset="0"/>
            </a:endParaRPr>
          </a:p>
        </p:txBody>
      </p:sp>
      <p:sp>
        <p:nvSpPr>
          <p:cNvPr id="7" name="Rectangle: Rounded Corners 2">
            <a:extLst>
              <a:ext uri="{FF2B5EF4-FFF2-40B4-BE49-F238E27FC236}">
                <a16:creationId xmlns:a16="http://schemas.microsoft.com/office/drawing/2014/main" id="{C535FBA2-6564-6A99-A3CC-06A2D67F6E98}"/>
              </a:ext>
            </a:extLst>
          </p:cNvPr>
          <p:cNvSpPr/>
          <p:nvPr/>
        </p:nvSpPr>
        <p:spPr>
          <a:xfrm>
            <a:off x="489289" y="1199212"/>
            <a:ext cx="11355049" cy="5476407"/>
          </a:xfrm>
          <a:prstGeom prst="roundRect">
            <a:avLst>
              <a:gd name="adj" fmla="val 19276"/>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b="1" dirty="0">
                <a:effectLst>
                  <a:glow rad="63500">
                    <a:schemeClr val="accent4">
                      <a:satMod val="175000"/>
                      <a:alpha val="40000"/>
                    </a:schemeClr>
                  </a:glow>
                </a:effectLst>
              </a:rPr>
              <a:t>1. Clear Communication: Ensure that expectations and goals are clearly communicated.</a:t>
            </a:r>
          </a:p>
          <a:p>
            <a:r>
              <a:rPr lang="en-GB" sz="2400" b="1" dirty="0">
                <a:effectLst>
                  <a:glow rad="63500">
                    <a:schemeClr val="accent4">
                      <a:satMod val="175000"/>
                      <a:alpha val="40000"/>
                    </a:schemeClr>
                  </a:glow>
                </a:effectLst>
              </a:rPr>
              <a:t>2. Engaging Activities: Create engaging and interactive activities that motivate participation.</a:t>
            </a:r>
          </a:p>
          <a:p>
            <a:r>
              <a:rPr lang="en-GB" sz="2400" b="1" dirty="0">
                <a:effectLst>
                  <a:glow rad="63500">
                    <a:schemeClr val="accent4">
                      <a:satMod val="175000"/>
                      <a:alpha val="40000"/>
                    </a:schemeClr>
                  </a:glow>
                </a:effectLst>
              </a:rPr>
              <a:t>3. Incentives: Offer rewards or recognition for active involvement.</a:t>
            </a:r>
          </a:p>
          <a:p>
            <a:r>
              <a:rPr lang="en-GB" sz="2400" b="1" dirty="0">
                <a:effectLst>
                  <a:glow rad="63500">
                    <a:schemeClr val="accent4">
                      <a:satMod val="175000"/>
                      <a:alpha val="40000"/>
                    </a:schemeClr>
                  </a:glow>
                </a:effectLst>
              </a:rPr>
              <a:t>4. Inclusive Environment: Foster a welcoming and inclusive atmosphere where everyone feels valued.</a:t>
            </a:r>
          </a:p>
          <a:p>
            <a:r>
              <a:rPr lang="en-GB" sz="2400" b="1" dirty="0">
                <a:effectLst>
                  <a:glow rad="63500">
                    <a:schemeClr val="accent4">
                      <a:satMod val="175000"/>
                      <a:alpha val="40000"/>
                    </a:schemeClr>
                  </a:glow>
                </a:effectLst>
              </a:rPr>
              <a:t>5. Flexible Options: Provide multiple ways to participate to accommodate different preferences and schedules.</a:t>
            </a:r>
          </a:p>
          <a:p>
            <a:r>
              <a:rPr lang="en-GB" sz="2400" b="1" dirty="0">
                <a:effectLst>
                  <a:glow rad="63500">
                    <a:schemeClr val="accent4">
                      <a:satMod val="175000"/>
                      <a:alpha val="40000"/>
                    </a:schemeClr>
                  </a:glow>
                </a:effectLst>
              </a:rPr>
              <a:t>6. Feedback Mechanism: Solicit and act on feedback to address concerns and improve involvement.</a:t>
            </a:r>
          </a:p>
          <a:p>
            <a:r>
              <a:rPr lang="en-GB" sz="2400" b="1" dirty="0">
                <a:effectLst>
                  <a:glow rad="63500">
                    <a:schemeClr val="accent4">
                      <a:satMod val="175000"/>
                      <a:alpha val="40000"/>
                    </a:schemeClr>
                  </a:glow>
                </a:effectLst>
              </a:rPr>
              <a:t>7. Leadership and Role Models: Encourage leaders and role models to actively participate and inspire others.</a:t>
            </a:r>
          </a:p>
          <a:p>
            <a:pPr algn="ctr"/>
            <a:endParaRPr lang="en-US" sz="2400" b="1" dirty="0">
              <a:solidFill>
                <a:schemeClr val="bg1"/>
              </a:solidFill>
              <a:effectLst>
                <a:outerShdw blurRad="38100" dist="38100" dir="2700000" algn="tl">
                  <a:srgbClr val="000000">
                    <a:alpha val="43137"/>
                  </a:srgbClr>
                </a:outerShdw>
              </a:effectLst>
              <a:latin typeface="+mj-lt"/>
              <a:cs typeface="Aharoni" panose="02010803020104030203" pitchFamily="2" charset="-79"/>
            </a:endParaRPr>
          </a:p>
        </p:txBody>
      </p:sp>
    </p:spTree>
    <p:extLst>
      <p:ext uri="{BB962C8B-B14F-4D97-AF65-F5344CB8AC3E}">
        <p14:creationId xmlns:p14="http://schemas.microsoft.com/office/powerpoint/2010/main" val="3190797469"/>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147536"/>
            <a:ext cx="14285418" cy="2215991"/>
          </a:xfrm>
          <a:prstGeom prst="rect">
            <a:avLst/>
          </a:prstGeom>
          <a:noFill/>
        </p:spPr>
        <p:txBody>
          <a:bodyPr wrap="square" rtlCol="0" anchor="ctr">
            <a:spAutoFit/>
          </a:bodyPr>
          <a:lstStyle/>
          <a:p>
            <a:pPr algn="ctr"/>
            <a:r>
              <a:rPr lang="en-US" sz="13800" spc="-300" dirty="0">
                <a:solidFill>
                  <a:schemeClr val="bg1"/>
                </a:solidFill>
                <a:latin typeface="Darker Grotesque SemiBold" pitchFamily="2" charset="0"/>
              </a:rPr>
              <a:t>BENEFITS</a:t>
            </a:r>
          </a:p>
        </p:txBody>
      </p:sp>
    </p:spTree>
    <p:extLst>
      <p:ext uri="{BB962C8B-B14F-4D97-AF65-F5344CB8AC3E}">
        <p14:creationId xmlns:p14="http://schemas.microsoft.com/office/powerpoint/2010/main" val="4094731526"/>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81860" y="2590467"/>
            <a:ext cx="2884439"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4006165" y="3940855"/>
            <a:ext cx="4435830" cy="878638"/>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8000" b="0" i="0" u="none" strike="noStrike" kern="0" cap="none" spc="0" normalizeH="0" baseline="0" noProof="0" dirty="0">
                <a:ln>
                  <a:noFill/>
                </a:ln>
                <a:solidFill>
                  <a:schemeClr val="bg1"/>
                </a:solidFill>
                <a:effectLst/>
                <a:uLnTx/>
                <a:uFillTx/>
                <a:latin typeface="Darker Grotesque SemiBold"/>
              </a:rPr>
              <a:t>BENEFITS</a:t>
            </a:r>
          </a:p>
        </p:txBody>
      </p:sp>
      <p:sp>
        <p:nvSpPr>
          <p:cNvPr id="6" name="TextBox 5">
            <a:extLst>
              <a:ext uri="{FF2B5EF4-FFF2-40B4-BE49-F238E27FC236}">
                <a16:creationId xmlns:a16="http://schemas.microsoft.com/office/drawing/2014/main" id="{25B8CDBE-5D4E-E9E7-2C0C-4AC9770C9FBA}"/>
              </a:ext>
            </a:extLst>
          </p:cNvPr>
          <p:cNvSpPr txBox="1"/>
          <p:nvPr/>
        </p:nvSpPr>
        <p:spPr>
          <a:xfrm>
            <a:off x="5280551" y="2671645"/>
            <a:ext cx="1887056" cy="584775"/>
          </a:xfrm>
          <a:prstGeom prst="rect">
            <a:avLst/>
          </a:prstGeom>
          <a:noFill/>
        </p:spPr>
        <p:txBody>
          <a:bodyPr wrap="none" rtlCol="0">
            <a:spAutoFit/>
          </a:bodyPr>
          <a:lstStyle/>
          <a:p>
            <a:pPr algn="ctr"/>
            <a:r>
              <a:rPr lang="en-US" sz="3200" dirty="0">
                <a:solidFill>
                  <a:schemeClr val="bg1"/>
                </a:solidFill>
                <a:latin typeface="Darker Grotesque SemiBold" pitchFamily="2" charset="0"/>
              </a:rPr>
              <a:t>BENEFITS</a:t>
            </a:r>
            <a:endParaRPr lang="en-GB" sz="3200" dirty="0">
              <a:solidFill>
                <a:schemeClr val="bg1"/>
              </a:solidFill>
              <a:latin typeface="Darker Grotesque SemiBold" pitchFamily="2" charset="0"/>
            </a:endParaRPr>
          </a:p>
        </p:txBody>
      </p:sp>
    </p:spTree>
    <p:extLst>
      <p:ext uri="{BB962C8B-B14F-4D97-AF65-F5344CB8AC3E}">
        <p14:creationId xmlns:p14="http://schemas.microsoft.com/office/powerpoint/2010/main" val="2572977998"/>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81862" y="191455"/>
            <a:ext cx="2884439"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6" name="TextBox 5">
            <a:extLst>
              <a:ext uri="{FF2B5EF4-FFF2-40B4-BE49-F238E27FC236}">
                <a16:creationId xmlns:a16="http://schemas.microsoft.com/office/drawing/2014/main" id="{25B8CDBE-5D4E-E9E7-2C0C-4AC9770C9FBA}"/>
              </a:ext>
            </a:extLst>
          </p:cNvPr>
          <p:cNvSpPr txBox="1"/>
          <p:nvPr/>
        </p:nvSpPr>
        <p:spPr>
          <a:xfrm>
            <a:off x="5280553" y="272633"/>
            <a:ext cx="1887056" cy="584775"/>
          </a:xfrm>
          <a:prstGeom prst="rect">
            <a:avLst/>
          </a:prstGeom>
          <a:noFill/>
        </p:spPr>
        <p:txBody>
          <a:bodyPr wrap="none" rtlCol="0">
            <a:spAutoFit/>
          </a:bodyPr>
          <a:lstStyle/>
          <a:p>
            <a:pPr algn="ctr"/>
            <a:r>
              <a:rPr lang="en-US" sz="3200" dirty="0">
                <a:solidFill>
                  <a:schemeClr val="bg1"/>
                </a:solidFill>
                <a:latin typeface="Darker Grotesque SemiBold" pitchFamily="2" charset="0"/>
              </a:rPr>
              <a:t>BENEFITS</a:t>
            </a:r>
            <a:endParaRPr lang="en-GB" sz="3200" dirty="0">
              <a:solidFill>
                <a:schemeClr val="bg1"/>
              </a:solidFill>
              <a:latin typeface="Darker Grotesque SemiBold" pitchFamily="2" charset="0"/>
            </a:endParaRPr>
          </a:p>
        </p:txBody>
      </p:sp>
      <p:sp>
        <p:nvSpPr>
          <p:cNvPr id="7" name="Rectangle: Rounded Corners 1">
            <a:extLst>
              <a:ext uri="{FF2B5EF4-FFF2-40B4-BE49-F238E27FC236}">
                <a16:creationId xmlns:a16="http://schemas.microsoft.com/office/drawing/2014/main" id="{2959A2A7-F45E-2819-E07F-FC55E4D78BA8}"/>
              </a:ext>
            </a:extLst>
          </p:cNvPr>
          <p:cNvSpPr/>
          <p:nvPr/>
        </p:nvSpPr>
        <p:spPr>
          <a:xfrm>
            <a:off x="1979701" y="2248524"/>
            <a:ext cx="8333532" cy="4082821"/>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b="1" dirty="0">
                <a:solidFill>
                  <a:schemeClr val="bg1"/>
                </a:solidFill>
                <a:effectLst>
                  <a:outerShdw blurRad="38100" dist="38100" dir="2700000" algn="tl">
                    <a:srgbClr val="000000">
                      <a:alpha val="43137"/>
                    </a:srgbClr>
                  </a:outerShdw>
                </a:effectLst>
                <a:latin typeface="+mj-lt"/>
              </a:rPr>
              <a:t>Tangible :</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Allows students to apply theoretical knowledge to practical situations</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Improve and enhance communication skills    </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Improve research skills</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The particular skills obtained can be beneficial for our future careers</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Helps in realizing the importance of time</a:t>
            </a:r>
          </a:p>
          <a:p>
            <a:pPr algn="just"/>
            <a:r>
              <a:rPr lang="en-US" sz="1600" b="1" dirty="0">
                <a:solidFill>
                  <a:schemeClr val="bg1"/>
                </a:solidFill>
                <a:effectLst>
                  <a:outerShdw blurRad="38100" dist="38100" dir="2700000" algn="tl">
                    <a:srgbClr val="000000">
                      <a:alpha val="43137"/>
                    </a:srgbClr>
                  </a:outerShdw>
                </a:effectLst>
                <a:latin typeface="+mj-lt"/>
              </a:rPr>
              <a:t>Intangible :</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Encourages student to think critically</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Enhance the ability to solve complex problems</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It improves the ability of student to make decision in critical situation</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It builds up confidence</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It builds the ability to evaluate multiple alternatives and make informed choices</a:t>
            </a:r>
          </a:p>
          <a:p>
            <a:pPr algn="just"/>
            <a:endParaRPr lang="en-US" sz="1600" b="1" dirty="0">
              <a:solidFill>
                <a:schemeClr val="bg1"/>
              </a:solidFill>
              <a:effectLst>
                <a:outerShdw blurRad="38100" dist="38100" dir="2700000" algn="tl">
                  <a:srgbClr val="000000">
                    <a:alpha val="43137"/>
                  </a:srgbClr>
                </a:outerShdw>
              </a:effectLst>
              <a:latin typeface="+mj-lt"/>
            </a:endParaRPr>
          </a:p>
        </p:txBody>
      </p:sp>
      <p:sp>
        <p:nvSpPr>
          <p:cNvPr id="8" name="Rectangle: Rounded Corners 2">
            <a:extLst>
              <a:ext uri="{FF2B5EF4-FFF2-40B4-BE49-F238E27FC236}">
                <a16:creationId xmlns:a16="http://schemas.microsoft.com/office/drawing/2014/main" id="{620BEE9A-101A-8D47-E6AE-C9EFAA4E3310}"/>
              </a:ext>
            </a:extLst>
          </p:cNvPr>
          <p:cNvSpPr/>
          <p:nvPr/>
        </p:nvSpPr>
        <p:spPr>
          <a:xfrm>
            <a:off x="3517567" y="1311615"/>
            <a:ext cx="5257800" cy="563880"/>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gency FB" panose="020B0503020202020204" pitchFamily="34" charset="0"/>
              </a:rPr>
              <a:t>BENEFITS BY CASE STUDY</a:t>
            </a:r>
          </a:p>
        </p:txBody>
      </p:sp>
    </p:spTree>
    <p:extLst>
      <p:ext uri="{BB962C8B-B14F-4D97-AF65-F5344CB8AC3E}">
        <p14:creationId xmlns:p14="http://schemas.microsoft.com/office/powerpoint/2010/main" val="550400607"/>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59F215C9-097D-5F9D-CFEF-1496B78C2E28}"/>
              </a:ext>
            </a:extLst>
          </p:cNvPr>
          <p:cNvSpPr/>
          <p:nvPr/>
        </p:nvSpPr>
        <p:spPr>
          <a:xfrm>
            <a:off x="3021453" y="320078"/>
            <a:ext cx="6149094" cy="6149094"/>
          </a:xfrm>
          <a:prstGeom prst="ellipse">
            <a:avLst/>
          </a:prstGeom>
          <a:gradFill>
            <a:gsLst>
              <a:gs pos="100000">
                <a:srgbClr val="FD6364">
                  <a:alpha val="0"/>
                </a:srgbClr>
              </a:gs>
              <a:gs pos="17000">
                <a:srgbClr val="FD6364"/>
              </a:gs>
              <a:gs pos="35000">
                <a:srgbClr val="FD6364">
                  <a:alpha val="35000"/>
                </a:srgb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2" name="Rectangle: Rounded Corners 1">
            <a:extLst>
              <a:ext uri="{FF2B5EF4-FFF2-40B4-BE49-F238E27FC236}">
                <a16:creationId xmlns:a16="http://schemas.microsoft.com/office/drawing/2014/main" id="{43D7A3A9-132B-9A9A-436A-830920C350CE}"/>
              </a:ext>
            </a:extLst>
          </p:cNvPr>
          <p:cNvSpPr/>
          <p:nvPr/>
        </p:nvSpPr>
        <p:spPr>
          <a:xfrm>
            <a:off x="3524250" y="353483"/>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menu_text">
            <a:extLst>
              <a:ext uri="{FF2B5EF4-FFF2-40B4-BE49-F238E27FC236}">
                <a16:creationId xmlns:a16="http://schemas.microsoft.com/office/drawing/2014/main" id="{5E60410A-F232-B962-7EC4-EA75F6AC8276}"/>
              </a:ext>
            </a:extLst>
          </p:cNvPr>
          <p:cNvSpPr txBox="1"/>
          <p:nvPr/>
        </p:nvSpPr>
        <p:spPr>
          <a:xfrm>
            <a:off x="7450701" y="866372"/>
            <a:ext cx="1096455" cy="246221"/>
          </a:xfrm>
          <a:prstGeom prst="rect">
            <a:avLst/>
          </a:prstGeom>
          <a:noFill/>
        </p:spPr>
        <p:txBody>
          <a:bodyPr wrap="none" rtlCol="0">
            <a:spAutoFit/>
          </a:bodyPr>
          <a:lstStyle/>
          <a:p>
            <a:pPr algn="ctr"/>
            <a:r>
              <a:rPr lang="en-US" sz="1000" spc="110" dirty="0">
                <a:solidFill>
                  <a:schemeClr val="bg1"/>
                </a:solidFill>
                <a:latin typeface="Darker Grotesque" pitchFamily="2" charset="0"/>
              </a:rPr>
              <a:t>CONCLUSIONS</a:t>
            </a:r>
            <a:endParaRPr lang="en-GB" sz="1000" spc="110" dirty="0">
              <a:solidFill>
                <a:schemeClr val="bg1"/>
              </a:solidFill>
              <a:latin typeface="Darker Grotesque" pitchFamily="2" charset="0"/>
            </a:endParaRPr>
          </a:p>
        </p:txBody>
      </p:sp>
      <p:sp>
        <p:nvSpPr>
          <p:cNvPr id="3" name="Graphic 4">
            <a:hlinkClick r:id="rId2" action="ppaction://hlinksldjump"/>
            <a:extLst>
              <a:ext uri="{FF2B5EF4-FFF2-40B4-BE49-F238E27FC236}">
                <a16:creationId xmlns:a16="http://schemas.microsoft.com/office/drawing/2014/main" id="{8FAF3504-B4B6-BA24-2734-1025EB745D20}"/>
              </a:ext>
            </a:extLst>
          </p:cNvPr>
          <p:cNvSpPr/>
          <p:nvPr/>
        </p:nvSpPr>
        <p:spPr>
          <a:xfrm>
            <a:off x="4059720" y="673630"/>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alpha val="25000"/>
            </a:schemeClr>
          </a:solidFill>
          <a:ln w="1191" cap="flat">
            <a:noFill/>
            <a:prstDash val="solid"/>
            <a:miter/>
          </a:ln>
        </p:spPr>
        <p:txBody>
          <a:bodyPr rtlCol="0" anchor="ctr"/>
          <a:lstStyle/>
          <a:p>
            <a:endParaRPr lang="en-GB"/>
          </a:p>
        </p:txBody>
      </p:sp>
      <p:sp>
        <p:nvSpPr>
          <p:cNvPr id="5" name="Graphic 6">
            <a:hlinkClick r:id="rId3" action="ppaction://hlinksldjump"/>
            <a:extLst>
              <a:ext uri="{FF2B5EF4-FFF2-40B4-BE49-F238E27FC236}">
                <a16:creationId xmlns:a16="http://schemas.microsoft.com/office/drawing/2014/main" id="{CE2B59BC-E36B-A8CB-6414-3AAC3C48E923}"/>
              </a:ext>
            </a:extLst>
          </p:cNvPr>
          <p:cNvSpPr/>
          <p:nvPr/>
        </p:nvSpPr>
        <p:spPr>
          <a:xfrm>
            <a:off x="5555249" y="69225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alpha val="25000"/>
            </a:schemeClr>
          </a:solidFill>
          <a:ln w="1191" cap="flat">
            <a:noFill/>
            <a:prstDash val="solid"/>
            <a:miter/>
          </a:ln>
        </p:spPr>
        <p:txBody>
          <a:bodyPr rtlCol="0" anchor="ctr"/>
          <a:lstStyle/>
          <a:p>
            <a:endParaRPr lang="en-GB"/>
          </a:p>
        </p:txBody>
      </p:sp>
      <p:sp>
        <p:nvSpPr>
          <p:cNvPr id="6" name="Graphic 10">
            <a:hlinkClick r:id="" action="ppaction://noaction"/>
            <a:extLst>
              <a:ext uri="{FF2B5EF4-FFF2-40B4-BE49-F238E27FC236}">
                <a16:creationId xmlns:a16="http://schemas.microsoft.com/office/drawing/2014/main" id="{E710A1B3-8966-F8BC-5B67-7FA80594FE2D}"/>
              </a:ext>
            </a:extLst>
          </p:cNvPr>
          <p:cNvSpPr/>
          <p:nvPr/>
        </p:nvSpPr>
        <p:spPr>
          <a:xfrm>
            <a:off x="6331901" y="711386"/>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alpha val="25000"/>
            </a:schemeClr>
          </a:solidFill>
          <a:ln w="1191" cap="flat">
            <a:noFill/>
            <a:prstDash val="solid"/>
            <a:miter/>
          </a:ln>
        </p:spPr>
        <p:txBody>
          <a:bodyPr rtlCol="0" anchor="ctr"/>
          <a:lstStyle/>
          <a:p>
            <a:endParaRPr lang="en-GB"/>
          </a:p>
        </p:txBody>
      </p:sp>
      <p:sp>
        <p:nvSpPr>
          <p:cNvPr id="7" name="Graphic 12">
            <a:hlinkClick r:id="rId4" action="ppaction://hlinksldjump"/>
            <a:extLst>
              <a:ext uri="{FF2B5EF4-FFF2-40B4-BE49-F238E27FC236}">
                <a16:creationId xmlns:a16="http://schemas.microsoft.com/office/drawing/2014/main" id="{5BF71101-6807-C508-FB9C-A783D8C7D222}"/>
              </a:ext>
            </a:extLst>
          </p:cNvPr>
          <p:cNvSpPr/>
          <p:nvPr/>
        </p:nvSpPr>
        <p:spPr>
          <a:xfrm>
            <a:off x="4797978" y="701953"/>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alpha val="25000"/>
            </a:schemeClr>
          </a:solidFill>
          <a:ln w="1191" cap="flat">
            <a:noFill/>
            <a:prstDash val="solid"/>
            <a:miter/>
          </a:ln>
        </p:spPr>
        <p:txBody>
          <a:bodyPr rtlCol="0" anchor="ctr"/>
          <a:lstStyle/>
          <a:p>
            <a:endParaRPr lang="en-GB"/>
          </a:p>
        </p:txBody>
      </p:sp>
      <p:sp>
        <p:nvSpPr>
          <p:cNvPr id="8" name="Graphic 14">
            <a:hlinkClick r:id="rId5" action="ppaction://hlinksldjump"/>
            <a:extLst>
              <a:ext uri="{FF2B5EF4-FFF2-40B4-BE49-F238E27FC236}">
                <a16:creationId xmlns:a16="http://schemas.microsoft.com/office/drawing/2014/main" id="{E1FF0DB5-3DB7-1771-442A-45396F52C1CA}"/>
              </a:ext>
            </a:extLst>
          </p:cNvPr>
          <p:cNvSpPr/>
          <p:nvPr/>
        </p:nvSpPr>
        <p:spPr>
          <a:xfrm>
            <a:off x="7089223" y="692522"/>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alpha val="25000"/>
            </a:schemeClr>
          </a:solidFill>
          <a:ln w="1191" cap="flat">
            <a:noFill/>
            <a:prstDash val="solid"/>
            <a:miter/>
          </a:ln>
        </p:spPr>
        <p:txBody>
          <a:bodyPr rtlCol="0" anchor="ctr"/>
          <a:lstStyle/>
          <a:p>
            <a:endParaRPr lang="en-GB"/>
          </a:p>
        </p:txBody>
      </p:sp>
      <p:sp>
        <p:nvSpPr>
          <p:cNvPr id="9" name="Graphic 23">
            <a:hlinkClick r:id="rId6" action="ppaction://hlinksldjump"/>
            <a:extLst>
              <a:ext uri="{FF2B5EF4-FFF2-40B4-BE49-F238E27FC236}">
                <a16:creationId xmlns:a16="http://schemas.microsoft.com/office/drawing/2014/main" id="{C3B61B31-F1B4-DAEF-6CF7-A1CF7933251D}"/>
              </a:ext>
            </a:extLst>
          </p:cNvPr>
          <p:cNvSpPr/>
          <p:nvPr/>
        </p:nvSpPr>
        <p:spPr>
          <a:xfrm>
            <a:off x="7865579" y="510436"/>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solidFill>
          <a:ln w="1191" cap="flat">
            <a:noFill/>
            <a:prstDash val="solid"/>
            <a:miter/>
          </a:ln>
        </p:spPr>
        <p:txBody>
          <a:bodyPr rtlCol="0" anchor="ctr"/>
          <a:lstStyle/>
          <a:p>
            <a:endParaRPr lang="en-GB"/>
          </a:p>
        </p:txBody>
      </p:sp>
      <p:grpSp>
        <p:nvGrpSpPr>
          <p:cNvPr id="37" name="Group 36">
            <a:extLst>
              <a:ext uri="{FF2B5EF4-FFF2-40B4-BE49-F238E27FC236}">
                <a16:creationId xmlns:a16="http://schemas.microsoft.com/office/drawing/2014/main" id="{9BB90C0F-C3D9-E5BA-A736-DFC87DD76898}"/>
              </a:ext>
            </a:extLst>
          </p:cNvPr>
          <p:cNvGrpSpPr/>
          <p:nvPr/>
        </p:nvGrpSpPr>
        <p:grpSpPr>
          <a:xfrm>
            <a:off x="2803161" y="1536886"/>
            <a:ext cx="6677180" cy="4253403"/>
            <a:chOff x="2803161" y="1536886"/>
            <a:chExt cx="6677180" cy="4253403"/>
          </a:xfrm>
        </p:grpSpPr>
        <p:sp>
          <p:nvSpPr>
            <p:cNvPr id="11" name="Hexagon 10">
              <a:extLst>
                <a:ext uri="{FF2B5EF4-FFF2-40B4-BE49-F238E27FC236}">
                  <a16:creationId xmlns:a16="http://schemas.microsoft.com/office/drawing/2014/main" id="{10768832-1D76-E483-9654-D1049CDDFBA5}"/>
                </a:ext>
              </a:extLst>
            </p:cNvPr>
            <p:cNvSpPr>
              <a:spLocks noChangeAspect="1"/>
            </p:cNvSpPr>
            <p:nvPr/>
          </p:nvSpPr>
          <p:spPr>
            <a:xfrm>
              <a:off x="5141704" y="2599200"/>
              <a:ext cx="1925136" cy="1659600"/>
            </a:xfrm>
            <a:prstGeom prst="hexagon">
              <a:avLst>
                <a:gd name="adj" fmla="val 29285"/>
                <a:gd name="vf" fmla="val 115470"/>
              </a:avLst>
            </a:prstGeom>
            <a:solidFill>
              <a:schemeClr val="bg1">
                <a:alpha val="10000"/>
              </a:schemeClr>
            </a:solidFill>
            <a:ln w="12700">
              <a:solidFill>
                <a:schemeClr val="bg1">
                  <a:alpha val="2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288F25E4-551A-8558-1323-E132F7E8187C}"/>
                </a:ext>
              </a:extLst>
            </p:cNvPr>
            <p:cNvSpPr>
              <a:spLocks noChangeAspect="1"/>
            </p:cNvSpPr>
            <p:nvPr/>
          </p:nvSpPr>
          <p:spPr>
            <a:xfrm>
              <a:off x="7478193" y="2854661"/>
              <a:ext cx="2002148"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dirty="0">
                  <a:latin typeface="Darker Grotesque SemiBold" pitchFamily="2" charset="0"/>
                </a:rPr>
                <a:t>THANK YOU</a:t>
              </a:r>
            </a:p>
          </p:txBody>
        </p:sp>
        <p:sp>
          <p:nvSpPr>
            <p:cNvPr id="13" name="!!hex_A">
              <a:extLst>
                <a:ext uri="{FF2B5EF4-FFF2-40B4-BE49-F238E27FC236}">
                  <a16:creationId xmlns:a16="http://schemas.microsoft.com/office/drawing/2014/main" id="{36B96E2E-D31D-FC2A-E8A0-F1E403B50DF8}"/>
                </a:ext>
              </a:extLst>
            </p:cNvPr>
            <p:cNvSpPr>
              <a:spLocks noChangeAspect="1"/>
            </p:cNvSpPr>
            <p:nvPr/>
          </p:nvSpPr>
          <p:spPr>
            <a:xfrm>
              <a:off x="2803161" y="2854661"/>
              <a:ext cx="1992865"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2400" dirty="0">
                  <a:latin typeface="Darker Grotesque SemiBold" pitchFamily="2" charset="0"/>
                </a:rPr>
                <a:t>REPORT</a:t>
              </a:r>
            </a:p>
          </p:txBody>
        </p:sp>
        <p:sp>
          <p:nvSpPr>
            <p:cNvPr id="14" name="Hexagon 13">
              <a:extLst>
                <a:ext uri="{FF2B5EF4-FFF2-40B4-BE49-F238E27FC236}">
                  <a16:creationId xmlns:a16="http://schemas.microsoft.com/office/drawing/2014/main" id="{036BF7AC-A640-3D88-231F-FD287DD4E981}"/>
                </a:ext>
              </a:extLst>
            </p:cNvPr>
            <p:cNvSpPr>
              <a:spLocks noChangeAspect="1"/>
            </p:cNvSpPr>
            <p:nvPr/>
          </p:nvSpPr>
          <p:spPr>
            <a:xfrm>
              <a:off x="3524250" y="4583738"/>
              <a:ext cx="2244796" cy="1137932"/>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1400" dirty="0">
                  <a:latin typeface="Darker Grotesque SemiBold" pitchFamily="2" charset="0"/>
                </a:rPr>
                <a:t>SPECIAL THANKS</a:t>
              </a:r>
            </a:p>
          </p:txBody>
        </p:sp>
        <p:sp>
          <p:nvSpPr>
            <p:cNvPr id="15" name="Hexagon 14">
              <a:extLst>
                <a:ext uri="{FF2B5EF4-FFF2-40B4-BE49-F238E27FC236}">
                  <a16:creationId xmlns:a16="http://schemas.microsoft.com/office/drawing/2014/main" id="{4611C35B-3495-DB35-DDDB-0D6F47FC535F}"/>
                </a:ext>
              </a:extLst>
            </p:cNvPr>
            <p:cNvSpPr>
              <a:spLocks noChangeAspect="1"/>
            </p:cNvSpPr>
            <p:nvPr/>
          </p:nvSpPr>
          <p:spPr>
            <a:xfrm>
              <a:off x="6422956" y="4652689"/>
              <a:ext cx="2374854"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2000" dirty="0">
                  <a:latin typeface="Darker Grotesque SemiBold" pitchFamily="2" charset="0"/>
                </a:rPr>
                <a:t> QUERIES</a:t>
              </a:r>
            </a:p>
          </p:txBody>
        </p:sp>
        <p:cxnSp>
          <p:nvCxnSpPr>
            <p:cNvPr id="16" name="Straight Connector 15">
              <a:extLst>
                <a:ext uri="{FF2B5EF4-FFF2-40B4-BE49-F238E27FC236}">
                  <a16:creationId xmlns:a16="http://schemas.microsoft.com/office/drawing/2014/main" id="{1B832836-B204-EE81-0A34-DC2BFD5548DD}"/>
                </a:ext>
              </a:extLst>
            </p:cNvPr>
            <p:cNvCxnSpPr>
              <a:cxnSpLocks/>
              <a:stCxn id="13" idx="0"/>
              <a:endCxn id="11" idx="3"/>
            </p:cNvCxnSpPr>
            <p:nvPr/>
          </p:nvCxnSpPr>
          <p:spPr>
            <a:xfrm>
              <a:off x="4796026" y="3423461"/>
              <a:ext cx="345678"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7" name="Straight Connector 16">
              <a:extLst>
                <a:ext uri="{FF2B5EF4-FFF2-40B4-BE49-F238E27FC236}">
                  <a16:creationId xmlns:a16="http://schemas.microsoft.com/office/drawing/2014/main" id="{E0EC4428-44E7-5E61-7272-DD425C890D45}"/>
                </a:ext>
              </a:extLst>
            </p:cNvPr>
            <p:cNvCxnSpPr>
              <a:cxnSpLocks/>
              <a:stCxn id="11" idx="0"/>
              <a:endCxn id="12" idx="3"/>
            </p:cNvCxnSpPr>
            <p:nvPr/>
          </p:nvCxnSpPr>
          <p:spPr>
            <a:xfrm flipV="1">
              <a:off x="7066840" y="3423461"/>
              <a:ext cx="411353"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EDA5A2C6-2535-CF89-02D3-0DB6CBF643EE}"/>
                </a:ext>
              </a:extLst>
            </p:cNvPr>
            <p:cNvCxnSpPr>
              <a:cxnSpLocks/>
              <a:stCxn id="11" idx="1"/>
              <a:endCxn id="15" idx="4"/>
            </p:cNvCxnSpPr>
            <p:nvPr/>
          </p:nvCxnSpPr>
          <p:spPr>
            <a:xfrm>
              <a:off x="6580826" y="4258800"/>
              <a:ext cx="175276" cy="39388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9" name="Straight Connector 18">
              <a:extLst>
                <a:ext uri="{FF2B5EF4-FFF2-40B4-BE49-F238E27FC236}">
                  <a16:creationId xmlns:a16="http://schemas.microsoft.com/office/drawing/2014/main" id="{0226CE78-518F-6941-9A09-0268793DA813}"/>
                </a:ext>
              </a:extLst>
            </p:cNvPr>
            <p:cNvCxnSpPr>
              <a:cxnSpLocks/>
              <a:stCxn id="11" idx="2"/>
              <a:endCxn id="14" idx="5"/>
            </p:cNvCxnSpPr>
            <p:nvPr/>
          </p:nvCxnSpPr>
          <p:spPr>
            <a:xfrm flipH="1">
              <a:off x="5435803" y="4258800"/>
              <a:ext cx="19191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22" name="Oval 21">
              <a:extLst>
                <a:ext uri="{FF2B5EF4-FFF2-40B4-BE49-F238E27FC236}">
                  <a16:creationId xmlns:a16="http://schemas.microsoft.com/office/drawing/2014/main" id="{FEAFF0E9-218D-5F8E-2873-3D0F006AC877}"/>
                </a:ext>
              </a:extLst>
            </p:cNvPr>
            <p:cNvSpPr/>
            <p:nvPr/>
          </p:nvSpPr>
          <p:spPr>
            <a:xfrm>
              <a:off x="5105820"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A5935772-A58A-612E-5720-217132C8F826}"/>
                </a:ext>
              </a:extLst>
            </p:cNvPr>
            <p:cNvSpPr txBox="1"/>
            <p:nvPr/>
          </p:nvSpPr>
          <p:spPr>
            <a:xfrm>
              <a:off x="4449428" y="1536886"/>
              <a:ext cx="3293144" cy="707886"/>
            </a:xfrm>
            <a:prstGeom prst="roundRect">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bIns="144000" rtlCol="0" anchor="ctr"/>
            <a:lstStyle>
              <a:defPPr>
                <a:defRPr lang="en-US"/>
              </a:defPPr>
              <a:lvl1pPr algn="ctr">
                <a:defRPr sz="4000">
                  <a:solidFill>
                    <a:schemeClr val="lt1"/>
                  </a:solidFill>
                  <a:latin typeface="Darker Grotesque SemiBold"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4400" spc="-300" dirty="0">
                  <a:latin typeface="+mj-lt"/>
                </a:rPr>
                <a:t>Conclusions</a:t>
              </a:r>
            </a:p>
          </p:txBody>
        </p:sp>
        <p:sp>
          <p:nvSpPr>
            <p:cNvPr id="24" name="Oval 23">
              <a:extLst>
                <a:ext uri="{FF2B5EF4-FFF2-40B4-BE49-F238E27FC236}">
                  <a16:creationId xmlns:a16="http://schemas.microsoft.com/office/drawing/2014/main" id="{A7F3E030-7AE6-D755-0FF1-F83DAF3B9995}"/>
                </a:ext>
              </a:extLst>
            </p:cNvPr>
            <p:cNvSpPr/>
            <p:nvPr/>
          </p:nvSpPr>
          <p:spPr>
            <a:xfrm>
              <a:off x="7011694"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C8EA6F9C-243E-6FE5-8934-F44A90DF3EE9}"/>
                </a:ext>
              </a:extLst>
            </p:cNvPr>
            <p:cNvSpPr/>
            <p:nvPr/>
          </p:nvSpPr>
          <p:spPr>
            <a:xfrm>
              <a:off x="6544571"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83F6467E-BDC9-A386-E7BE-C38A9C7B5E32}"/>
                </a:ext>
              </a:extLst>
            </p:cNvPr>
            <p:cNvSpPr/>
            <p:nvPr/>
          </p:nvSpPr>
          <p:spPr>
            <a:xfrm>
              <a:off x="5573602"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35A1C784-93E6-7F6C-4ACC-7B036DCD30A9}"/>
                </a:ext>
              </a:extLst>
            </p:cNvPr>
            <p:cNvSpPr/>
            <p:nvPr/>
          </p:nvSpPr>
          <p:spPr>
            <a:xfrm>
              <a:off x="5581815"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D42B6FEC-EA54-4DD4-46B4-A782D2AB344B}"/>
                </a:ext>
              </a:extLst>
            </p:cNvPr>
            <p:cNvSpPr/>
            <p:nvPr/>
          </p:nvSpPr>
          <p:spPr>
            <a:xfrm>
              <a:off x="6535826"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861371D7-221A-8FB5-2824-03D64FEEFBC5}"/>
                </a:ext>
              </a:extLst>
            </p:cNvPr>
            <p:cNvCxnSpPr>
              <a:cxnSpLocks/>
              <a:stCxn id="23" idx="2"/>
              <a:endCxn id="11" idx="4"/>
            </p:cNvCxnSpPr>
            <p:nvPr/>
          </p:nvCxnSpPr>
          <p:spPr>
            <a:xfrm flipH="1">
              <a:off x="5627718" y="2244772"/>
              <a:ext cx="468282"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F84B4E9B-3845-AB88-E35E-60C458CFCDDC}"/>
                </a:ext>
              </a:extLst>
            </p:cNvPr>
            <p:cNvCxnSpPr>
              <a:cxnSpLocks/>
              <a:stCxn id="23" idx="2"/>
              <a:endCxn id="11" idx="5"/>
            </p:cNvCxnSpPr>
            <p:nvPr/>
          </p:nvCxnSpPr>
          <p:spPr>
            <a:xfrm>
              <a:off x="6096000" y="2244772"/>
              <a:ext cx="484826"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34" name="Graphic 23">
              <a:hlinkClick r:id="rId6" action="ppaction://hlinksldjump"/>
              <a:extLst>
                <a:ext uri="{FF2B5EF4-FFF2-40B4-BE49-F238E27FC236}">
                  <a16:creationId xmlns:a16="http://schemas.microsoft.com/office/drawing/2014/main" id="{0A302550-E453-49AD-3D86-4C15F16B0D84}"/>
                </a:ext>
              </a:extLst>
            </p:cNvPr>
            <p:cNvSpPr/>
            <p:nvPr/>
          </p:nvSpPr>
          <p:spPr>
            <a:xfrm>
              <a:off x="5769960" y="3066176"/>
              <a:ext cx="703478" cy="725648"/>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solidFill>
            <a:ln w="1191" cap="flat">
              <a:noFill/>
              <a:prstDash val="solid"/>
              <a:miter/>
            </a:ln>
            <a:effectLst>
              <a:outerShdw blurRad="101600" dir="5400000" algn="ctr" rotWithShape="0">
                <a:schemeClr val="bg1"/>
              </a:outerShdw>
            </a:effectLst>
          </p:spPr>
          <p:txBody>
            <a:bodyPr rtlCol="0" anchor="ctr"/>
            <a:lstStyle/>
            <a:p>
              <a:endParaRPr lang="en-GB"/>
            </a:p>
          </p:txBody>
        </p:sp>
      </p:grpSp>
    </p:spTree>
    <p:extLst>
      <p:ext uri="{BB962C8B-B14F-4D97-AF65-F5344CB8AC3E}">
        <p14:creationId xmlns:p14="http://schemas.microsoft.com/office/powerpoint/2010/main" val="2920336742"/>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800"/>
                                        <p:tgtEl>
                                          <p:spTgt spid="37"/>
                                        </p:tgtEl>
                                      </p:cBhvr>
                                    </p:animEffect>
                                  </p:childTnLst>
                                </p:cTn>
                              </p:par>
                              <p:par>
                                <p:cTn id="8" presetID="42" presetClass="path" presetSubtype="0" decel="100000" fill="hold" nodeType="withEffect">
                                  <p:stCondLst>
                                    <p:cond delay="0"/>
                                  </p:stCondLst>
                                  <p:childTnLst>
                                    <p:animMotion origin="layout" path="M 0 -4.81481E-6 L 0 0.11389 " pathEditMode="relative" rAng="0" ptsTypes="AA">
                                      <p:cBhvr>
                                        <p:cTn id="9" dur="1250" spd="-100000" fill="hold"/>
                                        <p:tgtEl>
                                          <p:spTgt spid="37"/>
                                        </p:tgtEl>
                                        <p:attrNameLst>
                                          <p:attrName>ppt_x</p:attrName>
                                          <p:attrName>ppt_y</p:attrName>
                                        </p:attrNameLst>
                                      </p:cBhvr>
                                      <p:rCtr x="0" y="5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147536"/>
            <a:ext cx="14285418" cy="2215991"/>
          </a:xfrm>
          <a:prstGeom prst="rect">
            <a:avLst/>
          </a:prstGeom>
          <a:noFill/>
        </p:spPr>
        <p:txBody>
          <a:bodyPr wrap="square" rtlCol="0" anchor="ctr">
            <a:spAutoFit/>
          </a:bodyPr>
          <a:lstStyle/>
          <a:p>
            <a:pPr algn="ctr"/>
            <a:r>
              <a:rPr lang="en-US" sz="13800" spc="-300" dirty="0">
                <a:solidFill>
                  <a:schemeClr val="bg1"/>
                </a:solidFill>
                <a:latin typeface="Darker Grotesque SemiBold" pitchFamily="2" charset="0"/>
              </a:rPr>
              <a:t>REPORT</a:t>
            </a:r>
          </a:p>
        </p:txBody>
      </p:sp>
    </p:spTree>
    <p:extLst>
      <p:ext uri="{BB962C8B-B14F-4D97-AF65-F5344CB8AC3E}">
        <p14:creationId xmlns:p14="http://schemas.microsoft.com/office/powerpoint/2010/main" val="1114452878"/>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84360" y="2687327"/>
            <a:ext cx="2623278"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4187464" y="4053396"/>
            <a:ext cx="3817071" cy="878638"/>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8000" b="0" i="0" u="none" strike="noStrike" kern="0" cap="none" spc="0" normalizeH="0" baseline="0" noProof="0" dirty="0">
                <a:ln>
                  <a:noFill/>
                </a:ln>
                <a:solidFill>
                  <a:schemeClr val="bg1"/>
                </a:solidFill>
                <a:effectLst/>
                <a:uLnTx/>
                <a:uFillTx/>
                <a:latin typeface="Darker Grotesque SemiBold"/>
              </a:rPr>
              <a:t>REPORT</a:t>
            </a:r>
          </a:p>
        </p:txBody>
      </p:sp>
      <p:sp>
        <p:nvSpPr>
          <p:cNvPr id="7" name="TextBox 6">
            <a:extLst>
              <a:ext uri="{FF2B5EF4-FFF2-40B4-BE49-F238E27FC236}">
                <a16:creationId xmlns:a16="http://schemas.microsoft.com/office/drawing/2014/main" id="{F2F8F75D-A38E-7132-E81F-AA13498EEB7F}"/>
              </a:ext>
            </a:extLst>
          </p:cNvPr>
          <p:cNvSpPr txBox="1"/>
          <p:nvPr/>
        </p:nvSpPr>
        <p:spPr>
          <a:xfrm>
            <a:off x="5120411" y="2665018"/>
            <a:ext cx="1951175" cy="769441"/>
          </a:xfrm>
          <a:prstGeom prst="rect">
            <a:avLst/>
          </a:prstGeom>
          <a:noFill/>
        </p:spPr>
        <p:txBody>
          <a:bodyPr wrap="none" rtlCol="0">
            <a:spAutoFit/>
          </a:bodyPr>
          <a:lstStyle/>
          <a:p>
            <a:pPr algn="ctr"/>
            <a:r>
              <a:rPr lang="en-US" sz="4400" spc="-300" dirty="0">
                <a:solidFill>
                  <a:schemeClr val="bg1"/>
                </a:solidFill>
                <a:latin typeface="Darker Grotesque SemiBold" pitchFamily="2" charset="0"/>
              </a:rPr>
              <a:t>REPORT</a:t>
            </a:r>
            <a:endParaRPr lang="en-GB" sz="4400" spc="-300" dirty="0">
              <a:solidFill>
                <a:schemeClr val="bg1"/>
              </a:solidFill>
              <a:latin typeface="Darker Grotesque SemiBold" pitchFamily="2" charset="0"/>
            </a:endParaRPr>
          </a:p>
        </p:txBody>
      </p:sp>
    </p:spTree>
    <p:extLst>
      <p:ext uri="{BB962C8B-B14F-4D97-AF65-F5344CB8AC3E}">
        <p14:creationId xmlns:p14="http://schemas.microsoft.com/office/powerpoint/2010/main" val="2750715973"/>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36891" y="294608"/>
            <a:ext cx="2623278"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7" name="TextBox 6">
            <a:extLst>
              <a:ext uri="{FF2B5EF4-FFF2-40B4-BE49-F238E27FC236}">
                <a16:creationId xmlns:a16="http://schemas.microsoft.com/office/drawing/2014/main" id="{F2F8F75D-A38E-7132-E81F-AA13498EEB7F}"/>
              </a:ext>
            </a:extLst>
          </p:cNvPr>
          <p:cNvSpPr txBox="1"/>
          <p:nvPr/>
        </p:nvSpPr>
        <p:spPr>
          <a:xfrm>
            <a:off x="5072943" y="294608"/>
            <a:ext cx="1951175" cy="769441"/>
          </a:xfrm>
          <a:prstGeom prst="rect">
            <a:avLst/>
          </a:prstGeom>
          <a:noFill/>
        </p:spPr>
        <p:txBody>
          <a:bodyPr wrap="none" rtlCol="0">
            <a:spAutoFit/>
          </a:bodyPr>
          <a:lstStyle/>
          <a:p>
            <a:pPr algn="ctr"/>
            <a:r>
              <a:rPr lang="en-US" sz="4400" spc="-300" dirty="0">
                <a:solidFill>
                  <a:schemeClr val="bg1"/>
                </a:solidFill>
                <a:latin typeface="Darker Grotesque SemiBold" pitchFamily="2" charset="0"/>
              </a:rPr>
              <a:t>REPORT</a:t>
            </a:r>
            <a:endParaRPr lang="en-GB" sz="4400" spc="-300" dirty="0">
              <a:solidFill>
                <a:schemeClr val="bg1"/>
              </a:solidFill>
              <a:latin typeface="Darker Grotesque SemiBold" pitchFamily="2" charset="0"/>
            </a:endParaRPr>
          </a:p>
        </p:txBody>
      </p:sp>
      <p:pic>
        <p:nvPicPr>
          <p:cNvPr id="4" name="Picture 3">
            <a:extLst>
              <a:ext uri="{FF2B5EF4-FFF2-40B4-BE49-F238E27FC236}">
                <a16:creationId xmlns:a16="http://schemas.microsoft.com/office/drawing/2014/main" id="{7E891DB8-F3CA-4CCB-A12D-3A0847848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86" y="1308527"/>
            <a:ext cx="4114286" cy="4114286"/>
          </a:xfrm>
          <a:prstGeom prst="rect">
            <a:avLst/>
          </a:prstGeom>
        </p:spPr>
      </p:pic>
      <p:sp>
        <p:nvSpPr>
          <p:cNvPr id="5" name="TextBox 4">
            <a:extLst>
              <a:ext uri="{FF2B5EF4-FFF2-40B4-BE49-F238E27FC236}">
                <a16:creationId xmlns:a16="http://schemas.microsoft.com/office/drawing/2014/main" id="{16EA7A8B-CC68-4614-A08A-B180D0C603D5}"/>
              </a:ext>
            </a:extLst>
          </p:cNvPr>
          <p:cNvSpPr txBox="1"/>
          <p:nvPr/>
        </p:nvSpPr>
        <p:spPr>
          <a:xfrm>
            <a:off x="511886" y="5689600"/>
            <a:ext cx="11680113" cy="584775"/>
          </a:xfrm>
          <a:prstGeom prst="rect">
            <a:avLst/>
          </a:prstGeom>
          <a:noFill/>
        </p:spPr>
        <p:txBody>
          <a:bodyPr wrap="square" rtlCol="0">
            <a:spAutoFit/>
          </a:bodyPr>
          <a:lstStyle/>
          <a:p>
            <a:r>
              <a:rPr lang="en-US" sz="3200" b="1" dirty="0">
                <a:solidFill>
                  <a:schemeClr val="bg1"/>
                </a:solidFill>
              </a:rPr>
              <a:t>                 APP                                                                WEBSITE</a:t>
            </a:r>
          </a:p>
        </p:txBody>
      </p:sp>
      <p:pic>
        <p:nvPicPr>
          <p:cNvPr id="8" name="Picture 7">
            <a:extLst>
              <a:ext uri="{FF2B5EF4-FFF2-40B4-BE49-F238E27FC236}">
                <a16:creationId xmlns:a16="http://schemas.microsoft.com/office/drawing/2014/main" id="{C8B99916-06BB-4B1F-8369-6778916BC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4118" y="1269957"/>
            <a:ext cx="4286250" cy="4286250"/>
          </a:xfrm>
          <a:prstGeom prst="rect">
            <a:avLst/>
          </a:prstGeom>
        </p:spPr>
      </p:pic>
      <p:sp>
        <p:nvSpPr>
          <p:cNvPr id="9" name="TextBox 8">
            <a:extLst>
              <a:ext uri="{FF2B5EF4-FFF2-40B4-BE49-F238E27FC236}">
                <a16:creationId xmlns:a16="http://schemas.microsoft.com/office/drawing/2014/main" id="{C494A20F-3515-4DC4-A1B9-5606BAA50B9F}"/>
              </a:ext>
            </a:extLst>
          </p:cNvPr>
          <p:cNvSpPr txBox="1"/>
          <p:nvPr/>
        </p:nvSpPr>
        <p:spPr>
          <a:xfrm>
            <a:off x="738206" y="6179489"/>
            <a:ext cx="3998685" cy="523220"/>
          </a:xfrm>
          <a:prstGeom prst="rect">
            <a:avLst/>
          </a:prstGeom>
          <a:noFill/>
        </p:spPr>
        <p:txBody>
          <a:bodyPr wrap="square" rtlCol="0">
            <a:spAutoFit/>
          </a:bodyPr>
          <a:lstStyle/>
          <a:p>
            <a:r>
              <a:rPr lang="en-US" sz="2800" b="1" dirty="0">
                <a:solidFill>
                  <a:schemeClr val="bg1"/>
                </a:solidFill>
              </a:rPr>
              <a:t>LET'S TALK </a:t>
            </a:r>
            <a:r>
              <a:rPr lang="en-US" sz="2800" dirty="0">
                <a:solidFill>
                  <a:schemeClr val="bg1"/>
                </a:solidFill>
              </a:rPr>
              <a:t>(AI Integrated)</a:t>
            </a:r>
            <a:endParaRPr lang="en-US" sz="2800" b="1" dirty="0">
              <a:solidFill>
                <a:schemeClr val="bg1"/>
              </a:solidFill>
            </a:endParaRPr>
          </a:p>
        </p:txBody>
      </p:sp>
      <p:sp>
        <p:nvSpPr>
          <p:cNvPr id="10" name="TextBox 9">
            <a:extLst>
              <a:ext uri="{FF2B5EF4-FFF2-40B4-BE49-F238E27FC236}">
                <a16:creationId xmlns:a16="http://schemas.microsoft.com/office/drawing/2014/main" id="{B45C0D1E-DD42-4CD7-B424-DE7BF2726DB8}"/>
              </a:ext>
            </a:extLst>
          </p:cNvPr>
          <p:cNvSpPr txBox="1"/>
          <p:nvPr/>
        </p:nvSpPr>
        <p:spPr>
          <a:xfrm>
            <a:off x="8563428" y="6146158"/>
            <a:ext cx="2097316" cy="461665"/>
          </a:xfrm>
          <a:prstGeom prst="rect">
            <a:avLst/>
          </a:prstGeom>
          <a:noFill/>
        </p:spPr>
        <p:txBody>
          <a:bodyPr wrap="square" rtlCol="0">
            <a:spAutoFit/>
          </a:bodyPr>
          <a:lstStyle/>
          <a:p>
            <a:r>
              <a:rPr lang="en-US" sz="2400" dirty="0">
                <a:solidFill>
                  <a:schemeClr val="bg1"/>
                </a:solidFill>
              </a:rPr>
              <a:t>lethelp.dorik.io</a:t>
            </a:r>
          </a:p>
        </p:txBody>
      </p:sp>
    </p:spTree>
    <p:extLst>
      <p:ext uri="{BB962C8B-B14F-4D97-AF65-F5344CB8AC3E}">
        <p14:creationId xmlns:p14="http://schemas.microsoft.com/office/powerpoint/2010/main" val="478178431"/>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DE7FBE-E446-487D-9CFE-EB6D67B6B5B0}"/>
              </a:ext>
            </a:extLst>
          </p:cNvPr>
          <p:cNvSpPr/>
          <p:nvPr/>
        </p:nvSpPr>
        <p:spPr>
          <a:xfrm>
            <a:off x="0" y="624840"/>
            <a:ext cx="12192000" cy="5847755"/>
          </a:xfrm>
          <a:prstGeom prst="rect">
            <a:avLst/>
          </a:prstGeom>
        </p:spPr>
        <p:txBody>
          <a:bodyPr wrap="square">
            <a:spAutoFit/>
          </a:bodyPr>
          <a:lstStyle/>
          <a:p>
            <a:r>
              <a:rPr lang="en-US" sz="3200" dirty="0"/>
              <a:t>                  </a:t>
            </a:r>
            <a:r>
              <a:rPr lang="en-US" sz="3200" b="1" u="sng" dirty="0"/>
              <a:t>MESSAGE FROM THE TEAM AND THE: GROUP LEADER</a:t>
            </a:r>
          </a:p>
          <a:p>
            <a:endParaRPr lang="en-US" dirty="0"/>
          </a:p>
          <a:p>
            <a:r>
              <a:rPr lang="en-US" sz="2400" dirty="0"/>
              <a:t>"</a:t>
            </a:r>
            <a:r>
              <a:rPr lang="en-US" sz="2400" b="1" dirty="0"/>
              <a:t>Team, our strength lies in our unity and involvement. To boost participation, let’s focus on clear goals, recognize efforts, foster open communication, and create engaging activities. Together, we can overcome this challenge and make Helping Hands even stronger!"</a:t>
            </a:r>
          </a:p>
          <a:p>
            <a:endParaRPr lang="en-US" sz="2400" dirty="0"/>
          </a:p>
          <a:p>
            <a:r>
              <a:rPr lang="en-US" sz="2400" b="1" u="sng" dirty="0"/>
              <a:t>How to Tackle:</a:t>
            </a:r>
          </a:p>
          <a:p>
            <a:r>
              <a:rPr lang="en-US" sz="2400" dirty="0">
                <a:effectLst>
                  <a:outerShdw blurRad="38100" dist="38100" dir="2700000" algn="tl">
                    <a:srgbClr val="000000">
                      <a:alpha val="43137"/>
                    </a:srgbClr>
                  </a:outerShdw>
                </a:effectLst>
              </a:rPr>
              <a:t>1. Set clear, actionable goals for involvement.</a:t>
            </a:r>
          </a:p>
          <a:p>
            <a:r>
              <a:rPr lang="en-US" sz="2400" dirty="0">
                <a:effectLst>
                  <a:outerShdw blurRad="38100" dist="38100" dir="2700000" algn="tl">
                    <a:srgbClr val="000000">
                      <a:alpha val="43137"/>
                    </a:srgbClr>
                  </a:outerShdw>
                </a:effectLst>
              </a:rPr>
              <a:t>2. Acknowledge and reward contributions regularly.</a:t>
            </a:r>
          </a:p>
          <a:p>
            <a:r>
              <a:rPr lang="en-US" sz="2400" dirty="0">
                <a:effectLst>
                  <a:outerShdw blurRad="38100" dist="38100" dir="2700000" algn="tl">
                    <a:srgbClr val="000000">
                      <a:alpha val="43137"/>
                    </a:srgbClr>
                  </a:outerShdw>
                </a:effectLst>
              </a:rPr>
              <a:t>3. Maintain open, transparent communication.</a:t>
            </a:r>
          </a:p>
          <a:p>
            <a:r>
              <a:rPr lang="en-US" sz="2400" dirty="0">
                <a:effectLst>
                  <a:outerShdw blurRad="38100" dist="38100" dir="2700000" algn="tl">
                    <a:srgbClr val="000000">
                      <a:alpha val="43137"/>
                    </a:srgbClr>
                  </a:outerShdw>
                </a:effectLst>
              </a:rPr>
              <a:t>4. Design activities that are both fun and meaningful</a:t>
            </a:r>
            <a:r>
              <a:rPr lang="en-US" sz="2400" dirty="0"/>
              <a:t>.</a:t>
            </a:r>
          </a:p>
          <a:p>
            <a:endParaRPr lang="en-US" sz="2400" dirty="0"/>
          </a:p>
          <a:p>
            <a:endParaRPr lang="en-US" sz="2400" dirty="0"/>
          </a:p>
          <a:p>
            <a:r>
              <a:rPr lang="en-US" sz="2400" dirty="0"/>
              <a:t>                                                      </a:t>
            </a:r>
            <a:r>
              <a:rPr lang="en-US" sz="6000" b="1" dirty="0">
                <a:effectLst>
                  <a:outerShdw blurRad="38100" dist="38100" dir="2700000" algn="tl">
                    <a:srgbClr val="000000">
                      <a:alpha val="43137"/>
                    </a:srgbClr>
                  </a:outerShdw>
                </a:effectLst>
              </a:rPr>
              <a:t>THANKYOU ! !</a:t>
            </a:r>
          </a:p>
        </p:txBody>
      </p:sp>
    </p:spTree>
    <p:extLst>
      <p:ext uri="{BB962C8B-B14F-4D97-AF65-F5344CB8AC3E}">
        <p14:creationId xmlns:p14="http://schemas.microsoft.com/office/powerpoint/2010/main" val="24431939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A27253B-A984-4D03-8F79-62655B0E8C7E}"/>
              </a:ext>
            </a:extLst>
          </p:cNvPr>
          <p:cNvGraphicFramePr>
            <a:graphicFrameLocks noGrp="1"/>
          </p:cNvGraphicFramePr>
          <p:nvPr>
            <p:extLst>
              <p:ext uri="{D42A27DB-BD31-4B8C-83A1-F6EECF244321}">
                <p14:modId xmlns:p14="http://schemas.microsoft.com/office/powerpoint/2010/main" val="1664360216"/>
              </p:ext>
            </p:extLst>
          </p:nvPr>
        </p:nvGraphicFramePr>
        <p:xfrm>
          <a:off x="1774210" y="2756847"/>
          <a:ext cx="8318384" cy="3723392"/>
        </p:xfrm>
        <a:graphic>
          <a:graphicData uri="http://schemas.openxmlformats.org/drawingml/2006/table">
            <a:tbl>
              <a:tblPr firstRow="1" bandRow="1">
                <a:tableStyleId>{5C22544A-7EE6-4342-B048-85BDC9FD1C3A}</a:tableStyleId>
              </a:tblPr>
              <a:tblGrid>
                <a:gridCol w="614148">
                  <a:extLst>
                    <a:ext uri="{9D8B030D-6E8A-4147-A177-3AD203B41FA5}">
                      <a16:colId xmlns:a16="http://schemas.microsoft.com/office/drawing/2014/main" val="1538309987"/>
                    </a:ext>
                  </a:extLst>
                </a:gridCol>
                <a:gridCol w="2475773">
                  <a:extLst>
                    <a:ext uri="{9D8B030D-6E8A-4147-A177-3AD203B41FA5}">
                      <a16:colId xmlns:a16="http://schemas.microsoft.com/office/drawing/2014/main" val="1222706939"/>
                    </a:ext>
                  </a:extLst>
                </a:gridCol>
                <a:gridCol w="1742821">
                  <a:extLst>
                    <a:ext uri="{9D8B030D-6E8A-4147-A177-3AD203B41FA5}">
                      <a16:colId xmlns:a16="http://schemas.microsoft.com/office/drawing/2014/main" val="3831262478"/>
                    </a:ext>
                  </a:extLst>
                </a:gridCol>
                <a:gridCol w="1742821">
                  <a:extLst>
                    <a:ext uri="{9D8B030D-6E8A-4147-A177-3AD203B41FA5}">
                      <a16:colId xmlns:a16="http://schemas.microsoft.com/office/drawing/2014/main" val="3741649218"/>
                    </a:ext>
                  </a:extLst>
                </a:gridCol>
                <a:gridCol w="1742821">
                  <a:extLst>
                    <a:ext uri="{9D8B030D-6E8A-4147-A177-3AD203B41FA5}">
                      <a16:colId xmlns:a16="http://schemas.microsoft.com/office/drawing/2014/main" val="2702323228"/>
                    </a:ext>
                  </a:extLst>
                </a:gridCol>
              </a:tblGrid>
              <a:tr h="797312">
                <a:tc>
                  <a:txBody>
                    <a:bodyPr/>
                    <a:lstStyle/>
                    <a:p>
                      <a:r>
                        <a:rPr lang="en-US" dirty="0"/>
                        <a:t>S.N</a:t>
                      </a:r>
                    </a:p>
                  </a:txBody>
                  <a:tcPr/>
                </a:tc>
                <a:tc>
                  <a:txBody>
                    <a:bodyPr/>
                    <a:lstStyle/>
                    <a:p>
                      <a:r>
                        <a:rPr lang="en-US" dirty="0"/>
                        <a:t>Problems</a:t>
                      </a:r>
                    </a:p>
                  </a:txBody>
                  <a:tcPr/>
                </a:tc>
                <a:tc>
                  <a:txBody>
                    <a:bodyPr/>
                    <a:lstStyle/>
                    <a:p>
                      <a:r>
                        <a:rPr lang="en-US" dirty="0"/>
                        <a:t>Frequency </a:t>
                      </a:r>
                    </a:p>
                  </a:txBody>
                  <a:tcPr/>
                </a:tc>
                <a:tc>
                  <a:txBody>
                    <a:bodyPr/>
                    <a:lstStyle/>
                    <a:p>
                      <a:r>
                        <a:rPr lang="en-US" dirty="0"/>
                        <a:t>C.F</a:t>
                      </a:r>
                    </a:p>
                  </a:txBody>
                  <a:tcPr/>
                </a:tc>
                <a:tc>
                  <a:txBody>
                    <a:bodyPr/>
                    <a:lstStyle/>
                    <a:p>
                      <a:r>
                        <a:rPr lang="en-US" dirty="0"/>
                        <a:t>C.F %</a:t>
                      </a:r>
                    </a:p>
                  </a:txBody>
                  <a:tcPr/>
                </a:tc>
                <a:extLst>
                  <a:ext uri="{0D108BD9-81ED-4DB2-BD59-A6C34878D82A}">
                    <a16:rowId xmlns:a16="http://schemas.microsoft.com/office/drawing/2014/main" val="164975867"/>
                  </a:ext>
                </a:extLst>
              </a:tr>
              <a:tr h="323354">
                <a:tc>
                  <a:txBody>
                    <a:bodyPr/>
                    <a:lstStyle/>
                    <a:p>
                      <a:r>
                        <a:rPr lang="en-US" dirty="0"/>
                        <a:t>1</a:t>
                      </a:r>
                    </a:p>
                  </a:txBody>
                  <a:tcPr/>
                </a:tc>
                <a:tc>
                  <a:txBody>
                    <a:bodyPr/>
                    <a:lstStyle/>
                    <a:p>
                      <a:r>
                        <a:rPr lang="en-US" dirty="0"/>
                        <a:t>Conflicting </a:t>
                      </a:r>
                      <a:r>
                        <a:rPr lang="en-US" dirty="0" err="1"/>
                        <a:t>priroties</a:t>
                      </a:r>
                      <a:endParaRPr lang="en-US" dirty="0"/>
                    </a:p>
                  </a:txBody>
                  <a:tcPr/>
                </a:tc>
                <a:tc>
                  <a:txBody>
                    <a:bodyPr/>
                    <a:lstStyle/>
                    <a:p>
                      <a:r>
                        <a:rPr lang="en-US" dirty="0"/>
                        <a:t>4</a:t>
                      </a:r>
                    </a:p>
                  </a:txBody>
                  <a:tcPr/>
                </a:tc>
                <a:tc>
                  <a:txBody>
                    <a:bodyPr/>
                    <a:lstStyle/>
                    <a:p>
                      <a:r>
                        <a:rPr lang="en-US" dirty="0"/>
                        <a:t>4</a:t>
                      </a:r>
                    </a:p>
                  </a:txBody>
                  <a:tcPr/>
                </a:tc>
                <a:tc>
                  <a:txBody>
                    <a:bodyPr/>
                    <a:lstStyle/>
                    <a:p>
                      <a:r>
                        <a:rPr lang="en-US" dirty="0"/>
                        <a:t>9.09%</a:t>
                      </a:r>
                    </a:p>
                  </a:txBody>
                  <a:tcPr/>
                </a:tc>
                <a:extLst>
                  <a:ext uri="{0D108BD9-81ED-4DB2-BD59-A6C34878D82A}">
                    <a16:rowId xmlns:a16="http://schemas.microsoft.com/office/drawing/2014/main" val="2390733082"/>
                  </a:ext>
                </a:extLst>
              </a:tr>
              <a:tr h="323354">
                <a:tc>
                  <a:txBody>
                    <a:bodyPr/>
                    <a:lstStyle/>
                    <a:p>
                      <a:r>
                        <a:rPr lang="en-US" dirty="0"/>
                        <a:t>2</a:t>
                      </a:r>
                    </a:p>
                  </a:txBody>
                  <a:tcPr/>
                </a:tc>
                <a:tc>
                  <a:txBody>
                    <a:bodyPr/>
                    <a:lstStyle/>
                    <a:p>
                      <a:r>
                        <a:rPr lang="en-US" dirty="0"/>
                        <a:t>Lack of self confidence</a:t>
                      </a:r>
                    </a:p>
                  </a:txBody>
                  <a:tcPr/>
                </a:tc>
                <a:tc>
                  <a:txBody>
                    <a:bodyPr/>
                    <a:lstStyle/>
                    <a:p>
                      <a:r>
                        <a:rPr lang="en-US" dirty="0"/>
                        <a:t>6</a:t>
                      </a:r>
                    </a:p>
                  </a:txBody>
                  <a:tcPr/>
                </a:tc>
                <a:tc>
                  <a:txBody>
                    <a:bodyPr/>
                    <a:lstStyle/>
                    <a:p>
                      <a:r>
                        <a:rPr lang="en-US" dirty="0"/>
                        <a:t>10</a:t>
                      </a:r>
                    </a:p>
                  </a:txBody>
                  <a:tcPr/>
                </a:tc>
                <a:tc>
                  <a:txBody>
                    <a:bodyPr/>
                    <a:lstStyle/>
                    <a:p>
                      <a:r>
                        <a:rPr lang="en-US" dirty="0"/>
                        <a:t>22.72%</a:t>
                      </a:r>
                    </a:p>
                  </a:txBody>
                  <a:tcPr/>
                </a:tc>
                <a:extLst>
                  <a:ext uri="{0D108BD9-81ED-4DB2-BD59-A6C34878D82A}">
                    <a16:rowId xmlns:a16="http://schemas.microsoft.com/office/drawing/2014/main" val="1701388885"/>
                  </a:ext>
                </a:extLst>
              </a:tr>
              <a:tr h="323354">
                <a:tc>
                  <a:txBody>
                    <a:bodyPr/>
                    <a:lstStyle/>
                    <a:p>
                      <a:r>
                        <a:rPr lang="en-US" dirty="0"/>
                        <a:t>3</a:t>
                      </a:r>
                    </a:p>
                  </a:txBody>
                  <a:tcPr/>
                </a:tc>
                <a:tc>
                  <a:txBody>
                    <a:bodyPr/>
                    <a:lstStyle/>
                    <a:p>
                      <a:r>
                        <a:rPr lang="en-US" dirty="0" err="1"/>
                        <a:t>Physcologial</a:t>
                      </a:r>
                      <a:r>
                        <a:rPr lang="en-US" dirty="0"/>
                        <a:t> factors</a:t>
                      </a:r>
                    </a:p>
                  </a:txBody>
                  <a:tcPr/>
                </a:tc>
                <a:tc>
                  <a:txBody>
                    <a:bodyPr/>
                    <a:lstStyle/>
                    <a:p>
                      <a:r>
                        <a:rPr lang="en-US" dirty="0"/>
                        <a:t>7</a:t>
                      </a:r>
                    </a:p>
                  </a:txBody>
                  <a:tcPr/>
                </a:tc>
                <a:tc>
                  <a:txBody>
                    <a:bodyPr/>
                    <a:lstStyle/>
                    <a:p>
                      <a:r>
                        <a:rPr lang="en-US" dirty="0"/>
                        <a:t>17</a:t>
                      </a:r>
                    </a:p>
                  </a:txBody>
                  <a:tcPr/>
                </a:tc>
                <a:tc>
                  <a:txBody>
                    <a:bodyPr/>
                    <a:lstStyle/>
                    <a:p>
                      <a:r>
                        <a:rPr lang="en-US" dirty="0"/>
                        <a:t>37.78%</a:t>
                      </a:r>
                    </a:p>
                  </a:txBody>
                  <a:tcPr/>
                </a:tc>
                <a:extLst>
                  <a:ext uri="{0D108BD9-81ED-4DB2-BD59-A6C34878D82A}">
                    <a16:rowId xmlns:a16="http://schemas.microsoft.com/office/drawing/2014/main" val="337442132"/>
                  </a:ext>
                </a:extLst>
              </a:tr>
              <a:tr h="323354">
                <a:tc>
                  <a:txBody>
                    <a:bodyPr/>
                    <a:lstStyle/>
                    <a:p>
                      <a:r>
                        <a:rPr lang="en-US" dirty="0"/>
                        <a:t>4</a:t>
                      </a:r>
                    </a:p>
                  </a:txBody>
                  <a:tcPr/>
                </a:tc>
                <a:tc>
                  <a:txBody>
                    <a:bodyPr/>
                    <a:lstStyle/>
                    <a:p>
                      <a:r>
                        <a:rPr lang="en-US" dirty="0"/>
                        <a:t>Income </a:t>
                      </a:r>
                      <a:r>
                        <a:rPr lang="en-US" dirty="0" err="1"/>
                        <a:t>inequility</a:t>
                      </a:r>
                      <a:endParaRPr lang="en-US" dirty="0"/>
                    </a:p>
                  </a:txBody>
                  <a:tcPr/>
                </a:tc>
                <a:tc>
                  <a:txBody>
                    <a:bodyPr/>
                    <a:lstStyle/>
                    <a:p>
                      <a:r>
                        <a:rPr lang="en-US" dirty="0"/>
                        <a:t>3</a:t>
                      </a:r>
                    </a:p>
                  </a:txBody>
                  <a:tcPr/>
                </a:tc>
                <a:tc>
                  <a:txBody>
                    <a:bodyPr/>
                    <a:lstStyle/>
                    <a:p>
                      <a:r>
                        <a:rPr lang="en-US" dirty="0"/>
                        <a:t>20</a:t>
                      </a:r>
                    </a:p>
                  </a:txBody>
                  <a:tcPr/>
                </a:tc>
                <a:tc>
                  <a:txBody>
                    <a:bodyPr/>
                    <a:lstStyle/>
                    <a:p>
                      <a:r>
                        <a:rPr lang="en-US" dirty="0"/>
                        <a:t>45.45%</a:t>
                      </a:r>
                    </a:p>
                  </a:txBody>
                  <a:tcPr/>
                </a:tc>
                <a:extLst>
                  <a:ext uri="{0D108BD9-81ED-4DB2-BD59-A6C34878D82A}">
                    <a16:rowId xmlns:a16="http://schemas.microsoft.com/office/drawing/2014/main" val="3165223709"/>
                  </a:ext>
                </a:extLst>
              </a:tr>
              <a:tr h="323354">
                <a:tc>
                  <a:txBody>
                    <a:bodyPr/>
                    <a:lstStyle/>
                    <a:p>
                      <a:r>
                        <a:rPr lang="en-US" dirty="0"/>
                        <a:t>5</a:t>
                      </a:r>
                    </a:p>
                  </a:txBody>
                  <a:tcPr/>
                </a:tc>
                <a:tc>
                  <a:txBody>
                    <a:bodyPr/>
                    <a:lstStyle/>
                    <a:p>
                      <a:r>
                        <a:rPr lang="en-US" dirty="0"/>
                        <a:t>Social judgement</a:t>
                      </a:r>
                    </a:p>
                  </a:txBody>
                  <a:tcPr/>
                </a:tc>
                <a:tc>
                  <a:txBody>
                    <a:bodyPr/>
                    <a:lstStyle/>
                    <a:p>
                      <a:r>
                        <a:rPr lang="en-US" dirty="0"/>
                        <a:t>9</a:t>
                      </a:r>
                    </a:p>
                  </a:txBody>
                  <a:tcPr/>
                </a:tc>
                <a:tc>
                  <a:txBody>
                    <a:bodyPr/>
                    <a:lstStyle/>
                    <a:p>
                      <a:r>
                        <a:rPr lang="en-US" dirty="0"/>
                        <a:t>29</a:t>
                      </a:r>
                    </a:p>
                  </a:txBody>
                  <a:tcPr/>
                </a:tc>
                <a:tc>
                  <a:txBody>
                    <a:bodyPr/>
                    <a:lstStyle/>
                    <a:p>
                      <a:r>
                        <a:rPr lang="en-US" dirty="0"/>
                        <a:t>67.90%</a:t>
                      </a:r>
                    </a:p>
                  </a:txBody>
                  <a:tcPr/>
                </a:tc>
                <a:extLst>
                  <a:ext uri="{0D108BD9-81ED-4DB2-BD59-A6C34878D82A}">
                    <a16:rowId xmlns:a16="http://schemas.microsoft.com/office/drawing/2014/main" val="1347491387"/>
                  </a:ext>
                </a:extLst>
              </a:tr>
              <a:tr h="323354">
                <a:tc>
                  <a:txBody>
                    <a:bodyPr/>
                    <a:lstStyle/>
                    <a:p>
                      <a:r>
                        <a:rPr lang="en-US" dirty="0"/>
                        <a:t>6</a:t>
                      </a:r>
                    </a:p>
                  </a:txBody>
                  <a:tcPr/>
                </a:tc>
                <a:tc>
                  <a:txBody>
                    <a:bodyPr/>
                    <a:lstStyle/>
                    <a:p>
                      <a:r>
                        <a:rPr lang="en-US" dirty="0" err="1"/>
                        <a:t>Ecnomicial</a:t>
                      </a:r>
                      <a:r>
                        <a:rPr lang="en-US" dirty="0"/>
                        <a:t> growth</a:t>
                      </a:r>
                    </a:p>
                  </a:txBody>
                  <a:tcPr/>
                </a:tc>
                <a:tc>
                  <a:txBody>
                    <a:bodyPr/>
                    <a:lstStyle/>
                    <a:p>
                      <a:r>
                        <a:rPr lang="en-US" dirty="0"/>
                        <a:t>5</a:t>
                      </a:r>
                    </a:p>
                  </a:txBody>
                  <a:tcPr/>
                </a:tc>
                <a:tc>
                  <a:txBody>
                    <a:bodyPr/>
                    <a:lstStyle/>
                    <a:p>
                      <a:r>
                        <a:rPr lang="en-US" dirty="0"/>
                        <a:t>34</a:t>
                      </a:r>
                    </a:p>
                  </a:txBody>
                  <a:tcPr/>
                </a:tc>
                <a:tc>
                  <a:txBody>
                    <a:bodyPr/>
                    <a:lstStyle/>
                    <a:p>
                      <a:r>
                        <a:rPr lang="en-US" dirty="0"/>
                        <a:t>77.27%</a:t>
                      </a:r>
                    </a:p>
                  </a:txBody>
                  <a:tcPr/>
                </a:tc>
                <a:extLst>
                  <a:ext uri="{0D108BD9-81ED-4DB2-BD59-A6C34878D82A}">
                    <a16:rowId xmlns:a16="http://schemas.microsoft.com/office/drawing/2014/main" val="213537880"/>
                  </a:ext>
                </a:extLst>
              </a:tr>
              <a:tr h="323354">
                <a:tc>
                  <a:txBody>
                    <a:bodyPr/>
                    <a:lstStyle/>
                    <a:p>
                      <a:r>
                        <a:rPr lang="en-US" dirty="0"/>
                        <a:t>7</a:t>
                      </a:r>
                    </a:p>
                  </a:txBody>
                  <a:tcPr/>
                </a:tc>
                <a:tc>
                  <a:txBody>
                    <a:bodyPr/>
                    <a:lstStyle/>
                    <a:p>
                      <a:r>
                        <a:rPr lang="en-US" dirty="0"/>
                        <a:t>Population growth</a:t>
                      </a:r>
                    </a:p>
                  </a:txBody>
                  <a:tcPr/>
                </a:tc>
                <a:tc>
                  <a:txBody>
                    <a:bodyPr/>
                    <a:lstStyle/>
                    <a:p>
                      <a:r>
                        <a:rPr lang="en-US" dirty="0"/>
                        <a:t>10</a:t>
                      </a:r>
                    </a:p>
                  </a:txBody>
                  <a:tcPr/>
                </a:tc>
                <a:tc>
                  <a:txBody>
                    <a:bodyPr/>
                    <a:lstStyle/>
                    <a:p>
                      <a:r>
                        <a:rPr lang="en-US" dirty="0"/>
                        <a:t>44</a:t>
                      </a:r>
                    </a:p>
                  </a:txBody>
                  <a:tcPr/>
                </a:tc>
                <a:tc>
                  <a:txBody>
                    <a:bodyPr/>
                    <a:lstStyle/>
                    <a:p>
                      <a:r>
                        <a:rPr lang="en-US" dirty="0"/>
                        <a:t>100%</a:t>
                      </a:r>
                    </a:p>
                  </a:txBody>
                  <a:tcPr/>
                </a:tc>
                <a:extLst>
                  <a:ext uri="{0D108BD9-81ED-4DB2-BD59-A6C34878D82A}">
                    <a16:rowId xmlns:a16="http://schemas.microsoft.com/office/drawing/2014/main" val="3071805463"/>
                  </a:ext>
                </a:extLst>
              </a:tr>
              <a:tr h="321636">
                <a:tc>
                  <a:txBody>
                    <a:bodyPr/>
                    <a:lstStyle/>
                    <a:p>
                      <a:endParaRPr lang="en-US" dirty="0"/>
                    </a:p>
                  </a:txBody>
                  <a:tcPr/>
                </a:tc>
                <a:tc>
                  <a:txBody>
                    <a:bodyPr/>
                    <a:lstStyle/>
                    <a:p>
                      <a:r>
                        <a:rPr lang="en-US" dirty="0"/>
                        <a:t>Total</a:t>
                      </a:r>
                    </a:p>
                  </a:txBody>
                  <a:tcPr/>
                </a:tc>
                <a:tc>
                  <a:txBody>
                    <a:bodyPr/>
                    <a:lstStyle/>
                    <a:p>
                      <a:r>
                        <a:rPr lang="en-US" dirty="0"/>
                        <a:t>44</a:t>
                      </a:r>
                    </a:p>
                  </a:txBody>
                  <a:tcPr/>
                </a:tc>
                <a:tc>
                  <a:txBody>
                    <a:bodyPr/>
                    <a:lstStyle/>
                    <a:p>
                      <a:r>
                        <a:rPr lang="en-US" dirty="0"/>
                        <a:t>44</a:t>
                      </a:r>
                    </a:p>
                  </a:txBody>
                  <a:tcPr/>
                </a:tc>
                <a:tc>
                  <a:txBody>
                    <a:bodyPr/>
                    <a:lstStyle/>
                    <a:p>
                      <a:r>
                        <a:rPr lang="en-US" dirty="0"/>
                        <a:t>100%</a:t>
                      </a:r>
                    </a:p>
                  </a:txBody>
                  <a:tcPr/>
                </a:tc>
                <a:extLst>
                  <a:ext uri="{0D108BD9-81ED-4DB2-BD59-A6C34878D82A}">
                    <a16:rowId xmlns:a16="http://schemas.microsoft.com/office/drawing/2014/main" val="576860706"/>
                  </a:ext>
                </a:extLst>
              </a:tr>
            </a:tbl>
          </a:graphicData>
        </a:graphic>
      </p:graphicFrame>
      <p:sp>
        <p:nvSpPr>
          <p:cNvPr id="3" name="TextBox 2">
            <a:extLst>
              <a:ext uri="{FF2B5EF4-FFF2-40B4-BE49-F238E27FC236}">
                <a16:creationId xmlns:a16="http://schemas.microsoft.com/office/drawing/2014/main" id="{82FDF5C9-4BBC-43DA-8E9D-DA5ED8BEF3FB}"/>
              </a:ext>
            </a:extLst>
          </p:cNvPr>
          <p:cNvSpPr txBox="1"/>
          <p:nvPr/>
        </p:nvSpPr>
        <p:spPr>
          <a:xfrm>
            <a:off x="614149" y="668740"/>
            <a:ext cx="11782567" cy="1077218"/>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PARETRO MATRIX :</a:t>
            </a:r>
          </a:p>
          <a:p>
            <a:r>
              <a:rPr lang="en-US" sz="3200" b="1" dirty="0">
                <a:effectLst>
                  <a:outerShdw blurRad="38100" dist="38100" dir="2700000" algn="tl">
                    <a:srgbClr val="000000">
                      <a:alpha val="43137"/>
                    </a:srgbClr>
                  </a:outerShdw>
                </a:effectLst>
              </a:rPr>
              <a:t>                                     </a:t>
            </a:r>
            <a:r>
              <a:rPr lang="en-US" sz="3200" b="1" dirty="0" err="1">
                <a:effectLst>
                  <a:outerShdw blurRad="38100" dist="38100" dir="2700000" algn="tl">
                    <a:srgbClr val="000000">
                      <a:alpha val="43137"/>
                    </a:srgbClr>
                  </a:outerShdw>
                </a:effectLst>
              </a:rPr>
              <a:t>Priotization</a:t>
            </a:r>
            <a:r>
              <a:rPr lang="en-US" sz="3200" b="1" dirty="0">
                <a:effectLst>
                  <a:outerShdw blurRad="38100" dist="38100" dir="2700000" algn="tl">
                    <a:srgbClr val="000000">
                      <a:alpha val="43137"/>
                    </a:srgbClr>
                  </a:outerShdw>
                </a:effectLst>
              </a:rPr>
              <a:t> of root causes </a:t>
            </a:r>
            <a:r>
              <a:rPr lang="en-US" sz="3200" b="1" dirty="0" err="1">
                <a:effectLst>
                  <a:outerShdw blurRad="38100" dist="38100" dir="2700000" algn="tl">
                    <a:srgbClr val="000000">
                      <a:alpha val="43137"/>
                    </a:srgbClr>
                  </a:outerShdw>
                </a:effectLst>
              </a:rPr>
              <a:t>i.e</a:t>
            </a:r>
            <a:r>
              <a:rPr lang="en-US" sz="3200" b="1" dirty="0">
                <a:effectLst>
                  <a:outerShdw blurRad="38100" dist="38100" dir="2700000" algn="tl">
                    <a:srgbClr val="000000">
                      <a:alpha val="43137"/>
                    </a:srgbClr>
                  </a:outerShdw>
                </a:effectLst>
              </a:rPr>
              <a:t> pareto Analysis</a:t>
            </a:r>
          </a:p>
        </p:txBody>
      </p:sp>
    </p:spTree>
    <p:extLst>
      <p:ext uri="{BB962C8B-B14F-4D97-AF65-F5344CB8AC3E}">
        <p14:creationId xmlns:p14="http://schemas.microsoft.com/office/powerpoint/2010/main" val="3748983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hlinkClick r:id="rId2"/>
            <a:extLst>
              <a:ext uri="{FF2B5EF4-FFF2-40B4-BE49-F238E27FC236}">
                <a16:creationId xmlns:a16="http://schemas.microsoft.com/office/drawing/2014/main" id="{F8260C73-A1BC-271B-ECFE-D9F33CAFFF73}"/>
              </a:ext>
            </a:extLst>
          </p:cNvPr>
          <p:cNvSpPr/>
          <p:nvPr/>
        </p:nvSpPr>
        <p:spPr>
          <a:xfrm>
            <a:off x="4203289" y="1504336"/>
            <a:ext cx="4144297" cy="2477729"/>
          </a:xfrm>
          <a:prstGeom prst="roundRect">
            <a:avLst/>
          </a:prstGeom>
          <a:gradFill>
            <a:gsLst>
              <a:gs pos="0">
                <a:schemeClr val="accent1">
                  <a:lumMod val="5000"/>
                  <a:lumOff val="95000"/>
                </a:schemeClr>
              </a:gs>
              <a:gs pos="74000">
                <a:schemeClr val="accent1">
                  <a:lumMod val="45000"/>
                  <a:lumOff val="55000"/>
                </a:schemeClr>
              </a:gs>
              <a:gs pos="12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400" dirty="0"/>
              <a:t>Next Page</a:t>
            </a:r>
          </a:p>
        </p:txBody>
      </p:sp>
    </p:spTree>
    <p:extLst>
      <p:ext uri="{BB962C8B-B14F-4D97-AF65-F5344CB8AC3E}">
        <p14:creationId xmlns:p14="http://schemas.microsoft.com/office/powerpoint/2010/main" val="58252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xmlns="" Requires="cx1">
          <p:graphicFrame>
            <p:nvGraphicFramePr>
              <p:cNvPr id="4" name="Chart 3">
                <a:extLst>
                  <a:ext uri="{FF2B5EF4-FFF2-40B4-BE49-F238E27FC236}">
                    <a16:creationId xmlns:a16="http://schemas.microsoft.com/office/drawing/2014/main" id="{C5AA4F1D-7543-4930-BF5C-C2F9AA87C87D}"/>
                  </a:ext>
                </a:extLst>
              </p:cNvPr>
              <p:cNvGraphicFramePr/>
              <p:nvPr>
                <p:extLst>
                  <p:ext uri="{D42A27DB-BD31-4B8C-83A1-F6EECF244321}">
                    <p14:modId xmlns:p14="http://schemas.microsoft.com/office/powerpoint/2010/main" val="2402187570"/>
                  </p:ext>
                </p:extLst>
              </p:nvPr>
            </p:nvGraphicFramePr>
            <p:xfrm>
              <a:off x="1114570" y="500158"/>
              <a:ext cx="8128000" cy="5418667"/>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C5AA4F1D-7543-4930-BF5C-C2F9AA87C87D}"/>
                  </a:ext>
                </a:extLst>
              </p:cNvPr>
              <p:cNvPicPr>
                <a:picLocks noGrp="1" noRot="1" noChangeAspect="1" noMove="1" noResize="1" noEditPoints="1" noAdjustHandles="1" noChangeArrowheads="1" noChangeShapeType="1"/>
              </p:cNvPicPr>
              <p:nvPr/>
            </p:nvPicPr>
            <p:blipFill>
              <a:blip r:embed="rId3"/>
              <a:stretch>
                <a:fillRect/>
              </a:stretch>
            </p:blipFill>
            <p:spPr>
              <a:xfrm>
                <a:off x="1114570" y="500158"/>
                <a:ext cx="8128000" cy="5418667"/>
              </a:xfrm>
              <a:prstGeom prst="rect">
                <a:avLst/>
              </a:prstGeom>
            </p:spPr>
          </p:pic>
        </mc:Fallback>
      </mc:AlternateContent>
    </p:spTree>
    <p:extLst>
      <p:ext uri="{BB962C8B-B14F-4D97-AF65-F5344CB8AC3E}">
        <p14:creationId xmlns:p14="http://schemas.microsoft.com/office/powerpoint/2010/main" val="409234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D88B0D7-272D-4850-8A38-37D4425C9459}"/>
              </a:ext>
            </a:extLst>
          </p:cNvPr>
          <p:cNvGraphicFramePr/>
          <p:nvPr>
            <p:extLst>
              <p:ext uri="{D42A27DB-BD31-4B8C-83A1-F6EECF244321}">
                <p14:modId xmlns:p14="http://schemas.microsoft.com/office/powerpoint/2010/main" val="190338218"/>
              </p:ext>
            </p:extLst>
          </p:nvPr>
        </p:nvGraphicFramePr>
        <p:xfrm>
          <a:off x="1851102" y="457201"/>
          <a:ext cx="7605132" cy="374681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C5B4FAA-9762-4D61-9CE9-3F2FA652E52B}"/>
              </a:ext>
            </a:extLst>
          </p:cNvPr>
          <p:cNvSpPr txBox="1"/>
          <p:nvPr/>
        </p:nvSpPr>
        <p:spPr>
          <a:xfrm>
            <a:off x="1471962" y="4750420"/>
            <a:ext cx="8920975"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The above scatter diagram illustrates that the student currently studying on our institution are also been suffered with our major problem: “lack of participation”</a:t>
            </a:r>
          </a:p>
          <a:p>
            <a:r>
              <a:rPr lang="en-US" b="1" dirty="0"/>
              <a:t>                                                       where:         1=Normal</a:t>
            </a:r>
          </a:p>
          <a:p>
            <a:r>
              <a:rPr lang="en-US" b="1" dirty="0"/>
              <a:t>                                                                             3=medium</a:t>
            </a:r>
          </a:p>
          <a:p>
            <a:r>
              <a:rPr lang="en-US" b="1" dirty="0"/>
              <a:t>                                                                             4=above medium</a:t>
            </a:r>
          </a:p>
          <a:p>
            <a:r>
              <a:rPr lang="en-US" b="1" dirty="0"/>
              <a:t>                                                                             5=extreme problem</a:t>
            </a:r>
          </a:p>
        </p:txBody>
      </p:sp>
    </p:spTree>
    <p:extLst>
      <p:ext uri="{BB962C8B-B14F-4D97-AF65-F5344CB8AC3E}">
        <p14:creationId xmlns:p14="http://schemas.microsoft.com/office/powerpoint/2010/main" val="973055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C11BA0-608C-426A-BCF8-161B1BC13604}"/>
              </a:ext>
            </a:extLst>
          </p:cNvPr>
          <p:cNvSpPr txBox="1"/>
          <p:nvPr/>
        </p:nvSpPr>
        <p:spPr>
          <a:xfrm>
            <a:off x="3084394" y="696036"/>
            <a:ext cx="6018663" cy="707886"/>
          </a:xfrm>
          <a:prstGeom prst="rect">
            <a:avLst/>
          </a:prstGeom>
          <a:noFill/>
        </p:spPr>
        <p:txBody>
          <a:bodyPr wrap="square" rtlCol="0">
            <a:spAutoFit/>
          </a:bodyPr>
          <a:lstStyle/>
          <a:p>
            <a:r>
              <a:rPr lang="en-US" sz="4000" b="1" u="sng" dirty="0">
                <a:effectLst>
                  <a:outerShdw blurRad="38100" dist="38100" dir="2700000" algn="tl">
                    <a:srgbClr val="000000">
                      <a:alpha val="43137"/>
                    </a:srgbClr>
                  </a:outerShdw>
                </a:effectLst>
              </a:rPr>
              <a:t>Decided Counter Measure </a:t>
            </a:r>
          </a:p>
        </p:txBody>
      </p:sp>
      <p:graphicFrame>
        <p:nvGraphicFramePr>
          <p:cNvPr id="5" name="Table 4">
            <a:extLst>
              <a:ext uri="{FF2B5EF4-FFF2-40B4-BE49-F238E27FC236}">
                <a16:creationId xmlns:a16="http://schemas.microsoft.com/office/drawing/2014/main" id="{C9D0D509-EDB8-4BCF-8465-0D0326B67D12}"/>
              </a:ext>
            </a:extLst>
          </p:cNvPr>
          <p:cNvGraphicFramePr>
            <a:graphicFrameLocks noGrp="1"/>
          </p:cNvGraphicFramePr>
          <p:nvPr>
            <p:extLst>
              <p:ext uri="{D42A27DB-BD31-4B8C-83A1-F6EECF244321}">
                <p14:modId xmlns:p14="http://schemas.microsoft.com/office/powerpoint/2010/main" val="1279038099"/>
              </p:ext>
            </p:extLst>
          </p:nvPr>
        </p:nvGraphicFramePr>
        <p:xfrm>
          <a:off x="1064524" y="2129050"/>
          <a:ext cx="9908276" cy="4084146"/>
        </p:xfrm>
        <a:graphic>
          <a:graphicData uri="http://schemas.openxmlformats.org/drawingml/2006/table">
            <a:tbl>
              <a:tblPr firstRow="1" bandRow="1">
                <a:tableStyleId>{5C22544A-7EE6-4342-B048-85BDC9FD1C3A}</a:tableStyleId>
              </a:tblPr>
              <a:tblGrid>
                <a:gridCol w="4954138">
                  <a:extLst>
                    <a:ext uri="{9D8B030D-6E8A-4147-A177-3AD203B41FA5}">
                      <a16:colId xmlns:a16="http://schemas.microsoft.com/office/drawing/2014/main" val="971858256"/>
                    </a:ext>
                  </a:extLst>
                </a:gridCol>
                <a:gridCol w="4954138">
                  <a:extLst>
                    <a:ext uri="{9D8B030D-6E8A-4147-A177-3AD203B41FA5}">
                      <a16:colId xmlns:a16="http://schemas.microsoft.com/office/drawing/2014/main" val="3472237924"/>
                    </a:ext>
                  </a:extLst>
                </a:gridCol>
              </a:tblGrid>
              <a:tr h="371749">
                <a:tc>
                  <a:txBody>
                    <a:bodyPr/>
                    <a:lstStyle/>
                    <a:p>
                      <a:r>
                        <a:rPr lang="en-US" dirty="0"/>
                        <a:t>S.N</a:t>
                      </a:r>
                    </a:p>
                  </a:txBody>
                  <a:tcPr/>
                </a:tc>
                <a:tc>
                  <a:txBody>
                    <a:bodyPr/>
                    <a:lstStyle/>
                    <a:p>
                      <a:r>
                        <a:rPr lang="en-US" dirty="0"/>
                        <a:t>Counter Measure </a:t>
                      </a:r>
                    </a:p>
                  </a:txBody>
                  <a:tcPr/>
                </a:tc>
                <a:extLst>
                  <a:ext uri="{0D108BD9-81ED-4DB2-BD59-A6C34878D82A}">
                    <a16:rowId xmlns:a16="http://schemas.microsoft.com/office/drawing/2014/main" val="1462707301"/>
                  </a:ext>
                </a:extLst>
              </a:tr>
              <a:tr h="371749">
                <a:tc>
                  <a:txBody>
                    <a:bodyPr/>
                    <a:lstStyle/>
                    <a:p>
                      <a:r>
                        <a:rPr lang="en-US" dirty="0"/>
                        <a:t>1</a:t>
                      </a:r>
                    </a:p>
                  </a:txBody>
                  <a:tcPr/>
                </a:tc>
                <a:tc>
                  <a:txBody>
                    <a:bodyPr/>
                    <a:lstStyle/>
                    <a:p>
                      <a:r>
                        <a:rPr lang="en-US" dirty="0"/>
                        <a:t>Improve communication</a:t>
                      </a:r>
                    </a:p>
                  </a:txBody>
                  <a:tcPr/>
                </a:tc>
                <a:extLst>
                  <a:ext uri="{0D108BD9-81ED-4DB2-BD59-A6C34878D82A}">
                    <a16:rowId xmlns:a16="http://schemas.microsoft.com/office/drawing/2014/main" val="2047982821"/>
                  </a:ext>
                </a:extLst>
              </a:tr>
              <a:tr h="371749">
                <a:tc>
                  <a:txBody>
                    <a:bodyPr/>
                    <a:lstStyle/>
                    <a:p>
                      <a:r>
                        <a:rPr lang="en-US" dirty="0"/>
                        <a:t>2</a:t>
                      </a:r>
                    </a:p>
                  </a:txBody>
                  <a:tcPr/>
                </a:tc>
                <a:tc>
                  <a:txBody>
                    <a:bodyPr/>
                    <a:lstStyle/>
                    <a:p>
                      <a:r>
                        <a:rPr lang="en-US" dirty="0"/>
                        <a:t>Create on inclusive environment</a:t>
                      </a:r>
                    </a:p>
                  </a:txBody>
                  <a:tcPr/>
                </a:tc>
                <a:extLst>
                  <a:ext uri="{0D108BD9-81ED-4DB2-BD59-A6C34878D82A}">
                    <a16:rowId xmlns:a16="http://schemas.microsoft.com/office/drawing/2014/main" val="2079408507"/>
                  </a:ext>
                </a:extLst>
              </a:tr>
              <a:tr h="371749">
                <a:tc>
                  <a:txBody>
                    <a:bodyPr/>
                    <a:lstStyle/>
                    <a:p>
                      <a:r>
                        <a:rPr lang="en-US" dirty="0"/>
                        <a:t>3</a:t>
                      </a:r>
                    </a:p>
                  </a:txBody>
                  <a:tcPr/>
                </a:tc>
                <a:tc>
                  <a:txBody>
                    <a:bodyPr/>
                    <a:lstStyle/>
                    <a:p>
                      <a:r>
                        <a:rPr lang="en-US" dirty="0"/>
                        <a:t>Identify root causes </a:t>
                      </a:r>
                    </a:p>
                  </a:txBody>
                  <a:tcPr/>
                </a:tc>
                <a:extLst>
                  <a:ext uri="{0D108BD9-81ED-4DB2-BD59-A6C34878D82A}">
                    <a16:rowId xmlns:a16="http://schemas.microsoft.com/office/drawing/2014/main" val="478327280"/>
                  </a:ext>
                </a:extLst>
              </a:tr>
              <a:tr h="371749">
                <a:tc>
                  <a:txBody>
                    <a:bodyPr/>
                    <a:lstStyle/>
                    <a:p>
                      <a:r>
                        <a:rPr lang="en-US" dirty="0"/>
                        <a:t>4</a:t>
                      </a:r>
                    </a:p>
                  </a:txBody>
                  <a:tcPr/>
                </a:tc>
                <a:tc>
                  <a:txBody>
                    <a:bodyPr/>
                    <a:lstStyle/>
                    <a:p>
                      <a:r>
                        <a:rPr lang="en-US" dirty="0"/>
                        <a:t>Set clear goals and environment</a:t>
                      </a:r>
                    </a:p>
                  </a:txBody>
                  <a:tcPr/>
                </a:tc>
                <a:extLst>
                  <a:ext uri="{0D108BD9-81ED-4DB2-BD59-A6C34878D82A}">
                    <a16:rowId xmlns:a16="http://schemas.microsoft.com/office/drawing/2014/main" val="550545932"/>
                  </a:ext>
                </a:extLst>
              </a:tr>
              <a:tr h="371749">
                <a:tc>
                  <a:txBody>
                    <a:bodyPr/>
                    <a:lstStyle/>
                    <a:p>
                      <a:r>
                        <a:rPr lang="en-US" dirty="0"/>
                        <a:t>5</a:t>
                      </a:r>
                    </a:p>
                  </a:txBody>
                  <a:tcPr/>
                </a:tc>
                <a:tc>
                  <a:txBody>
                    <a:bodyPr/>
                    <a:lstStyle/>
                    <a:p>
                      <a:r>
                        <a:rPr lang="en-US" dirty="0"/>
                        <a:t>Recognize and reward participants </a:t>
                      </a:r>
                    </a:p>
                  </a:txBody>
                  <a:tcPr/>
                </a:tc>
                <a:extLst>
                  <a:ext uri="{0D108BD9-81ED-4DB2-BD59-A6C34878D82A}">
                    <a16:rowId xmlns:a16="http://schemas.microsoft.com/office/drawing/2014/main" val="2544229297"/>
                  </a:ext>
                </a:extLst>
              </a:tr>
              <a:tr h="371749">
                <a:tc>
                  <a:txBody>
                    <a:bodyPr/>
                    <a:lstStyle/>
                    <a:p>
                      <a:r>
                        <a:rPr lang="en-US" dirty="0"/>
                        <a:t>6</a:t>
                      </a:r>
                    </a:p>
                  </a:txBody>
                  <a:tcPr/>
                </a:tc>
                <a:tc>
                  <a:txBody>
                    <a:bodyPr/>
                    <a:lstStyle/>
                    <a:p>
                      <a:r>
                        <a:rPr lang="en-US" dirty="0"/>
                        <a:t>Use technology and wisely </a:t>
                      </a:r>
                    </a:p>
                  </a:txBody>
                  <a:tcPr/>
                </a:tc>
                <a:extLst>
                  <a:ext uri="{0D108BD9-81ED-4DB2-BD59-A6C34878D82A}">
                    <a16:rowId xmlns:a16="http://schemas.microsoft.com/office/drawing/2014/main" val="1325884768"/>
                  </a:ext>
                </a:extLst>
              </a:tr>
              <a:tr h="366656">
                <a:tc>
                  <a:txBody>
                    <a:bodyPr/>
                    <a:lstStyle/>
                    <a:p>
                      <a:r>
                        <a:rPr lang="en-US" dirty="0"/>
                        <a:t>7</a:t>
                      </a:r>
                    </a:p>
                  </a:txBody>
                  <a:tcPr/>
                </a:tc>
                <a:tc>
                  <a:txBody>
                    <a:bodyPr/>
                    <a:lstStyle/>
                    <a:p>
                      <a:r>
                        <a:rPr lang="en-US" dirty="0"/>
                        <a:t>Solicit input on group activities </a:t>
                      </a:r>
                    </a:p>
                  </a:txBody>
                  <a:tcPr/>
                </a:tc>
                <a:extLst>
                  <a:ext uri="{0D108BD9-81ED-4DB2-BD59-A6C34878D82A}">
                    <a16:rowId xmlns:a16="http://schemas.microsoft.com/office/drawing/2014/main" val="3943541865"/>
                  </a:ext>
                </a:extLst>
              </a:tr>
              <a:tr h="371749">
                <a:tc>
                  <a:txBody>
                    <a:bodyPr/>
                    <a:lstStyle/>
                    <a:p>
                      <a:r>
                        <a:rPr lang="en-US" dirty="0"/>
                        <a:t>8</a:t>
                      </a:r>
                    </a:p>
                  </a:txBody>
                  <a:tcPr/>
                </a:tc>
                <a:tc>
                  <a:txBody>
                    <a:bodyPr/>
                    <a:lstStyle/>
                    <a:p>
                      <a:r>
                        <a:rPr lang="en-US" dirty="0"/>
                        <a:t>Set milestone and deadlines</a:t>
                      </a:r>
                    </a:p>
                  </a:txBody>
                  <a:tcPr/>
                </a:tc>
                <a:extLst>
                  <a:ext uri="{0D108BD9-81ED-4DB2-BD59-A6C34878D82A}">
                    <a16:rowId xmlns:a16="http://schemas.microsoft.com/office/drawing/2014/main" val="1106124316"/>
                  </a:ext>
                </a:extLst>
              </a:tr>
              <a:tr h="371749">
                <a:tc>
                  <a:txBody>
                    <a:bodyPr/>
                    <a:lstStyle/>
                    <a:p>
                      <a:r>
                        <a:rPr lang="en-US" dirty="0"/>
                        <a:t>9</a:t>
                      </a:r>
                    </a:p>
                  </a:txBody>
                  <a:tcPr/>
                </a:tc>
                <a:tc>
                  <a:txBody>
                    <a:bodyPr/>
                    <a:lstStyle/>
                    <a:p>
                      <a:r>
                        <a:rPr lang="en-US" dirty="0"/>
                        <a:t>Seek individual feedbacks</a:t>
                      </a:r>
                    </a:p>
                  </a:txBody>
                  <a:tcPr/>
                </a:tc>
                <a:extLst>
                  <a:ext uri="{0D108BD9-81ED-4DB2-BD59-A6C34878D82A}">
                    <a16:rowId xmlns:a16="http://schemas.microsoft.com/office/drawing/2014/main" val="1201497783"/>
                  </a:ext>
                </a:extLst>
              </a:tr>
              <a:tr h="371749">
                <a:tc>
                  <a:txBody>
                    <a:bodyPr/>
                    <a:lstStyle/>
                    <a:p>
                      <a:r>
                        <a:rPr lang="en-US" dirty="0"/>
                        <a:t>10</a:t>
                      </a:r>
                    </a:p>
                  </a:txBody>
                  <a:tcPr/>
                </a:tc>
                <a:tc>
                  <a:txBody>
                    <a:bodyPr/>
                    <a:lstStyle/>
                    <a:p>
                      <a:r>
                        <a:rPr lang="en-US" dirty="0"/>
                        <a:t>Evaluate and adjust</a:t>
                      </a:r>
                    </a:p>
                  </a:txBody>
                  <a:tcPr/>
                </a:tc>
                <a:extLst>
                  <a:ext uri="{0D108BD9-81ED-4DB2-BD59-A6C34878D82A}">
                    <a16:rowId xmlns:a16="http://schemas.microsoft.com/office/drawing/2014/main" val="2666658675"/>
                  </a:ext>
                </a:extLst>
              </a:tr>
            </a:tbl>
          </a:graphicData>
        </a:graphic>
      </p:graphicFrame>
    </p:spTree>
    <p:extLst>
      <p:ext uri="{BB962C8B-B14F-4D97-AF65-F5344CB8AC3E}">
        <p14:creationId xmlns:p14="http://schemas.microsoft.com/office/powerpoint/2010/main" val="91617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A3BFFED-5208-6B2B-2AE6-E6DD727ABD4A}"/>
              </a:ext>
            </a:extLst>
          </p:cNvPr>
          <p:cNvGrpSpPr/>
          <p:nvPr/>
        </p:nvGrpSpPr>
        <p:grpSpPr>
          <a:xfrm>
            <a:off x="398206" y="323386"/>
            <a:ext cx="11998713" cy="6211228"/>
            <a:chOff x="0" y="546411"/>
            <a:chExt cx="11998713" cy="6211228"/>
          </a:xfrm>
        </p:grpSpPr>
        <p:sp>
          <p:nvSpPr>
            <p:cNvPr id="30" name="Rectangle 29">
              <a:extLst>
                <a:ext uri="{FF2B5EF4-FFF2-40B4-BE49-F238E27FC236}">
                  <a16:creationId xmlns:a16="http://schemas.microsoft.com/office/drawing/2014/main" id="{252F1B41-06C1-4A16-884D-0C69AAE31D93}"/>
                </a:ext>
              </a:extLst>
            </p:cNvPr>
            <p:cNvSpPr/>
            <p:nvPr/>
          </p:nvSpPr>
          <p:spPr>
            <a:xfrm>
              <a:off x="78059" y="2709746"/>
              <a:ext cx="1839951" cy="14273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B8F39D9-4EDF-49ED-B4E7-99AB03939B62}"/>
                </a:ext>
              </a:extLst>
            </p:cNvPr>
            <p:cNvSpPr/>
            <p:nvPr/>
          </p:nvSpPr>
          <p:spPr>
            <a:xfrm>
              <a:off x="2341756" y="2843561"/>
              <a:ext cx="914400" cy="117087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3F8D2D91-A126-4DFE-BCF7-9B8F29A06496}"/>
                </a:ext>
              </a:extLst>
            </p:cNvPr>
            <p:cNvCxnSpPr>
              <a:cxnSpLocks/>
              <a:stCxn id="31" idx="1"/>
            </p:cNvCxnSpPr>
            <p:nvPr/>
          </p:nvCxnSpPr>
          <p:spPr>
            <a:xfrm flipH="1">
              <a:off x="1929161" y="3429000"/>
              <a:ext cx="412595" cy="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4DC2EB3-D840-44FC-8592-2AB9BC310548}"/>
                </a:ext>
              </a:extLst>
            </p:cNvPr>
            <p:cNvCxnSpPr>
              <a:cxnSpLocks/>
            </p:cNvCxnSpPr>
            <p:nvPr/>
          </p:nvCxnSpPr>
          <p:spPr>
            <a:xfrm>
              <a:off x="3233854" y="3429000"/>
              <a:ext cx="3010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A4774DD-487F-4EE8-BC27-AB1CF8681926}"/>
                </a:ext>
              </a:extLst>
            </p:cNvPr>
            <p:cNvCxnSpPr>
              <a:cxnSpLocks/>
            </p:cNvCxnSpPr>
            <p:nvPr/>
          </p:nvCxnSpPr>
          <p:spPr>
            <a:xfrm>
              <a:off x="3534937" y="691376"/>
              <a:ext cx="0" cy="5475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6CC8F2A-3087-4EB9-8198-CD2114737C58}"/>
                </a:ext>
              </a:extLst>
            </p:cNvPr>
            <p:cNvCxnSpPr/>
            <p:nvPr/>
          </p:nvCxnSpPr>
          <p:spPr>
            <a:xfrm>
              <a:off x="3534937" y="702527"/>
              <a:ext cx="36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70C3C45-5320-4FFF-AC59-3708D3335A7F}"/>
                </a:ext>
              </a:extLst>
            </p:cNvPr>
            <p:cNvCxnSpPr/>
            <p:nvPr/>
          </p:nvCxnSpPr>
          <p:spPr>
            <a:xfrm>
              <a:off x="3501483" y="1761892"/>
              <a:ext cx="345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1630BCA-5EFA-4783-B491-6E910E2CD4B2}"/>
                </a:ext>
              </a:extLst>
            </p:cNvPr>
            <p:cNvCxnSpPr>
              <a:cxnSpLocks/>
            </p:cNvCxnSpPr>
            <p:nvPr/>
          </p:nvCxnSpPr>
          <p:spPr>
            <a:xfrm>
              <a:off x="3557238" y="2971800"/>
              <a:ext cx="289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070252-E5BA-4802-9491-F5F9DA37E893}"/>
                </a:ext>
              </a:extLst>
            </p:cNvPr>
            <p:cNvCxnSpPr/>
            <p:nvPr/>
          </p:nvCxnSpPr>
          <p:spPr>
            <a:xfrm>
              <a:off x="3512634" y="4070195"/>
              <a:ext cx="3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567AFAF-EEB2-4BF9-A0F2-E8447680FF7F}"/>
                </a:ext>
              </a:extLst>
            </p:cNvPr>
            <p:cNvCxnSpPr/>
            <p:nvPr/>
          </p:nvCxnSpPr>
          <p:spPr>
            <a:xfrm>
              <a:off x="3534937" y="6166624"/>
              <a:ext cx="3568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6133783-6822-4D36-91AD-F6763DC66C48}"/>
                </a:ext>
              </a:extLst>
            </p:cNvPr>
            <p:cNvSpPr/>
            <p:nvPr/>
          </p:nvSpPr>
          <p:spPr>
            <a:xfrm>
              <a:off x="3880624" y="568712"/>
              <a:ext cx="892098" cy="3010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14CCB80-17BD-4AAF-976F-AA6E78241377}"/>
                </a:ext>
              </a:extLst>
            </p:cNvPr>
            <p:cNvSpPr/>
            <p:nvPr/>
          </p:nvSpPr>
          <p:spPr>
            <a:xfrm>
              <a:off x="3836020" y="1650380"/>
              <a:ext cx="947853" cy="3345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2CD5654-B947-4C02-BFE1-EB15BD231F5A}"/>
                </a:ext>
              </a:extLst>
            </p:cNvPr>
            <p:cNvSpPr/>
            <p:nvPr/>
          </p:nvSpPr>
          <p:spPr>
            <a:xfrm>
              <a:off x="3847171" y="2821260"/>
              <a:ext cx="970156" cy="3902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625F709-D0DA-477F-BE1E-DD0E2AA045A6}"/>
                </a:ext>
              </a:extLst>
            </p:cNvPr>
            <p:cNvSpPr/>
            <p:nvPr/>
          </p:nvSpPr>
          <p:spPr>
            <a:xfrm>
              <a:off x="3858322" y="3925229"/>
              <a:ext cx="947854" cy="3679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3D98114-46A4-45AA-B7F3-079568C8D693}"/>
                </a:ext>
              </a:extLst>
            </p:cNvPr>
            <p:cNvSpPr/>
            <p:nvPr/>
          </p:nvSpPr>
          <p:spPr>
            <a:xfrm>
              <a:off x="3902927" y="6043961"/>
              <a:ext cx="892097" cy="31223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F464E17B-11D0-4AEF-90C0-26ACB802B6C5}"/>
                </a:ext>
              </a:extLst>
            </p:cNvPr>
            <p:cNvSpPr txBox="1"/>
            <p:nvPr/>
          </p:nvSpPr>
          <p:spPr>
            <a:xfrm>
              <a:off x="3891776" y="579863"/>
              <a:ext cx="892097" cy="369332"/>
            </a:xfrm>
            <a:prstGeom prst="rect">
              <a:avLst/>
            </a:prstGeom>
            <a:noFill/>
          </p:spPr>
          <p:txBody>
            <a:bodyPr wrap="square" rtlCol="0">
              <a:spAutoFit/>
            </a:bodyPr>
            <a:lstStyle/>
            <a:p>
              <a:r>
                <a:rPr lang="en-US" dirty="0"/>
                <a:t>WHAT</a:t>
              </a:r>
            </a:p>
          </p:txBody>
        </p:sp>
        <p:sp>
          <p:nvSpPr>
            <p:cNvPr id="66" name="TextBox 65">
              <a:extLst>
                <a:ext uri="{FF2B5EF4-FFF2-40B4-BE49-F238E27FC236}">
                  <a16:creationId xmlns:a16="http://schemas.microsoft.com/office/drawing/2014/main" id="{BDED4DE5-29CD-4AF0-8D11-952C7FE352E0}"/>
                </a:ext>
              </a:extLst>
            </p:cNvPr>
            <p:cNvSpPr txBox="1"/>
            <p:nvPr/>
          </p:nvSpPr>
          <p:spPr>
            <a:xfrm>
              <a:off x="3869473" y="1694985"/>
              <a:ext cx="1293541" cy="369332"/>
            </a:xfrm>
            <a:prstGeom prst="rect">
              <a:avLst/>
            </a:prstGeom>
            <a:noFill/>
          </p:spPr>
          <p:txBody>
            <a:bodyPr wrap="square" rtlCol="0">
              <a:spAutoFit/>
            </a:bodyPr>
            <a:lstStyle/>
            <a:p>
              <a:r>
                <a:rPr lang="en-US" dirty="0"/>
                <a:t>WHY</a:t>
              </a:r>
            </a:p>
          </p:txBody>
        </p:sp>
        <p:sp>
          <p:nvSpPr>
            <p:cNvPr id="67" name="TextBox 66">
              <a:extLst>
                <a:ext uri="{FF2B5EF4-FFF2-40B4-BE49-F238E27FC236}">
                  <a16:creationId xmlns:a16="http://schemas.microsoft.com/office/drawing/2014/main" id="{92B3726D-BB98-4F71-9170-A285D0DC0AE2}"/>
                </a:ext>
              </a:extLst>
            </p:cNvPr>
            <p:cNvSpPr txBox="1"/>
            <p:nvPr/>
          </p:nvSpPr>
          <p:spPr>
            <a:xfrm>
              <a:off x="3902927" y="2793380"/>
              <a:ext cx="1918010" cy="369332"/>
            </a:xfrm>
            <a:prstGeom prst="rect">
              <a:avLst/>
            </a:prstGeom>
            <a:noFill/>
          </p:spPr>
          <p:txBody>
            <a:bodyPr wrap="square" rtlCol="0">
              <a:spAutoFit/>
            </a:bodyPr>
            <a:lstStyle/>
            <a:p>
              <a:r>
                <a:rPr lang="en-US" dirty="0"/>
                <a:t>WHO</a:t>
              </a:r>
            </a:p>
          </p:txBody>
        </p:sp>
        <p:sp>
          <p:nvSpPr>
            <p:cNvPr id="68" name="TextBox 67">
              <a:extLst>
                <a:ext uri="{FF2B5EF4-FFF2-40B4-BE49-F238E27FC236}">
                  <a16:creationId xmlns:a16="http://schemas.microsoft.com/office/drawing/2014/main" id="{F2D6745B-93A4-4356-BDC8-00AB861F3AEC}"/>
                </a:ext>
              </a:extLst>
            </p:cNvPr>
            <p:cNvSpPr txBox="1"/>
            <p:nvPr/>
          </p:nvSpPr>
          <p:spPr>
            <a:xfrm>
              <a:off x="3925228" y="3958683"/>
              <a:ext cx="914401" cy="369332"/>
            </a:xfrm>
            <a:prstGeom prst="rect">
              <a:avLst/>
            </a:prstGeom>
            <a:noFill/>
          </p:spPr>
          <p:txBody>
            <a:bodyPr wrap="square" rtlCol="0">
              <a:spAutoFit/>
            </a:bodyPr>
            <a:lstStyle/>
            <a:p>
              <a:r>
                <a:rPr lang="en-US" dirty="0"/>
                <a:t>WHERE</a:t>
              </a:r>
            </a:p>
          </p:txBody>
        </p:sp>
        <p:sp>
          <p:nvSpPr>
            <p:cNvPr id="69" name="TextBox 68">
              <a:extLst>
                <a:ext uri="{FF2B5EF4-FFF2-40B4-BE49-F238E27FC236}">
                  <a16:creationId xmlns:a16="http://schemas.microsoft.com/office/drawing/2014/main" id="{62C87808-7A81-4E4C-93C1-5F356FD8F748}"/>
                </a:ext>
              </a:extLst>
            </p:cNvPr>
            <p:cNvSpPr txBox="1"/>
            <p:nvPr/>
          </p:nvSpPr>
          <p:spPr>
            <a:xfrm>
              <a:off x="3947532" y="6055111"/>
              <a:ext cx="2051824" cy="369332"/>
            </a:xfrm>
            <a:prstGeom prst="rect">
              <a:avLst/>
            </a:prstGeom>
            <a:noFill/>
          </p:spPr>
          <p:txBody>
            <a:bodyPr wrap="square" rtlCol="0">
              <a:spAutoFit/>
            </a:bodyPr>
            <a:lstStyle/>
            <a:p>
              <a:r>
                <a:rPr lang="en-US" dirty="0"/>
                <a:t>HOW</a:t>
              </a:r>
            </a:p>
          </p:txBody>
        </p:sp>
        <p:cxnSp>
          <p:nvCxnSpPr>
            <p:cNvPr id="73" name="Straight Arrow Connector 72">
              <a:extLst>
                <a:ext uri="{FF2B5EF4-FFF2-40B4-BE49-F238E27FC236}">
                  <a16:creationId xmlns:a16="http://schemas.microsoft.com/office/drawing/2014/main" id="{383455AE-90DB-49AA-9CCB-B9D177AA6070}"/>
                </a:ext>
              </a:extLst>
            </p:cNvPr>
            <p:cNvCxnSpPr>
              <a:cxnSpLocks/>
              <a:stCxn id="65" idx="3"/>
            </p:cNvCxnSpPr>
            <p:nvPr/>
          </p:nvCxnSpPr>
          <p:spPr>
            <a:xfrm>
              <a:off x="4783873" y="764529"/>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DD7CDC8-472A-498F-A096-D5A15735DB18}"/>
                </a:ext>
              </a:extLst>
            </p:cNvPr>
            <p:cNvCxnSpPr/>
            <p:nvPr/>
          </p:nvCxnSpPr>
          <p:spPr>
            <a:xfrm>
              <a:off x="4783873" y="1862254"/>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953D9FB-2F20-4F48-9421-3E738601DDAB}"/>
                </a:ext>
              </a:extLst>
            </p:cNvPr>
            <p:cNvCxnSpPr>
              <a:cxnSpLocks/>
            </p:cNvCxnSpPr>
            <p:nvPr/>
          </p:nvCxnSpPr>
          <p:spPr>
            <a:xfrm>
              <a:off x="4806175" y="3049858"/>
              <a:ext cx="557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B9F55B0-A375-4F7C-821C-339EBADAA299}"/>
                </a:ext>
              </a:extLst>
            </p:cNvPr>
            <p:cNvCxnSpPr/>
            <p:nvPr/>
          </p:nvCxnSpPr>
          <p:spPr>
            <a:xfrm>
              <a:off x="4795024" y="6200078"/>
              <a:ext cx="568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C99FA3F0-32F0-49C8-B763-C6C7BE576A3D}"/>
                </a:ext>
              </a:extLst>
            </p:cNvPr>
            <p:cNvSpPr/>
            <p:nvPr/>
          </p:nvSpPr>
          <p:spPr>
            <a:xfrm>
              <a:off x="5352585" y="546411"/>
              <a:ext cx="5965903"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783CF30F-E0FB-4C89-83BE-DC93F002A01A}"/>
                </a:ext>
              </a:extLst>
            </p:cNvPr>
            <p:cNvSpPr txBox="1"/>
            <p:nvPr/>
          </p:nvSpPr>
          <p:spPr>
            <a:xfrm>
              <a:off x="5597912" y="591015"/>
              <a:ext cx="5386038" cy="369332"/>
            </a:xfrm>
            <a:prstGeom prst="rect">
              <a:avLst/>
            </a:prstGeom>
            <a:noFill/>
          </p:spPr>
          <p:txBody>
            <a:bodyPr wrap="square" rtlCol="0">
              <a:spAutoFit/>
            </a:bodyPr>
            <a:lstStyle/>
            <a:p>
              <a:r>
                <a:rPr lang="en-US" dirty="0"/>
                <a:t>EXCHANGE OF INFORMATION , IDEAS AND THOUGHTS</a:t>
              </a:r>
            </a:p>
          </p:txBody>
        </p:sp>
        <p:sp>
          <p:nvSpPr>
            <p:cNvPr id="98" name="Rectangle 97">
              <a:extLst>
                <a:ext uri="{FF2B5EF4-FFF2-40B4-BE49-F238E27FC236}">
                  <a16:creationId xmlns:a16="http://schemas.microsoft.com/office/drawing/2014/main" id="{69FE6CBB-D0B7-4E4E-967D-497D32596E68}"/>
                </a:ext>
              </a:extLst>
            </p:cNvPr>
            <p:cNvSpPr/>
            <p:nvPr/>
          </p:nvSpPr>
          <p:spPr>
            <a:xfrm>
              <a:off x="5363737" y="1672683"/>
              <a:ext cx="5954751" cy="37914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F4777F39-E50F-41F5-83C2-6EDA1A14C799}"/>
                </a:ext>
              </a:extLst>
            </p:cNvPr>
            <p:cNvSpPr txBox="1"/>
            <p:nvPr/>
          </p:nvSpPr>
          <p:spPr>
            <a:xfrm>
              <a:off x="6434254" y="1728439"/>
              <a:ext cx="4505092" cy="369332"/>
            </a:xfrm>
            <a:prstGeom prst="rect">
              <a:avLst/>
            </a:prstGeom>
            <a:noFill/>
          </p:spPr>
          <p:txBody>
            <a:bodyPr wrap="square" rtlCol="0">
              <a:spAutoFit/>
            </a:bodyPr>
            <a:lstStyle/>
            <a:p>
              <a:r>
                <a:rPr lang="en-US" dirty="0"/>
                <a:t>TO ENHANCED TEAM WORK</a:t>
              </a:r>
            </a:p>
          </p:txBody>
        </p:sp>
        <p:sp>
          <p:nvSpPr>
            <p:cNvPr id="100" name="Rectangle 99">
              <a:extLst>
                <a:ext uri="{FF2B5EF4-FFF2-40B4-BE49-F238E27FC236}">
                  <a16:creationId xmlns:a16="http://schemas.microsoft.com/office/drawing/2014/main" id="{CEA65007-7D27-4DCC-9750-E1BF327F7FC2}"/>
                </a:ext>
              </a:extLst>
            </p:cNvPr>
            <p:cNvSpPr/>
            <p:nvPr/>
          </p:nvSpPr>
          <p:spPr>
            <a:xfrm>
              <a:off x="5341435" y="2821260"/>
              <a:ext cx="6066264" cy="3902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DD18BBEB-A149-4911-83FB-DDCF6B62450A}"/>
                </a:ext>
              </a:extLst>
            </p:cNvPr>
            <p:cNvSpPr txBox="1"/>
            <p:nvPr/>
          </p:nvSpPr>
          <p:spPr>
            <a:xfrm>
              <a:off x="6300439" y="2888166"/>
              <a:ext cx="5018049" cy="369332"/>
            </a:xfrm>
            <a:prstGeom prst="rect">
              <a:avLst/>
            </a:prstGeom>
            <a:noFill/>
          </p:spPr>
          <p:txBody>
            <a:bodyPr wrap="square" rtlCol="0">
              <a:spAutoFit/>
            </a:bodyPr>
            <a:lstStyle/>
            <a:p>
              <a:r>
                <a:rPr lang="en-US" dirty="0"/>
                <a:t>STUDENTS , PARENTS ,TEACHERS</a:t>
              </a:r>
            </a:p>
          </p:txBody>
        </p:sp>
        <p:grpSp>
          <p:nvGrpSpPr>
            <p:cNvPr id="124" name="Group 123">
              <a:extLst>
                <a:ext uri="{FF2B5EF4-FFF2-40B4-BE49-F238E27FC236}">
                  <a16:creationId xmlns:a16="http://schemas.microsoft.com/office/drawing/2014/main" id="{5CA27B04-85E9-4C6D-B60C-CD968366F439}"/>
                </a:ext>
              </a:extLst>
            </p:cNvPr>
            <p:cNvGrpSpPr/>
            <p:nvPr/>
          </p:nvGrpSpPr>
          <p:grpSpPr>
            <a:xfrm>
              <a:off x="4839629" y="3891777"/>
              <a:ext cx="6612674" cy="479502"/>
              <a:chOff x="4839629" y="3891777"/>
              <a:chExt cx="6612674" cy="479502"/>
            </a:xfrm>
          </p:grpSpPr>
          <p:cxnSp>
            <p:nvCxnSpPr>
              <p:cNvPr id="91" name="Straight Arrow Connector 90">
                <a:extLst>
                  <a:ext uri="{FF2B5EF4-FFF2-40B4-BE49-F238E27FC236}">
                    <a16:creationId xmlns:a16="http://schemas.microsoft.com/office/drawing/2014/main" id="{EA9B6A16-37DD-4E5D-A391-BAC45281299C}"/>
                  </a:ext>
                </a:extLst>
              </p:cNvPr>
              <p:cNvCxnSpPr>
                <a:cxnSpLocks/>
                <a:stCxn id="68" idx="3"/>
              </p:cNvCxnSpPr>
              <p:nvPr/>
            </p:nvCxnSpPr>
            <p:spPr>
              <a:xfrm>
                <a:off x="4839629" y="4143349"/>
                <a:ext cx="479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10894ABD-BECE-4CC3-8C06-D5882F29E94A}"/>
                  </a:ext>
                </a:extLst>
              </p:cNvPr>
              <p:cNvSpPr/>
              <p:nvPr/>
            </p:nvSpPr>
            <p:spPr>
              <a:xfrm>
                <a:off x="5307980" y="3891777"/>
                <a:ext cx="6144323" cy="47950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TextBox 103">
              <a:extLst>
                <a:ext uri="{FF2B5EF4-FFF2-40B4-BE49-F238E27FC236}">
                  <a16:creationId xmlns:a16="http://schemas.microsoft.com/office/drawing/2014/main" id="{0DED20C5-6C6E-438B-B401-5B75E2B03DC5}"/>
                </a:ext>
              </a:extLst>
            </p:cNvPr>
            <p:cNvSpPr txBox="1"/>
            <p:nvPr/>
          </p:nvSpPr>
          <p:spPr>
            <a:xfrm>
              <a:off x="6478859" y="4047893"/>
              <a:ext cx="4393580" cy="369332"/>
            </a:xfrm>
            <a:prstGeom prst="rect">
              <a:avLst/>
            </a:prstGeom>
            <a:noFill/>
          </p:spPr>
          <p:txBody>
            <a:bodyPr wrap="square" rtlCol="0">
              <a:spAutoFit/>
            </a:bodyPr>
            <a:lstStyle/>
            <a:p>
              <a:r>
                <a:rPr lang="en-US" dirty="0"/>
                <a:t>PUBLIC SPEAKING SCHOOLS</a:t>
              </a:r>
            </a:p>
          </p:txBody>
        </p:sp>
        <p:sp>
          <p:nvSpPr>
            <p:cNvPr id="105" name="Rectangle 104">
              <a:extLst>
                <a:ext uri="{FF2B5EF4-FFF2-40B4-BE49-F238E27FC236}">
                  <a16:creationId xmlns:a16="http://schemas.microsoft.com/office/drawing/2014/main" id="{ADB25A91-2115-4197-99A7-1EB1FFE6C0D0}"/>
                </a:ext>
              </a:extLst>
            </p:cNvPr>
            <p:cNvSpPr/>
            <p:nvPr/>
          </p:nvSpPr>
          <p:spPr>
            <a:xfrm>
              <a:off x="5341434" y="6010507"/>
              <a:ext cx="6099717" cy="7471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41BEE44B-2367-4349-8B2F-5EC4109154BD}"/>
                </a:ext>
              </a:extLst>
            </p:cNvPr>
            <p:cNvSpPr txBox="1"/>
            <p:nvPr/>
          </p:nvSpPr>
          <p:spPr>
            <a:xfrm>
              <a:off x="5285679" y="6088566"/>
              <a:ext cx="6713034" cy="646331"/>
            </a:xfrm>
            <a:prstGeom prst="rect">
              <a:avLst/>
            </a:prstGeom>
            <a:noFill/>
          </p:spPr>
          <p:txBody>
            <a:bodyPr wrap="square" rtlCol="0">
              <a:spAutoFit/>
            </a:bodyPr>
            <a:lstStyle/>
            <a:p>
              <a:r>
                <a:rPr lang="en-US" dirty="0"/>
                <a:t>IT IS USED BY ACTIVE LISTENING, NON-VERBAL COMMUNICATION AND CONTINUOUS LEARNING AND DEVELOPMENT </a:t>
              </a:r>
            </a:p>
          </p:txBody>
        </p:sp>
        <p:sp>
          <p:nvSpPr>
            <p:cNvPr id="107" name="TextBox 106">
              <a:extLst>
                <a:ext uri="{FF2B5EF4-FFF2-40B4-BE49-F238E27FC236}">
                  <a16:creationId xmlns:a16="http://schemas.microsoft.com/office/drawing/2014/main" id="{4F491F16-C0B9-4817-AB39-52889DC7990A}"/>
                </a:ext>
              </a:extLst>
            </p:cNvPr>
            <p:cNvSpPr txBox="1"/>
            <p:nvPr/>
          </p:nvSpPr>
          <p:spPr>
            <a:xfrm>
              <a:off x="0" y="3021980"/>
              <a:ext cx="1940312" cy="646331"/>
            </a:xfrm>
            <a:prstGeom prst="rect">
              <a:avLst/>
            </a:prstGeom>
            <a:noFill/>
          </p:spPr>
          <p:txBody>
            <a:bodyPr wrap="square" rtlCol="0">
              <a:spAutoFit/>
            </a:bodyPr>
            <a:lstStyle/>
            <a:p>
              <a:r>
                <a:rPr lang="en-US" dirty="0"/>
                <a:t>IMPROVING COMMUNICATION</a:t>
              </a:r>
            </a:p>
          </p:txBody>
        </p:sp>
        <p:cxnSp>
          <p:nvCxnSpPr>
            <p:cNvPr id="122" name="Straight Arrow Connector 121">
              <a:extLst>
                <a:ext uri="{FF2B5EF4-FFF2-40B4-BE49-F238E27FC236}">
                  <a16:creationId xmlns:a16="http://schemas.microsoft.com/office/drawing/2014/main" id="{89F8AFB9-5C27-473D-BCDA-FC77855E4EA5}"/>
                </a:ext>
              </a:extLst>
            </p:cNvPr>
            <p:cNvCxnSpPr/>
            <p:nvPr/>
          </p:nvCxnSpPr>
          <p:spPr>
            <a:xfrm>
              <a:off x="3546088" y="5107259"/>
              <a:ext cx="36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5E2408AA-FBEC-49A4-9BD5-D1064875DCE6}"/>
                </a:ext>
              </a:extLst>
            </p:cNvPr>
            <p:cNvSpPr/>
            <p:nvPr/>
          </p:nvSpPr>
          <p:spPr>
            <a:xfrm>
              <a:off x="3902927" y="4962294"/>
              <a:ext cx="936702" cy="39029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When</a:t>
              </a:r>
            </a:p>
          </p:txBody>
        </p:sp>
        <p:grpSp>
          <p:nvGrpSpPr>
            <p:cNvPr id="125" name="Group 124">
              <a:extLst>
                <a:ext uri="{FF2B5EF4-FFF2-40B4-BE49-F238E27FC236}">
                  <a16:creationId xmlns:a16="http://schemas.microsoft.com/office/drawing/2014/main" id="{A2C62798-4055-474F-83E6-68AA391DDBD0}"/>
                </a:ext>
              </a:extLst>
            </p:cNvPr>
            <p:cNvGrpSpPr/>
            <p:nvPr/>
          </p:nvGrpSpPr>
          <p:grpSpPr>
            <a:xfrm>
              <a:off x="4835912" y="4958577"/>
              <a:ext cx="6612674" cy="479502"/>
              <a:chOff x="4839629" y="3891777"/>
              <a:chExt cx="6612674" cy="479502"/>
            </a:xfrm>
          </p:grpSpPr>
          <p:cxnSp>
            <p:nvCxnSpPr>
              <p:cNvPr id="126" name="Straight Arrow Connector 125">
                <a:extLst>
                  <a:ext uri="{FF2B5EF4-FFF2-40B4-BE49-F238E27FC236}">
                    <a16:creationId xmlns:a16="http://schemas.microsoft.com/office/drawing/2014/main" id="{13E81D71-D1A5-48EE-83CC-83EB80541513}"/>
                  </a:ext>
                </a:extLst>
              </p:cNvPr>
              <p:cNvCxnSpPr>
                <a:cxnSpLocks/>
              </p:cNvCxnSpPr>
              <p:nvPr/>
            </p:nvCxnSpPr>
            <p:spPr>
              <a:xfrm>
                <a:off x="4839629" y="4143349"/>
                <a:ext cx="479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C14FDD56-AA53-400C-A37F-4F2B9471CC01}"/>
                  </a:ext>
                </a:extLst>
              </p:cNvPr>
              <p:cNvSpPr/>
              <p:nvPr/>
            </p:nvSpPr>
            <p:spPr>
              <a:xfrm>
                <a:off x="5307980" y="3891777"/>
                <a:ext cx="6144323" cy="47950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TEAMS OR GROUP AND SOCIAL INTERACTIONS</a:t>
                </a:r>
              </a:p>
            </p:txBody>
          </p:sp>
        </p:grpSp>
      </p:grpSp>
    </p:spTree>
    <p:extLst>
      <p:ext uri="{BB962C8B-B14F-4D97-AF65-F5344CB8AC3E}">
        <p14:creationId xmlns:p14="http://schemas.microsoft.com/office/powerpoint/2010/main" val="2464868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9F3279-5970-4498-A248-4D9816F56D8A}"/>
              </a:ext>
            </a:extLst>
          </p:cNvPr>
          <p:cNvSpPr/>
          <p:nvPr/>
        </p:nvSpPr>
        <p:spPr>
          <a:xfrm>
            <a:off x="4308089" y="5268052"/>
            <a:ext cx="825190" cy="301083"/>
          </a:xfrm>
          <a:prstGeom prst="rect">
            <a:avLst/>
          </a:prstGeom>
          <a:solidFill>
            <a:srgbClr val="E7D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52F1B41-06C1-4A16-884D-0C69AAE31D93}"/>
              </a:ext>
            </a:extLst>
          </p:cNvPr>
          <p:cNvSpPr/>
          <p:nvPr/>
        </p:nvSpPr>
        <p:spPr>
          <a:xfrm>
            <a:off x="472070" y="2591759"/>
            <a:ext cx="1839951" cy="14273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B8F39D9-4EDF-49ED-B4E7-99AB03939B62}"/>
              </a:ext>
            </a:extLst>
          </p:cNvPr>
          <p:cNvSpPr/>
          <p:nvPr/>
        </p:nvSpPr>
        <p:spPr>
          <a:xfrm>
            <a:off x="2624255" y="2725574"/>
            <a:ext cx="1025912" cy="117087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3F8D2D91-A126-4DFE-BCF7-9B8F29A06496}"/>
              </a:ext>
            </a:extLst>
          </p:cNvPr>
          <p:cNvCxnSpPr>
            <a:cxnSpLocks/>
            <a:stCxn id="31" idx="1"/>
          </p:cNvCxnSpPr>
          <p:nvPr/>
        </p:nvCxnSpPr>
        <p:spPr>
          <a:xfrm flipH="1">
            <a:off x="2323173" y="3311013"/>
            <a:ext cx="301082" cy="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4DC2EB3-D840-44FC-8592-2AB9BC310548}"/>
              </a:ext>
            </a:extLst>
          </p:cNvPr>
          <p:cNvCxnSpPr>
            <a:cxnSpLocks/>
            <a:stCxn id="31" idx="3"/>
          </p:cNvCxnSpPr>
          <p:nvPr/>
        </p:nvCxnSpPr>
        <p:spPr>
          <a:xfrm>
            <a:off x="3650167" y="3311013"/>
            <a:ext cx="2787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A4774DD-487F-4EE8-BC27-AB1CF8681926}"/>
              </a:ext>
            </a:extLst>
          </p:cNvPr>
          <p:cNvCxnSpPr>
            <a:cxnSpLocks/>
          </p:cNvCxnSpPr>
          <p:nvPr/>
        </p:nvCxnSpPr>
        <p:spPr>
          <a:xfrm>
            <a:off x="3928948" y="573389"/>
            <a:ext cx="0" cy="5475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6CC8F2A-3087-4EB9-8198-CD2114737C58}"/>
              </a:ext>
            </a:extLst>
          </p:cNvPr>
          <p:cNvCxnSpPr/>
          <p:nvPr/>
        </p:nvCxnSpPr>
        <p:spPr>
          <a:xfrm>
            <a:off x="3928948" y="584540"/>
            <a:ext cx="36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70C3C45-5320-4FFF-AC59-3708D3335A7F}"/>
              </a:ext>
            </a:extLst>
          </p:cNvPr>
          <p:cNvCxnSpPr/>
          <p:nvPr/>
        </p:nvCxnSpPr>
        <p:spPr>
          <a:xfrm>
            <a:off x="3940099" y="1922686"/>
            <a:ext cx="345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1630BCA-5EFA-4783-B491-6E910E2CD4B2}"/>
              </a:ext>
            </a:extLst>
          </p:cNvPr>
          <p:cNvCxnSpPr/>
          <p:nvPr/>
        </p:nvCxnSpPr>
        <p:spPr>
          <a:xfrm>
            <a:off x="3940098" y="3400222"/>
            <a:ext cx="390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567AFAF-EEB2-4BF9-A0F2-E8447680FF7F}"/>
              </a:ext>
            </a:extLst>
          </p:cNvPr>
          <p:cNvCxnSpPr/>
          <p:nvPr/>
        </p:nvCxnSpPr>
        <p:spPr>
          <a:xfrm>
            <a:off x="3928948" y="6048637"/>
            <a:ext cx="3568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6133783-6822-4D36-91AD-F6763DC66C48}"/>
              </a:ext>
            </a:extLst>
          </p:cNvPr>
          <p:cNvSpPr/>
          <p:nvPr/>
        </p:nvSpPr>
        <p:spPr>
          <a:xfrm>
            <a:off x="4274635" y="450725"/>
            <a:ext cx="892098" cy="3010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14CCB80-17BD-4AAF-976F-AA6E78241377}"/>
              </a:ext>
            </a:extLst>
          </p:cNvPr>
          <p:cNvSpPr/>
          <p:nvPr/>
        </p:nvSpPr>
        <p:spPr>
          <a:xfrm>
            <a:off x="4263484" y="1822325"/>
            <a:ext cx="914400" cy="3345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2CD5654-B947-4C02-BFE1-EB15BD231F5A}"/>
              </a:ext>
            </a:extLst>
          </p:cNvPr>
          <p:cNvSpPr/>
          <p:nvPr/>
        </p:nvSpPr>
        <p:spPr>
          <a:xfrm>
            <a:off x="4319240" y="3311013"/>
            <a:ext cx="892098" cy="32896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625F709-D0DA-477F-BE1E-DD0E2AA045A6}"/>
              </a:ext>
            </a:extLst>
          </p:cNvPr>
          <p:cNvSpPr/>
          <p:nvPr/>
        </p:nvSpPr>
        <p:spPr>
          <a:xfrm>
            <a:off x="4263484" y="4554374"/>
            <a:ext cx="936703" cy="3345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3D98114-46A4-45AA-B7F3-079568C8D693}"/>
              </a:ext>
            </a:extLst>
          </p:cNvPr>
          <p:cNvSpPr/>
          <p:nvPr/>
        </p:nvSpPr>
        <p:spPr>
          <a:xfrm>
            <a:off x="4296938" y="5925974"/>
            <a:ext cx="892097" cy="31223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F464E17B-11D0-4AEF-90C0-26ACB802B6C5}"/>
              </a:ext>
            </a:extLst>
          </p:cNvPr>
          <p:cNvSpPr txBox="1"/>
          <p:nvPr/>
        </p:nvSpPr>
        <p:spPr>
          <a:xfrm>
            <a:off x="4285787" y="461876"/>
            <a:ext cx="892097" cy="369332"/>
          </a:xfrm>
          <a:prstGeom prst="rect">
            <a:avLst/>
          </a:prstGeom>
          <a:noFill/>
        </p:spPr>
        <p:txBody>
          <a:bodyPr wrap="square" rtlCol="0">
            <a:spAutoFit/>
          </a:bodyPr>
          <a:lstStyle/>
          <a:p>
            <a:r>
              <a:rPr lang="en-US" dirty="0"/>
              <a:t>WHAT</a:t>
            </a:r>
          </a:p>
        </p:txBody>
      </p:sp>
      <p:sp>
        <p:nvSpPr>
          <p:cNvPr id="66" name="TextBox 65">
            <a:extLst>
              <a:ext uri="{FF2B5EF4-FFF2-40B4-BE49-F238E27FC236}">
                <a16:creationId xmlns:a16="http://schemas.microsoft.com/office/drawing/2014/main" id="{BDED4DE5-29CD-4AF0-8D11-952C7FE352E0}"/>
              </a:ext>
            </a:extLst>
          </p:cNvPr>
          <p:cNvSpPr txBox="1"/>
          <p:nvPr/>
        </p:nvSpPr>
        <p:spPr>
          <a:xfrm>
            <a:off x="4308088" y="1811174"/>
            <a:ext cx="1248937" cy="369332"/>
          </a:xfrm>
          <a:prstGeom prst="rect">
            <a:avLst/>
          </a:prstGeom>
          <a:noFill/>
        </p:spPr>
        <p:txBody>
          <a:bodyPr wrap="square" rtlCol="0">
            <a:spAutoFit/>
          </a:bodyPr>
          <a:lstStyle/>
          <a:p>
            <a:r>
              <a:rPr lang="en-US" dirty="0"/>
              <a:t>WHY</a:t>
            </a:r>
          </a:p>
        </p:txBody>
      </p:sp>
      <p:sp>
        <p:nvSpPr>
          <p:cNvPr id="67" name="TextBox 66">
            <a:extLst>
              <a:ext uri="{FF2B5EF4-FFF2-40B4-BE49-F238E27FC236}">
                <a16:creationId xmlns:a16="http://schemas.microsoft.com/office/drawing/2014/main" id="{92B3726D-BB98-4F71-9170-A285D0DC0AE2}"/>
              </a:ext>
            </a:extLst>
          </p:cNvPr>
          <p:cNvSpPr txBox="1"/>
          <p:nvPr/>
        </p:nvSpPr>
        <p:spPr>
          <a:xfrm>
            <a:off x="4308089" y="3311013"/>
            <a:ext cx="1918010" cy="369332"/>
          </a:xfrm>
          <a:prstGeom prst="rect">
            <a:avLst/>
          </a:prstGeom>
          <a:noFill/>
        </p:spPr>
        <p:txBody>
          <a:bodyPr wrap="square" rtlCol="0">
            <a:spAutoFit/>
          </a:bodyPr>
          <a:lstStyle/>
          <a:p>
            <a:r>
              <a:rPr lang="en-US" dirty="0"/>
              <a:t>WHO</a:t>
            </a:r>
          </a:p>
        </p:txBody>
      </p:sp>
      <p:sp>
        <p:nvSpPr>
          <p:cNvPr id="69" name="TextBox 68">
            <a:extLst>
              <a:ext uri="{FF2B5EF4-FFF2-40B4-BE49-F238E27FC236}">
                <a16:creationId xmlns:a16="http://schemas.microsoft.com/office/drawing/2014/main" id="{62C87808-7A81-4E4C-93C1-5F356FD8F748}"/>
              </a:ext>
            </a:extLst>
          </p:cNvPr>
          <p:cNvSpPr txBox="1"/>
          <p:nvPr/>
        </p:nvSpPr>
        <p:spPr>
          <a:xfrm>
            <a:off x="4341543" y="5937124"/>
            <a:ext cx="2051824" cy="369332"/>
          </a:xfrm>
          <a:prstGeom prst="rect">
            <a:avLst/>
          </a:prstGeom>
          <a:noFill/>
        </p:spPr>
        <p:txBody>
          <a:bodyPr wrap="square" rtlCol="0">
            <a:spAutoFit/>
          </a:bodyPr>
          <a:lstStyle/>
          <a:p>
            <a:r>
              <a:rPr lang="en-US" dirty="0"/>
              <a:t>HOW</a:t>
            </a:r>
          </a:p>
        </p:txBody>
      </p:sp>
      <p:cxnSp>
        <p:nvCxnSpPr>
          <p:cNvPr id="73" name="Straight Arrow Connector 72">
            <a:extLst>
              <a:ext uri="{FF2B5EF4-FFF2-40B4-BE49-F238E27FC236}">
                <a16:creationId xmlns:a16="http://schemas.microsoft.com/office/drawing/2014/main" id="{383455AE-90DB-49AA-9CCB-B9D177AA6070}"/>
              </a:ext>
            </a:extLst>
          </p:cNvPr>
          <p:cNvCxnSpPr>
            <a:cxnSpLocks/>
            <a:stCxn id="65" idx="3"/>
          </p:cNvCxnSpPr>
          <p:nvPr/>
        </p:nvCxnSpPr>
        <p:spPr>
          <a:xfrm>
            <a:off x="5177884" y="646542"/>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DD7CDC8-472A-498F-A096-D5A15735DB18}"/>
              </a:ext>
            </a:extLst>
          </p:cNvPr>
          <p:cNvCxnSpPr/>
          <p:nvPr/>
        </p:nvCxnSpPr>
        <p:spPr>
          <a:xfrm>
            <a:off x="5177884" y="1978442"/>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953D9FB-2F20-4F48-9421-3E738601DDAB}"/>
              </a:ext>
            </a:extLst>
          </p:cNvPr>
          <p:cNvCxnSpPr>
            <a:cxnSpLocks/>
          </p:cNvCxnSpPr>
          <p:nvPr/>
        </p:nvCxnSpPr>
        <p:spPr>
          <a:xfrm>
            <a:off x="5189035" y="3506159"/>
            <a:ext cx="557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B9F55B0-A375-4F7C-821C-339EBADAA299}"/>
              </a:ext>
            </a:extLst>
          </p:cNvPr>
          <p:cNvCxnSpPr/>
          <p:nvPr/>
        </p:nvCxnSpPr>
        <p:spPr>
          <a:xfrm>
            <a:off x="5189035" y="6082091"/>
            <a:ext cx="568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C99FA3F0-32F0-49C8-B763-C6C7BE576A3D}"/>
              </a:ext>
            </a:extLst>
          </p:cNvPr>
          <p:cNvSpPr/>
          <p:nvPr/>
        </p:nvSpPr>
        <p:spPr>
          <a:xfrm>
            <a:off x="5746596" y="428424"/>
            <a:ext cx="5965903"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783CF30F-E0FB-4C89-83BE-DC93F002A01A}"/>
              </a:ext>
            </a:extLst>
          </p:cNvPr>
          <p:cNvSpPr txBox="1"/>
          <p:nvPr/>
        </p:nvSpPr>
        <p:spPr>
          <a:xfrm>
            <a:off x="5991923" y="473028"/>
            <a:ext cx="5386038" cy="369332"/>
          </a:xfrm>
          <a:prstGeom prst="rect">
            <a:avLst/>
          </a:prstGeom>
          <a:noFill/>
        </p:spPr>
        <p:txBody>
          <a:bodyPr wrap="square" rtlCol="0">
            <a:spAutoFit/>
          </a:bodyPr>
          <a:lstStyle/>
          <a:p>
            <a:r>
              <a:rPr lang="en-US" dirty="0"/>
              <a:t>UNDERSTANDING THE FUNDAMENTAL FACTORS</a:t>
            </a:r>
          </a:p>
        </p:txBody>
      </p:sp>
      <p:sp>
        <p:nvSpPr>
          <p:cNvPr id="98" name="Rectangle 97">
            <a:extLst>
              <a:ext uri="{FF2B5EF4-FFF2-40B4-BE49-F238E27FC236}">
                <a16:creationId xmlns:a16="http://schemas.microsoft.com/office/drawing/2014/main" id="{69FE6CBB-D0B7-4E4E-967D-497D32596E68}"/>
              </a:ext>
            </a:extLst>
          </p:cNvPr>
          <p:cNvSpPr/>
          <p:nvPr/>
        </p:nvSpPr>
        <p:spPr>
          <a:xfrm>
            <a:off x="5768899" y="1833475"/>
            <a:ext cx="5943600" cy="6133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F4777F39-E50F-41F5-83C2-6EDA1A14C799}"/>
              </a:ext>
            </a:extLst>
          </p:cNvPr>
          <p:cNvSpPr txBox="1"/>
          <p:nvPr/>
        </p:nvSpPr>
        <p:spPr>
          <a:xfrm>
            <a:off x="5713143" y="1820771"/>
            <a:ext cx="6345043" cy="646331"/>
          </a:xfrm>
          <a:prstGeom prst="rect">
            <a:avLst/>
          </a:prstGeom>
          <a:noFill/>
        </p:spPr>
        <p:txBody>
          <a:bodyPr wrap="square" rtlCol="0">
            <a:spAutoFit/>
          </a:bodyPr>
          <a:lstStyle/>
          <a:p>
            <a:r>
              <a:rPr lang="en-US" dirty="0"/>
              <a:t>FOR PROBLEM SOLVING, DECISION MAKING AND CONTINUOUS IMPROVEMENT </a:t>
            </a:r>
          </a:p>
        </p:txBody>
      </p:sp>
      <p:sp>
        <p:nvSpPr>
          <p:cNvPr id="100" name="Rectangle 99">
            <a:extLst>
              <a:ext uri="{FF2B5EF4-FFF2-40B4-BE49-F238E27FC236}">
                <a16:creationId xmlns:a16="http://schemas.microsoft.com/office/drawing/2014/main" id="{CEA65007-7D27-4DCC-9750-E1BF327F7FC2}"/>
              </a:ext>
            </a:extLst>
          </p:cNvPr>
          <p:cNvSpPr/>
          <p:nvPr/>
        </p:nvSpPr>
        <p:spPr>
          <a:xfrm>
            <a:off x="5724294" y="3311013"/>
            <a:ext cx="6077415" cy="3512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DD18BBEB-A149-4911-83FB-DDCF6B62450A}"/>
              </a:ext>
            </a:extLst>
          </p:cNvPr>
          <p:cNvSpPr txBox="1"/>
          <p:nvPr/>
        </p:nvSpPr>
        <p:spPr>
          <a:xfrm>
            <a:off x="5735445" y="3311013"/>
            <a:ext cx="6456555" cy="369332"/>
          </a:xfrm>
          <a:prstGeom prst="rect">
            <a:avLst/>
          </a:prstGeom>
          <a:noFill/>
        </p:spPr>
        <p:txBody>
          <a:bodyPr wrap="square" rtlCol="0">
            <a:spAutoFit/>
          </a:bodyPr>
          <a:lstStyle/>
          <a:p>
            <a:r>
              <a:rPr lang="en-US" dirty="0"/>
              <a:t>STUDENTS, BUSINESS MAN AND MANUFACTURING COMPANIES</a:t>
            </a:r>
          </a:p>
        </p:txBody>
      </p:sp>
      <p:grpSp>
        <p:nvGrpSpPr>
          <p:cNvPr id="3" name="Group 2">
            <a:extLst>
              <a:ext uri="{FF2B5EF4-FFF2-40B4-BE49-F238E27FC236}">
                <a16:creationId xmlns:a16="http://schemas.microsoft.com/office/drawing/2014/main" id="{F79E708F-C036-4B9D-B915-E7A1D31ADA0C}"/>
              </a:ext>
            </a:extLst>
          </p:cNvPr>
          <p:cNvGrpSpPr/>
          <p:nvPr/>
        </p:nvGrpSpPr>
        <p:grpSpPr>
          <a:xfrm>
            <a:off x="3928948" y="4520920"/>
            <a:ext cx="7917365" cy="413937"/>
            <a:chOff x="3534937" y="4638907"/>
            <a:chExt cx="7917365" cy="413937"/>
          </a:xfrm>
        </p:grpSpPr>
        <p:cxnSp>
          <p:nvCxnSpPr>
            <p:cNvPr id="51" name="Straight Arrow Connector 50">
              <a:extLst>
                <a:ext uri="{FF2B5EF4-FFF2-40B4-BE49-F238E27FC236}">
                  <a16:creationId xmlns:a16="http://schemas.microsoft.com/office/drawing/2014/main" id="{10070252-E5BA-4802-9491-F5F9DA37E893}"/>
                </a:ext>
              </a:extLst>
            </p:cNvPr>
            <p:cNvCxnSpPr/>
            <p:nvPr/>
          </p:nvCxnSpPr>
          <p:spPr>
            <a:xfrm>
              <a:off x="3534937" y="4795024"/>
              <a:ext cx="3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2D6745B-93A4-4356-BDC8-00AB861F3AEC}"/>
                </a:ext>
              </a:extLst>
            </p:cNvPr>
            <p:cNvSpPr txBox="1"/>
            <p:nvPr/>
          </p:nvSpPr>
          <p:spPr>
            <a:xfrm>
              <a:off x="3869474" y="4683512"/>
              <a:ext cx="970156" cy="369332"/>
            </a:xfrm>
            <a:prstGeom prst="rect">
              <a:avLst/>
            </a:prstGeom>
            <a:noFill/>
          </p:spPr>
          <p:txBody>
            <a:bodyPr wrap="square" rtlCol="0">
              <a:spAutoFit/>
            </a:bodyPr>
            <a:lstStyle/>
            <a:p>
              <a:r>
                <a:rPr lang="en-US" dirty="0"/>
                <a:t>WHERE</a:t>
              </a:r>
            </a:p>
          </p:txBody>
        </p:sp>
        <p:cxnSp>
          <p:nvCxnSpPr>
            <p:cNvPr id="91" name="Straight Arrow Connector 90">
              <a:extLst>
                <a:ext uri="{FF2B5EF4-FFF2-40B4-BE49-F238E27FC236}">
                  <a16:creationId xmlns:a16="http://schemas.microsoft.com/office/drawing/2014/main" id="{EA9B6A16-37DD-4E5D-A391-BAC45281299C}"/>
                </a:ext>
              </a:extLst>
            </p:cNvPr>
            <p:cNvCxnSpPr>
              <a:cxnSpLocks/>
            </p:cNvCxnSpPr>
            <p:nvPr/>
          </p:nvCxnSpPr>
          <p:spPr>
            <a:xfrm>
              <a:off x="4817327" y="4812422"/>
              <a:ext cx="535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10894ABD-BECE-4CC3-8C06-D5882F29E94A}"/>
                </a:ext>
              </a:extLst>
            </p:cNvPr>
            <p:cNvSpPr/>
            <p:nvPr/>
          </p:nvSpPr>
          <p:spPr>
            <a:xfrm>
              <a:off x="5352585" y="4638907"/>
              <a:ext cx="6099717"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HEALTH CENTERS AND OFFICES </a:t>
              </a:r>
            </a:p>
          </p:txBody>
        </p:sp>
      </p:grpSp>
      <p:sp>
        <p:nvSpPr>
          <p:cNvPr id="105" name="Rectangle 104">
            <a:extLst>
              <a:ext uri="{FF2B5EF4-FFF2-40B4-BE49-F238E27FC236}">
                <a16:creationId xmlns:a16="http://schemas.microsoft.com/office/drawing/2014/main" id="{ADB25A91-2115-4197-99A7-1EB1FFE6C0D0}"/>
              </a:ext>
            </a:extLst>
          </p:cNvPr>
          <p:cNvSpPr/>
          <p:nvPr/>
        </p:nvSpPr>
        <p:spPr>
          <a:xfrm>
            <a:off x="5735445" y="5892520"/>
            <a:ext cx="6099717" cy="7471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is used by defining the problem ,analyze causes and by implementing </a:t>
            </a:r>
            <a:r>
              <a:rPr lang="en-US">
                <a:solidFill>
                  <a:schemeClr val="tx1"/>
                </a:solidFill>
              </a:rPr>
              <a:t>and monitoring</a:t>
            </a:r>
          </a:p>
        </p:txBody>
      </p:sp>
      <p:sp>
        <p:nvSpPr>
          <p:cNvPr id="107" name="TextBox 106">
            <a:extLst>
              <a:ext uri="{FF2B5EF4-FFF2-40B4-BE49-F238E27FC236}">
                <a16:creationId xmlns:a16="http://schemas.microsoft.com/office/drawing/2014/main" id="{4F491F16-C0B9-4817-AB39-52889DC7990A}"/>
              </a:ext>
            </a:extLst>
          </p:cNvPr>
          <p:cNvSpPr txBox="1"/>
          <p:nvPr/>
        </p:nvSpPr>
        <p:spPr>
          <a:xfrm>
            <a:off x="394011" y="3126347"/>
            <a:ext cx="2230244" cy="369332"/>
          </a:xfrm>
          <a:prstGeom prst="rect">
            <a:avLst/>
          </a:prstGeom>
          <a:noFill/>
        </p:spPr>
        <p:txBody>
          <a:bodyPr wrap="square" rtlCol="0">
            <a:spAutoFit/>
          </a:bodyPr>
          <a:lstStyle/>
          <a:p>
            <a:r>
              <a:rPr lang="en-US" dirty="0"/>
              <a:t>Identify root causes</a:t>
            </a:r>
          </a:p>
        </p:txBody>
      </p:sp>
      <p:grpSp>
        <p:nvGrpSpPr>
          <p:cNvPr id="55" name="Group 54">
            <a:extLst>
              <a:ext uri="{FF2B5EF4-FFF2-40B4-BE49-F238E27FC236}">
                <a16:creationId xmlns:a16="http://schemas.microsoft.com/office/drawing/2014/main" id="{57F5D3FA-3CB3-4B93-99E7-5563C59BAC21}"/>
              </a:ext>
            </a:extLst>
          </p:cNvPr>
          <p:cNvGrpSpPr/>
          <p:nvPr/>
        </p:nvGrpSpPr>
        <p:grpSpPr>
          <a:xfrm>
            <a:off x="3925232" y="5230882"/>
            <a:ext cx="7906214" cy="402785"/>
            <a:chOff x="3534937" y="4650059"/>
            <a:chExt cx="7906214" cy="402785"/>
          </a:xfrm>
        </p:grpSpPr>
        <p:cxnSp>
          <p:nvCxnSpPr>
            <p:cNvPr id="56" name="Straight Arrow Connector 55">
              <a:extLst>
                <a:ext uri="{FF2B5EF4-FFF2-40B4-BE49-F238E27FC236}">
                  <a16:creationId xmlns:a16="http://schemas.microsoft.com/office/drawing/2014/main" id="{631EA51D-7BD0-49C6-A427-720644AA2A88}"/>
                </a:ext>
              </a:extLst>
            </p:cNvPr>
            <p:cNvCxnSpPr/>
            <p:nvPr/>
          </p:nvCxnSpPr>
          <p:spPr>
            <a:xfrm>
              <a:off x="3534937" y="4795024"/>
              <a:ext cx="3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8954EB1-F81D-496F-ACE1-F85DAB3C0375}"/>
                </a:ext>
              </a:extLst>
            </p:cNvPr>
            <p:cNvSpPr txBox="1"/>
            <p:nvPr/>
          </p:nvSpPr>
          <p:spPr>
            <a:xfrm>
              <a:off x="3869474" y="4683512"/>
              <a:ext cx="970156" cy="369332"/>
            </a:xfrm>
            <a:prstGeom prst="rect">
              <a:avLst/>
            </a:prstGeom>
            <a:noFill/>
          </p:spPr>
          <p:txBody>
            <a:bodyPr wrap="square" rtlCol="0">
              <a:spAutoFit/>
            </a:bodyPr>
            <a:lstStyle/>
            <a:p>
              <a:r>
                <a:rPr lang="en-US" dirty="0"/>
                <a:t>When</a:t>
              </a:r>
            </a:p>
          </p:txBody>
        </p:sp>
        <p:cxnSp>
          <p:nvCxnSpPr>
            <p:cNvPr id="58" name="Straight Arrow Connector 57">
              <a:extLst>
                <a:ext uri="{FF2B5EF4-FFF2-40B4-BE49-F238E27FC236}">
                  <a16:creationId xmlns:a16="http://schemas.microsoft.com/office/drawing/2014/main" id="{D34D9D25-8E5D-48FD-9E23-CC0A0D4BD2D9}"/>
                </a:ext>
              </a:extLst>
            </p:cNvPr>
            <p:cNvCxnSpPr>
              <a:cxnSpLocks/>
            </p:cNvCxnSpPr>
            <p:nvPr/>
          </p:nvCxnSpPr>
          <p:spPr>
            <a:xfrm>
              <a:off x="4731833" y="4812422"/>
              <a:ext cx="6207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A41F7539-7324-4DAF-91A7-01D653B35D1B}"/>
                </a:ext>
              </a:extLst>
            </p:cNvPr>
            <p:cNvSpPr/>
            <p:nvPr/>
          </p:nvSpPr>
          <p:spPr>
            <a:xfrm>
              <a:off x="5341434" y="4650059"/>
              <a:ext cx="6099717"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PROBLEM IDENTIFICATION AND DECISION MAKING</a:t>
              </a:r>
            </a:p>
          </p:txBody>
        </p:sp>
      </p:grpSp>
    </p:spTree>
    <p:extLst>
      <p:ext uri="{BB962C8B-B14F-4D97-AF65-F5344CB8AC3E}">
        <p14:creationId xmlns:p14="http://schemas.microsoft.com/office/powerpoint/2010/main" val="103013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470701"/>
            <a:ext cx="14285418" cy="1569660"/>
          </a:xfrm>
          <a:prstGeom prst="rect">
            <a:avLst/>
          </a:prstGeom>
          <a:noFill/>
        </p:spPr>
        <p:txBody>
          <a:bodyPr wrap="square" rtlCol="0" anchor="ctr">
            <a:spAutoFit/>
          </a:bodyPr>
          <a:lstStyle/>
          <a:p>
            <a:pPr algn="ctr"/>
            <a:r>
              <a:rPr lang="en-US" sz="9600" spc="-300" dirty="0">
                <a:solidFill>
                  <a:schemeClr val="bg1"/>
                </a:solidFill>
                <a:latin typeface="Darker Grotesque SemiBold" pitchFamily="2" charset="0"/>
              </a:rPr>
              <a:t>IMPLEMENTATION</a:t>
            </a:r>
          </a:p>
        </p:txBody>
      </p:sp>
    </p:spTree>
    <p:extLst>
      <p:ext uri="{BB962C8B-B14F-4D97-AF65-F5344CB8AC3E}">
        <p14:creationId xmlns:p14="http://schemas.microsoft.com/office/powerpoint/2010/main" val="679835783"/>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756</Words>
  <Application>Microsoft Office PowerPoint</Application>
  <PresentationFormat>Widescreen</PresentationFormat>
  <Paragraphs>241</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Agency FB</vt:lpstr>
      <vt:lpstr>Aharoni</vt:lpstr>
      <vt:lpstr>Arial</vt:lpstr>
      <vt:lpstr>Calibri</vt:lpstr>
      <vt:lpstr>Calibri Light</vt:lpstr>
      <vt:lpstr>Darker Grotesque</vt:lpstr>
      <vt:lpstr>Darker Grotesque SemiBold</vt:lpstr>
      <vt:lpstr>Jumble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Purna</cp:lastModifiedBy>
  <cp:revision>42</cp:revision>
  <dcterms:created xsi:type="dcterms:W3CDTF">2024-08-07T11:17:16Z</dcterms:created>
  <dcterms:modified xsi:type="dcterms:W3CDTF">2024-09-18T03:29:52Z</dcterms:modified>
</cp:coreProperties>
</file>