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14" r:id="rId2"/>
    <p:sldId id="309" r:id="rId3"/>
    <p:sldId id="259" r:id="rId4"/>
    <p:sldId id="310" r:id="rId5"/>
    <p:sldId id="256" r:id="rId6"/>
    <p:sldId id="31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EC91B557-0D1A-4D90-8B80-C693E57FC6FF}">
          <p14:sldIdLst>
            <p14:sldId id="314"/>
          </p14:sldIdLst>
        </p14:section>
        <p14:section name="Section 1" id="{9ADE57E1-BF03-40A2-8DE9-D6E8CBAF77D0}">
          <p14:sldIdLst>
            <p14:sldId id="309"/>
          </p14:sldIdLst>
        </p14:section>
        <p14:section name="Section 2" id="{25700467-52B1-4F48-9861-AF296756B692}">
          <p14:sldIdLst>
            <p14:sldId id="259"/>
          </p14:sldIdLst>
        </p14:section>
        <p14:section name="Section 3" id="{3BC2A47A-A845-4AB7-BC95-1DDAD87DD1F4}">
          <p14:sldIdLst>
            <p14:sldId id="310"/>
          </p14:sldIdLst>
        </p14:section>
        <p14:section name="Section 4" id="{1B6D30A4-88C0-4A76-A0A3-26B3C068BE03}">
          <p14:sldIdLst>
            <p14:sldId id="256"/>
            <p14:sldId id="3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4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8904-4715-8815-CDF3F8666AD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8904-4715-8815-CDF3F8666AD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8904-4715-8815-CDF3F8666AD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8904-4715-8815-CDF3F8666AD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8904-4715-8815-CDF3F8666AD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8904-4715-8815-CDF3F8666ADA}"/>
              </c:ext>
            </c:extLst>
          </c:dPt>
          <c:cat>
            <c:strRef>
              <c:f>Sheet1!$A$2:$A$7</c:f>
              <c:strCache>
                <c:ptCount val="6"/>
                <c:pt idx="0">
                  <c:v>Lack of motivatin </c:v>
                </c:pt>
                <c:pt idx="1">
                  <c:v>fear of loosing</c:v>
                </c:pt>
                <c:pt idx="2">
                  <c:v>feeling embaraced</c:v>
                </c:pt>
                <c:pt idx="3">
                  <c:v>mass phobia</c:v>
                </c:pt>
                <c:pt idx="4">
                  <c:v>brain blank in crowd</c:v>
                </c:pt>
                <c:pt idx="5">
                  <c:v>sweating and shivering</c:v>
                </c:pt>
              </c:strCache>
            </c:strRef>
          </c:cat>
          <c:val>
            <c:numRef>
              <c:f>Sheet1!$B$2:$B$7</c:f>
              <c:numCache>
                <c:formatCode>General</c:formatCode>
                <c:ptCount val="6"/>
                <c:pt idx="0">
                  <c:v>9</c:v>
                </c:pt>
                <c:pt idx="1">
                  <c:v>7</c:v>
                </c:pt>
                <c:pt idx="2">
                  <c:v>4</c:v>
                </c:pt>
                <c:pt idx="3">
                  <c:v>10</c:v>
                </c:pt>
                <c:pt idx="4">
                  <c:v>4</c:v>
                </c:pt>
                <c:pt idx="5">
                  <c:v>3</c:v>
                </c:pt>
              </c:numCache>
            </c:numRef>
          </c:val>
          <c:extLst>
            <c:ext xmlns:c16="http://schemas.microsoft.com/office/drawing/2014/chart" uri="{C3380CC4-5D6E-409C-BE32-E72D297353CC}">
              <c16:uniqueId val="{00000000-B0A2-434A-A8D7-FD00BC75E5F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21567-DFBD-4001-8170-D6C56E0195B2}" type="datetimeFigureOut">
              <a:rPr lang="en-GB" smtClean="0"/>
              <a:t>14/09/2024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664F5-D78D-4132-92B8-1378F61062E1}" type="slidenum">
              <a:rPr lang="en-GB" smtClean="0"/>
              <a:t>‹#›</a:t>
            </a:fld>
            <a:endParaRPr lang="en-GB"/>
          </a:p>
        </p:txBody>
      </p:sp>
    </p:spTree>
    <p:extLst>
      <p:ext uri="{BB962C8B-B14F-4D97-AF65-F5344CB8AC3E}">
        <p14:creationId xmlns:p14="http://schemas.microsoft.com/office/powerpoint/2010/main" val="161953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EE664F5-D78D-4132-92B8-1378F61062E1}" type="slidenum">
              <a:rPr lang="en-GB" smtClean="0"/>
              <a:t>5</a:t>
            </a:fld>
            <a:endParaRPr lang="en-GB"/>
          </a:p>
        </p:txBody>
      </p:sp>
    </p:spTree>
    <p:extLst>
      <p:ext uri="{BB962C8B-B14F-4D97-AF65-F5344CB8AC3E}">
        <p14:creationId xmlns:p14="http://schemas.microsoft.com/office/powerpoint/2010/main" val="342538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D076-AB78-119F-9738-0F048919E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09A48F3-1C98-16E3-AFE7-4AA1F8645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749069-917E-168B-9187-67CDEFDDFC6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95170886-9E1F-0539-CC1D-7B9D3626A1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4CDCF-3305-22C7-C47B-5043C2BA2B5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00472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B424-4D18-3DF6-1B52-5CADC09D55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8C9B1E-779D-1955-1DDE-50C052EF4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B09D0-0DA7-448C-DC62-21D5603B4E8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E02319E7-8CAE-0B73-CCB0-38EF1F1ED8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ECB9A-D936-58B5-961C-8C30524B47F3}"/>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87905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9C8C8-46C1-9870-C4D9-58AB0611A8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E04C24-FB10-6570-8467-723C5747B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A32DB0-997D-5CCE-1B04-2450C539A708}"/>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9EA68537-3B69-7479-9114-9FE190A752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9C8F99-74AE-7921-508D-FA0948B92A0D}"/>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38583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996-E56B-0959-09CD-CFED7AB39A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FAAF4C-EF68-9E84-6BC7-E478A8F13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1C826B-024E-F249-0601-507DA793C7A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4907E93F-1B93-0400-FEB5-72D005A59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D50114-E342-93BA-6E24-01C888C59E4A}"/>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38294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2BDC-F327-AC4F-1568-ECF3EE29B2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020705-0FF6-B2A9-0BB1-49416E12E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3CE9B-3A91-B09C-90A6-32CDEFB11AF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55F0912B-63A8-D2EB-7F90-D1FBA650AD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C02882-AB7C-F3D4-D119-11190ECF055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142979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7D8E-AF27-6CB3-173C-AAB79029BA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131D37-6295-4713-4C19-B2FBB9C020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2CA2907-E04A-A700-5BFB-8DBC4978F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0EAC3-1E1B-D064-1A82-47966BEC5070}"/>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92BBF488-DF94-FE0A-A129-1BCE3D297F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00F9DB-CA2E-8737-F39C-277DEBE38ADE}"/>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29024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310E-C480-040E-1384-81833C68D9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0A5E14-447B-D778-7877-D94653039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ADD89-7111-09E3-A839-083A358E8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42ABEC-FB7C-48F5-5195-5AAF17F77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7A473-54DA-3D04-9BC2-A81FD9CB7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7737CB-9805-180D-1F0A-B6BF27454EAD}"/>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8" name="Footer Placeholder 7">
            <a:extLst>
              <a:ext uri="{FF2B5EF4-FFF2-40B4-BE49-F238E27FC236}">
                <a16:creationId xmlns:a16="http://schemas.microsoft.com/office/drawing/2014/main" id="{746A666F-75FA-B056-BEB1-126D6D0B293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16FC544-25AC-40FF-CA1A-B0BCBDE7D4CF}"/>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72180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77A9-5B68-FA0A-86B2-1742B32944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6DD1969-E207-CF17-435B-99AA5FDCA2AF}"/>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4" name="Footer Placeholder 3">
            <a:extLst>
              <a:ext uri="{FF2B5EF4-FFF2-40B4-BE49-F238E27FC236}">
                <a16:creationId xmlns:a16="http://schemas.microsoft.com/office/drawing/2014/main" id="{359045DF-9C6F-D9F7-546B-CC5BDDAD23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67BC34-D2ED-1011-37F1-0B6F08422B55}"/>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205430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FD4F5-A1BA-604B-3908-69A42E3CF2BB}"/>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3" name="Footer Placeholder 2">
            <a:extLst>
              <a:ext uri="{FF2B5EF4-FFF2-40B4-BE49-F238E27FC236}">
                <a16:creationId xmlns:a16="http://schemas.microsoft.com/office/drawing/2014/main" id="{E73611FA-7E1D-273A-A4D2-BA0C34A9EF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646A3D-924E-A7E9-3560-AC0793165B84}"/>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01225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772D-E5C0-35A6-6BB7-F9B024626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F8EF06D-C767-F6A6-1976-8AC36978F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012CD3C-4D7D-F900-4617-AED2DD756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FAD39-7CC7-2A6B-0D64-EBF311812F4B}"/>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BAFB5B92-1416-B039-3A6A-91F3B874C3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CB068-5E55-A879-22B6-4EC2D878106C}"/>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357160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C84A-E876-4F08-2608-348E2AD8A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81DBCA-7BE0-4205-AD18-1BD5E167C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9FF584B-33E7-9F48-54B6-A7A58DF41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5A618-FA48-A8F4-7EB5-948D40B6227A}"/>
              </a:ext>
            </a:extLst>
          </p:cNvPr>
          <p:cNvSpPr>
            <a:spLocks noGrp="1"/>
          </p:cNvSpPr>
          <p:nvPr>
            <p:ph type="dt" sz="half" idx="10"/>
          </p:nvPr>
        </p:nvSpPr>
        <p:spPr/>
        <p:txBody>
          <a:bodyPr/>
          <a:lstStyle/>
          <a:p>
            <a:fld id="{4774BE4B-761B-47AF-B465-D1BBAC307197}" type="datetimeFigureOut">
              <a:rPr lang="en-GB" smtClean="0"/>
              <a:t>14/09/2024</a:t>
            </a:fld>
            <a:endParaRPr lang="en-GB"/>
          </a:p>
        </p:txBody>
      </p:sp>
      <p:sp>
        <p:nvSpPr>
          <p:cNvPr id="6" name="Footer Placeholder 5">
            <a:extLst>
              <a:ext uri="{FF2B5EF4-FFF2-40B4-BE49-F238E27FC236}">
                <a16:creationId xmlns:a16="http://schemas.microsoft.com/office/drawing/2014/main" id="{B6FF08A8-5B26-1EB3-CBCF-372845C021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71827-F6A4-E8E2-7632-D5BAE122213E}"/>
              </a:ext>
            </a:extLst>
          </p:cNvPr>
          <p:cNvSpPr>
            <a:spLocks noGrp="1"/>
          </p:cNvSpPr>
          <p:nvPr>
            <p:ph type="sldNum" sz="quarter" idx="12"/>
          </p:nvPr>
        </p:nvSpPr>
        <p:spPr/>
        <p:txBody>
          <a:bodyPr/>
          <a:lstStyle/>
          <a:p>
            <a:fld id="{3616CA9E-CCE3-4AE3-979D-480A1D53106B}" type="slidenum">
              <a:rPr lang="en-GB" smtClean="0"/>
              <a:t>‹#›</a:t>
            </a:fld>
            <a:endParaRPr lang="en-GB"/>
          </a:p>
        </p:txBody>
      </p:sp>
    </p:spTree>
    <p:extLst>
      <p:ext uri="{BB962C8B-B14F-4D97-AF65-F5344CB8AC3E}">
        <p14:creationId xmlns:p14="http://schemas.microsoft.com/office/powerpoint/2010/main" val="4903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509D2-C25C-4D00-E3C8-434A27A7C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5C85F7-E4D1-1699-29B3-EA26356D7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7D057-0677-41FF-1DD9-A0C170792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4BE4B-761B-47AF-B465-D1BBAC307197}" type="datetimeFigureOut">
              <a:rPr lang="en-GB" smtClean="0"/>
              <a:t>14/09/2024</a:t>
            </a:fld>
            <a:endParaRPr lang="en-GB"/>
          </a:p>
        </p:txBody>
      </p:sp>
      <p:sp>
        <p:nvSpPr>
          <p:cNvPr id="5" name="Footer Placeholder 4">
            <a:extLst>
              <a:ext uri="{FF2B5EF4-FFF2-40B4-BE49-F238E27FC236}">
                <a16:creationId xmlns:a16="http://schemas.microsoft.com/office/drawing/2014/main" id="{8DB3C062-3FB1-3C43-E489-D1A3B2D44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A56C78D-C96F-5FE3-53C3-D97F9799C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6CA9E-CCE3-4AE3-979D-480A1D53106B}" type="slidenum">
              <a:rPr lang="en-GB" smtClean="0"/>
              <a:t>‹#›</a:t>
            </a:fld>
            <a:endParaRPr lang="en-GB"/>
          </a:p>
        </p:txBody>
      </p:sp>
    </p:spTree>
    <p:extLst>
      <p:ext uri="{BB962C8B-B14F-4D97-AF65-F5344CB8AC3E}">
        <p14:creationId xmlns:p14="http://schemas.microsoft.com/office/powerpoint/2010/main" val="311509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sudeepdeve.github.io/Stratifiacation-of-major-proble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4C72-3BAA-F903-C9A5-5AE96E9D204D}"/>
              </a:ext>
            </a:extLst>
          </p:cNvPr>
          <p:cNvSpPr>
            <a:spLocks noGrp="1"/>
          </p:cNvSpPr>
          <p:nvPr>
            <p:ph type="title"/>
          </p:nvPr>
        </p:nvSpPr>
        <p:spPr/>
        <p:txBody>
          <a:bodyPr/>
          <a:lstStyle/>
          <a:p>
            <a:endParaRPr lang="en-GB"/>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FDBF576-5DAD-CF58-8823-9AB72933D4AD}"/>
                  </a:ext>
                </a:extLst>
              </p:cNvPr>
              <p:cNvGraphicFramePr>
                <a:graphicFrameLocks noChangeAspect="1"/>
              </p:cNvGraphicFramePr>
              <p:nvPr>
                <p:extLst>
                  <p:ext uri="{D42A27DB-BD31-4B8C-83A1-F6EECF244321}">
                    <p14:modId xmlns:p14="http://schemas.microsoft.com/office/powerpoint/2010/main" val="1517934013"/>
                  </p:ext>
                </p:extLst>
              </p:nvPr>
            </p:nvGraphicFramePr>
            <p:xfrm>
              <a:off x="838200" y="1825625"/>
              <a:ext cx="10515600" cy="4351338"/>
            </p:xfrm>
            <a:graphic>
              <a:graphicData uri="http://schemas.microsoft.com/office/powerpoint/2016/summaryzoom">
                <psuz:summaryZm>
                  <psuz:summaryZmObj sectionId="{9ADE57E1-BF03-40A2-8DE9-D6E8CBAF77D0}">
                    <psuz:zmPr id="{94C84A3E-9D08-4E0C-B8B9-734D0BA0F54A}"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25700467-52B1-4F48-9861-AF296756B692}">
                    <psuz:zmPr id="{382DC21C-44B0-4ABC-B469-518992E610BA}"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3BC2A47A-A845-4AB7-BC95-1DDAD87DD1F4}">
                    <psuz:zmPr id="{737DC031-CE88-4CB2-AAD6-A8739478F513}" transitionDur="1000">
                      <p166:blipFill xmlns:p166="http://schemas.microsoft.com/office/powerpoint/2016/6/main">
                        <a:blip r:embed="rId4"/>
                        <a:stretch>
                          <a:fillRect/>
                        </a:stretch>
                      </p166:blipFill>
                      <p166:spPr xmlns:p166="http://schemas.microsoft.com/office/powerpoint/2016/6/main">
                        <a:xfrm>
                          <a:off x="1711460" y="2240939"/>
                          <a:ext cx="3481070" cy="1958102"/>
                        </a:xfrm>
                        <a:prstGeom prst="rect">
                          <a:avLst/>
                        </a:prstGeom>
                        <a:ln w="3175">
                          <a:solidFill>
                            <a:prstClr val="ltGray"/>
                          </a:solidFill>
                        </a:ln>
                      </p166:spPr>
                    </psuz:zmPr>
                  </psuz:summaryZmObj>
                  <psuz:summaryZmObj sectionId="{1B6D30A4-88C0-4A76-A0A3-26B3C068BE03}">
                    <psuz:zmPr id="{08FB3A27-00FB-4B1D-BDED-80835DD13F36}" transitionDur="1000">
                      <p166:blipFill xmlns:p166="http://schemas.microsoft.com/office/powerpoint/2016/6/main">
                        <a:blip r:embed="rId5"/>
                        <a:stretch>
                          <a:fillRect/>
                        </a:stretch>
                      </p166:blipFill>
                      <p166:spPr xmlns:p166="http://schemas.microsoft.com/office/powerpoint/2016/6/main">
                        <a:xfrm>
                          <a:off x="5323070" y="2240939"/>
                          <a:ext cx="3481070" cy="195810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FDBF576-5DAD-CF58-8823-9AB72933D4AD}"/>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Picture 6">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7" name="Picture 7">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8" name="Picture 8">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549660" y="4066564"/>
                  <a:ext cx="3481070" cy="1958102"/>
                </a:xfrm>
                <a:prstGeom prst="rect">
                  <a:avLst/>
                </a:prstGeom>
                <a:ln w="3175">
                  <a:solidFill>
                    <a:prstClr val="ltGray"/>
                  </a:solidFill>
                </a:ln>
              </p:spPr>
            </p:pic>
            <p:pic>
              <p:nvPicPr>
                <p:cNvPr id="9" name="Picture 9">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1270" y="40665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238796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able 2">
            <a:extLst>
              <a:ext uri="{FF2B5EF4-FFF2-40B4-BE49-F238E27FC236}">
                <a16:creationId xmlns:a16="http://schemas.microsoft.com/office/drawing/2014/main" id="{B04CFEC2-406D-6EED-DF79-B866C6EF9411}"/>
              </a:ext>
            </a:extLst>
          </p:cNvPr>
          <p:cNvGraphicFramePr>
            <a:graphicFrameLocks noGrp="1"/>
          </p:cNvGraphicFramePr>
          <p:nvPr>
            <p:extLst>
              <p:ext uri="{D42A27DB-BD31-4B8C-83A1-F6EECF244321}">
                <p14:modId xmlns:p14="http://schemas.microsoft.com/office/powerpoint/2010/main" val="3391354625"/>
              </p:ext>
            </p:extLst>
          </p:nvPr>
        </p:nvGraphicFramePr>
        <p:xfrm>
          <a:off x="336884" y="160420"/>
          <a:ext cx="11341769" cy="6240382"/>
        </p:xfrm>
        <a:graphic>
          <a:graphicData uri="http://schemas.openxmlformats.org/drawingml/2006/table">
            <a:tbl>
              <a:tblPr firstRow="1" bandRow="1">
                <a:tableStyleId>{5C22544A-7EE6-4342-B048-85BDC9FD1C3A}</a:tableStyleId>
              </a:tblPr>
              <a:tblGrid>
                <a:gridCol w="3969826">
                  <a:extLst>
                    <a:ext uri="{9D8B030D-6E8A-4147-A177-3AD203B41FA5}">
                      <a16:colId xmlns:a16="http://schemas.microsoft.com/office/drawing/2014/main" val="337558286"/>
                    </a:ext>
                  </a:extLst>
                </a:gridCol>
                <a:gridCol w="554679">
                  <a:extLst>
                    <a:ext uri="{9D8B030D-6E8A-4147-A177-3AD203B41FA5}">
                      <a16:colId xmlns:a16="http://schemas.microsoft.com/office/drawing/2014/main" val="3647871559"/>
                    </a:ext>
                  </a:extLst>
                </a:gridCol>
                <a:gridCol w="3463471">
                  <a:extLst>
                    <a:ext uri="{9D8B030D-6E8A-4147-A177-3AD203B41FA5}">
                      <a16:colId xmlns:a16="http://schemas.microsoft.com/office/drawing/2014/main" val="4149959470"/>
                    </a:ext>
                  </a:extLst>
                </a:gridCol>
                <a:gridCol w="3353793">
                  <a:extLst>
                    <a:ext uri="{9D8B030D-6E8A-4147-A177-3AD203B41FA5}">
                      <a16:colId xmlns:a16="http://schemas.microsoft.com/office/drawing/2014/main" val="2677949816"/>
                    </a:ext>
                  </a:extLst>
                </a:gridCol>
              </a:tblGrid>
              <a:tr h="961206">
                <a:tc gridSpan="4">
                  <a:txBody>
                    <a:bodyPr/>
                    <a:lstStyle/>
                    <a:p>
                      <a:pPr algn="ctr"/>
                      <a:r>
                        <a:rPr lang="en-US" sz="1600" dirty="0">
                          <a:solidFill>
                            <a:schemeClr val="bg1"/>
                          </a:solidFill>
                        </a:rPr>
                        <a:t>Prioritization</a:t>
                      </a:r>
                    </a:p>
                    <a:p>
                      <a:pPr algn="ctr"/>
                      <a:r>
                        <a:rPr lang="en-US" sz="1600" dirty="0">
                          <a:solidFill>
                            <a:schemeClr val="bg1"/>
                          </a:solidFill>
                        </a:rPr>
                        <a:t>Check Sheet</a:t>
                      </a:r>
                    </a:p>
                  </a:txBody>
                  <a:tcPr>
                    <a:solidFill>
                      <a:schemeClr val="accent1">
                        <a:lumMod val="75000"/>
                      </a:schemeClr>
                    </a:solidFill>
                  </a:tcPr>
                </a:tc>
                <a:tc hMerge="1">
                  <a:txBody>
                    <a:bodyPr/>
                    <a:lstStyle/>
                    <a:p>
                      <a:endParaRPr lang="en-US" dirty="0"/>
                    </a:p>
                  </a:txBody>
                  <a:tcPr/>
                </a:tc>
                <a:tc hMerge="1">
                  <a:txBody>
                    <a:bodyPr/>
                    <a:lstStyle/>
                    <a:p>
                      <a:endParaRPr lang="en-US"/>
                    </a:p>
                  </a:txBody>
                  <a:tcPr/>
                </a:tc>
                <a:tc hMerge="1">
                  <a:txBody>
                    <a:bodyPr/>
                    <a:lstStyle/>
                    <a:p>
                      <a:pPr algn="ctr"/>
                      <a:endParaRPr lang="en-US" sz="2800" dirty="0"/>
                    </a:p>
                  </a:txBody>
                  <a:tcPr/>
                </a:tc>
                <a:extLst>
                  <a:ext uri="{0D108BD9-81ED-4DB2-BD59-A6C34878D82A}">
                    <a16:rowId xmlns:a16="http://schemas.microsoft.com/office/drawing/2014/main" val="970195500"/>
                  </a:ext>
                </a:extLst>
              </a:tr>
              <a:tr h="455308">
                <a:tc gridSpan="4">
                  <a:txBody>
                    <a:bodyPr/>
                    <a:lstStyle/>
                    <a:p>
                      <a:r>
                        <a:rPr lang="en-US" sz="1200" b="1" dirty="0">
                          <a:solidFill>
                            <a:schemeClr val="bg1"/>
                          </a:solidFill>
                        </a:rPr>
                        <a:t>Topic : Lack of participation</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7191083"/>
                  </a:ext>
                </a:extLst>
              </a:tr>
              <a:tr h="455308">
                <a:tc gridSpan="2">
                  <a:txBody>
                    <a:bodyPr/>
                    <a:lstStyle/>
                    <a:p>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r>
                        <a:rPr lang="en-US" dirty="0"/>
                        <a:t>Place : Classroom</a:t>
                      </a:r>
                    </a:p>
                  </a:txBody>
                  <a:tcPr/>
                </a:tc>
                <a:tc gridSpan="2">
                  <a:txBody>
                    <a:bodyPr/>
                    <a:lstStyle/>
                    <a:p>
                      <a:r>
                        <a:rPr lang="en-US" sz="1200" b="1" dirty="0">
                          <a:solidFill>
                            <a:schemeClr val="bg1"/>
                          </a:solidFill>
                        </a:rPr>
                        <a:t>Place : Classroom</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extLst>
                  <a:ext uri="{0D108BD9-81ED-4DB2-BD59-A6C34878D82A}">
                    <a16:rowId xmlns:a16="http://schemas.microsoft.com/office/drawing/2014/main" val="4287889101"/>
                  </a:ext>
                </a:extLst>
              </a:tr>
              <a:tr h="455308">
                <a:tc gridSpan="4">
                  <a:txBody>
                    <a:bodyPr/>
                    <a:lstStyle/>
                    <a:p>
                      <a:r>
                        <a:rPr lang="en-US" sz="1200" b="1" dirty="0">
                          <a:solidFill>
                            <a:schemeClr val="bg1"/>
                          </a:solidFill>
                        </a:rPr>
                        <a:t>Name of the Observer(Student) : Sudeep, Aditya  and prabhu</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00014967"/>
                  </a:ext>
                </a:extLst>
              </a:tr>
              <a:tr h="758846">
                <a:tc>
                  <a:txBody>
                    <a:bodyPr/>
                    <a:lstStyle/>
                    <a:p>
                      <a:r>
                        <a:rPr lang="en-US" sz="1200" b="1" dirty="0">
                          <a:solidFill>
                            <a:schemeClr val="bg1"/>
                          </a:solidFill>
                        </a:rPr>
                        <a:t>Problems: LACK OF PARTICIPATION</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r>
                        <a:rPr lang="en-US" sz="1200" b="1" dirty="0">
                          <a:solidFill>
                            <a:schemeClr val="bg1"/>
                          </a:solidFill>
                        </a:rPr>
                        <a:t>Checks</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h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Total</a:t>
                      </a:r>
                    </a:p>
                    <a:p>
                      <a:endParaRPr lang="en-US" sz="1200" b="1" dirty="0">
                        <a:solidFill>
                          <a:schemeClr val="bg1"/>
                        </a:solidFill>
                        <a:latin typeface="+mn-lt"/>
                      </a:endParaRPr>
                    </a:p>
                  </a:txBody>
                  <a:tcPr>
                    <a:solidFill>
                      <a:schemeClr val="accent1">
                        <a:lumMod val="75000"/>
                      </a:schemeClr>
                    </a:solidFill>
                  </a:tcPr>
                </a:tc>
                <a:extLst>
                  <a:ext uri="{0D108BD9-81ED-4DB2-BD59-A6C34878D82A}">
                    <a16:rowId xmlns:a16="http://schemas.microsoft.com/office/drawing/2014/main" val="3318744929"/>
                  </a:ext>
                </a:extLst>
              </a:tr>
              <a:tr h="574328">
                <a:tc>
                  <a:txBody>
                    <a:bodyPr/>
                    <a:lstStyle/>
                    <a:p>
                      <a:r>
                        <a:rPr lang="en-US" sz="1200" b="1" dirty="0">
                          <a:solidFill>
                            <a:schemeClr val="bg1"/>
                          </a:solidFill>
                          <a:latin typeface="Aharoni" panose="02010803020104030203" pitchFamily="2" charset="-79"/>
                          <a:cs typeface="Aharoni" panose="02010803020104030203" pitchFamily="2" charset="-79"/>
                        </a:rPr>
                        <a:t>LACK OF MOTIVATION</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 </a:t>
                      </a:r>
                      <a:r>
                        <a:rPr lang="en-US" sz="1200" b="1" strike="sngStrike" dirty="0">
                          <a:solidFill>
                            <a:schemeClr val="bg1"/>
                          </a:solidFill>
                        </a:rPr>
                        <a:t>||||</a:t>
                      </a:r>
                      <a:r>
                        <a:rPr lang="en-US" sz="1200" b="1" strike="noStrike" dirty="0">
                          <a:solidFill>
                            <a:schemeClr val="bg1"/>
                          </a:solidFill>
                        </a:rPr>
                        <a:t>   </a:t>
                      </a: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9</a:t>
                      </a:r>
                    </a:p>
                  </a:txBody>
                  <a:tcPr>
                    <a:solidFill>
                      <a:schemeClr val="accent1">
                        <a:lumMod val="75000"/>
                      </a:schemeClr>
                    </a:solidFill>
                  </a:tcPr>
                </a:tc>
                <a:extLst>
                  <a:ext uri="{0D108BD9-81ED-4DB2-BD59-A6C34878D82A}">
                    <a16:rowId xmlns:a16="http://schemas.microsoft.com/office/drawing/2014/main" val="166353013"/>
                  </a:ext>
                </a:extLst>
              </a:tr>
              <a:tr h="455308">
                <a:tc>
                  <a:txBody>
                    <a:bodyPr/>
                    <a:lstStyle/>
                    <a:p>
                      <a:r>
                        <a:rPr lang="en-US" sz="1200" b="1" dirty="0">
                          <a:solidFill>
                            <a:schemeClr val="bg1"/>
                          </a:solidFill>
                          <a:latin typeface="Aharoni" panose="02010803020104030203" pitchFamily="2" charset="-79"/>
                          <a:cs typeface="Aharoni" panose="02010803020104030203" pitchFamily="2" charset="-79"/>
                        </a:rPr>
                        <a:t>FEAR OF LOOSING</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 ||||</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7</a:t>
                      </a:r>
                    </a:p>
                  </a:txBody>
                  <a:tcPr>
                    <a:solidFill>
                      <a:schemeClr val="accent1">
                        <a:lumMod val="75000"/>
                      </a:schemeClr>
                    </a:solidFill>
                  </a:tcPr>
                </a:tc>
                <a:extLst>
                  <a:ext uri="{0D108BD9-81ED-4DB2-BD59-A6C34878D82A}">
                    <a16:rowId xmlns:a16="http://schemas.microsoft.com/office/drawing/2014/main" val="400923820"/>
                  </a:ext>
                </a:extLst>
              </a:tr>
              <a:tr h="455308">
                <a:tc>
                  <a:txBody>
                    <a:bodyPr/>
                    <a:lstStyle/>
                    <a:p>
                      <a:r>
                        <a:rPr lang="en-US" sz="1200" b="1" dirty="0">
                          <a:solidFill>
                            <a:schemeClr val="bg1"/>
                          </a:solidFill>
                          <a:latin typeface="+mn-lt"/>
                          <a:cs typeface="+mn-cs"/>
                        </a:rPr>
                        <a:t>FEELING EMBARACED</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4</a:t>
                      </a:r>
                    </a:p>
                  </a:txBody>
                  <a:tcPr>
                    <a:solidFill>
                      <a:schemeClr val="accent1">
                        <a:lumMod val="75000"/>
                      </a:schemeClr>
                    </a:solidFill>
                  </a:tcPr>
                </a:tc>
                <a:extLst>
                  <a:ext uri="{0D108BD9-81ED-4DB2-BD59-A6C34878D82A}">
                    <a16:rowId xmlns:a16="http://schemas.microsoft.com/office/drawing/2014/main" val="2640467684"/>
                  </a:ext>
                </a:extLst>
              </a:tr>
              <a:tr h="455308">
                <a:tc>
                  <a:txBody>
                    <a:bodyPr/>
                    <a:lstStyle/>
                    <a:p>
                      <a:r>
                        <a:rPr lang="en-US" sz="1200" b="1" dirty="0">
                          <a:solidFill>
                            <a:schemeClr val="bg1"/>
                          </a:solidFill>
                          <a:latin typeface="+mn-lt"/>
                          <a:cs typeface="+mn-cs"/>
                        </a:rPr>
                        <a:t>MASS PHOBIA</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trike="sngStrike" dirty="0">
                          <a:solidFill>
                            <a:schemeClr val="bg1"/>
                          </a:solidFill>
                        </a:rPr>
                        <a:t>||||</a:t>
                      </a:r>
                      <a:r>
                        <a:rPr lang="en-US" sz="1200" b="1" dirty="0">
                          <a:solidFill>
                            <a:schemeClr val="bg1"/>
                          </a:solidFill>
                        </a:rPr>
                        <a:t>   </a:t>
                      </a:r>
                      <a:r>
                        <a:rPr lang="en-US" sz="1200" b="1" strike="sngStrike" dirty="0">
                          <a:solidFill>
                            <a:schemeClr val="bg1"/>
                          </a:solidFill>
                        </a:rPr>
                        <a:t>||||</a:t>
                      </a:r>
                      <a:r>
                        <a:rPr lang="en-US" sz="1200" b="1" strike="noStrike" dirty="0">
                          <a:solidFill>
                            <a:schemeClr val="bg1"/>
                          </a:solidFill>
                        </a:rPr>
                        <a:t> </a:t>
                      </a:r>
                      <a:endParaRPr lang="en-US" sz="1200" b="1"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10 </a:t>
                      </a:r>
                    </a:p>
                  </a:txBody>
                  <a:tcPr>
                    <a:solidFill>
                      <a:schemeClr val="accent1">
                        <a:lumMod val="75000"/>
                      </a:schemeClr>
                    </a:solidFill>
                  </a:tcPr>
                </a:tc>
                <a:extLst>
                  <a:ext uri="{0D108BD9-81ED-4DB2-BD59-A6C34878D82A}">
                    <a16:rowId xmlns:a16="http://schemas.microsoft.com/office/drawing/2014/main" val="3315779047"/>
                  </a:ext>
                </a:extLst>
              </a:tr>
              <a:tr h="758846">
                <a:tc>
                  <a:txBody>
                    <a:bodyPr/>
                    <a:lstStyle/>
                    <a:p>
                      <a:r>
                        <a:rPr lang="en-US" sz="1200" b="1" dirty="0">
                          <a:solidFill>
                            <a:schemeClr val="bg1"/>
                          </a:solidFill>
                          <a:latin typeface="+mn-lt"/>
                          <a:cs typeface="+mn-cs"/>
                        </a:rPr>
                        <a:t>BRAIN BLANK IN CROWD</a:t>
                      </a:r>
                      <a:endParaRPr lang="en-US" sz="1200" b="1" dirty="0">
                        <a:solidFill>
                          <a:schemeClr val="bg1"/>
                        </a:solidFill>
                        <a:latin typeface="Aharoni" panose="02010803020104030203" pitchFamily="2" charset="-79"/>
                        <a:cs typeface="Aharoni" panose="02010803020104030203" pitchFamily="2" charset="-79"/>
                      </a:endParaRP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p>
                      <a:endParaRPr lang="en-US" sz="1200" b="1" strike="sngStrike" dirty="0">
                        <a:solidFill>
                          <a:schemeClr val="bg1"/>
                        </a:solidFill>
                        <a:latin typeface="+mn-lt"/>
                      </a:endParaRPr>
                    </a:p>
                  </a:txBody>
                  <a:tcPr>
                    <a:solidFill>
                      <a:schemeClr val="accent1">
                        <a:lumMod val="75000"/>
                      </a:schemeClr>
                    </a:solidFill>
                  </a:tcPr>
                </a:tc>
                <a:tc hMerge="1">
                  <a:txBody>
                    <a:bodyPr/>
                    <a:lstStyle/>
                    <a:p>
                      <a:endParaRPr lang="en-US"/>
                    </a:p>
                  </a:txBody>
                  <a:tcPr/>
                </a:tc>
                <a:tc>
                  <a:txBody>
                    <a:bodyPr/>
                    <a:lstStyle/>
                    <a:p>
                      <a:r>
                        <a:rPr lang="en-US" sz="1200" b="1" dirty="0">
                          <a:solidFill>
                            <a:schemeClr val="bg1"/>
                          </a:solidFill>
                          <a:latin typeface="+mn-lt"/>
                        </a:rPr>
                        <a:t>4</a:t>
                      </a:r>
                    </a:p>
                  </a:txBody>
                  <a:tcPr>
                    <a:solidFill>
                      <a:schemeClr val="accent1">
                        <a:lumMod val="75000"/>
                      </a:schemeClr>
                    </a:solidFill>
                  </a:tcPr>
                </a:tc>
                <a:extLst>
                  <a:ext uri="{0D108BD9-81ED-4DB2-BD59-A6C34878D82A}">
                    <a16:rowId xmlns:a16="http://schemas.microsoft.com/office/drawing/2014/main" val="4135963137"/>
                  </a:ext>
                </a:extLst>
              </a:tr>
              <a:tr h="455308">
                <a:tc>
                  <a:txBody>
                    <a:bodyPr/>
                    <a:lstStyle/>
                    <a:p>
                      <a:r>
                        <a:rPr lang="en-US" sz="1200" b="1" dirty="0">
                          <a:solidFill>
                            <a:schemeClr val="bg1"/>
                          </a:solidFill>
                          <a:latin typeface="Aharoni" panose="02010803020104030203" pitchFamily="2" charset="-79"/>
                          <a:cs typeface="Aharoni" panose="02010803020104030203" pitchFamily="2" charset="-79"/>
                        </a:rPr>
                        <a:t>SWEATING AND SHIVERING</a:t>
                      </a:r>
                    </a:p>
                  </a:txBody>
                  <a:tcPr>
                    <a:solidFill>
                      <a:schemeClr val="accent1">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a:t>
                      </a:r>
                      <a:endParaRPr lang="en-US" sz="1200" b="1" dirty="0">
                        <a:solidFill>
                          <a:schemeClr val="bg1"/>
                        </a:solidFill>
                        <a:latin typeface="+mn-lt"/>
                      </a:endParaRPr>
                    </a:p>
                  </a:txBody>
                  <a:tcPr>
                    <a:solidFill>
                      <a:schemeClr val="accent1">
                        <a:lumMod val="75000"/>
                      </a:schemeClr>
                    </a:solidFill>
                  </a:tcPr>
                </a:tc>
                <a:tc hMerge="1">
                  <a:txBody>
                    <a:bodyPr/>
                    <a:lstStyle/>
                    <a:p>
                      <a:endParaRPr lang="en-GB"/>
                    </a:p>
                  </a:txBody>
                  <a:tcPr/>
                </a:tc>
                <a:tc>
                  <a:txBody>
                    <a:bodyPr/>
                    <a:lstStyle/>
                    <a:p>
                      <a:r>
                        <a:rPr lang="en-US" sz="1200" b="1" dirty="0">
                          <a:solidFill>
                            <a:schemeClr val="bg1"/>
                          </a:solidFill>
                          <a:latin typeface="+mn-lt"/>
                        </a:rPr>
                        <a:t>3</a:t>
                      </a:r>
                    </a:p>
                  </a:txBody>
                  <a:tcPr>
                    <a:solidFill>
                      <a:schemeClr val="accent1">
                        <a:lumMod val="75000"/>
                      </a:schemeClr>
                    </a:solidFill>
                  </a:tcPr>
                </a:tc>
                <a:extLst>
                  <a:ext uri="{0D108BD9-81ED-4DB2-BD59-A6C34878D82A}">
                    <a16:rowId xmlns:a16="http://schemas.microsoft.com/office/drawing/2014/main" val="2805823624"/>
                  </a:ext>
                </a:extLst>
              </a:tr>
            </a:tbl>
          </a:graphicData>
        </a:graphic>
      </p:graphicFrame>
    </p:spTree>
    <p:extLst>
      <p:ext uri="{BB962C8B-B14F-4D97-AF65-F5344CB8AC3E}">
        <p14:creationId xmlns:p14="http://schemas.microsoft.com/office/powerpoint/2010/main" val="11687654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82B211B-8308-9FDF-C568-2875305EA91A}"/>
              </a:ext>
            </a:extLst>
          </p:cNvPr>
          <p:cNvGraphicFramePr/>
          <p:nvPr>
            <p:extLst>
              <p:ext uri="{D42A27DB-BD31-4B8C-83A1-F6EECF244321}">
                <p14:modId xmlns:p14="http://schemas.microsoft.com/office/powerpoint/2010/main" val="120897157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305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extBox 1">
            <a:extLst>
              <a:ext uri="{FF2B5EF4-FFF2-40B4-BE49-F238E27FC236}">
                <a16:creationId xmlns:a16="http://schemas.microsoft.com/office/drawing/2014/main" id="{A2E34893-CD66-4111-BEC6-11AA6750EFAD}"/>
              </a:ext>
            </a:extLst>
          </p:cNvPr>
          <p:cNvSpPr txBox="1"/>
          <p:nvPr/>
        </p:nvSpPr>
        <p:spPr>
          <a:xfrm>
            <a:off x="1426027" y="631371"/>
            <a:ext cx="8610602" cy="4585871"/>
          </a:xfrm>
          <a:prstGeom prst="rect">
            <a:avLst/>
          </a:prstGeom>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q"/>
            </a:pPr>
            <a:r>
              <a:rPr lang="en-US" dirty="0"/>
              <a:t>                          </a:t>
            </a:r>
            <a:r>
              <a:rPr lang="en-US" sz="6000" b="1" dirty="0">
                <a:effectLst>
                  <a:outerShdw blurRad="38100" dist="38100" dir="2700000" algn="tl">
                    <a:srgbClr val="000000">
                      <a:alpha val="43137"/>
                    </a:srgbClr>
                  </a:outerShdw>
                </a:effectLst>
              </a:rPr>
              <a:t>Lack of participation </a:t>
            </a:r>
          </a:p>
          <a:p>
            <a:pPr algn="just"/>
            <a:endParaRPr lang="en-US" sz="4000" b="1" dirty="0">
              <a:effectLst>
                <a:outerShdw blurRad="38100" dist="38100" dir="2700000" algn="tl">
                  <a:srgbClr val="000000">
                    <a:alpha val="43137"/>
                  </a:srgbClr>
                </a:outerShdw>
              </a:effectLst>
            </a:endParaRPr>
          </a:p>
          <a:p>
            <a:pPr algn="just"/>
            <a:r>
              <a:rPr lang="en-US" sz="2400" dirty="0">
                <a:effectLst>
                  <a:outerShdw blurRad="38100" dist="38100" dir="2700000" algn="tl">
                    <a:srgbClr val="000000">
                      <a:alpha val="43137"/>
                    </a:srgbClr>
                  </a:outerShdw>
                </a:effectLst>
              </a:rPr>
              <a:t>“</a:t>
            </a:r>
            <a:r>
              <a:rPr lang="en-US" sz="2400" dirty="0">
                <a:effectLst>
                  <a:outerShdw blurRad="38100" dist="38100" dir="2700000" algn="tl">
                    <a:schemeClr val="accent1">
                      <a:alpha val="43000"/>
                    </a:schemeClr>
                  </a:outerShdw>
                </a:effectLst>
              </a:rPr>
              <a:t>Lack of participation “.This is the major problem found in the new generation because of technology they forget to socialize and the act of socialization is lost .mainly introverts suffer with this sort of problems the habit of being an introvert does not let them speak in the crowdy place . and telling about the participation one or another people cant build up the self confidence needed to speak in the public because of which people are lacking in the active participation.</a:t>
            </a:r>
          </a:p>
        </p:txBody>
      </p:sp>
    </p:spTree>
    <p:extLst>
      <p:ext uri="{BB962C8B-B14F-4D97-AF65-F5344CB8AC3E}">
        <p14:creationId xmlns:p14="http://schemas.microsoft.com/office/powerpoint/2010/main" val="89850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rot="5400000">
            <a:off x="8237316" y="1957193"/>
            <a:ext cx="3533823" cy="3010905"/>
          </a:xfrm>
          <a:prstGeom prst="triangle">
            <a:avLst/>
          </a:prstGeom>
          <a:no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solidFill>
                  <a:schemeClr val="tx1"/>
                </a:solidFill>
              </a:rPr>
              <a:t>LACK OF PARTICIPATION</a:t>
            </a:r>
          </a:p>
        </p:txBody>
      </p:sp>
      <p:cxnSp>
        <p:nvCxnSpPr>
          <p:cNvPr id="6" name="Straight Connector 5"/>
          <p:cNvCxnSpPr>
            <a:cxnSpLocks/>
            <a:stCxn id="5" idx="3"/>
          </p:cNvCxnSpPr>
          <p:nvPr/>
        </p:nvCxnSpPr>
        <p:spPr>
          <a:xfrm flipH="1">
            <a:off x="1677349" y="3462647"/>
            <a:ext cx="6821426" cy="14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a:endCxn id="12" idx="2"/>
          </p:cNvCxnSpPr>
          <p:nvPr/>
        </p:nvCxnSpPr>
        <p:spPr>
          <a:xfrm flipH="1" flipV="1">
            <a:off x="6897850" y="1526256"/>
            <a:ext cx="1183632" cy="1956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flipV="1">
            <a:off x="3757259" y="1571129"/>
            <a:ext cx="1082937" cy="18988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14" idx="0"/>
          </p:cNvCxnSpPr>
          <p:nvPr/>
        </p:nvCxnSpPr>
        <p:spPr>
          <a:xfrm flipV="1">
            <a:off x="7014296" y="3477346"/>
            <a:ext cx="1042564" cy="19008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V="1">
            <a:off x="3263397" y="3510790"/>
            <a:ext cx="1558694" cy="1867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04095" y="782576"/>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sz="2000" dirty="0">
                <a:solidFill>
                  <a:schemeClr val="tx1"/>
                </a:solidFill>
                <a:latin typeface="Arial Black" panose="020B0A04020102020204" pitchFamily="34" charset="0"/>
              </a:rPr>
              <a:t>FEAR / INSECURITY</a:t>
            </a:r>
          </a:p>
        </p:txBody>
      </p:sp>
      <p:sp>
        <p:nvSpPr>
          <p:cNvPr id="12" name="Rectangle 11"/>
          <p:cNvSpPr/>
          <p:nvPr/>
        </p:nvSpPr>
        <p:spPr>
          <a:xfrm>
            <a:off x="5575568" y="829011"/>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sz="2000" dirty="0">
                <a:solidFill>
                  <a:schemeClr val="tx1"/>
                </a:solidFill>
                <a:latin typeface="Arial Black" panose="020B0A04020102020204" pitchFamily="34" charset="0"/>
              </a:rPr>
              <a:t>LACK OF INTEREST</a:t>
            </a:r>
          </a:p>
        </p:txBody>
      </p:sp>
      <p:sp>
        <p:nvSpPr>
          <p:cNvPr id="13" name="Rectangle 12"/>
          <p:cNvSpPr/>
          <p:nvPr/>
        </p:nvSpPr>
        <p:spPr>
          <a:xfrm>
            <a:off x="1669655" y="5378179"/>
            <a:ext cx="3298297"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dirty="0">
                <a:solidFill>
                  <a:schemeClr val="tx1"/>
                </a:solidFill>
                <a:latin typeface="Arial Black" panose="020B0A04020102020204" pitchFamily="34" charset="0"/>
              </a:rPr>
              <a:t>LACK OF RESOURCES</a:t>
            </a:r>
          </a:p>
        </p:txBody>
      </p:sp>
      <p:sp>
        <p:nvSpPr>
          <p:cNvPr id="14" name="Rectangle 13"/>
          <p:cNvSpPr/>
          <p:nvPr/>
        </p:nvSpPr>
        <p:spPr>
          <a:xfrm>
            <a:off x="5692015" y="5378179"/>
            <a:ext cx="2644561" cy="697245"/>
          </a:xfrm>
          <a:prstGeom prst="rect">
            <a:avLst/>
          </a:prstGeom>
          <a:noFill/>
          <a:ln>
            <a:solidFill>
              <a:schemeClr val="tx1"/>
            </a:solidFill>
            <a:headEnd/>
            <a:tailEnd/>
          </a:ln>
        </p:spPr>
        <p:style>
          <a:lnRef idx="1">
            <a:schemeClr val="dk1"/>
          </a:lnRef>
          <a:fillRef idx="3">
            <a:schemeClr val="dk1"/>
          </a:fillRef>
          <a:effectRef idx="2">
            <a:schemeClr val="dk1"/>
          </a:effectRef>
          <a:fontRef idx="minor">
            <a:schemeClr val="lt1"/>
          </a:fontRef>
        </p:style>
        <p:txBody>
          <a:bodyPr vert="horz" wrap="square" lIns="0" tIns="0" rIns="0" bIns="0" numCol="1" anchor="ctr" anchorCtr="0" compatLnSpc="1">
            <a:prstTxWarp prst="textNoShape">
              <a:avLst/>
            </a:prstTxWarp>
          </a:bodyPr>
          <a:lstStyle/>
          <a:p>
            <a:pPr algn="ctr"/>
            <a:r>
              <a:rPr lang="en-US" dirty="0">
                <a:solidFill>
                  <a:schemeClr val="tx1"/>
                </a:solidFill>
                <a:latin typeface="Arial Black" panose="020B0A04020102020204" pitchFamily="34" charset="0"/>
              </a:rPr>
              <a:t>LACK OF AWRENESS</a:t>
            </a:r>
          </a:p>
        </p:txBody>
      </p:sp>
      <p:sp>
        <p:nvSpPr>
          <p:cNvPr id="32" name="TextBox 31">
            <a:extLst>
              <a:ext uri="{FF2B5EF4-FFF2-40B4-BE49-F238E27FC236}">
                <a16:creationId xmlns:a16="http://schemas.microsoft.com/office/drawing/2014/main" id="{D34C4E8D-8468-47B0-9958-19A2E7F733BE}"/>
              </a:ext>
            </a:extLst>
          </p:cNvPr>
          <p:cNvSpPr txBox="1"/>
          <p:nvPr/>
        </p:nvSpPr>
        <p:spPr>
          <a:xfrm rot="10800000" flipV="1">
            <a:off x="1598519" y="1611744"/>
            <a:ext cx="2340426" cy="307777"/>
          </a:xfrm>
          <a:prstGeom prst="rect">
            <a:avLst/>
          </a:prstGeom>
          <a:noFill/>
        </p:spPr>
        <p:txBody>
          <a:bodyPr wrap="square" rtlCol="0">
            <a:spAutoFit/>
          </a:bodyPr>
          <a:lstStyle/>
          <a:p>
            <a:r>
              <a:rPr lang="en-US" sz="1400" dirty="0"/>
              <a:t>COMPARISON WITH OTHERS</a:t>
            </a:r>
          </a:p>
        </p:txBody>
      </p:sp>
      <p:sp>
        <p:nvSpPr>
          <p:cNvPr id="33" name="TextBox 32">
            <a:extLst>
              <a:ext uri="{FF2B5EF4-FFF2-40B4-BE49-F238E27FC236}">
                <a16:creationId xmlns:a16="http://schemas.microsoft.com/office/drawing/2014/main" id="{1ED92067-E282-4926-A08C-43F4BC9A07DC}"/>
              </a:ext>
            </a:extLst>
          </p:cNvPr>
          <p:cNvSpPr txBox="1"/>
          <p:nvPr/>
        </p:nvSpPr>
        <p:spPr>
          <a:xfrm>
            <a:off x="2192739" y="1848321"/>
            <a:ext cx="1545772" cy="315686"/>
          </a:xfrm>
          <a:prstGeom prst="rect">
            <a:avLst/>
          </a:prstGeom>
          <a:noFill/>
        </p:spPr>
        <p:txBody>
          <a:bodyPr wrap="square" rtlCol="0">
            <a:spAutoFit/>
          </a:bodyPr>
          <a:lstStyle/>
          <a:p>
            <a:r>
              <a:rPr lang="en-US" sz="1400" dirty="0"/>
              <a:t>FEAR OF FAILURE</a:t>
            </a:r>
          </a:p>
        </p:txBody>
      </p:sp>
      <p:sp>
        <p:nvSpPr>
          <p:cNvPr id="34" name="TextBox 33">
            <a:extLst>
              <a:ext uri="{FF2B5EF4-FFF2-40B4-BE49-F238E27FC236}">
                <a16:creationId xmlns:a16="http://schemas.microsoft.com/office/drawing/2014/main" id="{9D879D4E-0887-45FD-82BA-9F6D07BBF727}"/>
              </a:ext>
            </a:extLst>
          </p:cNvPr>
          <p:cNvSpPr txBox="1"/>
          <p:nvPr/>
        </p:nvSpPr>
        <p:spPr>
          <a:xfrm>
            <a:off x="2056483" y="2171127"/>
            <a:ext cx="2209799" cy="307777"/>
          </a:xfrm>
          <a:prstGeom prst="rect">
            <a:avLst/>
          </a:prstGeom>
          <a:noFill/>
        </p:spPr>
        <p:txBody>
          <a:bodyPr wrap="square" rtlCol="0">
            <a:spAutoFit/>
          </a:bodyPr>
          <a:lstStyle/>
          <a:p>
            <a:r>
              <a:rPr lang="en-US" sz="1400" dirty="0"/>
              <a:t>LACK OF SELF-CONFIDENCE</a:t>
            </a:r>
          </a:p>
        </p:txBody>
      </p:sp>
      <p:sp>
        <p:nvSpPr>
          <p:cNvPr id="35" name="TextBox 34">
            <a:extLst>
              <a:ext uri="{FF2B5EF4-FFF2-40B4-BE49-F238E27FC236}">
                <a16:creationId xmlns:a16="http://schemas.microsoft.com/office/drawing/2014/main" id="{C11946E1-101E-4E07-9B7B-BDD8CE8241DE}"/>
              </a:ext>
            </a:extLst>
          </p:cNvPr>
          <p:cNvSpPr txBox="1"/>
          <p:nvPr/>
        </p:nvSpPr>
        <p:spPr>
          <a:xfrm>
            <a:off x="2654076" y="2436750"/>
            <a:ext cx="1709057" cy="315686"/>
          </a:xfrm>
          <a:prstGeom prst="rect">
            <a:avLst/>
          </a:prstGeom>
          <a:noFill/>
        </p:spPr>
        <p:txBody>
          <a:bodyPr wrap="square" rtlCol="0">
            <a:spAutoFit/>
          </a:bodyPr>
          <a:lstStyle/>
          <a:p>
            <a:r>
              <a:rPr lang="en-US" sz="1400" dirty="0"/>
              <a:t>SOCIAL JUDGEMENT</a:t>
            </a:r>
          </a:p>
        </p:txBody>
      </p:sp>
      <p:sp>
        <p:nvSpPr>
          <p:cNvPr id="36" name="TextBox 35">
            <a:extLst>
              <a:ext uri="{FF2B5EF4-FFF2-40B4-BE49-F238E27FC236}">
                <a16:creationId xmlns:a16="http://schemas.microsoft.com/office/drawing/2014/main" id="{6862E9C2-0B18-4D11-8409-937B0B378480}"/>
              </a:ext>
            </a:extLst>
          </p:cNvPr>
          <p:cNvSpPr txBox="1"/>
          <p:nvPr/>
        </p:nvSpPr>
        <p:spPr>
          <a:xfrm>
            <a:off x="5080658" y="1554910"/>
            <a:ext cx="1883229" cy="307777"/>
          </a:xfrm>
          <a:prstGeom prst="rect">
            <a:avLst/>
          </a:prstGeom>
          <a:noFill/>
        </p:spPr>
        <p:txBody>
          <a:bodyPr wrap="square" rtlCol="0">
            <a:spAutoFit/>
          </a:bodyPr>
          <a:lstStyle/>
          <a:p>
            <a:r>
              <a:rPr lang="en-US" sz="1400" dirty="0"/>
              <a:t>EXTERNAL INFLUENCES</a:t>
            </a:r>
          </a:p>
        </p:txBody>
      </p:sp>
      <p:sp>
        <p:nvSpPr>
          <p:cNvPr id="37" name="TextBox 36">
            <a:extLst>
              <a:ext uri="{FF2B5EF4-FFF2-40B4-BE49-F238E27FC236}">
                <a16:creationId xmlns:a16="http://schemas.microsoft.com/office/drawing/2014/main" id="{D9785A81-3EBE-4E43-8EF3-DB3950B8496B}"/>
              </a:ext>
            </a:extLst>
          </p:cNvPr>
          <p:cNvSpPr txBox="1"/>
          <p:nvPr/>
        </p:nvSpPr>
        <p:spPr>
          <a:xfrm>
            <a:off x="5108193" y="1851250"/>
            <a:ext cx="2144486" cy="307777"/>
          </a:xfrm>
          <a:prstGeom prst="rect">
            <a:avLst/>
          </a:prstGeom>
          <a:noFill/>
        </p:spPr>
        <p:txBody>
          <a:bodyPr wrap="square" rtlCol="0">
            <a:spAutoFit/>
          </a:bodyPr>
          <a:lstStyle/>
          <a:p>
            <a:r>
              <a:rPr lang="en-US" sz="1400" dirty="0"/>
              <a:t>LACK OF UNDERSTANDING</a:t>
            </a:r>
          </a:p>
        </p:txBody>
      </p:sp>
      <p:sp>
        <p:nvSpPr>
          <p:cNvPr id="38" name="TextBox 37">
            <a:extLst>
              <a:ext uri="{FF2B5EF4-FFF2-40B4-BE49-F238E27FC236}">
                <a16:creationId xmlns:a16="http://schemas.microsoft.com/office/drawing/2014/main" id="{DC127DAB-8C9E-40E2-9C2C-A30C7D2835C4}"/>
              </a:ext>
            </a:extLst>
          </p:cNvPr>
          <p:cNvSpPr txBox="1"/>
          <p:nvPr/>
        </p:nvSpPr>
        <p:spPr>
          <a:xfrm>
            <a:off x="5361803" y="2127669"/>
            <a:ext cx="2275116" cy="307777"/>
          </a:xfrm>
          <a:prstGeom prst="rect">
            <a:avLst/>
          </a:prstGeom>
          <a:noFill/>
        </p:spPr>
        <p:txBody>
          <a:bodyPr wrap="square" rtlCol="0">
            <a:spAutoFit/>
          </a:bodyPr>
          <a:lstStyle/>
          <a:p>
            <a:r>
              <a:rPr lang="en-US" sz="1400" dirty="0"/>
              <a:t>PERSONAL PREFERENCES</a:t>
            </a:r>
          </a:p>
        </p:txBody>
      </p:sp>
      <p:sp>
        <p:nvSpPr>
          <p:cNvPr id="39" name="TextBox 38">
            <a:extLst>
              <a:ext uri="{FF2B5EF4-FFF2-40B4-BE49-F238E27FC236}">
                <a16:creationId xmlns:a16="http://schemas.microsoft.com/office/drawing/2014/main" id="{67BB0AB0-4456-4E26-9945-81BF47DAC7A6}"/>
              </a:ext>
            </a:extLst>
          </p:cNvPr>
          <p:cNvSpPr txBox="1"/>
          <p:nvPr/>
        </p:nvSpPr>
        <p:spPr>
          <a:xfrm>
            <a:off x="5550570" y="2402164"/>
            <a:ext cx="2220687" cy="307777"/>
          </a:xfrm>
          <a:prstGeom prst="rect">
            <a:avLst/>
          </a:prstGeom>
          <a:noFill/>
        </p:spPr>
        <p:txBody>
          <a:bodyPr wrap="square" rtlCol="0">
            <a:spAutoFit/>
          </a:bodyPr>
          <a:lstStyle/>
          <a:p>
            <a:r>
              <a:rPr lang="en-US" sz="1400" dirty="0"/>
              <a:t>CONFLICTING PRIORITIES</a:t>
            </a:r>
          </a:p>
        </p:txBody>
      </p:sp>
      <p:sp>
        <p:nvSpPr>
          <p:cNvPr id="40" name="TextBox 39">
            <a:extLst>
              <a:ext uri="{FF2B5EF4-FFF2-40B4-BE49-F238E27FC236}">
                <a16:creationId xmlns:a16="http://schemas.microsoft.com/office/drawing/2014/main" id="{664E65BC-68A8-4B63-9010-AFEC34598A3C}"/>
              </a:ext>
            </a:extLst>
          </p:cNvPr>
          <p:cNvSpPr txBox="1"/>
          <p:nvPr/>
        </p:nvSpPr>
        <p:spPr>
          <a:xfrm>
            <a:off x="2304233" y="4471867"/>
            <a:ext cx="1632858" cy="307777"/>
          </a:xfrm>
          <a:prstGeom prst="rect">
            <a:avLst/>
          </a:prstGeom>
          <a:noFill/>
        </p:spPr>
        <p:txBody>
          <a:bodyPr wrap="square" rtlCol="0">
            <a:spAutoFit/>
          </a:bodyPr>
          <a:lstStyle/>
          <a:p>
            <a:r>
              <a:rPr lang="en-US" sz="1400" dirty="0"/>
              <a:t>DISCRIMINATION</a:t>
            </a:r>
          </a:p>
        </p:txBody>
      </p:sp>
      <p:sp>
        <p:nvSpPr>
          <p:cNvPr id="41" name="TextBox 40">
            <a:extLst>
              <a:ext uri="{FF2B5EF4-FFF2-40B4-BE49-F238E27FC236}">
                <a16:creationId xmlns:a16="http://schemas.microsoft.com/office/drawing/2014/main" id="{23662C40-B97A-463E-AA4E-B41B4774049B}"/>
              </a:ext>
            </a:extLst>
          </p:cNvPr>
          <p:cNvSpPr txBox="1"/>
          <p:nvPr/>
        </p:nvSpPr>
        <p:spPr>
          <a:xfrm>
            <a:off x="2472738" y="3513000"/>
            <a:ext cx="2122715" cy="307777"/>
          </a:xfrm>
          <a:prstGeom prst="rect">
            <a:avLst/>
          </a:prstGeom>
          <a:noFill/>
        </p:spPr>
        <p:txBody>
          <a:bodyPr wrap="square" rtlCol="0">
            <a:spAutoFit/>
          </a:bodyPr>
          <a:lstStyle/>
          <a:p>
            <a:r>
              <a:rPr lang="en-US" sz="1400" dirty="0"/>
              <a:t>GEOGRAPHICAL LOCATION</a:t>
            </a:r>
          </a:p>
        </p:txBody>
      </p:sp>
      <p:sp>
        <p:nvSpPr>
          <p:cNvPr id="42" name="TextBox 41">
            <a:extLst>
              <a:ext uri="{FF2B5EF4-FFF2-40B4-BE49-F238E27FC236}">
                <a16:creationId xmlns:a16="http://schemas.microsoft.com/office/drawing/2014/main" id="{6AE87429-6325-430A-886E-5B019BDB90E5}"/>
              </a:ext>
            </a:extLst>
          </p:cNvPr>
          <p:cNvSpPr txBox="1"/>
          <p:nvPr/>
        </p:nvSpPr>
        <p:spPr>
          <a:xfrm>
            <a:off x="2586897" y="3794382"/>
            <a:ext cx="1698171" cy="307777"/>
          </a:xfrm>
          <a:prstGeom prst="rect">
            <a:avLst/>
          </a:prstGeom>
          <a:noFill/>
        </p:spPr>
        <p:txBody>
          <a:bodyPr wrap="square" rtlCol="0">
            <a:spAutoFit/>
          </a:bodyPr>
          <a:lstStyle/>
          <a:p>
            <a:r>
              <a:rPr lang="en-US" sz="1400" dirty="0"/>
              <a:t>LIMITED EDUCATION</a:t>
            </a:r>
          </a:p>
        </p:txBody>
      </p:sp>
      <p:sp>
        <p:nvSpPr>
          <p:cNvPr id="45" name="TextBox 44">
            <a:extLst>
              <a:ext uri="{FF2B5EF4-FFF2-40B4-BE49-F238E27FC236}">
                <a16:creationId xmlns:a16="http://schemas.microsoft.com/office/drawing/2014/main" id="{702640E6-6BB9-468E-AC25-D371B2F74511}"/>
              </a:ext>
            </a:extLst>
          </p:cNvPr>
          <p:cNvSpPr txBox="1"/>
          <p:nvPr/>
        </p:nvSpPr>
        <p:spPr>
          <a:xfrm>
            <a:off x="5955199" y="3521325"/>
            <a:ext cx="2100943" cy="307777"/>
          </a:xfrm>
          <a:prstGeom prst="rect">
            <a:avLst/>
          </a:prstGeom>
          <a:noFill/>
        </p:spPr>
        <p:txBody>
          <a:bodyPr wrap="square" rtlCol="0">
            <a:spAutoFit/>
          </a:bodyPr>
          <a:lstStyle/>
          <a:p>
            <a:r>
              <a:rPr lang="en-US" sz="1400" dirty="0"/>
              <a:t>CULTURAL INFLUENCES</a:t>
            </a:r>
          </a:p>
        </p:txBody>
      </p:sp>
      <p:sp>
        <p:nvSpPr>
          <p:cNvPr id="46" name="TextBox 45">
            <a:extLst>
              <a:ext uri="{FF2B5EF4-FFF2-40B4-BE49-F238E27FC236}">
                <a16:creationId xmlns:a16="http://schemas.microsoft.com/office/drawing/2014/main" id="{11F5EE18-CB9F-4A3E-B3B3-D11D5AD39AF0}"/>
              </a:ext>
            </a:extLst>
          </p:cNvPr>
          <p:cNvSpPr txBox="1"/>
          <p:nvPr/>
        </p:nvSpPr>
        <p:spPr>
          <a:xfrm>
            <a:off x="6096000" y="3755571"/>
            <a:ext cx="1807029" cy="307777"/>
          </a:xfrm>
          <a:prstGeom prst="rect">
            <a:avLst/>
          </a:prstGeom>
          <a:noFill/>
        </p:spPr>
        <p:txBody>
          <a:bodyPr wrap="square" rtlCol="0">
            <a:spAutoFit/>
          </a:bodyPr>
          <a:lstStyle/>
          <a:p>
            <a:r>
              <a:rPr lang="en-US" sz="1400" dirty="0"/>
              <a:t>LACK OF CURIOSITY</a:t>
            </a:r>
          </a:p>
        </p:txBody>
      </p:sp>
      <p:sp>
        <p:nvSpPr>
          <p:cNvPr id="47" name="TextBox 46">
            <a:extLst>
              <a:ext uri="{FF2B5EF4-FFF2-40B4-BE49-F238E27FC236}">
                <a16:creationId xmlns:a16="http://schemas.microsoft.com/office/drawing/2014/main" id="{8E5FF679-086D-48B3-9CD9-0DDDED66D18A}"/>
              </a:ext>
            </a:extLst>
          </p:cNvPr>
          <p:cNvSpPr txBox="1"/>
          <p:nvPr/>
        </p:nvSpPr>
        <p:spPr>
          <a:xfrm>
            <a:off x="6036128" y="4022655"/>
            <a:ext cx="1926771" cy="307777"/>
          </a:xfrm>
          <a:prstGeom prst="rect">
            <a:avLst/>
          </a:prstGeom>
          <a:noFill/>
        </p:spPr>
        <p:txBody>
          <a:bodyPr wrap="square" rtlCol="0">
            <a:spAutoFit/>
          </a:bodyPr>
          <a:lstStyle/>
          <a:p>
            <a:r>
              <a:rPr lang="en-US" sz="1400" dirty="0"/>
              <a:t>MISINFORMATION</a:t>
            </a:r>
          </a:p>
        </p:txBody>
      </p:sp>
      <p:cxnSp>
        <p:nvCxnSpPr>
          <p:cNvPr id="28" name="Straight Connector 27">
            <a:extLst>
              <a:ext uri="{FF2B5EF4-FFF2-40B4-BE49-F238E27FC236}">
                <a16:creationId xmlns:a16="http://schemas.microsoft.com/office/drawing/2014/main" id="{72280D4D-96B3-0141-F4F0-81563B30E653}"/>
              </a:ext>
            </a:extLst>
          </p:cNvPr>
          <p:cNvCxnSpPr>
            <a:cxnSpLocks/>
          </p:cNvCxnSpPr>
          <p:nvPr/>
        </p:nvCxnSpPr>
        <p:spPr>
          <a:xfrm>
            <a:off x="5048656" y="210752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014D07-1040-E147-479E-2996CB504C23}"/>
              </a:ext>
            </a:extLst>
          </p:cNvPr>
          <p:cNvCxnSpPr>
            <a:cxnSpLocks/>
          </p:cNvCxnSpPr>
          <p:nvPr/>
        </p:nvCxnSpPr>
        <p:spPr>
          <a:xfrm>
            <a:off x="4865914" y="1824670"/>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EAEE33E-590A-4D0A-F0A4-6902ADBA4AC7}"/>
              </a:ext>
            </a:extLst>
          </p:cNvPr>
          <p:cNvCxnSpPr>
            <a:cxnSpLocks/>
          </p:cNvCxnSpPr>
          <p:nvPr/>
        </p:nvCxnSpPr>
        <p:spPr>
          <a:xfrm>
            <a:off x="5206801" y="236447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26A8F2-F6E5-594F-E169-3B8FDF584F4F}"/>
              </a:ext>
            </a:extLst>
          </p:cNvPr>
          <p:cNvCxnSpPr>
            <a:cxnSpLocks/>
          </p:cNvCxnSpPr>
          <p:nvPr/>
        </p:nvCxnSpPr>
        <p:spPr>
          <a:xfrm>
            <a:off x="5426433" y="2664995"/>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9AF73E8-76C6-1DB3-77E7-F8D5ECDAA985}"/>
              </a:ext>
            </a:extLst>
          </p:cNvPr>
          <p:cNvCxnSpPr>
            <a:cxnSpLocks/>
          </p:cNvCxnSpPr>
          <p:nvPr/>
        </p:nvCxnSpPr>
        <p:spPr>
          <a:xfrm>
            <a:off x="5719358" y="376058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60FA54C-92E0-62D0-8E27-EAD52A8A9F16}"/>
              </a:ext>
            </a:extLst>
          </p:cNvPr>
          <p:cNvCxnSpPr>
            <a:cxnSpLocks/>
          </p:cNvCxnSpPr>
          <p:nvPr/>
        </p:nvCxnSpPr>
        <p:spPr>
          <a:xfrm>
            <a:off x="5587586" y="3996545"/>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A663E8-0C10-AC6D-B11D-B2C54CE30E09}"/>
              </a:ext>
            </a:extLst>
          </p:cNvPr>
          <p:cNvCxnSpPr>
            <a:cxnSpLocks/>
          </p:cNvCxnSpPr>
          <p:nvPr/>
        </p:nvCxnSpPr>
        <p:spPr>
          <a:xfrm>
            <a:off x="5422977" y="4290666"/>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CA94372-E70F-DF71-4A00-E4814BF2394D}"/>
              </a:ext>
            </a:extLst>
          </p:cNvPr>
          <p:cNvCxnSpPr>
            <a:cxnSpLocks/>
          </p:cNvCxnSpPr>
          <p:nvPr/>
        </p:nvCxnSpPr>
        <p:spPr>
          <a:xfrm>
            <a:off x="1477108" y="1862687"/>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AE907AB-C598-39E8-0CC9-48B1EA816812}"/>
              </a:ext>
            </a:extLst>
          </p:cNvPr>
          <p:cNvCxnSpPr>
            <a:cxnSpLocks/>
          </p:cNvCxnSpPr>
          <p:nvPr/>
        </p:nvCxnSpPr>
        <p:spPr>
          <a:xfrm>
            <a:off x="1600077" y="2127669"/>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E724CF5-F07F-EF01-E972-B621BCB9073C}"/>
              </a:ext>
            </a:extLst>
          </p:cNvPr>
          <p:cNvCxnSpPr>
            <a:cxnSpLocks/>
          </p:cNvCxnSpPr>
          <p:nvPr/>
        </p:nvCxnSpPr>
        <p:spPr>
          <a:xfrm>
            <a:off x="1781798" y="2435446"/>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E6E6F65-5569-35C3-1CC0-F9B779458D75}"/>
              </a:ext>
            </a:extLst>
          </p:cNvPr>
          <p:cNvCxnSpPr>
            <a:cxnSpLocks/>
          </p:cNvCxnSpPr>
          <p:nvPr/>
        </p:nvCxnSpPr>
        <p:spPr>
          <a:xfrm>
            <a:off x="1934875" y="2764149"/>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E4BF83-BAEC-7D39-3AD8-995FC810B60C}"/>
              </a:ext>
            </a:extLst>
          </p:cNvPr>
          <p:cNvCxnSpPr>
            <a:cxnSpLocks/>
          </p:cNvCxnSpPr>
          <p:nvPr/>
        </p:nvCxnSpPr>
        <p:spPr>
          <a:xfrm>
            <a:off x="2192739" y="3765708"/>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040AA42-29E4-175A-C347-53747887A02C}"/>
              </a:ext>
            </a:extLst>
          </p:cNvPr>
          <p:cNvCxnSpPr>
            <a:cxnSpLocks/>
          </p:cNvCxnSpPr>
          <p:nvPr/>
        </p:nvCxnSpPr>
        <p:spPr>
          <a:xfrm>
            <a:off x="1928514" y="4063348"/>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BE43DF2-5D8C-B913-4BD4-BF1B0F0C950F}"/>
              </a:ext>
            </a:extLst>
          </p:cNvPr>
          <p:cNvCxnSpPr>
            <a:cxnSpLocks/>
          </p:cNvCxnSpPr>
          <p:nvPr/>
        </p:nvCxnSpPr>
        <p:spPr>
          <a:xfrm>
            <a:off x="1598518" y="4404563"/>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23B33ACA-AAE0-7C90-769E-99E78CFE30B9}"/>
              </a:ext>
            </a:extLst>
          </p:cNvPr>
          <p:cNvSpPr txBox="1"/>
          <p:nvPr/>
        </p:nvSpPr>
        <p:spPr>
          <a:xfrm>
            <a:off x="2299493" y="4035231"/>
            <a:ext cx="2473402" cy="369332"/>
          </a:xfrm>
          <a:prstGeom prst="rect">
            <a:avLst/>
          </a:prstGeom>
          <a:noFill/>
        </p:spPr>
        <p:txBody>
          <a:bodyPr wrap="square" rtlCol="0">
            <a:spAutoFit/>
          </a:bodyPr>
          <a:lstStyle/>
          <a:p>
            <a:r>
              <a:rPr lang="en-GB" dirty="0"/>
              <a:t>Economic Factors</a:t>
            </a:r>
          </a:p>
        </p:txBody>
      </p:sp>
      <p:sp>
        <p:nvSpPr>
          <p:cNvPr id="69" name="TextBox 68">
            <a:extLst>
              <a:ext uri="{FF2B5EF4-FFF2-40B4-BE49-F238E27FC236}">
                <a16:creationId xmlns:a16="http://schemas.microsoft.com/office/drawing/2014/main" id="{092B6811-FE66-B8EF-98BC-80A58C701B4B}"/>
              </a:ext>
            </a:extLst>
          </p:cNvPr>
          <p:cNvSpPr txBox="1"/>
          <p:nvPr/>
        </p:nvSpPr>
        <p:spPr>
          <a:xfrm>
            <a:off x="5786795" y="4260525"/>
            <a:ext cx="2341816" cy="369332"/>
          </a:xfrm>
          <a:prstGeom prst="rect">
            <a:avLst/>
          </a:prstGeom>
          <a:noFill/>
        </p:spPr>
        <p:txBody>
          <a:bodyPr wrap="square" rtlCol="0">
            <a:spAutoFit/>
          </a:bodyPr>
          <a:lstStyle/>
          <a:p>
            <a:r>
              <a:rPr lang="en-GB" dirty="0"/>
              <a:t>Personal biases</a:t>
            </a:r>
          </a:p>
        </p:txBody>
      </p:sp>
      <p:cxnSp>
        <p:nvCxnSpPr>
          <p:cNvPr id="70" name="Straight Connector 69">
            <a:extLst>
              <a:ext uri="{FF2B5EF4-FFF2-40B4-BE49-F238E27FC236}">
                <a16:creationId xmlns:a16="http://schemas.microsoft.com/office/drawing/2014/main" id="{CBB6CE4C-DCE6-2B56-C555-C0FFC3501E00}"/>
              </a:ext>
            </a:extLst>
          </p:cNvPr>
          <p:cNvCxnSpPr>
            <a:cxnSpLocks/>
          </p:cNvCxnSpPr>
          <p:nvPr/>
        </p:nvCxnSpPr>
        <p:spPr>
          <a:xfrm>
            <a:off x="5254199" y="4629857"/>
            <a:ext cx="2183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600C91-EB4E-EE0C-B7D2-71787BD1BB3C}"/>
              </a:ext>
            </a:extLst>
          </p:cNvPr>
          <p:cNvCxnSpPr>
            <a:cxnSpLocks/>
          </p:cNvCxnSpPr>
          <p:nvPr/>
        </p:nvCxnSpPr>
        <p:spPr>
          <a:xfrm>
            <a:off x="1354029" y="4726737"/>
            <a:ext cx="24657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75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hlinkClick r:id="rId2"/>
            <a:extLst>
              <a:ext uri="{FF2B5EF4-FFF2-40B4-BE49-F238E27FC236}">
                <a16:creationId xmlns:a16="http://schemas.microsoft.com/office/drawing/2014/main" id="{508C8FA5-3874-D95E-2D49-10ABAA94B9E1}"/>
              </a:ext>
            </a:extLst>
          </p:cNvPr>
          <p:cNvSpPr/>
          <p:nvPr/>
        </p:nvSpPr>
        <p:spPr>
          <a:xfrm>
            <a:off x="4002505" y="2165685"/>
            <a:ext cx="4186990" cy="160020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Next Page</a:t>
            </a:r>
          </a:p>
        </p:txBody>
      </p:sp>
    </p:spTree>
    <p:extLst>
      <p:ext uri="{BB962C8B-B14F-4D97-AF65-F5344CB8AC3E}">
        <p14:creationId xmlns:p14="http://schemas.microsoft.com/office/powerpoint/2010/main" val="1430322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207</Words>
  <Application>Microsoft Office PowerPoint</Application>
  <PresentationFormat>Widescreen</PresentationFormat>
  <Paragraphs>52</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Aharoni</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22-Lab</dc:creator>
  <cp:lastModifiedBy>22-Lab</cp:lastModifiedBy>
  <cp:revision>4</cp:revision>
  <dcterms:created xsi:type="dcterms:W3CDTF">2024-09-14T09:01:07Z</dcterms:created>
  <dcterms:modified xsi:type="dcterms:W3CDTF">2024-09-14T10:35:53Z</dcterms:modified>
</cp:coreProperties>
</file>