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313" r:id="rId3"/>
    <p:sldId id="258" r:id="rId4"/>
    <p:sldId id="259" r:id="rId5"/>
    <p:sldId id="260" r:id="rId6"/>
    <p:sldId id="261" r:id="rId7"/>
    <p:sldId id="314" r:id="rId8"/>
    <p:sldId id="268" r:id="rId9"/>
    <p:sldId id="276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263" r:id="rId18"/>
    <p:sldId id="322" r:id="rId19"/>
    <p:sldId id="323" r:id="rId20"/>
    <p:sldId id="324" r:id="rId21"/>
  </p:sldIdLst>
  <p:sldSz cx="9144000" cy="5143500" type="screen16x9"/>
  <p:notesSz cx="6858000" cy="9144000"/>
  <p:embeddedFontLst>
    <p:embeddedFont>
      <p:font typeface="Barlow SemiBold" panose="00000700000000000000" pitchFamily="2" charset="0"/>
      <p:regular r:id="rId23"/>
      <p:bold r:id="rId24"/>
      <p:italic r:id="rId25"/>
      <p:boldItalic r:id="rId26"/>
    </p:embeddedFont>
    <p:embeddedFont>
      <p:font typeface="Bebas Neue" panose="020B0606020202050201" pitchFamily="34" charset="0"/>
      <p:regular r:id="rId27"/>
    </p:embeddedFont>
    <p:embeddedFont>
      <p:font typeface="Commissioner" panose="020B0604020202020204" charset="0"/>
      <p:regular r:id="rId28"/>
      <p:bold r:id="rId29"/>
    </p:embeddedFont>
    <p:embeddedFont>
      <p:font typeface="Commissioner ExtraBold" panose="020B0604020202020204" charset="0"/>
      <p:bold r:id="rId30"/>
    </p:embeddedFont>
    <p:embeddedFont>
      <p:font typeface="Syne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729025-8FA6-4A1D-BF80-610D21719764}">
  <a:tblStyle styleId="{41729025-8FA6-4A1D-BF80-610D217197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1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e710ee6ade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e710ee6ade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378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e710ee6ade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e710ee6ade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400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e710ee6ade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e710ee6ade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141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e710ee6ade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e710ee6ade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018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346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710ee6ade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710ee6ade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738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970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710ee6ad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710ee6ad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349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710ee6ad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710ee6ad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72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85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78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10ee6a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710ee6a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811cd571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811cd571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710ee6ad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710ee6ad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67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e710ee6ade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e710ee6ade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e710ee6ade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e710ee6ade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/>
          <p:nvPr/>
        </p:nvSpPr>
        <p:spPr>
          <a:xfrm>
            <a:off x="-40125" y="-49167"/>
            <a:ext cx="2605145" cy="65096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 rot="10800000">
            <a:off x="5840518" y="-39891"/>
            <a:ext cx="3099547" cy="579392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 rot="10800000" flipH="1">
            <a:off x="-615684" y="-337073"/>
            <a:ext cx="3275626" cy="709303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867525" y="3674950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2"/>
          </p:nvPr>
        </p:nvSpPr>
        <p:spPr>
          <a:xfrm>
            <a:off x="867525" y="4132275"/>
            <a:ext cx="1920300" cy="4545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3"/>
          </p:nvPr>
        </p:nvSpPr>
        <p:spPr>
          <a:xfrm>
            <a:off x="6319938" y="4132275"/>
            <a:ext cx="1920300" cy="457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4"/>
          </p:nvPr>
        </p:nvSpPr>
        <p:spPr>
          <a:xfrm>
            <a:off x="6319950" y="3674950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5"/>
          </p:nvPr>
        </p:nvSpPr>
        <p:spPr>
          <a:xfrm>
            <a:off x="3593731" y="4132275"/>
            <a:ext cx="1920300" cy="457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6"/>
          </p:nvPr>
        </p:nvSpPr>
        <p:spPr>
          <a:xfrm>
            <a:off x="3593592" y="3674950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subTitle" idx="7"/>
          </p:nvPr>
        </p:nvSpPr>
        <p:spPr>
          <a:xfrm>
            <a:off x="867525" y="1984248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8"/>
          </p:nvPr>
        </p:nvSpPr>
        <p:spPr>
          <a:xfrm>
            <a:off x="867525" y="2435276"/>
            <a:ext cx="1920300" cy="451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9"/>
          </p:nvPr>
        </p:nvSpPr>
        <p:spPr>
          <a:xfrm>
            <a:off x="6319947" y="2433875"/>
            <a:ext cx="1920300" cy="4539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13"/>
          </p:nvPr>
        </p:nvSpPr>
        <p:spPr>
          <a:xfrm>
            <a:off x="6319938" y="1980906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14"/>
          </p:nvPr>
        </p:nvSpPr>
        <p:spPr>
          <a:xfrm>
            <a:off x="3593736" y="2433875"/>
            <a:ext cx="1920300" cy="4539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15"/>
          </p:nvPr>
        </p:nvSpPr>
        <p:spPr>
          <a:xfrm>
            <a:off x="3593592" y="1980906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-2339200" y="-202835"/>
            <a:ext cx="3678948" cy="236996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277150" y="2601950"/>
            <a:ext cx="2933467" cy="288473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158125" y="-793875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rot="-5400000" flipH="1">
            <a:off x="-534003" y="-410922"/>
            <a:ext cx="2365353" cy="254074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 rot="10800000">
            <a:off x="-2149526" y="3143152"/>
            <a:ext cx="4858076" cy="3129548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519300" y="3392550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 rot="-1037058">
            <a:off x="-168127" y="-141641"/>
            <a:ext cx="1977187" cy="527877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446975" y="1870148"/>
            <a:ext cx="48645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444575" y="2758163"/>
            <a:ext cx="4866900" cy="13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916175" y="4193400"/>
            <a:ext cx="1538510" cy="10004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213009" y="3380700"/>
            <a:ext cx="1000431" cy="2971193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-681475" y="-849132"/>
            <a:ext cx="2789405" cy="2016024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7925" y="396547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rot="10800000" flipH="1">
            <a:off x="6726600" y="-233325"/>
            <a:ext cx="2947210" cy="1506323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 rot="10800000" flipH="1">
            <a:off x="-798250" y="3199269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10369521" flipH="1">
            <a:off x="-177835" y="3407852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10800000" flipH="1">
            <a:off x="7318425" y="-149877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2140950" y="1473238"/>
            <a:ext cx="4864500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138550" y="2361274"/>
            <a:ext cx="4866900" cy="12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 flipH="1">
            <a:off x="5818606" y="-1008971"/>
            <a:ext cx="3641723" cy="3911762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 flipH="1">
            <a:off x="6437789" y="909179"/>
            <a:ext cx="1080149" cy="1062207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>
            <a:off x="5526361" y="3306202"/>
            <a:ext cx="3897993" cy="1992042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-19325" y="-87300"/>
            <a:ext cx="3138011" cy="1353475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1709188" y="1440719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1708738" y="1936372"/>
            <a:ext cx="3265200" cy="17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-804300" y="4317374"/>
            <a:ext cx="2023768" cy="13159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 flipH="1">
            <a:off x="5818606" y="-1008971"/>
            <a:ext cx="3641723" cy="3911762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3180931">
            <a:off x="6093995" y="-214534"/>
            <a:ext cx="3897900" cy="1991995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 idx="2"/>
          </p:nvPr>
        </p:nvSpPr>
        <p:spPr>
          <a:xfrm>
            <a:off x="1307600" y="2661175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1305650" y="3151350"/>
            <a:ext cx="18876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 idx="3" hasCustomPrompt="1"/>
          </p:nvPr>
        </p:nvSpPr>
        <p:spPr>
          <a:xfrm>
            <a:off x="1831550" y="1558700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 idx="4"/>
          </p:nvPr>
        </p:nvSpPr>
        <p:spPr>
          <a:xfrm>
            <a:off x="3630150" y="2661175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5"/>
          </p:nvPr>
        </p:nvSpPr>
        <p:spPr>
          <a:xfrm>
            <a:off x="3628200" y="3151350"/>
            <a:ext cx="18876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 idx="6" hasCustomPrompt="1"/>
          </p:nvPr>
        </p:nvSpPr>
        <p:spPr>
          <a:xfrm>
            <a:off x="4154100" y="1571491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>
            <a:spLocks noGrp="1"/>
          </p:cNvSpPr>
          <p:nvPr>
            <p:ph type="title" idx="7"/>
          </p:nvPr>
        </p:nvSpPr>
        <p:spPr>
          <a:xfrm>
            <a:off x="5952700" y="2661175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8"/>
          </p:nvPr>
        </p:nvSpPr>
        <p:spPr>
          <a:xfrm>
            <a:off x="5950750" y="3151350"/>
            <a:ext cx="18876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9" hasCustomPrompt="1"/>
          </p:nvPr>
        </p:nvSpPr>
        <p:spPr>
          <a:xfrm>
            <a:off x="6476650" y="1558700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680325" y="-66800"/>
            <a:ext cx="725515" cy="673834"/>
          </a:xfrm>
          <a:custGeom>
            <a:avLst/>
            <a:gdLst/>
            <a:ahLst/>
            <a:cxnLst/>
            <a:rect l="l" t="t" r="r" b="b"/>
            <a:pathLst>
              <a:path w="16846" h="15646" extrusionOk="0">
                <a:moveTo>
                  <a:pt x="9207" y="14544"/>
                </a:moveTo>
                <a:cubicBezTo>
                  <a:pt x="11876" y="15645"/>
                  <a:pt x="14377" y="15145"/>
                  <a:pt x="16846" y="14211"/>
                </a:cubicBezTo>
                <a:cubicBezTo>
                  <a:pt x="13343" y="13043"/>
                  <a:pt x="10274" y="10608"/>
                  <a:pt x="8807" y="7206"/>
                </a:cubicBezTo>
                <a:cubicBezTo>
                  <a:pt x="7806" y="4971"/>
                  <a:pt x="7606" y="2502"/>
                  <a:pt x="7639" y="1"/>
                </a:cubicBezTo>
                <a:lnTo>
                  <a:pt x="0" y="1"/>
                </a:lnTo>
                <a:cubicBezTo>
                  <a:pt x="101" y="2969"/>
                  <a:pt x="1401" y="6038"/>
                  <a:pt x="2836" y="8540"/>
                </a:cubicBezTo>
                <a:cubicBezTo>
                  <a:pt x="4304" y="11142"/>
                  <a:pt x="6405" y="13444"/>
                  <a:pt x="9207" y="145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2063815" y="303848"/>
            <a:ext cx="793045" cy="291696"/>
          </a:xfrm>
          <a:custGeom>
            <a:avLst/>
            <a:gdLst/>
            <a:ahLst/>
            <a:cxnLst/>
            <a:rect l="l" t="t" r="r" b="b"/>
            <a:pathLst>
              <a:path w="18414" h="6773" extrusionOk="0">
                <a:moveTo>
                  <a:pt x="7939" y="768"/>
                </a:moveTo>
                <a:cubicBezTo>
                  <a:pt x="5171" y="1402"/>
                  <a:pt x="2602" y="2769"/>
                  <a:pt x="0" y="3970"/>
                </a:cubicBezTo>
                <a:cubicBezTo>
                  <a:pt x="934" y="4471"/>
                  <a:pt x="1902" y="4971"/>
                  <a:pt x="2902" y="5371"/>
                </a:cubicBezTo>
                <a:cubicBezTo>
                  <a:pt x="6672" y="6772"/>
                  <a:pt x="11042" y="6105"/>
                  <a:pt x="14444" y="4037"/>
                </a:cubicBezTo>
                <a:cubicBezTo>
                  <a:pt x="15945" y="3103"/>
                  <a:pt x="17279" y="1935"/>
                  <a:pt x="18414" y="635"/>
                </a:cubicBezTo>
                <a:cubicBezTo>
                  <a:pt x="14911" y="368"/>
                  <a:pt x="11375" y="1"/>
                  <a:pt x="7939" y="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1007861" y="-66800"/>
            <a:ext cx="2673587" cy="668063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7602374" y="3763375"/>
            <a:ext cx="2751085" cy="19883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7758925" y="3787600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-1125150" y="-242825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1344132" y="1711986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1"/>
          </p:nvPr>
        </p:nvSpPr>
        <p:spPr>
          <a:xfrm>
            <a:off x="1346082" y="2227550"/>
            <a:ext cx="2894700" cy="7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title" idx="2"/>
          </p:nvPr>
        </p:nvSpPr>
        <p:spPr>
          <a:xfrm>
            <a:off x="4878434" y="1711975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3"/>
          </p:nvPr>
        </p:nvSpPr>
        <p:spPr>
          <a:xfrm>
            <a:off x="4878434" y="22269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title" idx="5"/>
          </p:nvPr>
        </p:nvSpPr>
        <p:spPr>
          <a:xfrm>
            <a:off x="1344132" y="3297386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6"/>
          </p:nvPr>
        </p:nvSpPr>
        <p:spPr>
          <a:xfrm>
            <a:off x="1344132" y="38087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 idx="7"/>
          </p:nvPr>
        </p:nvSpPr>
        <p:spPr>
          <a:xfrm>
            <a:off x="4878434" y="3297375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8"/>
          </p:nvPr>
        </p:nvSpPr>
        <p:spPr>
          <a:xfrm>
            <a:off x="4878434" y="3808100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1" r:id="rId6"/>
    <p:sldLayoutId id="2147483663" r:id="rId7"/>
    <p:sldLayoutId id="2147483666" r:id="rId8"/>
    <p:sldLayoutId id="2147483673" r:id="rId9"/>
    <p:sldLayoutId id="2147483674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deep-lakra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public.tableau.com/app/profile/sudeep.lakra/viz/AtliQHospitality_17221618970010/Dashboard1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2014050" y="1807665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Unified Mentor Internship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7"/>
          <p:cNvSpPr/>
          <p:nvPr/>
        </p:nvSpPr>
        <p:spPr>
          <a:xfrm>
            <a:off x="5337884" y="32297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7"/>
          <p:cNvSpPr/>
          <p:nvPr/>
        </p:nvSpPr>
        <p:spPr>
          <a:xfrm>
            <a:off x="5018049" y="1644325"/>
            <a:ext cx="2520175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57"/>
          <p:cNvSpPr/>
          <p:nvPr/>
        </p:nvSpPr>
        <p:spPr>
          <a:xfrm>
            <a:off x="1803582" y="32297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57"/>
          <p:cNvSpPr/>
          <p:nvPr/>
        </p:nvSpPr>
        <p:spPr>
          <a:xfrm>
            <a:off x="1803582" y="16443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749;p57"/>
          <p:cNvSpPr txBox="1">
            <a:spLocks noGrp="1"/>
          </p:cNvSpPr>
          <p:nvPr>
            <p:ph type="title"/>
          </p:nvPr>
        </p:nvSpPr>
        <p:spPr>
          <a:xfrm>
            <a:off x="1344132" y="1711986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Property ID</a:t>
            </a:r>
            <a:endParaRPr dirty="0"/>
          </a:p>
        </p:txBody>
      </p:sp>
      <p:sp>
        <p:nvSpPr>
          <p:cNvPr id="750" name="Google Shape;750;p57"/>
          <p:cNvSpPr txBox="1">
            <a:spLocks noGrp="1"/>
          </p:cNvSpPr>
          <p:nvPr>
            <p:ph type="subTitle" idx="1"/>
          </p:nvPr>
        </p:nvSpPr>
        <p:spPr>
          <a:xfrm>
            <a:off x="1346082" y="2227550"/>
            <a:ext cx="2894700" cy="7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column contains unique property id</a:t>
            </a:r>
            <a:endParaRPr dirty="0"/>
          </a:p>
        </p:txBody>
      </p:sp>
      <p:sp>
        <p:nvSpPr>
          <p:cNvPr id="751" name="Google Shape;751;p57"/>
          <p:cNvSpPr txBox="1">
            <a:spLocks noGrp="1"/>
          </p:cNvSpPr>
          <p:nvPr>
            <p:ph type="title" idx="2"/>
          </p:nvPr>
        </p:nvSpPr>
        <p:spPr>
          <a:xfrm>
            <a:off x="4878434" y="1711975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Property Name</a:t>
            </a:r>
            <a:endParaRPr dirty="0"/>
          </a:p>
        </p:txBody>
      </p:sp>
      <p:sp>
        <p:nvSpPr>
          <p:cNvPr id="752" name="Google Shape;752;p57"/>
          <p:cNvSpPr txBox="1">
            <a:spLocks noGrp="1"/>
          </p:cNvSpPr>
          <p:nvPr>
            <p:ph type="subTitle" idx="3"/>
          </p:nvPr>
        </p:nvSpPr>
        <p:spPr>
          <a:xfrm>
            <a:off x="4878434" y="22269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column contains </a:t>
            </a:r>
            <a:r>
              <a:rPr lang="en-US" dirty="0"/>
              <a:t>name of the </a:t>
            </a:r>
            <a:r>
              <a:rPr lang="en-US" dirty="0" err="1"/>
              <a:t>AtliQ</a:t>
            </a:r>
            <a:r>
              <a:rPr lang="en-US" dirty="0"/>
              <a:t> Hotel Properties</a:t>
            </a:r>
            <a:endParaRPr dirty="0"/>
          </a:p>
        </p:txBody>
      </p:sp>
      <p:sp>
        <p:nvSpPr>
          <p:cNvPr id="753" name="Google Shape;753;p57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 Hotels</a:t>
            </a:r>
            <a:endParaRPr dirty="0"/>
          </a:p>
        </p:txBody>
      </p:sp>
      <p:sp>
        <p:nvSpPr>
          <p:cNvPr id="754" name="Google Shape;754;p57"/>
          <p:cNvSpPr txBox="1">
            <a:spLocks noGrp="1"/>
          </p:cNvSpPr>
          <p:nvPr>
            <p:ph type="title" idx="5"/>
          </p:nvPr>
        </p:nvSpPr>
        <p:spPr>
          <a:xfrm>
            <a:off x="1344132" y="3297386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Category</a:t>
            </a:r>
            <a:endParaRPr dirty="0"/>
          </a:p>
        </p:txBody>
      </p:sp>
      <p:sp>
        <p:nvSpPr>
          <p:cNvPr id="755" name="Google Shape;755;p57"/>
          <p:cNvSpPr txBox="1">
            <a:spLocks noGrp="1"/>
          </p:cNvSpPr>
          <p:nvPr>
            <p:ph type="subTitle" idx="6"/>
          </p:nvPr>
        </p:nvSpPr>
        <p:spPr>
          <a:xfrm>
            <a:off x="1344132" y="38087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 of rooms available in hotel like Luxury or Business</a:t>
            </a:r>
            <a:endParaRPr dirty="0"/>
          </a:p>
        </p:txBody>
      </p:sp>
      <p:sp>
        <p:nvSpPr>
          <p:cNvPr id="756" name="Google Shape;756;p57"/>
          <p:cNvSpPr txBox="1">
            <a:spLocks noGrp="1"/>
          </p:cNvSpPr>
          <p:nvPr>
            <p:ph type="title" idx="7"/>
          </p:nvPr>
        </p:nvSpPr>
        <p:spPr>
          <a:xfrm>
            <a:off x="4878434" y="3297375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City</a:t>
            </a:r>
            <a:endParaRPr dirty="0"/>
          </a:p>
        </p:txBody>
      </p:sp>
      <p:sp>
        <p:nvSpPr>
          <p:cNvPr id="757" name="Google Shape;757;p57"/>
          <p:cNvSpPr txBox="1">
            <a:spLocks noGrp="1"/>
          </p:cNvSpPr>
          <p:nvPr>
            <p:ph type="subTitle" idx="8"/>
          </p:nvPr>
        </p:nvSpPr>
        <p:spPr>
          <a:xfrm>
            <a:off x="4878434" y="3808100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cotains name of city where hotel is located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84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7"/>
          <p:cNvSpPr/>
          <p:nvPr/>
        </p:nvSpPr>
        <p:spPr>
          <a:xfrm>
            <a:off x="5018049" y="1644325"/>
            <a:ext cx="2520175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57"/>
          <p:cNvSpPr/>
          <p:nvPr/>
        </p:nvSpPr>
        <p:spPr>
          <a:xfrm>
            <a:off x="1803582" y="16443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749;p57"/>
          <p:cNvSpPr txBox="1">
            <a:spLocks noGrp="1"/>
          </p:cNvSpPr>
          <p:nvPr>
            <p:ph type="title"/>
          </p:nvPr>
        </p:nvSpPr>
        <p:spPr>
          <a:xfrm>
            <a:off x="1344132" y="1711986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Room ID</a:t>
            </a:r>
            <a:endParaRPr dirty="0"/>
          </a:p>
        </p:txBody>
      </p:sp>
      <p:sp>
        <p:nvSpPr>
          <p:cNvPr id="750" name="Google Shape;750;p57"/>
          <p:cNvSpPr txBox="1">
            <a:spLocks noGrp="1"/>
          </p:cNvSpPr>
          <p:nvPr>
            <p:ph type="subTitle" idx="1"/>
          </p:nvPr>
        </p:nvSpPr>
        <p:spPr>
          <a:xfrm>
            <a:off x="1346082" y="2227550"/>
            <a:ext cx="2894700" cy="7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column contains unique room id</a:t>
            </a:r>
            <a:endParaRPr dirty="0"/>
          </a:p>
        </p:txBody>
      </p:sp>
      <p:sp>
        <p:nvSpPr>
          <p:cNvPr id="751" name="Google Shape;751;p57"/>
          <p:cNvSpPr txBox="1">
            <a:spLocks noGrp="1"/>
          </p:cNvSpPr>
          <p:nvPr>
            <p:ph type="title" idx="2"/>
          </p:nvPr>
        </p:nvSpPr>
        <p:spPr>
          <a:xfrm>
            <a:off x="4878434" y="1711975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Room Class</a:t>
            </a:r>
            <a:endParaRPr dirty="0"/>
          </a:p>
        </p:txBody>
      </p:sp>
      <p:sp>
        <p:nvSpPr>
          <p:cNvPr id="752" name="Google Shape;752;p57"/>
          <p:cNvSpPr txBox="1">
            <a:spLocks noGrp="1"/>
          </p:cNvSpPr>
          <p:nvPr>
            <p:ph type="subTitle" idx="3"/>
          </p:nvPr>
        </p:nvSpPr>
        <p:spPr>
          <a:xfrm>
            <a:off x="4878434" y="22269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column contains </a:t>
            </a:r>
            <a:r>
              <a:rPr lang="en-US" dirty="0"/>
              <a:t>different classes of rooms like elite, premium </a:t>
            </a:r>
            <a:r>
              <a:rPr lang="en-US" dirty="0" err="1"/>
              <a:t>etc</a:t>
            </a:r>
            <a:endParaRPr dirty="0"/>
          </a:p>
        </p:txBody>
      </p:sp>
      <p:sp>
        <p:nvSpPr>
          <p:cNvPr id="753" name="Google Shape;753;p57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 Rooms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63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7"/>
          <p:cNvSpPr/>
          <p:nvPr/>
        </p:nvSpPr>
        <p:spPr>
          <a:xfrm>
            <a:off x="351497" y="3263977"/>
            <a:ext cx="3120708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6" name="Google Shape;746;p57"/>
          <p:cNvSpPr/>
          <p:nvPr/>
        </p:nvSpPr>
        <p:spPr>
          <a:xfrm>
            <a:off x="3247626" y="1644325"/>
            <a:ext cx="2520175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7" name="Google Shape;747;p57"/>
          <p:cNvSpPr/>
          <p:nvPr/>
        </p:nvSpPr>
        <p:spPr>
          <a:xfrm>
            <a:off x="6043961" y="1624538"/>
            <a:ext cx="28986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57"/>
          <p:cNvSpPr/>
          <p:nvPr/>
        </p:nvSpPr>
        <p:spPr>
          <a:xfrm>
            <a:off x="713250" y="16443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749;p57"/>
          <p:cNvSpPr txBox="1">
            <a:spLocks noGrp="1"/>
          </p:cNvSpPr>
          <p:nvPr>
            <p:ph type="title"/>
          </p:nvPr>
        </p:nvSpPr>
        <p:spPr>
          <a:xfrm>
            <a:off x="354282" y="1734730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Property ID</a:t>
            </a:r>
            <a:endParaRPr dirty="0"/>
          </a:p>
        </p:txBody>
      </p:sp>
      <p:sp>
        <p:nvSpPr>
          <p:cNvPr id="750" name="Google Shape;750;p57"/>
          <p:cNvSpPr txBox="1">
            <a:spLocks noGrp="1"/>
          </p:cNvSpPr>
          <p:nvPr>
            <p:ph type="subTitle" idx="1"/>
          </p:nvPr>
        </p:nvSpPr>
        <p:spPr>
          <a:xfrm>
            <a:off x="358182" y="2224975"/>
            <a:ext cx="2894700" cy="7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column contains unique property id</a:t>
            </a:r>
            <a:endParaRPr dirty="0"/>
          </a:p>
        </p:txBody>
      </p:sp>
      <p:sp>
        <p:nvSpPr>
          <p:cNvPr id="751" name="Google Shape;751;p57"/>
          <p:cNvSpPr txBox="1">
            <a:spLocks noGrp="1"/>
          </p:cNvSpPr>
          <p:nvPr>
            <p:ph type="title" idx="2"/>
          </p:nvPr>
        </p:nvSpPr>
        <p:spPr>
          <a:xfrm>
            <a:off x="3058414" y="1712927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 In Date</a:t>
            </a:r>
            <a:endParaRPr dirty="0"/>
          </a:p>
        </p:txBody>
      </p:sp>
      <p:sp>
        <p:nvSpPr>
          <p:cNvPr id="752" name="Google Shape;752;p57"/>
          <p:cNvSpPr txBox="1">
            <a:spLocks noGrp="1"/>
          </p:cNvSpPr>
          <p:nvPr>
            <p:ph type="subTitle" idx="3"/>
          </p:nvPr>
        </p:nvSpPr>
        <p:spPr>
          <a:xfrm>
            <a:off x="3058414" y="2250050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when the guests have arrive to the hotel and checked in.</a:t>
            </a:r>
            <a:endParaRPr dirty="0"/>
          </a:p>
        </p:txBody>
      </p:sp>
      <p:sp>
        <p:nvSpPr>
          <p:cNvPr id="753" name="Google Shape;753;p57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 Aggregated Bookings</a:t>
            </a:r>
            <a:endParaRPr dirty="0"/>
          </a:p>
        </p:txBody>
      </p:sp>
      <p:sp>
        <p:nvSpPr>
          <p:cNvPr id="754" name="Google Shape;754;p57"/>
          <p:cNvSpPr txBox="1">
            <a:spLocks noGrp="1"/>
          </p:cNvSpPr>
          <p:nvPr>
            <p:ph type="title" idx="5"/>
          </p:nvPr>
        </p:nvSpPr>
        <p:spPr>
          <a:xfrm>
            <a:off x="5957013" y="1718823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Room Category</a:t>
            </a:r>
            <a:endParaRPr dirty="0"/>
          </a:p>
        </p:txBody>
      </p:sp>
      <p:sp>
        <p:nvSpPr>
          <p:cNvPr id="755" name="Google Shape;755;p57"/>
          <p:cNvSpPr txBox="1">
            <a:spLocks noGrp="1"/>
          </p:cNvSpPr>
          <p:nvPr>
            <p:ph type="subTitle" idx="6"/>
          </p:nvPr>
        </p:nvSpPr>
        <p:spPr>
          <a:xfrm>
            <a:off x="6117478" y="2270563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 of rooms available in hotel like RT1,RT2 etc</a:t>
            </a:r>
            <a:endParaRPr dirty="0"/>
          </a:p>
        </p:txBody>
      </p:sp>
      <p:sp>
        <p:nvSpPr>
          <p:cNvPr id="756" name="Google Shape;756;p57"/>
          <p:cNvSpPr txBox="1">
            <a:spLocks noGrp="1"/>
          </p:cNvSpPr>
          <p:nvPr>
            <p:ph type="title" idx="7"/>
          </p:nvPr>
        </p:nvSpPr>
        <p:spPr>
          <a:xfrm>
            <a:off x="462551" y="3331627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Successful Bookings</a:t>
            </a:r>
            <a:endParaRPr dirty="0"/>
          </a:p>
        </p:txBody>
      </p:sp>
      <p:sp>
        <p:nvSpPr>
          <p:cNvPr id="757" name="Google Shape;757;p57"/>
          <p:cNvSpPr txBox="1">
            <a:spLocks noGrp="1"/>
          </p:cNvSpPr>
          <p:nvPr>
            <p:ph type="subTitle" idx="8"/>
          </p:nvPr>
        </p:nvSpPr>
        <p:spPr>
          <a:xfrm>
            <a:off x="462551" y="3842352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column contains the detail of rooms that were booked successfully </a:t>
            </a:r>
            <a:endParaRPr dirty="0"/>
          </a:p>
        </p:txBody>
      </p:sp>
      <p:sp>
        <p:nvSpPr>
          <p:cNvPr id="2" name="Google Shape;745;p57">
            <a:extLst>
              <a:ext uri="{FF2B5EF4-FFF2-40B4-BE49-F238E27FC236}">
                <a16:creationId xmlns:a16="http://schemas.microsoft.com/office/drawing/2014/main" id="{B3E15D9D-C282-7D13-EE98-69C7B5A5CEA1}"/>
              </a:ext>
            </a:extLst>
          </p:cNvPr>
          <p:cNvSpPr/>
          <p:nvPr/>
        </p:nvSpPr>
        <p:spPr>
          <a:xfrm>
            <a:off x="4029307" y="3272788"/>
            <a:ext cx="2289717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756;p57">
            <a:extLst>
              <a:ext uri="{FF2B5EF4-FFF2-40B4-BE49-F238E27FC236}">
                <a16:creationId xmlns:a16="http://schemas.microsoft.com/office/drawing/2014/main" id="{EF8878D7-79F0-5DEB-712E-639E79438898}"/>
              </a:ext>
            </a:extLst>
          </p:cNvPr>
          <p:cNvSpPr txBox="1">
            <a:spLocks/>
          </p:cNvSpPr>
          <p:nvPr/>
        </p:nvSpPr>
        <p:spPr>
          <a:xfrm>
            <a:off x="3759595" y="3340438"/>
            <a:ext cx="2898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000" b="1" i="0" u="none" strike="noStrike" cap="none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dirty="0"/>
              <a:t>Capacity</a:t>
            </a:r>
          </a:p>
        </p:txBody>
      </p:sp>
      <p:sp>
        <p:nvSpPr>
          <p:cNvPr id="4" name="Google Shape;757;p57">
            <a:extLst>
              <a:ext uri="{FF2B5EF4-FFF2-40B4-BE49-F238E27FC236}">
                <a16:creationId xmlns:a16="http://schemas.microsoft.com/office/drawing/2014/main" id="{B09385DF-C822-3010-C6FB-6EF8655BEB19}"/>
              </a:ext>
            </a:extLst>
          </p:cNvPr>
          <p:cNvSpPr txBox="1">
            <a:spLocks/>
          </p:cNvSpPr>
          <p:nvPr/>
        </p:nvSpPr>
        <p:spPr>
          <a:xfrm>
            <a:off x="3759595" y="3838044"/>
            <a:ext cx="2898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/>
            <a:r>
              <a:rPr lang="en-US" dirty="0"/>
              <a:t>This column has the total capacity of hotel </a:t>
            </a:r>
          </a:p>
        </p:txBody>
      </p:sp>
    </p:spTree>
    <p:extLst>
      <p:ext uri="{BB962C8B-B14F-4D97-AF65-F5344CB8AC3E}">
        <p14:creationId xmlns:p14="http://schemas.microsoft.com/office/powerpoint/2010/main" val="275701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7"/>
          <p:cNvSpPr/>
          <p:nvPr/>
        </p:nvSpPr>
        <p:spPr>
          <a:xfrm>
            <a:off x="679758" y="2615837"/>
            <a:ext cx="3120708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6" name="Google Shape;746;p57"/>
          <p:cNvSpPr/>
          <p:nvPr/>
        </p:nvSpPr>
        <p:spPr>
          <a:xfrm>
            <a:off x="723357" y="1882863"/>
            <a:ext cx="2520175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7" name="Google Shape;747;p57"/>
          <p:cNvSpPr/>
          <p:nvPr/>
        </p:nvSpPr>
        <p:spPr>
          <a:xfrm>
            <a:off x="3240844" y="1271593"/>
            <a:ext cx="2466008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57"/>
          <p:cNvSpPr/>
          <p:nvPr/>
        </p:nvSpPr>
        <p:spPr>
          <a:xfrm>
            <a:off x="698141" y="1226591"/>
            <a:ext cx="2069004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749;p57"/>
          <p:cNvSpPr txBox="1">
            <a:spLocks noGrp="1"/>
          </p:cNvSpPr>
          <p:nvPr>
            <p:ph type="title"/>
          </p:nvPr>
        </p:nvSpPr>
        <p:spPr>
          <a:xfrm>
            <a:off x="339173" y="1316996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Property ID</a:t>
            </a:r>
            <a:endParaRPr dirty="0"/>
          </a:p>
        </p:txBody>
      </p:sp>
      <p:sp>
        <p:nvSpPr>
          <p:cNvPr id="751" name="Google Shape;751;p57"/>
          <p:cNvSpPr txBox="1">
            <a:spLocks noGrp="1"/>
          </p:cNvSpPr>
          <p:nvPr>
            <p:ph type="title" idx="2"/>
          </p:nvPr>
        </p:nvSpPr>
        <p:spPr>
          <a:xfrm>
            <a:off x="534145" y="1951465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 In Date</a:t>
            </a:r>
            <a:endParaRPr dirty="0"/>
          </a:p>
        </p:txBody>
      </p:sp>
      <p:sp>
        <p:nvSpPr>
          <p:cNvPr id="753" name="Google Shape;753;p57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 Bookings</a:t>
            </a:r>
            <a:endParaRPr dirty="0"/>
          </a:p>
        </p:txBody>
      </p:sp>
      <p:sp>
        <p:nvSpPr>
          <p:cNvPr id="754" name="Google Shape;754;p57"/>
          <p:cNvSpPr txBox="1">
            <a:spLocks noGrp="1"/>
          </p:cNvSpPr>
          <p:nvPr>
            <p:ph type="title" idx="5"/>
          </p:nvPr>
        </p:nvSpPr>
        <p:spPr>
          <a:xfrm>
            <a:off x="3024548" y="1349955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Checkout Date</a:t>
            </a:r>
            <a:endParaRPr dirty="0"/>
          </a:p>
        </p:txBody>
      </p:sp>
      <p:sp>
        <p:nvSpPr>
          <p:cNvPr id="756" name="Google Shape;756;p57"/>
          <p:cNvSpPr txBox="1">
            <a:spLocks noGrp="1"/>
          </p:cNvSpPr>
          <p:nvPr>
            <p:ph type="title" idx="7"/>
          </p:nvPr>
        </p:nvSpPr>
        <p:spPr>
          <a:xfrm>
            <a:off x="790812" y="2683487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of Guests</a:t>
            </a:r>
            <a:endParaRPr dirty="0"/>
          </a:p>
        </p:txBody>
      </p:sp>
      <p:sp>
        <p:nvSpPr>
          <p:cNvPr id="2" name="Google Shape;745;p57">
            <a:extLst>
              <a:ext uri="{FF2B5EF4-FFF2-40B4-BE49-F238E27FC236}">
                <a16:creationId xmlns:a16="http://schemas.microsoft.com/office/drawing/2014/main" id="{B3E15D9D-C282-7D13-EE98-69C7B5A5CEA1}"/>
              </a:ext>
            </a:extLst>
          </p:cNvPr>
          <p:cNvSpPr/>
          <p:nvPr/>
        </p:nvSpPr>
        <p:spPr>
          <a:xfrm>
            <a:off x="3592053" y="1917300"/>
            <a:ext cx="2289717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756;p57">
            <a:extLst>
              <a:ext uri="{FF2B5EF4-FFF2-40B4-BE49-F238E27FC236}">
                <a16:creationId xmlns:a16="http://schemas.microsoft.com/office/drawing/2014/main" id="{EF8878D7-79F0-5DEB-712E-639E79438898}"/>
              </a:ext>
            </a:extLst>
          </p:cNvPr>
          <p:cNvSpPr txBox="1">
            <a:spLocks/>
          </p:cNvSpPr>
          <p:nvPr/>
        </p:nvSpPr>
        <p:spPr>
          <a:xfrm>
            <a:off x="3322341" y="1984950"/>
            <a:ext cx="2898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000" b="1" i="0" u="none" strike="noStrike" cap="none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dirty="0"/>
              <a:t>Booking ID</a:t>
            </a:r>
          </a:p>
        </p:txBody>
      </p:sp>
      <p:sp>
        <p:nvSpPr>
          <p:cNvPr id="13" name="Google Shape;745;p57">
            <a:extLst>
              <a:ext uri="{FF2B5EF4-FFF2-40B4-BE49-F238E27FC236}">
                <a16:creationId xmlns:a16="http://schemas.microsoft.com/office/drawing/2014/main" id="{FE08B11C-9336-97CF-56F8-CF1F31FFAF54}"/>
              </a:ext>
            </a:extLst>
          </p:cNvPr>
          <p:cNvSpPr/>
          <p:nvPr/>
        </p:nvSpPr>
        <p:spPr>
          <a:xfrm>
            <a:off x="3887093" y="2608801"/>
            <a:ext cx="2503238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756;p57">
            <a:extLst>
              <a:ext uri="{FF2B5EF4-FFF2-40B4-BE49-F238E27FC236}">
                <a16:creationId xmlns:a16="http://schemas.microsoft.com/office/drawing/2014/main" id="{852C4EA5-543C-B4C7-B2DE-88EF8B3F1F64}"/>
              </a:ext>
            </a:extLst>
          </p:cNvPr>
          <p:cNvSpPr txBox="1">
            <a:spLocks/>
          </p:cNvSpPr>
          <p:nvPr/>
        </p:nvSpPr>
        <p:spPr>
          <a:xfrm>
            <a:off x="3689412" y="2683487"/>
            <a:ext cx="2898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000" b="1" i="0" u="none" strike="noStrike" cap="none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dirty="0"/>
              <a:t>Room Category</a:t>
            </a:r>
          </a:p>
        </p:txBody>
      </p:sp>
      <p:sp>
        <p:nvSpPr>
          <p:cNvPr id="15" name="Google Shape;747;p57">
            <a:extLst>
              <a:ext uri="{FF2B5EF4-FFF2-40B4-BE49-F238E27FC236}">
                <a16:creationId xmlns:a16="http://schemas.microsoft.com/office/drawing/2014/main" id="{4245DF9E-7384-8D66-6966-38DBCA106CB1}"/>
              </a:ext>
            </a:extLst>
          </p:cNvPr>
          <p:cNvSpPr/>
          <p:nvPr/>
        </p:nvSpPr>
        <p:spPr>
          <a:xfrm>
            <a:off x="6230291" y="1226591"/>
            <a:ext cx="28986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54;p57">
            <a:extLst>
              <a:ext uri="{FF2B5EF4-FFF2-40B4-BE49-F238E27FC236}">
                <a16:creationId xmlns:a16="http://schemas.microsoft.com/office/drawing/2014/main" id="{30A2D0CF-58EE-C6C4-E6E6-C30EF717FAAF}"/>
              </a:ext>
            </a:extLst>
          </p:cNvPr>
          <p:cNvSpPr txBox="1">
            <a:spLocks/>
          </p:cNvSpPr>
          <p:nvPr/>
        </p:nvSpPr>
        <p:spPr>
          <a:xfrm>
            <a:off x="6350874" y="1316996"/>
            <a:ext cx="2657434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000" b="1" i="0" u="none" strike="noStrike" cap="none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dirty="0"/>
              <a:t>Booking Platform</a:t>
            </a:r>
          </a:p>
        </p:txBody>
      </p:sp>
      <p:sp>
        <p:nvSpPr>
          <p:cNvPr id="17" name="Google Shape;745;p57">
            <a:extLst>
              <a:ext uri="{FF2B5EF4-FFF2-40B4-BE49-F238E27FC236}">
                <a16:creationId xmlns:a16="http://schemas.microsoft.com/office/drawing/2014/main" id="{2292C489-0503-21DD-6799-B636F18F481D}"/>
              </a:ext>
            </a:extLst>
          </p:cNvPr>
          <p:cNvSpPr/>
          <p:nvPr/>
        </p:nvSpPr>
        <p:spPr>
          <a:xfrm>
            <a:off x="6230291" y="1906001"/>
            <a:ext cx="2289717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756;p57">
            <a:extLst>
              <a:ext uri="{FF2B5EF4-FFF2-40B4-BE49-F238E27FC236}">
                <a16:creationId xmlns:a16="http://schemas.microsoft.com/office/drawing/2014/main" id="{968863D8-619F-0BE6-9D93-7B7977FAECA0}"/>
              </a:ext>
            </a:extLst>
          </p:cNvPr>
          <p:cNvSpPr txBox="1">
            <a:spLocks/>
          </p:cNvSpPr>
          <p:nvPr/>
        </p:nvSpPr>
        <p:spPr>
          <a:xfrm>
            <a:off x="5960579" y="1973651"/>
            <a:ext cx="2898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000" b="1" i="0" u="none" strike="noStrike" cap="none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dirty="0"/>
              <a:t>Ratings Given</a:t>
            </a:r>
          </a:p>
        </p:txBody>
      </p:sp>
      <p:sp>
        <p:nvSpPr>
          <p:cNvPr id="19" name="Google Shape;745;p57">
            <a:extLst>
              <a:ext uri="{FF2B5EF4-FFF2-40B4-BE49-F238E27FC236}">
                <a16:creationId xmlns:a16="http://schemas.microsoft.com/office/drawing/2014/main" id="{1DC52C25-64E2-7218-2DE3-28E7612BEDB3}"/>
              </a:ext>
            </a:extLst>
          </p:cNvPr>
          <p:cNvSpPr/>
          <p:nvPr/>
        </p:nvSpPr>
        <p:spPr>
          <a:xfrm>
            <a:off x="786557" y="3289315"/>
            <a:ext cx="2503238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756;p57">
            <a:extLst>
              <a:ext uri="{FF2B5EF4-FFF2-40B4-BE49-F238E27FC236}">
                <a16:creationId xmlns:a16="http://schemas.microsoft.com/office/drawing/2014/main" id="{DC5F69A9-94FA-45DB-91E8-D440041DD6D6}"/>
              </a:ext>
            </a:extLst>
          </p:cNvPr>
          <p:cNvSpPr txBox="1">
            <a:spLocks/>
          </p:cNvSpPr>
          <p:nvPr/>
        </p:nvSpPr>
        <p:spPr>
          <a:xfrm>
            <a:off x="564449" y="3356965"/>
            <a:ext cx="2898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000" b="1" i="0" u="none" strike="noStrike" cap="none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dirty="0"/>
              <a:t>Booking Status</a:t>
            </a:r>
          </a:p>
        </p:txBody>
      </p:sp>
      <p:sp>
        <p:nvSpPr>
          <p:cNvPr id="21" name="Google Shape;745;p57">
            <a:extLst>
              <a:ext uri="{FF2B5EF4-FFF2-40B4-BE49-F238E27FC236}">
                <a16:creationId xmlns:a16="http://schemas.microsoft.com/office/drawing/2014/main" id="{7064C442-2F66-56DF-270B-EBC388ECC610}"/>
              </a:ext>
            </a:extLst>
          </p:cNvPr>
          <p:cNvSpPr/>
          <p:nvPr/>
        </p:nvSpPr>
        <p:spPr>
          <a:xfrm>
            <a:off x="3685156" y="3291336"/>
            <a:ext cx="2955805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756;p57">
            <a:extLst>
              <a:ext uri="{FF2B5EF4-FFF2-40B4-BE49-F238E27FC236}">
                <a16:creationId xmlns:a16="http://schemas.microsoft.com/office/drawing/2014/main" id="{9266F644-37BB-679B-2003-A7B12EF09767}"/>
              </a:ext>
            </a:extLst>
          </p:cNvPr>
          <p:cNvSpPr txBox="1">
            <a:spLocks/>
          </p:cNvSpPr>
          <p:nvPr/>
        </p:nvSpPr>
        <p:spPr>
          <a:xfrm>
            <a:off x="3685157" y="3358986"/>
            <a:ext cx="2898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000" b="1" i="0" u="none" strike="noStrike" cap="none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dirty="0"/>
              <a:t>Revenue Generated</a:t>
            </a:r>
          </a:p>
        </p:txBody>
      </p:sp>
      <p:sp>
        <p:nvSpPr>
          <p:cNvPr id="23" name="Google Shape;745;p57">
            <a:extLst>
              <a:ext uri="{FF2B5EF4-FFF2-40B4-BE49-F238E27FC236}">
                <a16:creationId xmlns:a16="http://schemas.microsoft.com/office/drawing/2014/main" id="{C46AE7E4-1998-E3F5-172A-F79AD1C17F1A}"/>
              </a:ext>
            </a:extLst>
          </p:cNvPr>
          <p:cNvSpPr/>
          <p:nvPr/>
        </p:nvSpPr>
        <p:spPr>
          <a:xfrm>
            <a:off x="729351" y="4030443"/>
            <a:ext cx="2955805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756;p57">
            <a:extLst>
              <a:ext uri="{FF2B5EF4-FFF2-40B4-BE49-F238E27FC236}">
                <a16:creationId xmlns:a16="http://schemas.microsoft.com/office/drawing/2014/main" id="{62BFB192-E7FC-87F4-854F-6D71032EB8B8}"/>
              </a:ext>
            </a:extLst>
          </p:cNvPr>
          <p:cNvSpPr txBox="1">
            <a:spLocks/>
          </p:cNvSpPr>
          <p:nvPr/>
        </p:nvSpPr>
        <p:spPr>
          <a:xfrm>
            <a:off x="729352" y="4098093"/>
            <a:ext cx="2898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000" b="1" i="0" u="none" strike="noStrike" cap="none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dirty="0"/>
              <a:t>Revenue Realized</a:t>
            </a:r>
          </a:p>
        </p:txBody>
      </p:sp>
    </p:spTree>
    <p:extLst>
      <p:ext uri="{BB962C8B-B14F-4D97-AF65-F5344CB8AC3E}">
        <p14:creationId xmlns:p14="http://schemas.microsoft.com/office/powerpoint/2010/main" val="152520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KPI</a:t>
            </a:r>
            <a:endParaRPr dirty="0"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80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3"/>
          <p:cNvSpPr txBox="1">
            <a:spLocks noGrp="1"/>
          </p:cNvSpPr>
          <p:nvPr>
            <p:ph type="subTitle" idx="7"/>
          </p:nvPr>
        </p:nvSpPr>
        <p:spPr>
          <a:xfrm>
            <a:off x="1023490" y="1530081"/>
            <a:ext cx="5035944" cy="25661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Revenue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Total Bookings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Average Ratings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Total Capacity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Total Successful Bookings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Occupancy %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Total Cancelled Bookings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Cancellation Rate</a:t>
            </a:r>
          </a:p>
        </p:txBody>
      </p:sp>
      <p:sp>
        <p:nvSpPr>
          <p:cNvPr id="918" name="Google Shape;918;p6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KPI</a:t>
            </a:r>
            <a:endParaRPr dirty="0"/>
          </a:p>
        </p:txBody>
      </p:sp>
      <p:grpSp>
        <p:nvGrpSpPr>
          <p:cNvPr id="961" name="Google Shape;961;p63"/>
          <p:cNvGrpSpPr/>
          <p:nvPr/>
        </p:nvGrpSpPr>
        <p:grpSpPr>
          <a:xfrm>
            <a:off x="4417356" y="3133338"/>
            <a:ext cx="309662" cy="310796"/>
            <a:chOff x="5499122" y="1441025"/>
            <a:chExt cx="461288" cy="462977"/>
          </a:xfrm>
        </p:grpSpPr>
        <p:sp>
          <p:nvSpPr>
            <p:cNvPr id="962" name="Google Shape;962;p63"/>
            <p:cNvSpPr/>
            <p:nvPr/>
          </p:nvSpPr>
          <p:spPr>
            <a:xfrm>
              <a:off x="5499122" y="1441025"/>
              <a:ext cx="461288" cy="261192"/>
            </a:xfrm>
            <a:custGeom>
              <a:avLst/>
              <a:gdLst/>
              <a:ahLst/>
              <a:cxnLst/>
              <a:rect l="l" t="t" r="r" b="b"/>
              <a:pathLst>
                <a:path w="6561" h="3715" extrusionOk="0">
                  <a:moveTo>
                    <a:pt x="3286" y="0"/>
                  </a:moveTo>
                  <a:cubicBezTo>
                    <a:pt x="2846" y="0"/>
                    <a:pt x="2477" y="369"/>
                    <a:pt x="2477" y="810"/>
                  </a:cubicBezTo>
                  <a:lnTo>
                    <a:pt x="2477" y="1048"/>
                  </a:lnTo>
                  <a:lnTo>
                    <a:pt x="2001" y="1048"/>
                  </a:lnTo>
                  <a:cubicBezTo>
                    <a:pt x="1548" y="1048"/>
                    <a:pt x="1179" y="1429"/>
                    <a:pt x="1179" y="1870"/>
                  </a:cubicBezTo>
                  <a:cubicBezTo>
                    <a:pt x="1179" y="1941"/>
                    <a:pt x="1191" y="2024"/>
                    <a:pt x="1203" y="2084"/>
                  </a:cubicBezTo>
                  <a:lnTo>
                    <a:pt x="822" y="2084"/>
                  </a:lnTo>
                  <a:cubicBezTo>
                    <a:pt x="358" y="2084"/>
                    <a:pt x="0" y="2453"/>
                    <a:pt x="0" y="2893"/>
                  </a:cubicBezTo>
                  <a:cubicBezTo>
                    <a:pt x="0" y="3346"/>
                    <a:pt x="369" y="3715"/>
                    <a:pt x="822" y="3715"/>
                  </a:cubicBezTo>
                  <a:lnTo>
                    <a:pt x="2215" y="3715"/>
                  </a:lnTo>
                  <a:lnTo>
                    <a:pt x="2191" y="3524"/>
                  </a:lnTo>
                  <a:cubicBezTo>
                    <a:pt x="1917" y="3453"/>
                    <a:pt x="1762" y="3227"/>
                    <a:pt x="1762" y="2977"/>
                  </a:cubicBezTo>
                  <a:cubicBezTo>
                    <a:pt x="1762" y="2691"/>
                    <a:pt x="1965" y="2453"/>
                    <a:pt x="2239" y="2405"/>
                  </a:cubicBezTo>
                  <a:lnTo>
                    <a:pt x="2239" y="2262"/>
                  </a:lnTo>
                  <a:cubicBezTo>
                    <a:pt x="2239" y="1941"/>
                    <a:pt x="2489" y="1679"/>
                    <a:pt x="2810" y="1679"/>
                  </a:cubicBezTo>
                  <a:cubicBezTo>
                    <a:pt x="2989" y="1679"/>
                    <a:pt x="3144" y="1750"/>
                    <a:pt x="3263" y="1881"/>
                  </a:cubicBezTo>
                  <a:cubicBezTo>
                    <a:pt x="3370" y="1762"/>
                    <a:pt x="3525" y="1679"/>
                    <a:pt x="3703" y="1679"/>
                  </a:cubicBezTo>
                  <a:cubicBezTo>
                    <a:pt x="4025" y="1679"/>
                    <a:pt x="4287" y="1929"/>
                    <a:pt x="4287" y="2262"/>
                  </a:cubicBezTo>
                  <a:lnTo>
                    <a:pt x="4287" y="2405"/>
                  </a:lnTo>
                  <a:cubicBezTo>
                    <a:pt x="4560" y="2453"/>
                    <a:pt x="4763" y="2691"/>
                    <a:pt x="4763" y="2977"/>
                  </a:cubicBezTo>
                  <a:cubicBezTo>
                    <a:pt x="4763" y="3227"/>
                    <a:pt x="4596" y="3429"/>
                    <a:pt x="4382" y="3524"/>
                  </a:cubicBezTo>
                  <a:lnTo>
                    <a:pt x="4346" y="3715"/>
                  </a:lnTo>
                  <a:lnTo>
                    <a:pt x="5751" y="3715"/>
                  </a:lnTo>
                  <a:cubicBezTo>
                    <a:pt x="6204" y="3715"/>
                    <a:pt x="6561" y="3346"/>
                    <a:pt x="6561" y="2893"/>
                  </a:cubicBezTo>
                  <a:cubicBezTo>
                    <a:pt x="6561" y="2453"/>
                    <a:pt x="6192" y="2084"/>
                    <a:pt x="5751" y="2084"/>
                  </a:cubicBezTo>
                  <a:lnTo>
                    <a:pt x="5370" y="2084"/>
                  </a:lnTo>
                  <a:cubicBezTo>
                    <a:pt x="5394" y="2024"/>
                    <a:pt x="5406" y="1941"/>
                    <a:pt x="5406" y="1870"/>
                  </a:cubicBezTo>
                  <a:cubicBezTo>
                    <a:pt x="5406" y="1429"/>
                    <a:pt x="5037" y="1048"/>
                    <a:pt x="4584" y="1048"/>
                  </a:cubicBezTo>
                  <a:lnTo>
                    <a:pt x="4108" y="1048"/>
                  </a:lnTo>
                  <a:lnTo>
                    <a:pt x="4108" y="810"/>
                  </a:lnTo>
                  <a:cubicBezTo>
                    <a:pt x="4108" y="369"/>
                    <a:pt x="3739" y="0"/>
                    <a:pt x="3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3"/>
            <p:cNvSpPr/>
            <p:nvPr/>
          </p:nvSpPr>
          <p:spPr>
            <a:xfrm>
              <a:off x="5648104" y="1585016"/>
              <a:ext cx="155801" cy="78815"/>
            </a:xfrm>
            <a:custGeom>
              <a:avLst/>
              <a:gdLst/>
              <a:ahLst/>
              <a:cxnLst/>
              <a:rect l="l" t="t" r="r" b="b"/>
              <a:pathLst>
                <a:path w="2216" h="1121" extrusionOk="0">
                  <a:moveTo>
                    <a:pt x="667" y="0"/>
                  </a:moveTo>
                  <a:cubicBezTo>
                    <a:pt x="560" y="0"/>
                    <a:pt x="477" y="95"/>
                    <a:pt x="477" y="191"/>
                  </a:cubicBezTo>
                  <a:lnTo>
                    <a:pt x="477" y="726"/>
                  </a:lnTo>
                  <a:lnTo>
                    <a:pt x="191" y="726"/>
                  </a:lnTo>
                  <a:cubicBezTo>
                    <a:pt x="84" y="726"/>
                    <a:pt x="1" y="822"/>
                    <a:pt x="1" y="929"/>
                  </a:cubicBezTo>
                  <a:cubicBezTo>
                    <a:pt x="1" y="1024"/>
                    <a:pt x="84" y="1119"/>
                    <a:pt x="191" y="1119"/>
                  </a:cubicBezTo>
                  <a:lnTo>
                    <a:pt x="1977" y="1119"/>
                  </a:lnTo>
                  <a:cubicBezTo>
                    <a:pt x="1986" y="1120"/>
                    <a:pt x="1995" y="1120"/>
                    <a:pt x="2004" y="1120"/>
                  </a:cubicBezTo>
                  <a:cubicBezTo>
                    <a:pt x="2132" y="1120"/>
                    <a:pt x="2215" y="1040"/>
                    <a:pt x="2215" y="929"/>
                  </a:cubicBezTo>
                  <a:cubicBezTo>
                    <a:pt x="2215" y="822"/>
                    <a:pt x="2120" y="726"/>
                    <a:pt x="2025" y="726"/>
                  </a:cubicBezTo>
                  <a:lnTo>
                    <a:pt x="1763" y="726"/>
                  </a:lnTo>
                  <a:lnTo>
                    <a:pt x="1763" y="214"/>
                  </a:lnTo>
                  <a:cubicBezTo>
                    <a:pt x="1763" y="107"/>
                    <a:pt x="1679" y="12"/>
                    <a:pt x="1572" y="12"/>
                  </a:cubicBezTo>
                  <a:cubicBezTo>
                    <a:pt x="1465" y="12"/>
                    <a:pt x="1382" y="107"/>
                    <a:pt x="1382" y="214"/>
                  </a:cubicBezTo>
                  <a:lnTo>
                    <a:pt x="1382" y="726"/>
                  </a:lnTo>
                  <a:lnTo>
                    <a:pt x="858" y="726"/>
                  </a:lnTo>
                  <a:lnTo>
                    <a:pt x="858" y="191"/>
                  </a:lnTo>
                  <a:cubicBezTo>
                    <a:pt x="858" y="95"/>
                    <a:pt x="77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3"/>
            <p:cNvSpPr/>
            <p:nvPr/>
          </p:nvSpPr>
          <p:spPr>
            <a:xfrm>
              <a:off x="5679954" y="1690478"/>
              <a:ext cx="278769" cy="213524"/>
            </a:xfrm>
            <a:custGeom>
              <a:avLst/>
              <a:gdLst/>
              <a:ahLst/>
              <a:cxnLst/>
              <a:rect l="l" t="t" r="r" b="b"/>
              <a:pathLst>
                <a:path w="3965" h="3037" extrusionOk="0">
                  <a:moveTo>
                    <a:pt x="0" y="0"/>
                  </a:moveTo>
                  <a:lnTo>
                    <a:pt x="60" y="393"/>
                  </a:lnTo>
                  <a:cubicBezTo>
                    <a:pt x="83" y="584"/>
                    <a:pt x="238" y="738"/>
                    <a:pt x="441" y="738"/>
                  </a:cubicBezTo>
                  <a:lnTo>
                    <a:pt x="512" y="738"/>
                  </a:lnTo>
                  <a:lnTo>
                    <a:pt x="512" y="2286"/>
                  </a:lnTo>
                  <a:cubicBezTo>
                    <a:pt x="512" y="2703"/>
                    <a:pt x="834" y="3036"/>
                    <a:pt x="1250" y="3036"/>
                  </a:cubicBezTo>
                  <a:cubicBezTo>
                    <a:pt x="1667" y="3036"/>
                    <a:pt x="2000" y="2703"/>
                    <a:pt x="2000" y="2286"/>
                  </a:cubicBezTo>
                  <a:lnTo>
                    <a:pt x="2000" y="1822"/>
                  </a:lnTo>
                  <a:cubicBezTo>
                    <a:pt x="2000" y="1608"/>
                    <a:pt x="2167" y="1453"/>
                    <a:pt x="2358" y="1453"/>
                  </a:cubicBezTo>
                  <a:lnTo>
                    <a:pt x="3774" y="1453"/>
                  </a:lnTo>
                  <a:cubicBezTo>
                    <a:pt x="3870" y="1453"/>
                    <a:pt x="3965" y="1358"/>
                    <a:pt x="3965" y="1250"/>
                  </a:cubicBezTo>
                  <a:cubicBezTo>
                    <a:pt x="3965" y="1155"/>
                    <a:pt x="3870" y="1060"/>
                    <a:pt x="3774" y="1060"/>
                  </a:cubicBezTo>
                  <a:lnTo>
                    <a:pt x="2346" y="1060"/>
                  </a:lnTo>
                  <a:cubicBezTo>
                    <a:pt x="1941" y="1060"/>
                    <a:pt x="1596" y="1405"/>
                    <a:pt x="1596" y="1810"/>
                  </a:cubicBezTo>
                  <a:lnTo>
                    <a:pt x="1596" y="2251"/>
                  </a:lnTo>
                  <a:cubicBezTo>
                    <a:pt x="1596" y="2441"/>
                    <a:pt x="1429" y="2608"/>
                    <a:pt x="1238" y="2608"/>
                  </a:cubicBezTo>
                  <a:cubicBezTo>
                    <a:pt x="1048" y="2608"/>
                    <a:pt x="881" y="2441"/>
                    <a:pt x="881" y="2251"/>
                  </a:cubicBezTo>
                  <a:lnTo>
                    <a:pt x="881" y="738"/>
                  </a:lnTo>
                  <a:lnTo>
                    <a:pt x="953" y="738"/>
                  </a:lnTo>
                  <a:cubicBezTo>
                    <a:pt x="1143" y="738"/>
                    <a:pt x="1310" y="584"/>
                    <a:pt x="1322" y="393"/>
                  </a:cubicBezTo>
                  <a:lnTo>
                    <a:pt x="1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63"/>
          <p:cNvGrpSpPr/>
          <p:nvPr/>
        </p:nvGrpSpPr>
        <p:grpSpPr>
          <a:xfrm>
            <a:off x="1671711" y="1426454"/>
            <a:ext cx="311929" cy="309569"/>
            <a:chOff x="1820895" y="2739544"/>
            <a:chExt cx="464664" cy="461149"/>
          </a:xfrm>
        </p:grpSpPr>
        <p:sp>
          <p:nvSpPr>
            <p:cNvPr id="966" name="Google Shape;966;p63"/>
            <p:cNvSpPr/>
            <p:nvPr/>
          </p:nvSpPr>
          <p:spPr>
            <a:xfrm>
              <a:off x="1845995" y="2739544"/>
              <a:ext cx="181745" cy="199111"/>
            </a:xfrm>
            <a:custGeom>
              <a:avLst/>
              <a:gdLst/>
              <a:ahLst/>
              <a:cxnLst/>
              <a:rect l="l" t="t" r="r" b="b"/>
              <a:pathLst>
                <a:path w="2585" h="2832" extrusionOk="0">
                  <a:moveTo>
                    <a:pt x="1673" y="1"/>
                  </a:moveTo>
                  <a:cubicBezTo>
                    <a:pt x="1603" y="1"/>
                    <a:pt x="1534" y="38"/>
                    <a:pt x="1501" y="105"/>
                  </a:cubicBezTo>
                  <a:cubicBezTo>
                    <a:pt x="1465" y="188"/>
                    <a:pt x="1489" y="307"/>
                    <a:pt x="1584" y="355"/>
                  </a:cubicBezTo>
                  <a:lnTo>
                    <a:pt x="1858" y="498"/>
                  </a:lnTo>
                  <a:cubicBezTo>
                    <a:pt x="1429" y="665"/>
                    <a:pt x="1048" y="938"/>
                    <a:pt x="727" y="1272"/>
                  </a:cubicBezTo>
                  <a:cubicBezTo>
                    <a:pt x="393" y="1665"/>
                    <a:pt x="155" y="2117"/>
                    <a:pt x="36" y="2617"/>
                  </a:cubicBezTo>
                  <a:cubicBezTo>
                    <a:pt x="0" y="2712"/>
                    <a:pt x="72" y="2820"/>
                    <a:pt x="179" y="2831"/>
                  </a:cubicBezTo>
                  <a:lnTo>
                    <a:pt x="227" y="2831"/>
                  </a:lnTo>
                  <a:cubicBezTo>
                    <a:pt x="310" y="2831"/>
                    <a:pt x="393" y="2772"/>
                    <a:pt x="417" y="2689"/>
                  </a:cubicBezTo>
                  <a:cubicBezTo>
                    <a:pt x="524" y="2260"/>
                    <a:pt x="727" y="1843"/>
                    <a:pt x="1024" y="1510"/>
                  </a:cubicBezTo>
                  <a:cubicBezTo>
                    <a:pt x="1298" y="1212"/>
                    <a:pt x="1620" y="986"/>
                    <a:pt x="2001" y="843"/>
                  </a:cubicBezTo>
                  <a:lnTo>
                    <a:pt x="2001" y="843"/>
                  </a:lnTo>
                  <a:lnTo>
                    <a:pt x="1846" y="1129"/>
                  </a:lnTo>
                  <a:cubicBezTo>
                    <a:pt x="1798" y="1212"/>
                    <a:pt x="1834" y="1331"/>
                    <a:pt x="1917" y="1379"/>
                  </a:cubicBezTo>
                  <a:cubicBezTo>
                    <a:pt x="1953" y="1391"/>
                    <a:pt x="1977" y="1391"/>
                    <a:pt x="2013" y="1391"/>
                  </a:cubicBezTo>
                  <a:cubicBezTo>
                    <a:pt x="2084" y="1391"/>
                    <a:pt x="2144" y="1343"/>
                    <a:pt x="2179" y="1284"/>
                  </a:cubicBezTo>
                  <a:lnTo>
                    <a:pt x="2537" y="593"/>
                  </a:lnTo>
                  <a:cubicBezTo>
                    <a:pt x="2584" y="545"/>
                    <a:pt x="2548" y="426"/>
                    <a:pt x="2465" y="379"/>
                  </a:cubicBezTo>
                  <a:lnTo>
                    <a:pt x="1763" y="22"/>
                  </a:lnTo>
                  <a:cubicBezTo>
                    <a:pt x="1734" y="7"/>
                    <a:pt x="1704" y="1"/>
                    <a:pt x="16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3"/>
            <p:cNvSpPr/>
            <p:nvPr/>
          </p:nvSpPr>
          <p:spPr>
            <a:xfrm>
              <a:off x="2078714" y="2999402"/>
              <a:ext cx="179214" cy="201290"/>
            </a:xfrm>
            <a:custGeom>
              <a:avLst/>
              <a:gdLst/>
              <a:ahLst/>
              <a:cxnLst/>
              <a:rect l="l" t="t" r="r" b="b"/>
              <a:pathLst>
                <a:path w="2549" h="2863" extrusionOk="0">
                  <a:moveTo>
                    <a:pt x="2340" y="0"/>
                  </a:moveTo>
                  <a:cubicBezTo>
                    <a:pt x="2248" y="0"/>
                    <a:pt x="2166" y="66"/>
                    <a:pt x="2155" y="159"/>
                  </a:cubicBezTo>
                  <a:cubicBezTo>
                    <a:pt x="2048" y="588"/>
                    <a:pt x="1846" y="1005"/>
                    <a:pt x="1548" y="1326"/>
                  </a:cubicBezTo>
                  <a:cubicBezTo>
                    <a:pt x="1274" y="1624"/>
                    <a:pt x="953" y="1850"/>
                    <a:pt x="584" y="2005"/>
                  </a:cubicBezTo>
                  <a:lnTo>
                    <a:pt x="727" y="1719"/>
                  </a:lnTo>
                  <a:cubicBezTo>
                    <a:pt x="774" y="1624"/>
                    <a:pt x="739" y="1505"/>
                    <a:pt x="655" y="1469"/>
                  </a:cubicBezTo>
                  <a:cubicBezTo>
                    <a:pt x="624" y="1453"/>
                    <a:pt x="589" y="1445"/>
                    <a:pt x="556" y="1445"/>
                  </a:cubicBezTo>
                  <a:cubicBezTo>
                    <a:pt x="490" y="1445"/>
                    <a:pt x="429" y="1477"/>
                    <a:pt x="405" y="1541"/>
                  </a:cubicBezTo>
                  <a:lnTo>
                    <a:pt x="48" y="2243"/>
                  </a:lnTo>
                  <a:cubicBezTo>
                    <a:pt x="0" y="2326"/>
                    <a:pt x="24" y="2445"/>
                    <a:pt x="119" y="2493"/>
                  </a:cubicBezTo>
                  <a:lnTo>
                    <a:pt x="822" y="2850"/>
                  </a:lnTo>
                  <a:cubicBezTo>
                    <a:pt x="846" y="2862"/>
                    <a:pt x="881" y="2862"/>
                    <a:pt x="905" y="2862"/>
                  </a:cubicBezTo>
                  <a:cubicBezTo>
                    <a:pt x="977" y="2862"/>
                    <a:pt x="1036" y="2814"/>
                    <a:pt x="1072" y="2755"/>
                  </a:cubicBezTo>
                  <a:cubicBezTo>
                    <a:pt x="1120" y="2672"/>
                    <a:pt x="1084" y="2553"/>
                    <a:pt x="1001" y="2505"/>
                  </a:cubicBezTo>
                  <a:lnTo>
                    <a:pt x="715" y="2362"/>
                  </a:lnTo>
                  <a:cubicBezTo>
                    <a:pt x="1143" y="2195"/>
                    <a:pt x="1536" y="1922"/>
                    <a:pt x="1846" y="1588"/>
                  </a:cubicBezTo>
                  <a:cubicBezTo>
                    <a:pt x="2191" y="1195"/>
                    <a:pt x="2429" y="731"/>
                    <a:pt x="2548" y="243"/>
                  </a:cubicBezTo>
                  <a:cubicBezTo>
                    <a:pt x="2548" y="136"/>
                    <a:pt x="2489" y="40"/>
                    <a:pt x="2382" y="5"/>
                  </a:cubicBezTo>
                  <a:cubicBezTo>
                    <a:pt x="2368" y="2"/>
                    <a:pt x="2354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3"/>
            <p:cNvSpPr/>
            <p:nvPr/>
          </p:nvSpPr>
          <p:spPr>
            <a:xfrm>
              <a:off x="1820895" y="2998207"/>
              <a:ext cx="203470" cy="177316"/>
            </a:xfrm>
            <a:custGeom>
              <a:avLst/>
              <a:gdLst/>
              <a:ahLst/>
              <a:cxnLst/>
              <a:rect l="l" t="t" r="r" b="b"/>
              <a:pathLst>
                <a:path w="2894" h="2522" extrusionOk="0">
                  <a:moveTo>
                    <a:pt x="560" y="0"/>
                  </a:moveTo>
                  <a:cubicBezTo>
                    <a:pt x="494" y="0"/>
                    <a:pt x="426" y="35"/>
                    <a:pt x="393" y="93"/>
                  </a:cubicBezTo>
                  <a:lnTo>
                    <a:pt x="36" y="796"/>
                  </a:lnTo>
                  <a:cubicBezTo>
                    <a:pt x="0" y="855"/>
                    <a:pt x="0" y="950"/>
                    <a:pt x="48" y="1010"/>
                  </a:cubicBezTo>
                  <a:cubicBezTo>
                    <a:pt x="81" y="1060"/>
                    <a:pt x="143" y="1081"/>
                    <a:pt x="202" y="1081"/>
                  </a:cubicBezTo>
                  <a:cubicBezTo>
                    <a:pt x="228" y="1081"/>
                    <a:pt x="253" y="1077"/>
                    <a:pt x="274" y="1069"/>
                  </a:cubicBezTo>
                  <a:cubicBezTo>
                    <a:pt x="310" y="1046"/>
                    <a:pt x="346" y="1022"/>
                    <a:pt x="381" y="974"/>
                  </a:cubicBezTo>
                  <a:lnTo>
                    <a:pt x="524" y="688"/>
                  </a:lnTo>
                  <a:cubicBezTo>
                    <a:pt x="691" y="1129"/>
                    <a:pt x="953" y="1522"/>
                    <a:pt x="1298" y="1819"/>
                  </a:cubicBezTo>
                  <a:cubicBezTo>
                    <a:pt x="1691" y="2165"/>
                    <a:pt x="2143" y="2403"/>
                    <a:pt x="2643" y="2522"/>
                  </a:cubicBezTo>
                  <a:lnTo>
                    <a:pt x="2679" y="2522"/>
                  </a:lnTo>
                  <a:cubicBezTo>
                    <a:pt x="2774" y="2522"/>
                    <a:pt x="2846" y="2462"/>
                    <a:pt x="2882" y="2379"/>
                  </a:cubicBezTo>
                  <a:cubicBezTo>
                    <a:pt x="2894" y="2260"/>
                    <a:pt x="2834" y="2153"/>
                    <a:pt x="2727" y="2141"/>
                  </a:cubicBezTo>
                  <a:cubicBezTo>
                    <a:pt x="2298" y="2034"/>
                    <a:pt x="1893" y="1819"/>
                    <a:pt x="1548" y="1522"/>
                  </a:cubicBezTo>
                  <a:cubicBezTo>
                    <a:pt x="1250" y="1260"/>
                    <a:pt x="1036" y="926"/>
                    <a:pt x="881" y="557"/>
                  </a:cubicBezTo>
                  <a:lnTo>
                    <a:pt x="881" y="557"/>
                  </a:lnTo>
                  <a:lnTo>
                    <a:pt x="1167" y="712"/>
                  </a:lnTo>
                  <a:cubicBezTo>
                    <a:pt x="1191" y="723"/>
                    <a:pt x="1219" y="728"/>
                    <a:pt x="1246" y="728"/>
                  </a:cubicBezTo>
                  <a:cubicBezTo>
                    <a:pt x="1314" y="728"/>
                    <a:pt x="1383" y="696"/>
                    <a:pt x="1417" y="629"/>
                  </a:cubicBezTo>
                  <a:cubicBezTo>
                    <a:pt x="1465" y="545"/>
                    <a:pt x="1429" y="426"/>
                    <a:pt x="1346" y="379"/>
                  </a:cubicBezTo>
                  <a:lnTo>
                    <a:pt x="643" y="22"/>
                  </a:lnTo>
                  <a:cubicBezTo>
                    <a:pt x="618" y="7"/>
                    <a:pt x="589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3"/>
            <p:cNvSpPr/>
            <p:nvPr/>
          </p:nvSpPr>
          <p:spPr>
            <a:xfrm>
              <a:off x="2080402" y="2764995"/>
              <a:ext cx="205157" cy="177667"/>
            </a:xfrm>
            <a:custGeom>
              <a:avLst/>
              <a:gdLst/>
              <a:ahLst/>
              <a:cxnLst/>
              <a:rect l="l" t="t" r="r" b="b"/>
              <a:pathLst>
                <a:path w="2918" h="2527" extrusionOk="0">
                  <a:moveTo>
                    <a:pt x="220" y="0"/>
                  </a:moveTo>
                  <a:cubicBezTo>
                    <a:pt x="129" y="0"/>
                    <a:pt x="46" y="66"/>
                    <a:pt x="36" y="160"/>
                  </a:cubicBezTo>
                  <a:cubicBezTo>
                    <a:pt x="0" y="255"/>
                    <a:pt x="84" y="362"/>
                    <a:pt x="179" y="374"/>
                  </a:cubicBezTo>
                  <a:cubicBezTo>
                    <a:pt x="619" y="481"/>
                    <a:pt x="1012" y="695"/>
                    <a:pt x="1358" y="993"/>
                  </a:cubicBezTo>
                  <a:cubicBezTo>
                    <a:pt x="1655" y="1255"/>
                    <a:pt x="1881" y="1588"/>
                    <a:pt x="2024" y="1969"/>
                  </a:cubicBezTo>
                  <a:lnTo>
                    <a:pt x="1727" y="1803"/>
                  </a:lnTo>
                  <a:cubicBezTo>
                    <a:pt x="1702" y="1792"/>
                    <a:pt x="1675" y="1787"/>
                    <a:pt x="1647" y="1787"/>
                  </a:cubicBezTo>
                  <a:cubicBezTo>
                    <a:pt x="1580" y="1787"/>
                    <a:pt x="1510" y="1819"/>
                    <a:pt x="1477" y="1886"/>
                  </a:cubicBezTo>
                  <a:cubicBezTo>
                    <a:pt x="1429" y="1969"/>
                    <a:pt x="1465" y="2088"/>
                    <a:pt x="1548" y="2136"/>
                  </a:cubicBezTo>
                  <a:lnTo>
                    <a:pt x="2262" y="2505"/>
                  </a:lnTo>
                  <a:cubicBezTo>
                    <a:pt x="2292" y="2520"/>
                    <a:pt x="2323" y="2527"/>
                    <a:pt x="2354" y="2527"/>
                  </a:cubicBezTo>
                  <a:cubicBezTo>
                    <a:pt x="2424" y="2527"/>
                    <a:pt x="2491" y="2492"/>
                    <a:pt x="2524" y="2434"/>
                  </a:cubicBezTo>
                  <a:lnTo>
                    <a:pt x="2893" y="1719"/>
                  </a:lnTo>
                  <a:cubicBezTo>
                    <a:pt x="2917" y="1648"/>
                    <a:pt x="2870" y="1529"/>
                    <a:pt x="2786" y="1481"/>
                  </a:cubicBezTo>
                  <a:cubicBezTo>
                    <a:pt x="2761" y="1467"/>
                    <a:pt x="2731" y="1460"/>
                    <a:pt x="2701" y="1460"/>
                  </a:cubicBezTo>
                  <a:cubicBezTo>
                    <a:pt x="2632" y="1460"/>
                    <a:pt x="2561" y="1495"/>
                    <a:pt x="2536" y="1553"/>
                  </a:cubicBezTo>
                  <a:lnTo>
                    <a:pt x="2381" y="1850"/>
                  </a:lnTo>
                  <a:cubicBezTo>
                    <a:pt x="2227" y="1422"/>
                    <a:pt x="1953" y="1017"/>
                    <a:pt x="1596" y="707"/>
                  </a:cubicBezTo>
                  <a:cubicBezTo>
                    <a:pt x="1215" y="362"/>
                    <a:pt x="750" y="124"/>
                    <a:pt x="262" y="5"/>
                  </a:cubicBezTo>
                  <a:cubicBezTo>
                    <a:pt x="248" y="2"/>
                    <a:pt x="234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3"/>
            <p:cNvSpPr/>
            <p:nvPr/>
          </p:nvSpPr>
          <p:spPr>
            <a:xfrm>
              <a:off x="1923826" y="2840647"/>
              <a:ext cx="258732" cy="258732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846" y="0"/>
                  </a:moveTo>
                  <a:cubicBezTo>
                    <a:pt x="1739" y="0"/>
                    <a:pt x="1656" y="96"/>
                    <a:pt x="1656" y="191"/>
                  </a:cubicBezTo>
                  <a:lnTo>
                    <a:pt x="1656" y="655"/>
                  </a:lnTo>
                  <a:cubicBezTo>
                    <a:pt x="1453" y="691"/>
                    <a:pt x="1275" y="762"/>
                    <a:pt x="1132" y="870"/>
                  </a:cubicBezTo>
                  <a:lnTo>
                    <a:pt x="798" y="536"/>
                  </a:lnTo>
                  <a:cubicBezTo>
                    <a:pt x="763" y="500"/>
                    <a:pt x="715" y="483"/>
                    <a:pt x="668" y="483"/>
                  </a:cubicBezTo>
                  <a:cubicBezTo>
                    <a:pt x="620" y="483"/>
                    <a:pt x="572" y="500"/>
                    <a:pt x="537" y="536"/>
                  </a:cubicBezTo>
                  <a:cubicBezTo>
                    <a:pt x="465" y="608"/>
                    <a:pt x="465" y="727"/>
                    <a:pt x="537" y="810"/>
                  </a:cubicBezTo>
                  <a:lnTo>
                    <a:pt x="858" y="1132"/>
                  </a:lnTo>
                  <a:cubicBezTo>
                    <a:pt x="763" y="1286"/>
                    <a:pt x="679" y="1465"/>
                    <a:pt x="656" y="1655"/>
                  </a:cubicBezTo>
                  <a:lnTo>
                    <a:pt x="191" y="1655"/>
                  </a:lnTo>
                  <a:cubicBezTo>
                    <a:pt x="84" y="1655"/>
                    <a:pt x="1" y="1739"/>
                    <a:pt x="1" y="1846"/>
                  </a:cubicBezTo>
                  <a:cubicBezTo>
                    <a:pt x="1" y="1946"/>
                    <a:pt x="74" y="2026"/>
                    <a:pt x="171" y="2026"/>
                  </a:cubicBezTo>
                  <a:cubicBezTo>
                    <a:pt x="178" y="2026"/>
                    <a:pt x="184" y="2025"/>
                    <a:pt x="191" y="2024"/>
                  </a:cubicBezTo>
                  <a:lnTo>
                    <a:pt x="656" y="2024"/>
                  </a:lnTo>
                  <a:cubicBezTo>
                    <a:pt x="679" y="2215"/>
                    <a:pt x="763" y="2394"/>
                    <a:pt x="858" y="2548"/>
                  </a:cubicBezTo>
                  <a:lnTo>
                    <a:pt x="537" y="2870"/>
                  </a:lnTo>
                  <a:cubicBezTo>
                    <a:pt x="465" y="2953"/>
                    <a:pt x="465" y="3072"/>
                    <a:pt x="537" y="3144"/>
                  </a:cubicBezTo>
                  <a:cubicBezTo>
                    <a:pt x="584" y="3191"/>
                    <a:pt x="620" y="3203"/>
                    <a:pt x="668" y="3203"/>
                  </a:cubicBezTo>
                  <a:cubicBezTo>
                    <a:pt x="715" y="3203"/>
                    <a:pt x="775" y="3191"/>
                    <a:pt x="798" y="3144"/>
                  </a:cubicBezTo>
                  <a:lnTo>
                    <a:pt x="1132" y="2810"/>
                  </a:lnTo>
                  <a:cubicBezTo>
                    <a:pt x="1275" y="2917"/>
                    <a:pt x="1453" y="2989"/>
                    <a:pt x="1656" y="3025"/>
                  </a:cubicBezTo>
                  <a:lnTo>
                    <a:pt x="1656" y="3489"/>
                  </a:lnTo>
                  <a:cubicBezTo>
                    <a:pt x="1656" y="3584"/>
                    <a:pt x="1739" y="3679"/>
                    <a:pt x="1846" y="3679"/>
                  </a:cubicBezTo>
                  <a:cubicBezTo>
                    <a:pt x="1953" y="3679"/>
                    <a:pt x="2037" y="3584"/>
                    <a:pt x="2025" y="3489"/>
                  </a:cubicBezTo>
                  <a:lnTo>
                    <a:pt x="2025" y="3025"/>
                  </a:lnTo>
                  <a:cubicBezTo>
                    <a:pt x="2215" y="2989"/>
                    <a:pt x="2394" y="2917"/>
                    <a:pt x="2549" y="2810"/>
                  </a:cubicBezTo>
                  <a:lnTo>
                    <a:pt x="2870" y="3144"/>
                  </a:lnTo>
                  <a:cubicBezTo>
                    <a:pt x="2918" y="3191"/>
                    <a:pt x="2965" y="3203"/>
                    <a:pt x="3001" y="3203"/>
                  </a:cubicBezTo>
                  <a:cubicBezTo>
                    <a:pt x="3049" y="3203"/>
                    <a:pt x="3108" y="3191"/>
                    <a:pt x="3144" y="3144"/>
                  </a:cubicBezTo>
                  <a:cubicBezTo>
                    <a:pt x="3215" y="3072"/>
                    <a:pt x="3215" y="2953"/>
                    <a:pt x="3144" y="2870"/>
                  </a:cubicBezTo>
                  <a:lnTo>
                    <a:pt x="2811" y="2548"/>
                  </a:lnTo>
                  <a:cubicBezTo>
                    <a:pt x="2918" y="2394"/>
                    <a:pt x="2989" y="2215"/>
                    <a:pt x="3025" y="2024"/>
                  </a:cubicBezTo>
                  <a:lnTo>
                    <a:pt x="3477" y="2024"/>
                  </a:lnTo>
                  <a:cubicBezTo>
                    <a:pt x="3484" y="2025"/>
                    <a:pt x="3491" y="2026"/>
                    <a:pt x="3498" y="2026"/>
                  </a:cubicBezTo>
                  <a:cubicBezTo>
                    <a:pt x="3596" y="2026"/>
                    <a:pt x="3680" y="1946"/>
                    <a:pt x="3680" y="1846"/>
                  </a:cubicBezTo>
                  <a:cubicBezTo>
                    <a:pt x="3680" y="1739"/>
                    <a:pt x="3585" y="1655"/>
                    <a:pt x="3477" y="1655"/>
                  </a:cubicBezTo>
                  <a:lnTo>
                    <a:pt x="3025" y="1655"/>
                  </a:lnTo>
                  <a:cubicBezTo>
                    <a:pt x="2989" y="1465"/>
                    <a:pt x="2918" y="1286"/>
                    <a:pt x="2811" y="1132"/>
                  </a:cubicBezTo>
                  <a:lnTo>
                    <a:pt x="3144" y="810"/>
                  </a:lnTo>
                  <a:cubicBezTo>
                    <a:pt x="3215" y="727"/>
                    <a:pt x="3215" y="608"/>
                    <a:pt x="3144" y="536"/>
                  </a:cubicBezTo>
                  <a:cubicBezTo>
                    <a:pt x="3102" y="500"/>
                    <a:pt x="3052" y="483"/>
                    <a:pt x="3003" y="483"/>
                  </a:cubicBezTo>
                  <a:cubicBezTo>
                    <a:pt x="2954" y="483"/>
                    <a:pt x="2906" y="500"/>
                    <a:pt x="2870" y="536"/>
                  </a:cubicBezTo>
                  <a:lnTo>
                    <a:pt x="2549" y="870"/>
                  </a:lnTo>
                  <a:cubicBezTo>
                    <a:pt x="2394" y="762"/>
                    <a:pt x="2215" y="691"/>
                    <a:pt x="2025" y="655"/>
                  </a:cubicBezTo>
                  <a:lnTo>
                    <a:pt x="2025" y="191"/>
                  </a:lnTo>
                  <a:cubicBezTo>
                    <a:pt x="2037" y="96"/>
                    <a:pt x="195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453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61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>
            <a:spLocks noGrp="1"/>
          </p:cNvSpPr>
          <p:nvPr>
            <p:ph type="title"/>
          </p:nvPr>
        </p:nvSpPr>
        <p:spPr>
          <a:xfrm>
            <a:off x="675841" y="905460"/>
            <a:ext cx="4416549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Tableau Dashboard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177A8-DD6E-07D6-A624-7C67D5D89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61" y="1505848"/>
            <a:ext cx="5531006" cy="332634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41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>
            <a:spLocks noGrp="1"/>
          </p:cNvSpPr>
          <p:nvPr>
            <p:ph type="title"/>
          </p:nvPr>
        </p:nvSpPr>
        <p:spPr>
          <a:xfrm>
            <a:off x="2377685" y="781863"/>
            <a:ext cx="4388629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61" name="Google Shape;361;p42"/>
          <p:cNvSpPr txBox="1">
            <a:spLocks noGrp="1"/>
          </p:cNvSpPr>
          <p:nvPr>
            <p:ph type="subTitle" idx="1"/>
          </p:nvPr>
        </p:nvSpPr>
        <p:spPr>
          <a:xfrm>
            <a:off x="1211764" y="1581963"/>
            <a:ext cx="7159084" cy="12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err="1"/>
              <a:t>AtliQ</a:t>
            </a:r>
            <a:r>
              <a:rPr lang="en-US" sz="1600" dirty="0"/>
              <a:t> Hospitality's analysis reveals that while the total revenue stands at $1.71B, </a:t>
            </a:r>
            <a:r>
              <a:rPr lang="en-US" sz="1600" dirty="0" err="1"/>
              <a:t>AtliQ</a:t>
            </a:r>
            <a:r>
              <a:rPr lang="en-US" sz="1600" dirty="0"/>
              <a:t> Exotica and </a:t>
            </a:r>
            <a:r>
              <a:rPr lang="en-US" sz="1600" dirty="0" err="1"/>
              <a:t>AtliQ</a:t>
            </a:r>
            <a:r>
              <a:rPr lang="en-US" sz="1600" dirty="0"/>
              <a:t> Palace are the top revenue generators. The average rating across properties is 3.619, with </a:t>
            </a:r>
            <a:r>
              <a:rPr lang="en-US" sz="1600" dirty="0" err="1"/>
              <a:t>AtliQ</a:t>
            </a:r>
            <a:r>
              <a:rPr lang="en-US" sz="1600" dirty="0"/>
              <a:t> Blu leading in guest satisfaction. The overall occupancy rate is 57.87%, indicating room for improvement. </a:t>
            </a:r>
            <a:r>
              <a:rPr lang="en-US" sz="1600" dirty="0" err="1"/>
              <a:t>AtliQ</a:t>
            </a:r>
            <a:r>
              <a:rPr lang="en-US" sz="1600" dirty="0"/>
              <a:t> Grands and </a:t>
            </a:r>
            <a:r>
              <a:rPr lang="en-US" sz="1600" dirty="0" err="1"/>
              <a:t>AtliQ</a:t>
            </a:r>
            <a:r>
              <a:rPr lang="en-US" sz="1600" dirty="0"/>
              <a:t> Seasons underperform in both revenue and bookings, suggesting the need for targeted strategies to enhance performance. Total bookings show a downward trend towards the end of the period, highlighting potential issues in attracting guests consistently. To regain market share, </a:t>
            </a:r>
            <a:r>
              <a:rPr lang="en-US" sz="1600" dirty="0" err="1"/>
              <a:t>AtliQ</a:t>
            </a:r>
            <a:r>
              <a:rPr lang="en-US" sz="1600" dirty="0"/>
              <a:t> should focus on improving underperforming properties and maintaining high standards in guest experience.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39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AtliQ Hospitality Analysis</a:t>
            </a:r>
            <a:endParaRPr dirty="0"/>
          </a:p>
        </p:txBody>
      </p:sp>
      <p:sp>
        <p:nvSpPr>
          <p:cNvPr id="297" name="Google Shape;297;p37"/>
          <p:cNvSpPr/>
          <p:nvPr/>
        </p:nvSpPr>
        <p:spPr>
          <a:xfrm>
            <a:off x="1597000" y="3549250"/>
            <a:ext cx="2729673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– Sudeep Kumar Lakra</a:t>
            </a:r>
            <a:endParaRPr dirty="0"/>
          </a:p>
        </p:txBody>
      </p:sp>
      <p:sp>
        <p:nvSpPr>
          <p:cNvPr id="2" name="Google Shape;297;p37">
            <a:extLst>
              <a:ext uri="{FF2B5EF4-FFF2-40B4-BE49-F238E27FC236}">
                <a16:creationId xmlns:a16="http://schemas.microsoft.com/office/drawing/2014/main" id="{F40A0530-9A85-EF3B-1B37-CDDB108EE8B6}"/>
              </a:ext>
            </a:extLst>
          </p:cNvPr>
          <p:cNvSpPr/>
          <p:nvPr/>
        </p:nvSpPr>
        <p:spPr>
          <a:xfrm>
            <a:off x="4817327" y="3549250"/>
            <a:ext cx="2729673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98;p37">
            <a:extLst>
              <a:ext uri="{FF2B5EF4-FFF2-40B4-BE49-F238E27FC236}">
                <a16:creationId xmlns:a16="http://schemas.microsoft.com/office/drawing/2014/main" id="{A94751ED-353A-B800-6AC9-2FCCF98F73F8}"/>
              </a:ext>
            </a:extLst>
          </p:cNvPr>
          <p:cNvSpPr txBox="1">
            <a:spLocks/>
          </p:cNvSpPr>
          <p:nvPr/>
        </p:nvSpPr>
        <p:spPr>
          <a:xfrm>
            <a:off x="5418755" y="3607600"/>
            <a:ext cx="35631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/>
            <a:r>
              <a:rPr lang="en-US" dirty="0">
                <a:latin typeface="Syne" panose="020B0604020202020204" charset="0"/>
              </a:rPr>
              <a:t>ID : </a:t>
            </a:r>
            <a:r>
              <a:rPr lang="en-US" b="0" i="0" dirty="0">
                <a:solidFill>
                  <a:srgbClr val="222222"/>
                </a:solidFill>
                <a:effectLst/>
                <a:latin typeface="Syne" panose="020B0604020202020204" charset="0"/>
              </a:rPr>
              <a:t>UMIP9740 </a:t>
            </a:r>
            <a:endParaRPr lang="en-US" dirty="0">
              <a:latin typeface="Sy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28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2018100" y="1915350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2018100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F08A4DAD-9595-57CC-B4C8-CF8E16CA1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672088"/>
            <a:ext cx="507496" cy="502913"/>
          </a:xfrm>
          <a:prstGeom prst="rect">
            <a:avLst/>
          </a:prstGeom>
        </p:spPr>
      </p:pic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213F5835-EF50-2494-915D-85F645A09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9593" y="3521079"/>
            <a:ext cx="1027431" cy="5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7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/>
          <p:nvPr/>
        </p:nvSpPr>
        <p:spPr>
          <a:xfrm>
            <a:off x="5640625" y="3133238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5640625" y="16266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1674150" y="31521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1674150" y="16077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4751150" y="3074770"/>
            <a:ext cx="8334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751150" y="1550775"/>
            <a:ext cx="8334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748577" y="307476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748577" y="155076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8" name="Google Shape;318;p39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vs. solution</a:t>
            </a:r>
            <a:endParaRPr dirty="0"/>
          </a:p>
        </p:txBody>
      </p:sp>
      <p:sp>
        <p:nvSpPr>
          <p:cNvPr id="320" name="Google Shape;320;p39"/>
          <p:cNvSpPr txBox="1">
            <a:spLocks noGrp="1"/>
          </p:cNvSpPr>
          <p:nvPr>
            <p:ph type="title" idx="3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</a:t>
            </a:r>
            <a:endParaRPr dirty="0"/>
          </a:p>
        </p:txBody>
      </p:sp>
      <p:sp>
        <p:nvSpPr>
          <p:cNvPr id="323" name="Google Shape;323;p39"/>
          <p:cNvSpPr txBox="1">
            <a:spLocks noGrp="1"/>
          </p:cNvSpPr>
          <p:nvPr>
            <p:ph type="title" idx="6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products</a:t>
            </a:r>
            <a:endParaRPr dirty="0"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9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7" name="Google Shape;327;p39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329" name="Google Shape;329;p39"/>
          <p:cNvSpPr txBox="1">
            <a:spLocks noGrp="1"/>
          </p:cNvSpPr>
          <p:nvPr>
            <p:ph type="title" idx="15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/>
          </p:nvPr>
        </p:nvSpPr>
        <p:spPr>
          <a:xfrm>
            <a:off x="2446975" y="1870148"/>
            <a:ext cx="48645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35" name="Google Shape;335;p40"/>
          <p:cNvSpPr txBox="1">
            <a:spLocks noGrp="1"/>
          </p:cNvSpPr>
          <p:nvPr>
            <p:ph type="subTitle" idx="1"/>
          </p:nvPr>
        </p:nvSpPr>
        <p:spPr>
          <a:xfrm>
            <a:off x="2719638" y="2735797"/>
            <a:ext cx="4866900" cy="13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AtliQ</a:t>
            </a:r>
            <a:r>
              <a:rPr lang="en-US" dirty="0"/>
              <a:t> Grands, a 20-year veteran in India's luxury hotel industry, owns multiple five-star properties. Facing market share and revenue losses due to competitor strategies and management issues, they aim to regain their position by incorporating Business and Data Intelligence, outsourcing to a third-party service provider for insights.</a:t>
            </a:r>
            <a:endParaRPr dirty="0"/>
          </a:p>
        </p:txBody>
      </p:sp>
      <p:sp>
        <p:nvSpPr>
          <p:cNvPr id="336" name="Google Shape;336;p40"/>
          <p:cNvSpPr/>
          <p:nvPr/>
        </p:nvSpPr>
        <p:spPr>
          <a:xfrm>
            <a:off x="6455275" y="645377"/>
            <a:ext cx="856200" cy="85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40"/>
          <p:cNvGrpSpPr/>
          <p:nvPr/>
        </p:nvGrpSpPr>
        <p:grpSpPr>
          <a:xfrm>
            <a:off x="6651888" y="817103"/>
            <a:ext cx="462975" cy="462556"/>
            <a:chOff x="3481708" y="3386870"/>
            <a:chExt cx="462975" cy="462556"/>
          </a:xfrm>
        </p:grpSpPr>
        <p:sp>
          <p:nvSpPr>
            <p:cNvPr id="338" name="Google Shape;338;p40"/>
            <p:cNvSpPr/>
            <p:nvPr/>
          </p:nvSpPr>
          <p:spPr>
            <a:xfrm>
              <a:off x="3531908" y="3386870"/>
              <a:ext cx="132319" cy="126905"/>
            </a:xfrm>
            <a:custGeom>
              <a:avLst/>
              <a:gdLst/>
              <a:ahLst/>
              <a:cxnLst/>
              <a:rect l="l" t="t" r="r" b="b"/>
              <a:pathLst>
                <a:path w="1882" h="1805" extrusionOk="0">
                  <a:moveTo>
                    <a:pt x="465" y="0"/>
                  </a:moveTo>
                  <a:cubicBezTo>
                    <a:pt x="358" y="0"/>
                    <a:pt x="251" y="42"/>
                    <a:pt x="167" y="125"/>
                  </a:cubicBezTo>
                  <a:cubicBezTo>
                    <a:pt x="1" y="280"/>
                    <a:pt x="1" y="554"/>
                    <a:pt x="167" y="697"/>
                  </a:cubicBezTo>
                  <a:lnTo>
                    <a:pt x="1251" y="1768"/>
                  </a:lnTo>
                  <a:cubicBezTo>
                    <a:pt x="1275" y="1792"/>
                    <a:pt x="1301" y="1804"/>
                    <a:pt x="1325" y="1804"/>
                  </a:cubicBezTo>
                  <a:cubicBezTo>
                    <a:pt x="1349" y="1804"/>
                    <a:pt x="1370" y="1792"/>
                    <a:pt x="1382" y="1768"/>
                  </a:cubicBezTo>
                  <a:lnTo>
                    <a:pt x="1834" y="1328"/>
                  </a:lnTo>
                  <a:cubicBezTo>
                    <a:pt x="1882" y="1280"/>
                    <a:pt x="1882" y="1221"/>
                    <a:pt x="1834" y="1197"/>
                  </a:cubicBezTo>
                  <a:lnTo>
                    <a:pt x="763" y="125"/>
                  </a:lnTo>
                  <a:cubicBezTo>
                    <a:pt x="679" y="42"/>
                    <a:pt x="572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3536970" y="3608270"/>
              <a:ext cx="132319" cy="127749"/>
            </a:xfrm>
            <a:custGeom>
              <a:avLst/>
              <a:gdLst/>
              <a:ahLst/>
              <a:cxnLst/>
              <a:rect l="l" t="t" r="r" b="b"/>
              <a:pathLst>
                <a:path w="1882" h="1817" extrusionOk="0">
                  <a:moveTo>
                    <a:pt x="1317" y="0"/>
                  </a:moveTo>
                  <a:cubicBezTo>
                    <a:pt x="1292" y="0"/>
                    <a:pt x="1268" y="12"/>
                    <a:pt x="1250" y="36"/>
                  </a:cubicBezTo>
                  <a:lnTo>
                    <a:pt x="179" y="1108"/>
                  </a:lnTo>
                  <a:cubicBezTo>
                    <a:pt x="0" y="1263"/>
                    <a:pt x="0" y="1524"/>
                    <a:pt x="167" y="1691"/>
                  </a:cubicBezTo>
                  <a:cubicBezTo>
                    <a:pt x="250" y="1774"/>
                    <a:pt x="357" y="1816"/>
                    <a:pt x="464" y="1816"/>
                  </a:cubicBezTo>
                  <a:cubicBezTo>
                    <a:pt x="572" y="1816"/>
                    <a:pt x="679" y="1774"/>
                    <a:pt x="762" y="1691"/>
                  </a:cubicBezTo>
                  <a:lnTo>
                    <a:pt x="1834" y="620"/>
                  </a:lnTo>
                  <a:cubicBezTo>
                    <a:pt x="1881" y="572"/>
                    <a:pt x="1881" y="512"/>
                    <a:pt x="1834" y="489"/>
                  </a:cubicBezTo>
                  <a:lnTo>
                    <a:pt x="1393" y="36"/>
                  </a:lnTo>
                  <a:cubicBezTo>
                    <a:pt x="1369" y="12"/>
                    <a:pt x="1343" y="0"/>
                    <a:pt x="1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3760479" y="3386870"/>
              <a:ext cx="131475" cy="126905"/>
            </a:xfrm>
            <a:custGeom>
              <a:avLst/>
              <a:gdLst/>
              <a:ahLst/>
              <a:cxnLst/>
              <a:rect l="l" t="t" r="r" b="b"/>
              <a:pathLst>
                <a:path w="1870" h="1805" extrusionOk="0">
                  <a:moveTo>
                    <a:pt x="1409" y="0"/>
                  </a:moveTo>
                  <a:cubicBezTo>
                    <a:pt x="1301" y="0"/>
                    <a:pt x="1191" y="42"/>
                    <a:pt x="1107" y="125"/>
                  </a:cubicBezTo>
                  <a:lnTo>
                    <a:pt x="36" y="1197"/>
                  </a:lnTo>
                  <a:cubicBezTo>
                    <a:pt x="0" y="1233"/>
                    <a:pt x="0" y="1292"/>
                    <a:pt x="36" y="1328"/>
                  </a:cubicBezTo>
                  <a:lnTo>
                    <a:pt x="500" y="1768"/>
                  </a:lnTo>
                  <a:cubicBezTo>
                    <a:pt x="524" y="1792"/>
                    <a:pt x="551" y="1804"/>
                    <a:pt x="575" y="1804"/>
                  </a:cubicBezTo>
                  <a:cubicBezTo>
                    <a:pt x="598" y="1804"/>
                    <a:pt x="619" y="1792"/>
                    <a:pt x="631" y="1768"/>
                  </a:cubicBezTo>
                  <a:lnTo>
                    <a:pt x="1703" y="697"/>
                  </a:lnTo>
                  <a:cubicBezTo>
                    <a:pt x="1869" y="542"/>
                    <a:pt x="1869" y="268"/>
                    <a:pt x="1703" y="125"/>
                  </a:cubicBezTo>
                  <a:cubicBezTo>
                    <a:pt x="1625" y="42"/>
                    <a:pt x="1518" y="0"/>
                    <a:pt x="1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3757104" y="3608270"/>
              <a:ext cx="130631" cy="127749"/>
            </a:xfrm>
            <a:custGeom>
              <a:avLst/>
              <a:gdLst/>
              <a:ahLst/>
              <a:cxnLst/>
              <a:rect l="l" t="t" r="r" b="b"/>
              <a:pathLst>
                <a:path w="1858" h="1817" extrusionOk="0">
                  <a:moveTo>
                    <a:pt x="554" y="0"/>
                  </a:moveTo>
                  <a:cubicBezTo>
                    <a:pt x="530" y="0"/>
                    <a:pt x="506" y="12"/>
                    <a:pt x="489" y="36"/>
                  </a:cubicBezTo>
                  <a:lnTo>
                    <a:pt x="48" y="489"/>
                  </a:lnTo>
                  <a:cubicBezTo>
                    <a:pt x="0" y="524"/>
                    <a:pt x="0" y="584"/>
                    <a:pt x="48" y="620"/>
                  </a:cubicBezTo>
                  <a:lnTo>
                    <a:pt x="1120" y="1691"/>
                  </a:lnTo>
                  <a:cubicBezTo>
                    <a:pt x="1197" y="1774"/>
                    <a:pt x="1304" y="1816"/>
                    <a:pt x="1410" y="1816"/>
                  </a:cubicBezTo>
                  <a:cubicBezTo>
                    <a:pt x="1516" y="1816"/>
                    <a:pt x="1620" y="1774"/>
                    <a:pt x="1691" y="1691"/>
                  </a:cubicBezTo>
                  <a:cubicBezTo>
                    <a:pt x="1858" y="1524"/>
                    <a:pt x="1858" y="1263"/>
                    <a:pt x="1691" y="1108"/>
                  </a:cubicBezTo>
                  <a:lnTo>
                    <a:pt x="620" y="36"/>
                  </a:lnTo>
                  <a:cubicBezTo>
                    <a:pt x="602" y="12"/>
                    <a:pt x="578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3696006" y="3549492"/>
              <a:ext cx="34380" cy="31217"/>
            </a:xfrm>
            <a:custGeom>
              <a:avLst/>
              <a:gdLst/>
              <a:ahLst/>
              <a:cxnLst/>
              <a:rect l="l" t="t" r="r" b="b"/>
              <a:pathLst>
                <a:path w="489" h="444" extrusionOk="0">
                  <a:moveTo>
                    <a:pt x="244" y="1"/>
                  </a:moveTo>
                  <a:cubicBezTo>
                    <a:pt x="166" y="1"/>
                    <a:pt x="89" y="40"/>
                    <a:pt x="48" y="122"/>
                  </a:cubicBezTo>
                  <a:cubicBezTo>
                    <a:pt x="48" y="146"/>
                    <a:pt x="36" y="146"/>
                    <a:pt x="36" y="158"/>
                  </a:cubicBezTo>
                  <a:cubicBezTo>
                    <a:pt x="0" y="241"/>
                    <a:pt x="36" y="324"/>
                    <a:pt x="96" y="384"/>
                  </a:cubicBezTo>
                  <a:cubicBezTo>
                    <a:pt x="119" y="408"/>
                    <a:pt x="179" y="444"/>
                    <a:pt x="238" y="444"/>
                  </a:cubicBezTo>
                  <a:cubicBezTo>
                    <a:pt x="298" y="444"/>
                    <a:pt x="357" y="408"/>
                    <a:pt x="405" y="384"/>
                  </a:cubicBezTo>
                  <a:cubicBezTo>
                    <a:pt x="488" y="289"/>
                    <a:pt x="488" y="158"/>
                    <a:pt x="405" y="63"/>
                  </a:cubicBezTo>
                  <a:cubicBezTo>
                    <a:pt x="360" y="22"/>
                    <a:pt x="301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3674211" y="3466810"/>
              <a:ext cx="77901" cy="59480"/>
            </a:xfrm>
            <a:custGeom>
              <a:avLst/>
              <a:gdLst/>
              <a:ahLst/>
              <a:cxnLst/>
              <a:rect l="l" t="t" r="r" b="b"/>
              <a:pathLst>
                <a:path w="1108" h="846" extrusionOk="0">
                  <a:moveTo>
                    <a:pt x="548" y="0"/>
                  </a:moveTo>
                  <a:cubicBezTo>
                    <a:pt x="441" y="0"/>
                    <a:pt x="346" y="12"/>
                    <a:pt x="239" y="24"/>
                  </a:cubicBezTo>
                  <a:cubicBezTo>
                    <a:pt x="239" y="60"/>
                    <a:pt x="251" y="84"/>
                    <a:pt x="251" y="119"/>
                  </a:cubicBezTo>
                  <a:cubicBezTo>
                    <a:pt x="251" y="250"/>
                    <a:pt x="215" y="369"/>
                    <a:pt x="108" y="453"/>
                  </a:cubicBezTo>
                  <a:lnTo>
                    <a:pt x="1" y="560"/>
                  </a:lnTo>
                  <a:lnTo>
                    <a:pt x="286" y="846"/>
                  </a:lnTo>
                  <a:cubicBezTo>
                    <a:pt x="364" y="798"/>
                    <a:pt x="453" y="774"/>
                    <a:pt x="545" y="774"/>
                  </a:cubicBezTo>
                  <a:cubicBezTo>
                    <a:pt x="638" y="774"/>
                    <a:pt x="733" y="798"/>
                    <a:pt x="822" y="846"/>
                  </a:cubicBezTo>
                  <a:lnTo>
                    <a:pt x="1108" y="560"/>
                  </a:lnTo>
                  <a:lnTo>
                    <a:pt x="1001" y="453"/>
                  </a:lnTo>
                  <a:cubicBezTo>
                    <a:pt x="882" y="334"/>
                    <a:pt x="834" y="179"/>
                    <a:pt x="858" y="24"/>
                  </a:cubicBezTo>
                  <a:cubicBezTo>
                    <a:pt x="763" y="0"/>
                    <a:pt x="656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3752112" y="3526220"/>
              <a:ext cx="72839" cy="72065"/>
            </a:xfrm>
            <a:custGeom>
              <a:avLst/>
              <a:gdLst/>
              <a:ahLst/>
              <a:cxnLst/>
              <a:rect l="l" t="t" r="r" b="b"/>
              <a:pathLst>
                <a:path w="1036" h="1025" extrusionOk="0">
                  <a:moveTo>
                    <a:pt x="274" y="1"/>
                  </a:moveTo>
                  <a:lnTo>
                    <a:pt x="0" y="286"/>
                  </a:lnTo>
                  <a:cubicBezTo>
                    <a:pt x="83" y="441"/>
                    <a:pt x="83" y="655"/>
                    <a:pt x="0" y="822"/>
                  </a:cubicBezTo>
                  <a:lnTo>
                    <a:pt x="191" y="1025"/>
                  </a:lnTo>
                  <a:lnTo>
                    <a:pt x="298" y="917"/>
                  </a:lnTo>
                  <a:cubicBezTo>
                    <a:pt x="381" y="834"/>
                    <a:pt x="500" y="786"/>
                    <a:pt x="631" y="786"/>
                  </a:cubicBezTo>
                  <a:cubicBezTo>
                    <a:pt x="774" y="786"/>
                    <a:pt x="893" y="834"/>
                    <a:pt x="976" y="917"/>
                  </a:cubicBezTo>
                  <a:lnTo>
                    <a:pt x="1036" y="977"/>
                  </a:lnTo>
                  <a:lnTo>
                    <a:pt x="917" y="405"/>
                  </a:lnTo>
                  <a:cubicBezTo>
                    <a:pt x="905" y="322"/>
                    <a:pt x="869" y="251"/>
                    <a:pt x="857" y="179"/>
                  </a:cubicBezTo>
                  <a:cubicBezTo>
                    <a:pt x="798" y="191"/>
                    <a:pt x="750" y="203"/>
                    <a:pt x="691" y="203"/>
                  </a:cubicBezTo>
                  <a:cubicBezTo>
                    <a:pt x="560" y="203"/>
                    <a:pt x="441" y="167"/>
                    <a:pt x="357" y="72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3601372" y="3526220"/>
              <a:ext cx="73753" cy="72065"/>
            </a:xfrm>
            <a:custGeom>
              <a:avLst/>
              <a:gdLst/>
              <a:ahLst/>
              <a:cxnLst/>
              <a:rect l="l" t="t" r="r" b="b"/>
              <a:pathLst>
                <a:path w="1049" h="1025" extrusionOk="0">
                  <a:moveTo>
                    <a:pt x="751" y="1"/>
                  </a:moveTo>
                  <a:lnTo>
                    <a:pt x="680" y="72"/>
                  </a:lnTo>
                  <a:cubicBezTo>
                    <a:pt x="596" y="167"/>
                    <a:pt x="477" y="203"/>
                    <a:pt x="334" y="203"/>
                  </a:cubicBezTo>
                  <a:cubicBezTo>
                    <a:pt x="275" y="203"/>
                    <a:pt x="215" y="191"/>
                    <a:pt x="179" y="179"/>
                  </a:cubicBezTo>
                  <a:cubicBezTo>
                    <a:pt x="144" y="251"/>
                    <a:pt x="132" y="322"/>
                    <a:pt x="120" y="394"/>
                  </a:cubicBezTo>
                  <a:lnTo>
                    <a:pt x="1" y="977"/>
                  </a:lnTo>
                  <a:lnTo>
                    <a:pt x="60" y="917"/>
                  </a:lnTo>
                  <a:cubicBezTo>
                    <a:pt x="144" y="834"/>
                    <a:pt x="263" y="786"/>
                    <a:pt x="394" y="786"/>
                  </a:cubicBezTo>
                  <a:cubicBezTo>
                    <a:pt x="537" y="786"/>
                    <a:pt x="656" y="834"/>
                    <a:pt x="739" y="917"/>
                  </a:cubicBezTo>
                  <a:lnTo>
                    <a:pt x="846" y="1025"/>
                  </a:lnTo>
                  <a:lnTo>
                    <a:pt x="1049" y="822"/>
                  </a:lnTo>
                  <a:cubicBezTo>
                    <a:pt x="1013" y="727"/>
                    <a:pt x="989" y="644"/>
                    <a:pt x="989" y="548"/>
                  </a:cubicBezTo>
                  <a:cubicBezTo>
                    <a:pt x="989" y="453"/>
                    <a:pt x="1013" y="358"/>
                    <a:pt x="1049" y="274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3600528" y="3601590"/>
              <a:ext cx="224422" cy="150739"/>
            </a:xfrm>
            <a:custGeom>
              <a:avLst/>
              <a:gdLst/>
              <a:ahLst/>
              <a:cxnLst/>
              <a:rect l="l" t="t" r="r" b="b"/>
              <a:pathLst>
                <a:path w="3192" h="2144" extrusionOk="0">
                  <a:moveTo>
                    <a:pt x="1334" y="0"/>
                  </a:moveTo>
                  <a:lnTo>
                    <a:pt x="1120" y="203"/>
                  </a:lnTo>
                  <a:lnTo>
                    <a:pt x="1192" y="286"/>
                  </a:lnTo>
                  <a:cubicBezTo>
                    <a:pt x="1287" y="369"/>
                    <a:pt x="1346" y="488"/>
                    <a:pt x="1346" y="619"/>
                  </a:cubicBezTo>
                  <a:cubicBezTo>
                    <a:pt x="1346" y="762"/>
                    <a:pt x="1299" y="881"/>
                    <a:pt x="1192" y="965"/>
                  </a:cubicBezTo>
                  <a:lnTo>
                    <a:pt x="120" y="2036"/>
                  </a:lnTo>
                  <a:cubicBezTo>
                    <a:pt x="84" y="2084"/>
                    <a:pt x="49" y="2108"/>
                    <a:pt x="1" y="2143"/>
                  </a:cubicBezTo>
                  <a:lnTo>
                    <a:pt x="1049" y="2143"/>
                  </a:lnTo>
                  <a:cubicBezTo>
                    <a:pt x="1108" y="1917"/>
                    <a:pt x="1334" y="1750"/>
                    <a:pt x="1585" y="1750"/>
                  </a:cubicBezTo>
                  <a:lnTo>
                    <a:pt x="1596" y="1750"/>
                  </a:lnTo>
                  <a:cubicBezTo>
                    <a:pt x="1858" y="1750"/>
                    <a:pt x="2073" y="1917"/>
                    <a:pt x="2156" y="2143"/>
                  </a:cubicBezTo>
                  <a:lnTo>
                    <a:pt x="3192" y="2143"/>
                  </a:lnTo>
                  <a:cubicBezTo>
                    <a:pt x="3144" y="2108"/>
                    <a:pt x="3109" y="2084"/>
                    <a:pt x="3073" y="2036"/>
                  </a:cubicBezTo>
                  <a:lnTo>
                    <a:pt x="2001" y="965"/>
                  </a:lnTo>
                  <a:cubicBezTo>
                    <a:pt x="1918" y="881"/>
                    <a:pt x="1858" y="762"/>
                    <a:pt x="1858" y="619"/>
                  </a:cubicBezTo>
                  <a:cubicBezTo>
                    <a:pt x="1858" y="488"/>
                    <a:pt x="1894" y="369"/>
                    <a:pt x="2001" y="286"/>
                  </a:cubicBezTo>
                  <a:lnTo>
                    <a:pt x="2073" y="203"/>
                  </a:lnTo>
                  <a:lnTo>
                    <a:pt x="1870" y="0"/>
                  </a:lnTo>
                  <a:cubicBezTo>
                    <a:pt x="1775" y="48"/>
                    <a:pt x="1692" y="60"/>
                    <a:pt x="1596" y="60"/>
                  </a:cubicBezTo>
                  <a:cubicBezTo>
                    <a:pt x="1513" y="60"/>
                    <a:pt x="1406" y="48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3481708" y="3752260"/>
              <a:ext cx="462975" cy="97165"/>
            </a:xfrm>
            <a:custGeom>
              <a:avLst/>
              <a:gdLst/>
              <a:ahLst/>
              <a:cxnLst/>
              <a:rect l="l" t="t" r="r" b="b"/>
              <a:pathLst>
                <a:path w="6585" h="1382" extrusionOk="0">
                  <a:moveTo>
                    <a:pt x="3275" y="0"/>
                  </a:moveTo>
                  <a:cubicBezTo>
                    <a:pt x="3167" y="0"/>
                    <a:pt x="3084" y="84"/>
                    <a:pt x="3084" y="191"/>
                  </a:cubicBezTo>
                  <a:lnTo>
                    <a:pt x="3084" y="1000"/>
                  </a:lnTo>
                  <a:lnTo>
                    <a:pt x="2691" y="1000"/>
                  </a:lnTo>
                  <a:lnTo>
                    <a:pt x="2691" y="405"/>
                  </a:lnTo>
                  <a:lnTo>
                    <a:pt x="1084" y="405"/>
                  </a:lnTo>
                  <a:lnTo>
                    <a:pt x="941" y="1000"/>
                  </a:lnTo>
                  <a:lnTo>
                    <a:pt x="191" y="1000"/>
                  </a:lnTo>
                  <a:cubicBezTo>
                    <a:pt x="96" y="1000"/>
                    <a:pt x="0" y="1084"/>
                    <a:pt x="0" y="1191"/>
                  </a:cubicBezTo>
                  <a:cubicBezTo>
                    <a:pt x="0" y="1298"/>
                    <a:pt x="96" y="1381"/>
                    <a:pt x="191" y="1381"/>
                  </a:cubicBezTo>
                  <a:lnTo>
                    <a:pt x="6382" y="1381"/>
                  </a:lnTo>
                  <a:cubicBezTo>
                    <a:pt x="6489" y="1381"/>
                    <a:pt x="6584" y="1298"/>
                    <a:pt x="6584" y="1191"/>
                  </a:cubicBezTo>
                  <a:cubicBezTo>
                    <a:pt x="6561" y="1084"/>
                    <a:pt x="6489" y="1000"/>
                    <a:pt x="6370" y="1000"/>
                  </a:cubicBezTo>
                  <a:lnTo>
                    <a:pt x="5584" y="1000"/>
                  </a:lnTo>
                  <a:lnTo>
                    <a:pt x="5430" y="405"/>
                  </a:lnTo>
                  <a:lnTo>
                    <a:pt x="3858" y="405"/>
                  </a:lnTo>
                  <a:lnTo>
                    <a:pt x="3858" y="1000"/>
                  </a:lnTo>
                  <a:lnTo>
                    <a:pt x="3489" y="1000"/>
                  </a:lnTo>
                  <a:lnTo>
                    <a:pt x="3489" y="191"/>
                  </a:lnTo>
                  <a:cubicBezTo>
                    <a:pt x="3489" y="84"/>
                    <a:pt x="3394" y="0"/>
                    <a:pt x="3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vs. solution</a:t>
            </a:r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>
            <a:spLocks noGrp="1"/>
          </p:cNvSpPr>
          <p:nvPr>
            <p:ph type="title"/>
          </p:nvPr>
        </p:nvSpPr>
        <p:spPr>
          <a:xfrm>
            <a:off x="1523999" y="781863"/>
            <a:ext cx="5332767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361" name="Google Shape;361;p42"/>
          <p:cNvSpPr txBox="1">
            <a:spLocks noGrp="1"/>
          </p:cNvSpPr>
          <p:nvPr>
            <p:ph type="subTitle" idx="1"/>
          </p:nvPr>
        </p:nvSpPr>
        <p:spPr>
          <a:xfrm>
            <a:off x="1523999" y="1692201"/>
            <a:ext cx="6683299" cy="12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 err="1"/>
              <a:t>Atliq</a:t>
            </a:r>
            <a:r>
              <a:rPr lang="en-US" sz="1400" dirty="0"/>
              <a:t> Grands owns multiple five-star hotels across India. They have been in the hospitality industry for the past 20 years. Due to strategic moves from other competitors and ineffective decision-making in management, </a:t>
            </a:r>
            <a:r>
              <a:rPr lang="en-US" sz="1400" dirty="0" err="1"/>
              <a:t>Atliq</a:t>
            </a:r>
            <a:r>
              <a:rPr lang="en-US" sz="1400" dirty="0"/>
              <a:t> Grands are losing its market share and revenue in the luxury/business hotels category. As a strategic move, the managing director of </a:t>
            </a:r>
            <a:r>
              <a:rPr lang="en-US" sz="1400" dirty="0" err="1"/>
              <a:t>Atliq</a:t>
            </a:r>
            <a:r>
              <a:rPr lang="en-US" sz="1400" dirty="0"/>
              <a:t> Grands wanted to incorporate “Business and Data Intelligence” in order to regain their market share and revenue. However, they do not have an in-house data analytics team to provide them with these insights. Their revenue management team had decided to hire a 3rd party service provider to provide them with insights from their historical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62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77;p49">
            <a:extLst>
              <a:ext uri="{FF2B5EF4-FFF2-40B4-BE49-F238E27FC236}">
                <a16:creationId xmlns:a16="http://schemas.microsoft.com/office/drawing/2014/main" id="{10BA9F61-DC95-ACA3-82E2-5518289DE9AE}"/>
              </a:ext>
            </a:extLst>
          </p:cNvPr>
          <p:cNvSpPr/>
          <p:nvPr/>
        </p:nvSpPr>
        <p:spPr>
          <a:xfrm>
            <a:off x="5846650" y="2859849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9"/>
          <p:cNvSpPr/>
          <p:nvPr/>
        </p:nvSpPr>
        <p:spPr>
          <a:xfrm>
            <a:off x="537175" y="2121302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9"/>
          <p:cNvSpPr/>
          <p:nvPr/>
        </p:nvSpPr>
        <p:spPr>
          <a:xfrm>
            <a:off x="3336823" y="2121302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9"/>
          <p:cNvSpPr/>
          <p:nvPr/>
        </p:nvSpPr>
        <p:spPr>
          <a:xfrm>
            <a:off x="5852661" y="2160150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9"/>
          <p:cNvSpPr/>
          <p:nvPr/>
        </p:nvSpPr>
        <p:spPr>
          <a:xfrm>
            <a:off x="6264550" y="1019959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9"/>
          <p:cNvSpPr/>
          <p:nvPr/>
        </p:nvSpPr>
        <p:spPr>
          <a:xfrm>
            <a:off x="3908773" y="1064523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9"/>
          <p:cNvSpPr/>
          <p:nvPr/>
        </p:nvSpPr>
        <p:spPr>
          <a:xfrm>
            <a:off x="995750" y="1108542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9"/>
          <p:cNvSpPr txBox="1">
            <a:spLocks noGrp="1"/>
          </p:cNvSpPr>
          <p:nvPr>
            <p:ph type="title" idx="2"/>
          </p:nvPr>
        </p:nvSpPr>
        <p:spPr>
          <a:xfrm>
            <a:off x="585175" y="2218444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im Dates</a:t>
            </a:r>
            <a:endParaRPr dirty="0"/>
          </a:p>
        </p:txBody>
      </p:sp>
      <p:sp>
        <p:nvSpPr>
          <p:cNvPr id="482" name="Google Shape;482;p49"/>
          <p:cNvSpPr txBox="1">
            <a:spLocks noGrp="1"/>
          </p:cNvSpPr>
          <p:nvPr>
            <p:ph type="title" idx="4"/>
          </p:nvPr>
        </p:nvSpPr>
        <p:spPr>
          <a:xfrm>
            <a:off x="3384823" y="2202152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 Hotels</a:t>
            </a:r>
            <a:endParaRPr dirty="0"/>
          </a:p>
        </p:txBody>
      </p:sp>
      <p:sp>
        <p:nvSpPr>
          <p:cNvPr id="484" name="Google Shape;484;p49"/>
          <p:cNvSpPr txBox="1">
            <a:spLocks noGrp="1"/>
          </p:cNvSpPr>
          <p:nvPr>
            <p:ph type="title"/>
          </p:nvPr>
        </p:nvSpPr>
        <p:spPr>
          <a:xfrm>
            <a:off x="964502" y="372856"/>
            <a:ext cx="1702848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Tables</a:t>
            </a:r>
            <a:endParaRPr dirty="0"/>
          </a:p>
        </p:txBody>
      </p:sp>
      <p:sp>
        <p:nvSpPr>
          <p:cNvPr id="485" name="Google Shape;485;p49"/>
          <p:cNvSpPr txBox="1">
            <a:spLocks noGrp="1"/>
          </p:cNvSpPr>
          <p:nvPr>
            <p:ph type="title" idx="3"/>
          </p:nvPr>
        </p:nvSpPr>
        <p:spPr>
          <a:xfrm>
            <a:off x="964502" y="1108542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6" name="Google Shape;486;p49"/>
          <p:cNvSpPr txBox="1">
            <a:spLocks noGrp="1"/>
          </p:cNvSpPr>
          <p:nvPr>
            <p:ph type="title" idx="6"/>
          </p:nvPr>
        </p:nvSpPr>
        <p:spPr>
          <a:xfrm>
            <a:off x="3908773" y="1027846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7" name="Google Shape;487;p49"/>
          <p:cNvSpPr txBox="1">
            <a:spLocks noGrp="1"/>
          </p:cNvSpPr>
          <p:nvPr>
            <p:ph type="title" idx="7"/>
          </p:nvPr>
        </p:nvSpPr>
        <p:spPr>
          <a:xfrm>
            <a:off x="5900661" y="2241000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 Rooms</a:t>
            </a:r>
            <a:endParaRPr dirty="0"/>
          </a:p>
        </p:txBody>
      </p:sp>
      <p:sp>
        <p:nvSpPr>
          <p:cNvPr id="489" name="Google Shape;489;p49"/>
          <p:cNvSpPr txBox="1">
            <a:spLocks noGrp="1"/>
          </p:cNvSpPr>
          <p:nvPr>
            <p:ph type="title" idx="9"/>
          </p:nvPr>
        </p:nvSpPr>
        <p:spPr>
          <a:xfrm>
            <a:off x="6264550" y="985230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" name="Google Shape;477;p49">
            <a:extLst>
              <a:ext uri="{FF2B5EF4-FFF2-40B4-BE49-F238E27FC236}">
                <a16:creationId xmlns:a16="http://schemas.microsoft.com/office/drawing/2014/main" id="{77073AA1-9CAC-A760-D81A-43AD70014F29}"/>
              </a:ext>
            </a:extLst>
          </p:cNvPr>
          <p:cNvSpPr/>
          <p:nvPr/>
        </p:nvSpPr>
        <p:spPr>
          <a:xfrm>
            <a:off x="2136337" y="2916565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86;p49">
            <a:extLst>
              <a:ext uri="{FF2B5EF4-FFF2-40B4-BE49-F238E27FC236}">
                <a16:creationId xmlns:a16="http://schemas.microsoft.com/office/drawing/2014/main" id="{2292973D-F891-5DF8-4A9A-0138B9CA114C}"/>
              </a:ext>
            </a:extLst>
          </p:cNvPr>
          <p:cNvSpPr txBox="1">
            <a:spLocks/>
          </p:cNvSpPr>
          <p:nvPr/>
        </p:nvSpPr>
        <p:spPr>
          <a:xfrm>
            <a:off x="2136686" y="2954723"/>
            <a:ext cx="8358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lt1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0" name="Google Shape;474;p49">
            <a:extLst>
              <a:ext uri="{FF2B5EF4-FFF2-40B4-BE49-F238E27FC236}">
                <a16:creationId xmlns:a16="http://schemas.microsoft.com/office/drawing/2014/main" id="{D5683E29-D0FB-8D01-6E0A-B147FFDB9C16}"/>
              </a:ext>
            </a:extLst>
          </p:cNvPr>
          <p:cNvSpPr/>
          <p:nvPr/>
        </p:nvSpPr>
        <p:spPr>
          <a:xfrm>
            <a:off x="585175" y="3909854"/>
            <a:ext cx="3890824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80;p49">
            <a:extLst>
              <a:ext uri="{FF2B5EF4-FFF2-40B4-BE49-F238E27FC236}">
                <a16:creationId xmlns:a16="http://schemas.microsoft.com/office/drawing/2014/main" id="{E48F53A9-8DBB-A4FC-3340-5A3E89E7791F}"/>
              </a:ext>
            </a:extLst>
          </p:cNvPr>
          <p:cNvSpPr txBox="1">
            <a:spLocks/>
          </p:cNvSpPr>
          <p:nvPr/>
        </p:nvSpPr>
        <p:spPr>
          <a:xfrm>
            <a:off x="633174" y="4006996"/>
            <a:ext cx="3842825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000" b="1" i="0" u="none" strike="noStrike" cap="none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dirty="0"/>
              <a:t>Fact Aggregated Bookings</a:t>
            </a:r>
          </a:p>
        </p:txBody>
      </p:sp>
      <p:sp>
        <p:nvSpPr>
          <p:cNvPr id="12" name="Google Shape;474;p49">
            <a:extLst>
              <a:ext uri="{FF2B5EF4-FFF2-40B4-BE49-F238E27FC236}">
                <a16:creationId xmlns:a16="http://schemas.microsoft.com/office/drawing/2014/main" id="{A00976F2-F99F-B00A-D9F1-E6308ACF4420}"/>
              </a:ext>
            </a:extLst>
          </p:cNvPr>
          <p:cNvSpPr/>
          <p:nvPr/>
        </p:nvSpPr>
        <p:spPr>
          <a:xfrm>
            <a:off x="5365476" y="3917741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80;p49">
            <a:extLst>
              <a:ext uri="{FF2B5EF4-FFF2-40B4-BE49-F238E27FC236}">
                <a16:creationId xmlns:a16="http://schemas.microsoft.com/office/drawing/2014/main" id="{58CA8BB6-AA83-D738-BB5B-802CBAF7D543}"/>
              </a:ext>
            </a:extLst>
          </p:cNvPr>
          <p:cNvSpPr txBox="1">
            <a:spLocks/>
          </p:cNvSpPr>
          <p:nvPr/>
        </p:nvSpPr>
        <p:spPr>
          <a:xfrm>
            <a:off x="5413476" y="4014883"/>
            <a:ext cx="1883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000" b="1" i="0" u="none" strike="noStrike" cap="none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dirty="0"/>
              <a:t>Dim Dates</a:t>
            </a:r>
          </a:p>
        </p:txBody>
      </p:sp>
      <p:sp>
        <p:nvSpPr>
          <p:cNvPr id="16" name="Google Shape;486;p49">
            <a:extLst>
              <a:ext uri="{FF2B5EF4-FFF2-40B4-BE49-F238E27FC236}">
                <a16:creationId xmlns:a16="http://schemas.microsoft.com/office/drawing/2014/main" id="{E2E225B9-9265-436F-744A-E12F34D99FB0}"/>
              </a:ext>
            </a:extLst>
          </p:cNvPr>
          <p:cNvSpPr txBox="1">
            <a:spLocks/>
          </p:cNvSpPr>
          <p:nvPr/>
        </p:nvSpPr>
        <p:spPr>
          <a:xfrm>
            <a:off x="5852661" y="2878935"/>
            <a:ext cx="8358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lt1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SemiBold"/>
              <a:buNone/>
              <a:defRPr sz="40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7"/>
          <p:cNvSpPr/>
          <p:nvPr/>
        </p:nvSpPr>
        <p:spPr>
          <a:xfrm>
            <a:off x="5337884" y="32297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7"/>
          <p:cNvSpPr/>
          <p:nvPr/>
        </p:nvSpPr>
        <p:spPr>
          <a:xfrm>
            <a:off x="5337884" y="16443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57"/>
          <p:cNvSpPr/>
          <p:nvPr/>
        </p:nvSpPr>
        <p:spPr>
          <a:xfrm>
            <a:off x="1803582" y="32297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57"/>
          <p:cNvSpPr/>
          <p:nvPr/>
        </p:nvSpPr>
        <p:spPr>
          <a:xfrm>
            <a:off x="1803582" y="16443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7"/>
          <p:cNvSpPr txBox="1">
            <a:spLocks noGrp="1"/>
          </p:cNvSpPr>
          <p:nvPr>
            <p:ph type="title"/>
          </p:nvPr>
        </p:nvSpPr>
        <p:spPr>
          <a:xfrm>
            <a:off x="1344132" y="1711986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</a:t>
            </a:r>
            <a:endParaRPr dirty="0"/>
          </a:p>
        </p:txBody>
      </p:sp>
      <p:sp>
        <p:nvSpPr>
          <p:cNvPr id="750" name="Google Shape;750;p57"/>
          <p:cNvSpPr txBox="1">
            <a:spLocks noGrp="1"/>
          </p:cNvSpPr>
          <p:nvPr>
            <p:ph type="subTitle" idx="1"/>
          </p:nvPr>
        </p:nvSpPr>
        <p:spPr>
          <a:xfrm>
            <a:off x="1346082" y="2227550"/>
            <a:ext cx="2894700" cy="7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column contains the date </a:t>
            </a:r>
            <a:endParaRPr dirty="0"/>
          </a:p>
        </p:txBody>
      </p:sp>
      <p:sp>
        <p:nvSpPr>
          <p:cNvPr id="751" name="Google Shape;751;p57"/>
          <p:cNvSpPr txBox="1">
            <a:spLocks noGrp="1"/>
          </p:cNvSpPr>
          <p:nvPr>
            <p:ph type="title" idx="2"/>
          </p:nvPr>
        </p:nvSpPr>
        <p:spPr>
          <a:xfrm>
            <a:off x="4878434" y="1711975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mmm yy</a:t>
            </a:r>
            <a:endParaRPr dirty="0"/>
          </a:p>
        </p:txBody>
      </p:sp>
      <p:sp>
        <p:nvSpPr>
          <p:cNvPr id="752" name="Google Shape;752;p57"/>
          <p:cNvSpPr txBox="1">
            <a:spLocks noGrp="1"/>
          </p:cNvSpPr>
          <p:nvPr>
            <p:ph type="subTitle" idx="3"/>
          </p:nvPr>
        </p:nvSpPr>
        <p:spPr>
          <a:xfrm>
            <a:off x="4878434" y="22269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column contains month </a:t>
            </a:r>
            <a:r>
              <a:rPr lang="en-US" dirty="0"/>
              <a:t>and</a:t>
            </a:r>
            <a:r>
              <a:rPr lang="en" dirty="0"/>
              <a:t> year </a:t>
            </a:r>
            <a:endParaRPr dirty="0"/>
          </a:p>
        </p:txBody>
      </p:sp>
      <p:sp>
        <p:nvSpPr>
          <p:cNvPr id="753" name="Google Shape;753;p57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 Dates</a:t>
            </a:r>
            <a:endParaRPr dirty="0"/>
          </a:p>
        </p:txBody>
      </p:sp>
      <p:sp>
        <p:nvSpPr>
          <p:cNvPr id="754" name="Google Shape;754;p57"/>
          <p:cNvSpPr txBox="1">
            <a:spLocks noGrp="1"/>
          </p:cNvSpPr>
          <p:nvPr>
            <p:ph type="title" idx="5"/>
          </p:nvPr>
        </p:nvSpPr>
        <p:spPr>
          <a:xfrm>
            <a:off x="1344132" y="3297386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No</a:t>
            </a:r>
            <a:endParaRPr dirty="0"/>
          </a:p>
        </p:txBody>
      </p:sp>
      <p:sp>
        <p:nvSpPr>
          <p:cNvPr id="755" name="Google Shape;755;p57"/>
          <p:cNvSpPr txBox="1">
            <a:spLocks noGrp="1"/>
          </p:cNvSpPr>
          <p:nvPr>
            <p:ph type="subTitle" idx="6"/>
          </p:nvPr>
        </p:nvSpPr>
        <p:spPr>
          <a:xfrm>
            <a:off x="1344132" y="38087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Contains the week number of the year</a:t>
            </a:r>
            <a:endParaRPr dirty="0"/>
          </a:p>
        </p:txBody>
      </p:sp>
      <p:sp>
        <p:nvSpPr>
          <p:cNvPr id="756" name="Google Shape;756;p57"/>
          <p:cNvSpPr txBox="1">
            <a:spLocks noGrp="1"/>
          </p:cNvSpPr>
          <p:nvPr>
            <p:ph type="title" idx="7"/>
          </p:nvPr>
        </p:nvSpPr>
        <p:spPr>
          <a:xfrm>
            <a:off x="4878434" y="3297375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Day of Week</a:t>
            </a:r>
            <a:endParaRPr dirty="0"/>
          </a:p>
        </p:txBody>
      </p:sp>
      <p:sp>
        <p:nvSpPr>
          <p:cNvPr id="757" name="Google Shape;757;p57"/>
          <p:cNvSpPr txBox="1">
            <a:spLocks noGrp="1"/>
          </p:cNvSpPr>
          <p:nvPr>
            <p:ph type="subTitle" idx="8"/>
          </p:nvPr>
        </p:nvSpPr>
        <p:spPr>
          <a:xfrm>
            <a:off x="4878434" y="3808100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 of the weekday for example Monday,Tuesday etc.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On-screen Show (16:9)</PresentationFormat>
  <Paragraphs>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Syne</vt:lpstr>
      <vt:lpstr>Barlow SemiBold</vt:lpstr>
      <vt:lpstr>Commissioner ExtraBold</vt:lpstr>
      <vt:lpstr>Arial</vt:lpstr>
      <vt:lpstr>Bebas Neue</vt:lpstr>
      <vt:lpstr>Commissioner</vt:lpstr>
      <vt:lpstr>Wind Energy Supplier Pitch Deck by Slidesgo</vt:lpstr>
      <vt:lpstr>Unified Mentor Internship</vt:lpstr>
      <vt:lpstr>AtliQ Hospitality Analysis</vt:lpstr>
      <vt:lpstr>TABLE OF CONTENTS</vt:lpstr>
      <vt:lpstr>INTRODUCTION</vt:lpstr>
      <vt:lpstr>Problem vs. solution</vt:lpstr>
      <vt:lpstr>Problem Statement</vt:lpstr>
      <vt:lpstr>Dataset</vt:lpstr>
      <vt:lpstr>Dim Dates</vt:lpstr>
      <vt:lpstr>Date</vt:lpstr>
      <vt:lpstr>Property ID</vt:lpstr>
      <vt:lpstr>Room ID</vt:lpstr>
      <vt:lpstr>Property ID</vt:lpstr>
      <vt:lpstr>Property ID</vt:lpstr>
      <vt:lpstr>KPI</vt:lpstr>
      <vt:lpstr>KPI</vt:lpstr>
      <vt:lpstr>Dashboard</vt:lpstr>
      <vt:lpstr>Tableau Dashboard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Sudeep Lakra</dc:creator>
  <cp:lastModifiedBy>Sudeep Lakra</cp:lastModifiedBy>
  <cp:revision>1</cp:revision>
  <dcterms:modified xsi:type="dcterms:W3CDTF">2024-07-31T11:05:09Z</dcterms:modified>
</cp:coreProperties>
</file>