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305" r:id="rId3"/>
    <p:sldId id="258" r:id="rId4"/>
    <p:sldId id="259" r:id="rId5"/>
    <p:sldId id="260" r:id="rId6"/>
    <p:sldId id="306" r:id="rId7"/>
    <p:sldId id="267" r:id="rId8"/>
    <p:sldId id="268" r:id="rId9"/>
    <p:sldId id="307" r:id="rId10"/>
    <p:sldId id="308" r:id="rId11"/>
    <p:sldId id="309" r:id="rId12"/>
    <p:sldId id="269" r:id="rId13"/>
    <p:sldId id="310" r:id="rId14"/>
    <p:sldId id="311" r:id="rId15"/>
    <p:sldId id="313" r:id="rId16"/>
    <p:sldId id="312" r:id="rId17"/>
    <p:sldId id="314" r:id="rId18"/>
  </p:sldIdLst>
  <p:sldSz cx="9144000" cy="5143500" type="screen16x9"/>
  <p:notesSz cx="6858000" cy="9144000"/>
  <p:embeddedFontLst>
    <p:embeddedFont>
      <p:font typeface="Figtree Black" panose="020B0604020202020204" charset="0"/>
      <p:bold r:id="rId20"/>
      <p:boldItalic r:id="rId21"/>
    </p:embeddedFont>
    <p:embeddedFont>
      <p:font typeface="Hanken Grotesk" panose="020B0604020202020204" charset="0"/>
      <p:regular r:id="rId22"/>
      <p:bold r:id="rId23"/>
      <p:italic r:id="rId24"/>
      <p:boldItalic r:id="rId25"/>
    </p:embeddedFont>
    <p:embeddedFont>
      <p:font typeface="Lato" panose="020F05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AF8CFE-449B-4C3F-8902-B1728556E621}">
  <a:tblStyle styleId="{2BAF8CFE-449B-4C3F-8902-B1728556E6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2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76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95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129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875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54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30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6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72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00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5" r:id="rId6"/>
    <p:sldLayoutId id="2147483666" r:id="rId7"/>
    <p:sldLayoutId id="2147483667" r:id="rId8"/>
    <p:sldLayoutId id="2147483672"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sudeep.lakra/viz/Entertainer_17219945737060/Overview"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linkedin.com/in/sudeep-lakra/"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402080"/>
            <a:ext cx="5897400" cy="16607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Unified Mentor Internship</a:t>
            </a:r>
            <a:endParaRPr dirty="0"/>
          </a:p>
        </p:txBody>
      </p:sp>
      <p:pic>
        <p:nvPicPr>
          <p:cNvPr id="6" name="Picture 5">
            <a:extLst>
              <a:ext uri="{FF2B5EF4-FFF2-40B4-BE49-F238E27FC236}">
                <a16:creationId xmlns:a16="http://schemas.microsoft.com/office/drawing/2014/main" id="{229AFF2C-D7DB-9608-D348-25714935BF45}"/>
              </a:ext>
            </a:extLst>
          </p:cNvPr>
          <p:cNvPicPr>
            <a:picLocks noChangeAspect="1"/>
          </p:cNvPicPr>
          <p:nvPr/>
        </p:nvPicPr>
        <p:blipFill>
          <a:blip r:embed="rId3"/>
          <a:stretch>
            <a:fillRect/>
          </a:stretch>
        </p:blipFill>
        <p:spPr>
          <a:xfrm>
            <a:off x="4899660" y="1651628"/>
            <a:ext cx="2258535" cy="18402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45"/>
          <p:cNvSpPr/>
          <p:nvPr/>
        </p:nvSpPr>
        <p:spPr>
          <a:xfrm>
            <a:off x="1984275" y="238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Breakthrough Info</a:t>
            </a:r>
            <a:endParaRPr dirty="0"/>
          </a:p>
        </p:txBody>
      </p:sp>
      <p:sp>
        <p:nvSpPr>
          <p:cNvPr id="466" name="Google Shape;466;p45"/>
          <p:cNvSpPr txBox="1">
            <a:spLocks noGrp="1"/>
          </p:cNvSpPr>
          <p:nvPr>
            <p:ph type="subTitle" idx="1"/>
          </p:nvPr>
        </p:nvSpPr>
        <p:spPr>
          <a:xfrm>
            <a:off x="3940397" y="1057703"/>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has the name of the actors/actressess.</a:t>
            </a:r>
            <a:endParaRPr dirty="0"/>
          </a:p>
        </p:txBody>
      </p:sp>
      <p:sp>
        <p:nvSpPr>
          <p:cNvPr id="467" name="Google Shape;467;p45"/>
          <p:cNvSpPr txBox="1">
            <a:spLocks noGrp="1"/>
          </p:cNvSpPr>
          <p:nvPr>
            <p:ph type="subTitle" idx="2"/>
          </p:nvPr>
        </p:nvSpPr>
        <p:spPr>
          <a:xfrm>
            <a:off x="3940397" y="2027712"/>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year when the first movie of the actors were released</a:t>
            </a:r>
            <a:endParaRPr dirty="0"/>
          </a:p>
        </p:txBody>
      </p:sp>
      <p:sp>
        <p:nvSpPr>
          <p:cNvPr id="468" name="Google Shape;468;p45"/>
          <p:cNvSpPr txBox="1">
            <a:spLocks noGrp="1"/>
          </p:cNvSpPr>
          <p:nvPr>
            <p:ph type="subTitle" idx="3"/>
          </p:nvPr>
        </p:nvSpPr>
        <p:spPr>
          <a:xfrm>
            <a:off x="3984852" y="2999241"/>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column shows the name of the first movie done by the actors</a:t>
            </a:r>
            <a:endParaRPr dirty="0"/>
          </a:p>
        </p:txBody>
      </p:sp>
      <p:sp>
        <p:nvSpPr>
          <p:cNvPr id="469" name="Google Shape;469;p45"/>
          <p:cNvSpPr txBox="1">
            <a:spLocks noGrp="1"/>
          </p:cNvSpPr>
          <p:nvPr>
            <p:ph type="subTitle" idx="4"/>
          </p:nvPr>
        </p:nvSpPr>
        <p:spPr>
          <a:xfrm>
            <a:off x="720000" y="1096992"/>
            <a:ext cx="178057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Entertainer</a:t>
            </a:r>
          </a:p>
        </p:txBody>
      </p:sp>
      <p:sp>
        <p:nvSpPr>
          <p:cNvPr id="470" name="Google Shape;470;p45"/>
          <p:cNvSpPr txBox="1">
            <a:spLocks noGrp="1"/>
          </p:cNvSpPr>
          <p:nvPr>
            <p:ph type="subTitle" idx="5"/>
          </p:nvPr>
        </p:nvSpPr>
        <p:spPr>
          <a:xfrm>
            <a:off x="768695" y="1742242"/>
            <a:ext cx="3216157" cy="1044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Year of Breakthrough/Award Nomination</a:t>
            </a:r>
            <a:endParaRPr dirty="0"/>
          </a:p>
        </p:txBody>
      </p:sp>
      <p:sp>
        <p:nvSpPr>
          <p:cNvPr id="471" name="Google Shape;471;p45"/>
          <p:cNvSpPr txBox="1">
            <a:spLocks noGrp="1"/>
          </p:cNvSpPr>
          <p:nvPr>
            <p:ph type="subTitle" idx="6"/>
          </p:nvPr>
        </p:nvSpPr>
        <p:spPr>
          <a:xfrm>
            <a:off x="768695" y="3276536"/>
            <a:ext cx="245044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Breakthrough Name</a:t>
            </a:r>
            <a:endParaRPr dirty="0"/>
          </a:p>
        </p:txBody>
      </p:sp>
      <p:sp>
        <p:nvSpPr>
          <p:cNvPr id="2" name="Google Shape;468;p45">
            <a:extLst>
              <a:ext uri="{FF2B5EF4-FFF2-40B4-BE49-F238E27FC236}">
                <a16:creationId xmlns:a16="http://schemas.microsoft.com/office/drawing/2014/main" id="{7B1F15BA-548D-2076-7523-054B3C1F7045}"/>
              </a:ext>
            </a:extLst>
          </p:cNvPr>
          <p:cNvSpPr txBox="1">
            <a:spLocks/>
          </p:cNvSpPr>
          <p:nvPr/>
        </p:nvSpPr>
        <p:spPr>
          <a:xfrm>
            <a:off x="3984852" y="3931103"/>
            <a:ext cx="48768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15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9pPr>
          </a:lstStyle>
          <a:p>
            <a:pPr marL="0" indent="0"/>
            <a:r>
              <a:rPr lang="en-US" dirty="0"/>
              <a:t>This column shows the first big achievement of the actors</a:t>
            </a:r>
          </a:p>
        </p:txBody>
      </p:sp>
      <p:sp>
        <p:nvSpPr>
          <p:cNvPr id="3" name="Google Shape;471;p45">
            <a:extLst>
              <a:ext uri="{FF2B5EF4-FFF2-40B4-BE49-F238E27FC236}">
                <a16:creationId xmlns:a16="http://schemas.microsoft.com/office/drawing/2014/main" id="{E88BF43B-A48D-F025-1CAE-5484D887A8C3}"/>
              </a:ext>
            </a:extLst>
          </p:cNvPr>
          <p:cNvSpPr txBox="1">
            <a:spLocks/>
          </p:cNvSpPr>
          <p:nvPr/>
        </p:nvSpPr>
        <p:spPr>
          <a:xfrm>
            <a:off x="768695" y="4198651"/>
            <a:ext cx="2940944" cy="42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6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9pPr>
          </a:lstStyle>
          <a:p>
            <a:pPr marL="0" indent="0"/>
            <a:r>
              <a:rPr lang="en-US" dirty="0"/>
              <a:t>Year of first Oscar/Grammy/Emmy</a:t>
            </a:r>
          </a:p>
        </p:txBody>
      </p:sp>
    </p:spTree>
    <p:extLst>
      <p:ext uri="{BB962C8B-B14F-4D97-AF65-F5344CB8AC3E}">
        <p14:creationId xmlns:p14="http://schemas.microsoft.com/office/powerpoint/2010/main" val="421852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592813"/>
            <a:ext cx="1266530" cy="855094"/>
          </a:xfrm>
          <a:prstGeom prst="rect">
            <a:avLst/>
          </a:prstGeom>
        </p:spPr>
        <p:txBody>
          <a:bodyPr spcFirstLastPara="1" wrap="square" lIns="91425" tIns="91425" rIns="91425" bIns="91425" anchor="b" anchorCtr="0">
            <a:noAutofit/>
          </a:bodyPr>
          <a:lstStyle/>
          <a:p>
            <a:r>
              <a:rPr lang="en-US" dirty="0"/>
              <a:t>KPI</a:t>
            </a:r>
          </a:p>
        </p:txBody>
      </p:sp>
      <p:sp>
        <p:nvSpPr>
          <p:cNvPr id="330" name="Google Shape;330;p36"/>
          <p:cNvSpPr txBox="1">
            <a:spLocks noGrp="1"/>
          </p:cNvSpPr>
          <p:nvPr>
            <p:ph type="subTitle" idx="1"/>
          </p:nvPr>
        </p:nvSpPr>
        <p:spPr>
          <a:xfrm>
            <a:off x="1216475" y="2477794"/>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section shows details about the tasks that has to performed </a:t>
            </a: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32186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6"/>
          <p:cNvSpPr txBox="1">
            <a:spLocks noGrp="1"/>
          </p:cNvSpPr>
          <p:nvPr>
            <p:ph type="title"/>
          </p:nvPr>
        </p:nvSpPr>
        <p:spPr>
          <a:xfrm>
            <a:off x="840057" y="5136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a:t>
            </a:r>
            <a:endParaRPr dirty="0"/>
          </a:p>
        </p:txBody>
      </p:sp>
      <p:sp>
        <p:nvSpPr>
          <p:cNvPr id="509" name="Google Shape;509;p46"/>
          <p:cNvSpPr txBox="1">
            <a:spLocks noGrp="1"/>
          </p:cNvSpPr>
          <p:nvPr>
            <p:ph type="subTitle" idx="4"/>
          </p:nvPr>
        </p:nvSpPr>
        <p:spPr>
          <a:xfrm>
            <a:off x="840057" y="1210179"/>
            <a:ext cx="6430537" cy="1781954"/>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Arial" panose="020B0604020202020204" pitchFamily="34" charset="0"/>
              <a:buChar char="•"/>
            </a:pPr>
            <a:r>
              <a:rPr lang="en" dirty="0"/>
              <a:t>Age of Death</a:t>
            </a:r>
          </a:p>
          <a:p>
            <a:pPr marL="342900" indent="-342900" algn="l">
              <a:buFont typeface="Arial" panose="020B0604020202020204" pitchFamily="34" charset="0"/>
              <a:buChar char="•"/>
            </a:pPr>
            <a:r>
              <a:rPr lang="en-US" dirty="0"/>
              <a:t>Average age of Death</a:t>
            </a:r>
          </a:p>
          <a:p>
            <a:pPr marL="342900" indent="-342900" algn="l">
              <a:buFont typeface="Arial" panose="020B0604020202020204" pitchFamily="34" charset="0"/>
              <a:buChar char="•"/>
            </a:pPr>
            <a:r>
              <a:rPr lang="en-US" dirty="0"/>
              <a:t>Total Entertainer</a:t>
            </a:r>
            <a:endParaRPr lang="en" dirty="0"/>
          </a:p>
          <a:p>
            <a:pPr marL="342900" indent="-342900" algn="l">
              <a:buFont typeface="Arial" panose="020B0604020202020204" pitchFamily="34" charset="0"/>
              <a:buChar char="•"/>
            </a:pPr>
            <a:r>
              <a:rPr lang="en-US" dirty="0"/>
              <a:t>Years Active</a:t>
            </a:r>
          </a:p>
          <a:p>
            <a:pPr marL="342900" lvl="0" indent="-342900" algn="l" rtl="0">
              <a:spcBef>
                <a:spcPts val="0"/>
              </a:spcBef>
              <a:spcAft>
                <a:spcPts val="0"/>
              </a:spcAft>
              <a:buFont typeface="Arial" panose="020B0604020202020204" pitchFamily="34" charset="0"/>
              <a:buChar char="•"/>
            </a:pPr>
            <a:endParaRPr dirty="0"/>
          </a:p>
        </p:txBody>
      </p:sp>
      <p:sp>
        <p:nvSpPr>
          <p:cNvPr id="8" name="Google Shape;511;p46">
            <a:extLst>
              <a:ext uri="{FF2B5EF4-FFF2-40B4-BE49-F238E27FC236}">
                <a16:creationId xmlns:a16="http://schemas.microsoft.com/office/drawing/2014/main" id="{5346AC61-4A84-B882-EFDB-CADF66A2A54B}"/>
              </a:ext>
            </a:extLst>
          </p:cNvPr>
          <p:cNvSpPr txBox="1">
            <a:spLocks/>
          </p:cNvSpPr>
          <p:nvPr/>
        </p:nvSpPr>
        <p:spPr>
          <a:xfrm>
            <a:off x="1672682" y="3115971"/>
            <a:ext cx="2587083"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6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600"/>
              <a:buFont typeface="Figtree Black"/>
              <a:buNone/>
              <a:defRPr sz="2600" b="0" i="0" u="none" strike="noStrike" cap="none">
                <a:solidFill>
                  <a:schemeClr val="dk1"/>
                </a:solidFill>
                <a:latin typeface="Figtree Black"/>
                <a:ea typeface="Figtree Black"/>
                <a:cs typeface="Figtree Black"/>
                <a:sym typeface="Figtree Black"/>
              </a:defRPr>
            </a:lvl9pPr>
          </a:lstStyle>
          <a:p>
            <a:pPr marL="0" indent="0"/>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592813"/>
            <a:ext cx="4649066" cy="855094"/>
          </a:xfrm>
          <a:prstGeom prst="rect">
            <a:avLst/>
          </a:prstGeom>
        </p:spPr>
        <p:txBody>
          <a:bodyPr spcFirstLastPara="1" wrap="square" lIns="91425" tIns="91425" rIns="91425" bIns="91425" anchor="b" anchorCtr="0">
            <a:noAutofit/>
          </a:bodyPr>
          <a:lstStyle/>
          <a:p>
            <a:r>
              <a:rPr lang="en-US" dirty="0"/>
              <a:t>Dashboarding</a:t>
            </a:r>
          </a:p>
        </p:txBody>
      </p:sp>
      <p:sp>
        <p:nvSpPr>
          <p:cNvPr id="330" name="Google Shape;330;p36"/>
          <p:cNvSpPr txBox="1">
            <a:spLocks noGrp="1"/>
          </p:cNvSpPr>
          <p:nvPr>
            <p:ph type="subTitle" idx="1"/>
          </p:nvPr>
        </p:nvSpPr>
        <p:spPr>
          <a:xfrm>
            <a:off x="1216475" y="2477794"/>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Tableau Dashboard</a:t>
            </a:r>
            <a:endParaRPr lang="en-US" sz="16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92341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388D-F848-EFD3-0237-D6F5BB79C4FB}"/>
              </a:ext>
            </a:extLst>
          </p:cNvPr>
          <p:cNvSpPr>
            <a:spLocks noGrp="1"/>
          </p:cNvSpPr>
          <p:nvPr>
            <p:ph type="title"/>
          </p:nvPr>
        </p:nvSpPr>
        <p:spPr>
          <a:xfrm>
            <a:off x="1186737" y="668740"/>
            <a:ext cx="6522471" cy="841800"/>
          </a:xfrm>
        </p:spPr>
        <p:txBody>
          <a:bodyPr/>
          <a:lstStyle/>
          <a:p>
            <a:r>
              <a:rPr lang="en-US" dirty="0"/>
              <a:t>Tableau Dashboard</a:t>
            </a:r>
          </a:p>
        </p:txBody>
      </p:sp>
      <p:pic>
        <p:nvPicPr>
          <p:cNvPr id="6" name="Picture 5">
            <a:extLst>
              <a:ext uri="{FF2B5EF4-FFF2-40B4-BE49-F238E27FC236}">
                <a16:creationId xmlns:a16="http://schemas.microsoft.com/office/drawing/2014/main" id="{C1F45966-41C1-E8A2-FF0E-8696094F14F8}"/>
              </a:ext>
            </a:extLst>
          </p:cNvPr>
          <p:cNvPicPr>
            <a:picLocks noChangeAspect="1"/>
          </p:cNvPicPr>
          <p:nvPr/>
        </p:nvPicPr>
        <p:blipFill>
          <a:blip r:embed="rId2"/>
          <a:stretch>
            <a:fillRect/>
          </a:stretch>
        </p:blipFill>
        <p:spPr>
          <a:xfrm>
            <a:off x="1315844" y="1427544"/>
            <a:ext cx="4921406" cy="3069054"/>
          </a:xfrm>
          <a:prstGeom prst="rect">
            <a:avLst/>
          </a:prstGeom>
        </p:spPr>
      </p:pic>
    </p:spTree>
    <p:extLst>
      <p:ext uri="{BB962C8B-B14F-4D97-AF65-F5344CB8AC3E}">
        <p14:creationId xmlns:p14="http://schemas.microsoft.com/office/powerpoint/2010/main" val="103360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592813"/>
            <a:ext cx="4649066" cy="855094"/>
          </a:xfrm>
          <a:prstGeom prst="rect">
            <a:avLst/>
          </a:prstGeom>
        </p:spPr>
        <p:txBody>
          <a:bodyPr spcFirstLastPara="1" wrap="square" lIns="91425" tIns="91425" rIns="91425" bIns="91425" anchor="b" anchorCtr="0">
            <a:noAutofit/>
          </a:bodyPr>
          <a:lstStyle/>
          <a:p>
            <a:r>
              <a:rPr lang="en-US" dirty="0"/>
              <a:t>Conclusion</a:t>
            </a:r>
          </a:p>
        </p:txBody>
      </p:sp>
      <p:sp>
        <p:nvSpPr>
          <p:cNvPr id="330" name="Google Shape;330;p36"/>
          <p:cNvSpPr txBox="1">
            <a:spLocks noGrp="1"/>
          </p:cNvSpPr>
          <p:nvPr>
            <p:ph type="subTitle" idx="1"/>
          </p:nvPr>
        </p:nvSpPr>
        <p:spPr>
          <a:xfrm>
            <a:off x="1216475" y="2477794"/>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Verdict</a:t>
            </a:r>
            <a:endParaRPr lang="en-US" sz="16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422999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37" name="Google Shape;337;p37"/>
          <p:cNvSpPr txBox="1">
            <a:spLocks noGrp="1"/>
          </p:cNvSpPr>
          <p:nvPr>
            <p:ph type="subTitle" idx="1"/>
          </p:nvPr>
        </p:nvSpPr>
        <p:spPr>
          <a:xfrm>
            <a:off x="1700238" y="1334613"/>
            <a:ext cx="6613200" cy="899731"/>
          </a:xfrm>
          <a:prstGeom prst="rect">
            <a:avLst/>
          </a:prstGeom>
        </p:spPr>
        <p:txBody>
          <a:bodyPr spcFirstLastPara="1" wrap="square" lIns="91425" tIns="91425" rIns="91425" bIns="91425"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Hanken Grotesk" panose="020B0604020202020204" charset="0"/>
              </a:rPr>
              <a:t>In summary, the media and entertainment sector is vital in offering much-needed respite from the demands of daily life. It accommodates a wide range of interests and inclinations by providing a vast selection of content for print, radio, television, and film, guaranteeing that everyone may find something to amuse and unwind. The entertainment business is an important source of relaxation and escape, allowing individuals to relax and approach life's issues with a renewed perspective, whether through movies, TV shows, music, or literature. In addition to enhancing our lives, entertainment as a conglomeration of sub-industries focused on its production and dissemination also promotes a feeling of community and shared experiences.</a:t>
            </a:r>
          </a:p>
        </p:txBody>
      </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579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957535" y="1377223"/>
            <a:ext cx="4649066" cy="855094"/>
          </a:xfrm>
          <a:prstGeom prst="rect">
            <a:avLst/>
          </a:prstGeom>
        </p:spPr>
        <p:txBody>
          <a:bodyPr spcFirstLastPara="1" wrap="square" lIns="91425" tIns="91425" rIns="91425" bIns="91425" anchor="b" anchorCtr="0">
            <a:noAutofit/>
          </a:bodyPr>
          <a:lstStyle/>
          <a:p>
            <a:pPr algn="ctr"/>
            <a:r>
              <a:rPr lang="en-US" dirty="0"/>
              <a:t>Thank You</a:t>
            </a:r>
          </a:p>
        </p:txBody>
      </p:sp>
      <p:pic>
        <p:nvPicPr>
          <p:cNvPr id="7" name="Picture 6">
            <a:hlinkClick r:id="rId3"/>
            <a:extLst>
              <a:ext uri="{FF2B5EF4-FFF2-40B4-BE49-F238E27FC236}">
                <a16:creationId xmlns:a16="http://schemas.microsoft.com/office/drawing/2014/main" id="{0E4B2686-2DD8-D31B-572F-7BC14AE0E88B}"/>
              </a:ext>
            </a:extLst>
          </p:cNvPr>
          <p:cNvPicPr>
            <a:picLocks noChangeAspect="1"/>
          </p:cNvPicPr>
          <p:nvPr/>
        </p:nvPicPr>
        <p:blipFill>
          <a:blip r:embed="rId4"/>
          <a:stretch>
            <a:fillRect/>
          </a:stretch>
        </p:blipFill>
        <p:spPr>
          <a:xfrm>
            <a:off x="1639681" y="2351355"/>
            <a:ext cx="1135409" cy="637171"/>
          </a:xfrm>
          <a:prstGeom prst="rect">
            <a:avLst/>
          </a:prstGeom>
        </p:spPr>
      </p:pic>
      <p:sp>
        <p:nvSpPr>
          <p:cNvPr id="8" name="TextBox 7">
            <a:extLst>
              <a:ext uri="{FF2B5EF4-FFF2-40B4-BE49-F238E27FC236}">
                <a16:creationId xmlns:a16="http://schemas.microsoft.com/office/drawing/2014/main" id="{CD71F617-FCFA-60CE-B861-95F002F4752F}"/>
              </a:ext>
            </a:extLst>
          </p:cNvPr>
          <p:cNvSpPr txBox="1"/>
          <p:nvPr/>
        </p:nvSpPr>
        <p:spPr>
          <a:xfrm>
            <a:off x="2973658" y="2471854"/>
            <a:ext cx="3395253" cy="646331"/>
          </a:xfrm>
          <a:prstGeom prst="rect">
            <a:avLst/>
          </a:prstGeom>
          <a:noFill/>
        </p:spPr>
        <p:txBody>
          <a:bodyPr wrap="square" rtlCol="0">
            <a:spAutoFit/>
          </a:bodyPr>
          <a:lstStyle/>
          <a:p>
            <a:r>
              <a:rPr lang="en-US" sz="1200" dirty="0">
                <a:solidFill>
                  <a:schemeClr val="accent1"/>
                </a:solidFill>
                <a:latin typeface="Hanken Grotesk" panose="020B0604020202020204" charset="0"/>
              </a:rPr>
              <a:t>https://public.tableau.com/app/profile/sudeep.lakra/viz/Entertainer_17219945737060/Overview</a:t>
            </a:r>
          </a:p>
        </p:txBody>
      </p:sp>
      <p:pic>
        <p:nvPicPr>
          <p:cNvPr id="10" name="Picture 9">
            <a:hlinkClick r:id="rId5"/>
            <a:extLst>
              <a:ext uri="{FF2B5EF4-FFF2-40B4-BE49-F238E27FC236}">
                <a16:creationId xmlns:a16="http://schemas.microsoft.com/office/drawing/2014/main" id="{197234D9-9D9B-C8E0-5341-916FFC890937}"/>
              </a:ext>
            </a:extLst>
          </p:cNvPr>
          <p:cNvPicPr>
            <a:picLocks noChangeAspect="1"/>
          </p:cNvPicPr>
          <p:nvPr/>
        </p:nvPicPr>
        <p:blipFill>
          <a:blip r:embed="rId6"/>
          <a:stretch>
            <a:fillRect/>
          </a:stretch>
        </p:blipFill>
        <p:spPr>
          <a:xfrm>
            <a:off x="1769920" y="3217092"/>
            <a:ext cx="874929" cy="867027"/>
          </a:xfrm>
          <a:prstGeom prst="rect">
            <a:avLst/>
          </a:prstGeom>
        </p:spPr>
      </p:pic>
      <p:sp>
        <p:nvSpPr>
          <p:cNvPr id="11" name="TextBox 10">
            <a:extLst>
              <a:ext uri="{FF2B5EF4-FFF2-40B4-BE49-F238E27FC236}">
                <a16:creationId xmlns:a16="http://schemas.microsoft.com/office/drawing/2014/main" id="{C15F8BCD-B280-D189-2A99-CA53D4ECB1AD}"/>
              </a:ext>
            </a:extLst>
          </p:cNvPr>
          <p:cNvSpPr txBox="1"/>
          <p:nvPr/>
        </p:nvSpPr>
        <p:spPr>
          <a:xfrm>
            <a:off x="2973657" y="3440117"/>
            <a:ext cx="3395253" cy="276999"/>
          </a:xfrm>
          <a:prstGeom prst="rect">
            <a:avLst/>
          </a:prstGeom>
          <a:noFill/>
        </p:spPr>
        <p:txBody>
          <a:bodyPr wrap="square" rtlCol="0">
            <a:spAutoFit/>
          </a:bodyPr>
          <a:lstStyle/>
          <a:p>
            <a:r>
              <a:rPr lang="en-US" sz="1200" dirty="0">
                <a:solidFill>
                  <a:schemeClr val="accent1"/>
                </a:solidFill>
                <a:latin typeface="Hanken Grotesk" panose="020B0604020202020204" charset="0"/>
              </a:rPr>
              <a:t>https://www.linkedin.com/in/sudeep-lakra/</a:t>
            </a:r>
          </a:p>
        </p:txBody>
      </p:sp>
    </p:spTree>
    <p:extLst>
      <p:ext uri="{BB962C8B-B14F-4D97-AF65-F5344CB8AC3E}">
        <p14:creationId xmlns:p14="http://schemas.microsoft.com/office/powerpoint/2010/main" val="298142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Entertainer Data Analysis</a:t>
            </a:r>
            <a:endParaRPr dirty="0"/>
          </a:p>
        </p:txBody>
      </p:sp>
      <p:sp>
        <p:nvSpPr>
          <p:cNvPr id="290" name="Google Shape;290;p33"/>
          <p:cNvSpPr txBox="1">
            <a:spLocks noGrp="1"/>
          </p:cNvSpPr>
          <p:nvPr>
            <p:ph type="subTitle" idx="1"/>
          </p:nvPr>
        </p:nvSpPr>
        <p:spPr>
          <a:xfrm>
            <a:off x="1087125" y="3340388"/>
            <a:ext cx="2197095"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By Sudeep Kumar Lakra</a:t>
            </a:r>
            <a:r>
              <a:rPr lang="en" dirty="0"/>
              <a:t> ID : UMIP9740</a:t>
            </a:r>
            <a:endParaRPr lang="en" dirty="0">
              <a:latin typeface="Hanken Grotesk"/>
              <a:ea typeface="Hanken Grotesk"/>
              <a:cs typeface="Hanken Grotesk"/>
              <a:sym typeface="Hanken Grotesk"/>
            </a:endParaRPr>
          </a:p>
        </p:txBody>
      </p:sp>
    </p:spTree>
    <p:extLst>
      <p:ext uri="{BB962C8B-B14F-4D97-AF65-F5344CB8AC3E}">
        <p14:creationId xmlns:p14="http://schemas.microsoft.com/office/powerpoint/2010/main" val="283133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cxnSpLocks/>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9" name="Google Shape;309;p35"/>
          <p:cNvSpPr txBox="1">
            <a:spLocks noGrp="1"/>
          </p:cNvSpPr>
          <p:nvPr>
            <p:ph type="subTitle" idx="3"/>
          </p:nvPr>
        </p:nvSpPr>
        <p:spPr>
          <a:xfrm>
            <a:off x="919575" y="3920778"/>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Tableau Dashboard</a:t>
            </a:r>
            <a:endParaRPr sz="1600" dirty="0"/>
          </a:p>
        </p:txBody>
      </p:sp>
      <p:sp>
        <p:nvSpPr>
          <p:cNvPr id="310" name="Google Shape;310;p35"/>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sections describe the problem statement </a:t>
            </a:r>
            <a:endParaRPr dirty="0"/>
          </a:p>
        </p:txBody>
      </p:sp>
      <p:sp>
        <p:nvSpPr>
          <p:cNvPr id="312" name="Google Shape;312;p35"/>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section gives us the brief intro about the dataset</a:t>
            </a:r>
            <a:endParaRPr dirty="0"/>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5"/>
          <p:cNvSpPr txBox="1">
            <a:spLocks noGrp="1"/>
          </p:cNvSpPr>
          <p:nvPr>
            <p:ph type="subTitle" idx="9"/>
          </p:nvPr>
        </p:nvSpPr>
        <p:spPr>
          <a:xfrm>
            <a:off x="3509050" y="3902054"/>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final Verdict</a:t>
            </a:r>
            <a:endParaRPr dirty="0"/>
          </a:p>
        </p:txBody>
      </p:sp>
      <p:sp>
        <p:nvSpPr>
          <p:cNvPr id="317" name="Google Shape;317;p35"/>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section shows details about the tasks that has to performed </a:t>
            </a:r>
            <a:endParaRPr dirty="0"/>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Statement</a:t>
            </a:r>
            <a:endParaRPr/>
          </a:p>
        </p:txBody>
      </p:sp>
      <p:sp>
        <p:nvSpPr>
          <p:cNvPr id="321" name="Google Shape;321;p35"/>
          <p:cNvSpPr txBox="1">
            <a:spLocks noGrp="1"/>
          </p:cNvSpPr>
          <p:nvPr>
            <p:ph type="subTitle" idx="18"/>
          </p:nvPr>
        </p:nvSpPr>
        <p:spPr>
          <a:xfrm>
            <a:off x="919575" y="3651249"/>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Dashboarding</a:t>
            </a:r>
            <a:endParaRPr dirty="0"/>
          </a:p>
        </p:txBody>
      </p:sp>
      <p:sp>
        <p:nvSpPr>
          <p:cNvPr id="322" name="Google Shape;322;p35"/>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Overview</a:t>
            </a:r>
            <a:endParaRPr dirty="0"/>
          </a:p>
        </p:txBody>
      </p:sp>
      <p:sp>
        <p:nvSpPr>
          <p:cNvPr id="323" name="Google Shape;323;p35"/>
          <p:cNvSpPr txBox="1">
            <a:spLocks noGrp="1"/>
          </p:cNvSpPr>
          <p:nvPr>
            <p:ph type="subTitle" idx="20"/>
          </p:nvPr>
        </p:nvSpPr>
        <p:spPr>
          <a:xfrm>
            <a:off x="3509050" y="363252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324" name="Google Shape;324;p35"/>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KPI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Statement</a:t>
            </a:r>
            <a:endParaRPr/>
          </a:p>
        </p:txBody>
      </p:sp>
      <p:sp>
        <p:nvSpPr>
          <p:cNvPr id="330" name="Google Shape;330;p36"/>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sections describe the problem statement.</a:t>
            </a: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statement</a:t>
            </a:r>
            <a:endParaRPr/>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just"/>
            <a:r>
              <a:rPr lang="en-US"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dirty="0"/>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the data about</a:t>
            </a:r>
            <a:endParaRPr dirty="0"/>
          </a:p>
        </p:txBody>
      </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49"/>
            <a:ext cx="5067600" cy="1710187"/>
          </a:xfrm>
          <a:prstGeom prst="rect">
            <a:avLst/>
          </a:prstGeom>
        </p:spPr>
        <p:txBody>
          <a:bodyPr spcFirstLastPara="1" wrap="square" lIns="91425" tIns="91425" rIns="91425" bIns="91425" anchor="b" anchorCtr="0">
            <a:noAutofit/>
          </a:bodyPr>
          <a:lstStyle/>
          <a:p>
            <a:r>
              <a:rPr lang="en-US" dirty="0"/>
              <a:t>Dataset Overview</a:t>
            </a:r>
            <a:br>
              <a:rPr lang="en-US" dirty="0"/>
            </a:br>
            <a:endParaRPr lang="en-US" dirty="0"/>
          </a:p>
        </p:txBody>
      </p:sp>
      <p:sp>
        <p:nvSpPr>
          <p:cNvPr id="330" name="Google Shape;330;p36"/>
          <p:cNvSpPr txBox="1">
            <a:spLocks noGrp="1"/>
          </p:cNvSpPr>
          <p:nvPr>
            <p:ph type="subTitle" idx="1"/>
          </p:nvPr>
        </p:nvSpPr>
        <p:spPr>
          <a:xfrm>
            <a:off x="1216475" y="283224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section gives us the brief intro about the dataset</a:t>
            </a: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53874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19" name="Google Shape;419;p44"/>
          <p:cNvCxnSpPr>
            <a:stCxn id="420" idx="3"/>
            <a:endCxn id="421" idx="1"/>
          </p:cNvCxnSpPr>
          <p:nvPr/>
        </p:nvCxnSpPr>
        <p:spPr>
          <a:xfrm>
            <a:off x="1654462" y="2118282"/>
            <a:ext cx="5635263" cy="11443"/>
          </a:xfrm>
          <a:prstGeom prst="straightConnector1">
            <a:avLst/>
          </a:prstGeom>
          <a:noFill/>
          <a:ln w="19050" cap="flat" cmpd="sng">
            <a:solidFill>
              <a:schemeClr val="dk1"/>
            </a:solidFill>
            <a:prstDash val="solid"/>
            <a:round/>
            <a:headEnd type="none" w="med" len="med"/>
            <a:tailEnd type="none" w="med" len="med"/>
          </a:ln>
        </p:spPr>
      </p:cxnSp>
      <p:sp>
        <p:nvSpPr>
          <p:cNvPr id="422" name="Google Shape;422;p44"/>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three different tables given to us.</a:t>
            </a:r>
            <a:endParaRPr dirty="0"/>
          </a:p>
        </p:txBody>
      </p:sp>
      <p:sp>
        <p:nvSpPr>
          <p:cNvPr id="425" name="Google Shape;425;p44"/>
          <p:cNvSpPr txBox="1"/>
          <p:nvPr/>
        </p:nvSpPr>
        <p:spPr>
          <a:xfrm>
            <a:off x="695362" y="2571750"/>
            <a:ext cx="1552500"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dirty="0">
                <a:solidFill>
                  <a:schemeClr val="dk1"/>
                </a:solidFill>
                <a:latin typeface="Figtree Black"/>
                <a:ea typeface="Figtree Black"/>
                <a:cs typeface="Figtree Black"/>
                <a:sym typeface="Figtree Black"/>
              </a:rPr>
              <a:t>Last Work</a:t>
            </a:r>
            <a:endParaRPr sz="1900" dirty="0">
              <a:solidFill>
                <a:schemeClr val="dk1"/>
              </a:solidFill>
              <a:latin typeface="Figtree Black"/>
              <a:ea typeface="Figtree Black"/>
              <a:cs typeface="Figtree Black"/>
              <a:sym typeface="Figtree Black"/>
            </a:endParaRPr>
          </a:p>
        </p:txBody>
      </p:sp>
      <p:sp>
        <p:nvSpPr>
          <p:cNvPr id="426" name="Google Shape;426;p44"/>
          <p:cNvSpPr txBox="1"/>
          <p:nvPr/>
        </p:nvSpPr>
        <p:spPr>
          <a:xfrm>
            <a:off x="695374" y="2911399"/>
            <a:ext cx="1552500" cy="98751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This table contains data about the last movies done by the actors.</a:t>
            </a:r>
            <a:endParaRPr sz="1200" dirty="0">
              <a:solidFill>
                <a:schemeClr val="dk1"/>
              </a:solidFill>
              <a:latin typeface="Hanken Grotesk"/>
              <a:ea typeface="Hanken Grotesk"/>
              <a:cs typeface="Hanken Grotesk"/>
              <a:sym typeface="Hanken Grotesk"/>
            </a:endParaRPr>
          </a:p>
        </p:txBody>
      </p:sp>
      <p:sp>
        <p:nvSpPr>
          <p:cNvPr id="427" name="Google Shape;427;p44"/>
          <p:cNvSpPr txBox="1"/>
          <p:nvPr/>
        </p:nvSpPr>
        <p:spPr>
          <a:xfrm>
            <a:off x="3695843" y="2571750"/>
            <a:ext cx="1552500"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dirty="0">
                <a:solidFill>
                  <a:schemeClr val="dk1"/>
                </a:solidFill>
                <a:latin typeface="Figtree Black"/>
                <a:ea typeface="Figtree Black"/>
                <a:cs typeface="Figtree Black"/>
                <a:sym typeface="Figtree Black"/>
              </a:rPr>
              <a:t>Basic Info</a:t>
            </a:r>
            <a:endParaRPr sz="1900" dirty="0">
              <a:solidFill>
                <a:schemeClr val="dk1"/>
              </a:solidFill>
              <a:latin typeface="Figtree Black"/>
              <a:ea typeface="Figtree Black"/>
              <a:cs typeface="Figtree Black"/>
              <a:sym typeface="Figtree Black"/>
            </a:endParaRPr>
          </a:p>
        </p:txBody>
      </p:sp>
      <p:sp>
        <p:nvSpPr>
          <p:cNvPr id="428" name="Google Shape;428;p44"/>
          <p:cNvSpPr txBox="1"/>
          <p:nvPr/>
        </p:nvSpPr>
        <p:spPr>
          <a:xfrm>
            <a:off x="3695850" y="2911399"/>
            <a:ext cx="1552500" cy="133286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This tables give detail about the basic information like place of birth,birth year, name etc.</a:t>
            </a:r>
            <a:endParaRPr sz="1200" dirty="0">
              <a:solidFill>
                <a:schemeClr val="dk1"/>
              </a:solidFill>
              <a:latin typeface="Hanken Grotesk"/>
              <a:ea typeface="Hanken Grotesk"/>
              <a:cs typeface="Hanken Grotesk"/>
              <a:sym typeface="Hanken Grotesk"/>
            </a:endParaRPr>
          </a:p>
        </p:txBody>
      </p:sp>
      <p:sp>
        <p:nvSpPr>
          <p:cNvPr id="429" name="Google Shape;429;p44"/>
          <p:cNvSpPr txBox="1"/>
          <p:nvPr/>
        </p:nvSpPr>
        <p:spPr>
          <a:xfrm>
            <a:off x="6254913" y="2506727"/>
            <a:ext cx="2435323"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dirty="0">
                <a:solidFill>
                  <a:schemeClr val="dk1"/>
                </a:solidFill>
                <a:latin typeface="Figtree Black"/>
                <a:ea typeface="Figtree Black"/>
                <a:cs typeface="Figtree Black"/>
                <a:sym typeface="Figtree Black"/>
              </a:rPr>
              <a:t>Breakthrough Info</a:t>
            </a:r>
            <a:endParaRPr sz="1900" dirty="0">
              <a:solidFill>
                <a:schemeClr val="dk1"/>
              </a:solidFill>
              <a:latin typeface="Figtree Black"/>
              <a:ea typeface="Figtree Black"/>
              <a:cs typeface="Figtree Black"/>
              <a:sym typeface="Figtree Black"/>
            </a:endParaRPr>
          </a:p>
        </p:txBody>
      </p:sp>
      <p:sp>
        <p:nvSpPr>
          <p:cNvPr id="430" name="Google Shape;430;p44"/>
          <p:cNvSpPr txBox="1"/>
          <p:nvPr/>
        </p:nvSpPr>
        <p:spPr>
          <a:xfrm>
            <a:off x="6696324" y="2857961"/>
            <a:ext cx="1552500" cy="143973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anken Grotesk"/>
                <a:ea typeface="Hanken Grotesk"/>
                <a:cs typeface="Hanken Grotesk"/>
                <a:sym typeface="Hanken Grotesk"/>
              </a:rPr>
              <a:t>This table gives us information about the first movie and the first big achievenment of the actors</a:t>
            </a:r>
            <a:endParaRPr sz="1200" dirty="0">
              <a:solidFill>
                <a:schemeClr val="dk1"/>
              </a:solidFill>
              <a:latin typeface="Hanken Grotesk"/>
              <a:ea typeface="Hanken Grotesk"/>
              <a:cs typeface="Hanken Grotesk"/>
              <a:sym typeface="Hanken Grotesk"/>
            </a:endParaRPr>
          </a:p>
        </p:txBody>
      </p:sp>
      <p:sp>
        <p:nvSpPr>
          <p:cNvPr id="420" name="Google Shape;420;p44"/>
          <p:cNvSpPr txBox="1"/>
          <p:nvPr/>
        </p:nvSpPr>
        <p:spPr>
          <a:xfrm>
            <a:off x="1288762" y="1935432"/>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01</a:t>
            </a:r>
            <a:endParaRPr sz="1100" dirty="0">
              <a:solidFill>
                <a:schemeClr val="lt1"/>
              </a:solidFill>
              <a:latin typeface="Figtree Black"/>
              <a:ea typeface="Figtree Black"/>
              <a:cs typeface="Figtree Black"/>
              <a:sym typeface="Figtree Black"/>
            </a:endParaRPr>
          </a:p>
        </p:txBody>
      </p:sp>
      <p:sp>
        <p:nvSpPr>
          <p:cNvPr id="432" name="Google Shape;432;p44"/>
          <p:cNvSpPr txBox="1"/>
          <p:nvPr/>
        </p:nvSpPr>
        <p:spPr>
          <a:xfrm>
            <a:off x="4289243" y="1924877"/>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dirty="0">
                <a:solidFill>
                  <a:schemeClr val="lt1"/>
                </a:solidFill>
                <a:latin typeface="Figtree Black"/>
                <a:ea typeface="Figtree Black"/>
                <a:cs typeface="Figtree Black"/>
                <a:sym typeface="Figtree Black"/>
              </a:rPr>
              <a:t>02</a:t>
            </a:r>
            <a:endParaRPr sz="1100" dirty="0">
              <a:solidFill>
                <a:schemeClr val="lt1"/>
              </a:solidFill>
              <a:latin typeface="Figtree Black"/>
              <a:ea typeface="Figtree Black"/>
              <a:cs typeface="Figtree Black"/>
              <a:sym typeface="Figtree Black"/>
            </a:endParaRPr>
          </a:p>
        </p:txBody>
      </p:sp>
      <p:sp>
        <p:nvSpPr>
          <p:cNvPr id="421" name="Google Shape;421;p44"/>
          <p:cNvSpPr txBox="1"/>
          <p:nvPr/>
        </p:nvSpPr>
        <p:spPr>
          <a:xfrm>
            <a:off x="7289725" y="194687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03</a:t>
            </a:r>
            <a:endParaRPr sz="1100">
              <a:solidFill>
                <a:schemeClr val="lt1"/>
              </a:solidFill>
              <a:latin typeface="Figtree Black"/>
              <a:ea typeface="Figtree Black"/>
              <a:cs typeface="Figtree Black"/>
              <a:sym typeface="Figtree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45"/>
          <p:cNvSpPr/>
          <p:nvPr/>
        </p:nvSpPr>
        <p:spPr>
          <a:xfrm>
            <a:off x="1984275" y="238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Last Work</a:t>
            </a:r>
            <a:endParaRPr dirty="0"/>
          </a:p>
        </p:txBody>
      </p:sp>
      <p:sp>
        <p:nvSpPr>
          <p:cNvPr id="466" name="Google Shape;466;p45"/>
          <p:cNvSpPr txBox="1">
            <a:spLocks noGrp="1"/>
          </p:cNvSpPr>
          <p:nvPr>
            <p:ph type="subTitle" idx="1"/>
          </p:nvPr>
        </p:nvSpPr>
        <p:spPr>
          <a:xfrm>
            <a:off x="3984852" y="116465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has the name of the actors/actressess.</a:t>
            </a:r>
            <a:endParaRPr dirty="0"/>
          </a:p>
        </p:txBody>
      </p:sp>
      <p:sp>
        <p:nvSpPr>
          <p:cNvPr id="467" name="Google Shape;467;p45"/>
          <p:cNvSpPr txBox="1">
            <a:spLocks noGrp="1"/>
          </p:cNvSpPr>
          <p:nvPr>
            <p:ph type="subTitle" idx="2"/>
          </p:nvPr>
        </p:nvSpPr>
        <p:spPr>
          <a:xfrm>
            <a:off x="3984852" y="1916541"/>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shows the last year the actors have worked</a:t>
            </a:r>
            <a:endParaRPr dirty="0"/>
          </a:p>
        </p:txBody>
      </p:sp>
      <p:sp>
        <p:nvSpPr>
          <p:cNvPr id="468" name="Google Shape;468;p45"/>
          <p:cNvSpPr txBox="1">
            <a:spLocks noGrp="1"/>
          </p:cNvSpPr>
          <p:nvPr>
            <p:ph type="subTitle" idx="3"/>
          </p:nvPr>
        </p:nvSpPr>
        <p:spPr>
          <a:xfrm>
            <a:off x="3984852" y="269926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shows the death year of actor/actresses.</a:t>
            </a:r>
            <a:endParaRPr dirty="0"/>
          </a:p>
        </p:txBody>
      </p:sp>
      <p:sp>
        <p:nvSpPr>
          <p:cNvPr id="469" name="Google Shape;469;p45"/>
          <p:cNvSpPr txBox="1">
            <a:spLocks noGrp="1"/>
          </p:cNvSpPr>
          <p:nvPr>
            <p:ph type="subTitle" idx="4"/>
          </p:nvPr>
        </p:nvSpPr>
        <p:spPr>
          <a:xfrm>
            <a:off x="813150" y="1264850"/>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Entertainer</a:t>
            </a:r>
          </a:p>
        </p:txBody>
      </p:sp>
      <p:sp>
        <p:nvSpPr>
          <p:cNvPr id="470" name="Google Shape;470;p45"/>
          <p:cNvSpPr txBox="1">
            <a:spLocks noGrp="1"/>
          </p:cNvSpPr>
          <p:nvPr>
            <p:ph type="subTitle" idx="5"/>
          </p:nvPr>
        </p:nvSpPr>
        <p:spPr>
          <a:xfrm>
            <a:off x="768695" y="1995993"/>
            <a:ext cx="3216157"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Year of Last Major Work</a:t>
            </a:r>
            <a:endParaRPr dirty="0"/>
          </a:p>
        </p:txBody>
      </p:sp>
      <p:sp>
        <p:nvSpPr>
          <p:cNvPr id="471" name="Google Shape;471;p45"/>
          <p:cNvSpPr txBox="1">
            <a:spLocks noGrp="1"/>
          </p:cNvSpPr>
          <p:nvPr>
            <p:ph type="subTitle" idx="6"/>
          </p:nvPr>
        </p:nvSpPr>
        <p:spPr>
          <a:xfrm>
            <a:off x="813150" y="2727136"/>
            <a:ext cx="245044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Year of Death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45"/>
          <p:cNvSpPr/>
          <p:nvPr/>
        </p:nvSpPr>
        <p:spPr>
          <a:xfrm>
            <a:off x="1984275" y="238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Basic Info</a:t>
            </a:r>
            <a:endParaRPr dirty="0"/>
          </a:p>
        </p:txBody>
      </p:sp>
      <p:sp>
        <p:nvSpPr>
          <p:cNvPr id="466" name="Google Shape;466;p45"/>
          <p:cNvSpPr txBox="1">
            <a:spLocks noGrp="1"/>
          </p:cNvSpPr>
          <p:nvPr>
            <p:ph type="subTitle" idx="1"/>
          </p:nvPr>
        </p:nvSpPr>
        <p:spPr>
          <a:xfrm>
            <a:off x="3984852" y="116465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has the name of the actors/actressess.</a:t>
            </a:r>
            <a:endParaRPr dirty="0"/>
          </a:p>
        </p:txBody>
      </p:sp>
      <p:sp>
        <p:nvSpPr>
          <p:cNvPr id="467" name="Google Shape;467;p45"/>
          <p:cNvSpPr txBox="1">
            <a:spLocks noGrp="1"/>
          </p:cNvSpPr>
          <p:nvPr>
            <p:ph type="subTitle" idx="2"/>
          </p:nvPr>
        </p:nvSpPr>
        <p:spPr>
          <a:xfrm>
            <a:off x="3984852" y="1916541"/>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Male/Female</a:t>
            </a:r>
            <a:endParaRPr dirty="0"/>
          </a:p>
        </p:txBody>
      </p:sp>
      <p:sp>
        <p:nvSpPr>
          <p:cNvPr id="468" name="Google Shape;468;p45"/>
          <p:cNvSpPr txBox="1">
            <a:spLocks noGrp="1"/>
          </p:cNvSpPr>
          <p:nvPr>
            <p:ph type="subTitle" idx="3"/>
          </p:nvPr>
        </p:nvSpPr>
        <p:spPr>
          <a:xfrm>
            <a:off x="3984852" y="269926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shows the birth year of actor/actresses.</a:t>
            </a:r>
            <a:endParaRPr dirty="0"/>
          </a:p>
        </p:txBody>
      </p:sp>
      <p:sp>
        <p:nvSpPr>
          <p:cNvPr id="469" name="Google Shape;469;p45"/>
          <p:cNvSpPr txBox="1">
            <a:spLocks noGrp="1"/>
          </p:cNvSpPr>
          <p:nvPr>
            <p:ph type="subTitle" idx="4"/>
          </p:nvPr>
        </p:nvSpPr>
        <p:spPr>
          <a:xfrm>
            <a:off x="813150" y="1264850"/>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Entertainer</a:t>
            </a:r>
          </a:p>
        </p:txBody>
      </p:sp>
      <p:sp>
        <p:nvSpPr>
          <p:cNvPr id="470" name="Google Shape;470;p45"/>
          <p:cNvSpPr txBox="1">
            <a:spLocks noGrp="1"/>
          </p:cNvSpPr>
          <p:nvPr>
            <p:ph type="subTitle" idx="5"/>
          </p:nvPr>
        </p:nvSpPr>
        <p:spPr>
          <a:xfrm>
            <a:off x="768695" y="1995993"/>
            <a:ext cx="3216157"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Gender</a:t>
            </a:r>
            <a:endParaRPr dirty="0"/>
          </a:p>
        </p:txBody>
      </p:sp>
      <p:sp>
        <p:nvSpPr>
          <p:cNvPr id="471" name="Google Shape;471;p45"/>
          <p:cNvSpPr txBox="1">
            <a:spLocks noGrp="1"/>
          </p:cNvSpPr>
          <p:nvPr>
            <p:ph type="subTitle" idx="6"/>
          </p:nvPr>
        </p:nvSpPr>
        <p:spPr>
          <a:xfrm>
            <a:off x="813150" y="2727136"/>
            <a:ext cx="245044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Birth Year</a:t>
            </a:r>
            <a:endParaRPr dirty="0"/>
          </a:p>
        </p:txBody>
      </p:sp>
    </p:spTree>
    <p:extLst>
      <p:ext uri="{BB962C8B-B14F-4D97-AF65-F5344CB8AC3E}">
        <p14:creationId xmlns:p14="http://schemas.microsoft.com/office/powerpoint/2010/main" val="1090366015"/>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596</Words>
  <Application>Microsoft Office PowerPoint</Application>
  <PresentationFormat>On-screen Show (16:9)</PresentationFormat>
  <Paragraphs>81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Figtree Black</vt:lpstr>
      <vt:lpstr>Lato</vt:lpstr>
      <vt:lpstr>Hanken Grotesk</vt:lpstr>
      <vt:lpstr>Arial</vt:lpstr>
      <vt:lpstr>Elegant Black &amp; White Thesis Defense by Slidesgo</vt:lpstr>
      <vt:lpstr>Unified Mentor Internship</vt:lpstr>
      <vt:lpstr>Entertainer Data Analysis</vt:lpstr>
      <vt:lpstr>Table of contents</vt:lpstr>
      <vt:lpstr>Statement</vt:lpstr>
      <vt:lpstr>Purpose statement</vt:lpstr>
      <vt:lpstr>Dataset Overview </vt:lpstr>
      <vt:lpstr>There are three different tables given to us.</vt:lpstr>
      <vt:lpstr>Last Work</vt:lpstr>
      <vt:lpstr>Basic Info</vt:lpstr>
      <vt:lpstr>Breakthrough Info</vt:lpstr>
      <vt:lpstr>KPI</vt:lpstr>
      <vt:lpstr>KPI</vt:lpstr>
      <vt:lpstr>Dashboarding</vt:lpstr>
      <vt:lpstr>Tableau Dashboard</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Sudeep Lakra</dc:creator>
  <cp:lastModifiedBy>Sudeep Lakra</cp:lastModifiedBy>
  <cp:revision>2</cp:revision>
  <dcterms:modified xsi:type="dcterms:W3CDTF">2024-07-30T20:51:33Z</dcterms:modified>
</cp:coreProperties>
</file>