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302" r:id="rId3"/>
    <p:sldId id="258" r:id="rId4"/>
    <p:sldId id="303" r:id="rId5"/>
    <p:sldId id="259" r:id="rId6"/>
    <p:sldId id="261" r:id="rId7"/>
    <p:sldId id="263" r:id="rId8"/>
    <p:sldId id="304" r:id="rId9"/>
    <p:sldId id="266" r:id="rId10"/>
    <p:sldId id="305" r:id="rId11"/>
    <p:sldId id="306" r:id="rId12"/>
    <p:sldId id="307" r:id="rId13"/>
    <p:sldId id="308" r:id="rId14"/>
    <p:sldId id="309" r:id="rId15"/>
    <p:sldId id="310" r:id="rId16"/>
  </p:sldIdLst>
  <p:sldSz cx="9144000" cy="5143500" type="screen16x9"/>
  <p:notesSz cx="6858000" cy="9144000"/>
  <p:embeddedFontLst>
    <p:embeddedFont>
      <p:font typeface="Aleo Black" panose="020B0604020202020204" charset="0"/>
      <p:bold r:id="rId18"/>
      <p:boldItalic r:id="rId19"/>
    </p:embeddedFont>
    <p:embeddedFont>
      <p:font typeface="DM Sans" pitchFamily="2"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76B7F2-5F5A-4616-8E78-51485D9F6FA9}">
  <a:tblStyle styleId="{4D76B7F2-5F5A-4616-8E78-51485D9F6F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aa7862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aa7862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978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107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10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850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08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29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aa7862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aa7862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88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8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fe0b786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9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9425" y="1014175"/>
            <a:ext cx="5165100" cy="20472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65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1719425" y="3621100"/>
            <a:ext cx="5165100" cy="50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000"/>
              <a:buNone/>
              <a:defRPr sz="1600">
                <a:solidFill>
                  <a:srgbClr val="2A407A"/>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 name="Google Shape;11;p2"/>
          <p:cNvSpPr/>
          <p:nvPr/>
        </p:nvSpPr>
        <p:spPr>
          <a:xfrm rot="5400000">
            <a:off x="4451550" y="-4451700"/>
            <a:ext cx="2520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370850" y="363700"/>
            <a:ext cx="4023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181375" y="1058275"/>
            <a:ext cx="5931600" cy="20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632952" y="1279425"/>
            <a:ext cx="1398300" cy="129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68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181375" y="3508850"/>
            <a:ext cx="4894500" cy="42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5400000">
            <a:off x="4451550" y="-4451700"/>
            <a:ext cx="252000" cy="915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4370850" y="363700"/>
            <a:ext cx="402300" cy="915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txBox="1">
            <a:spLocks noGrp="1"/>
          </p:cNvSpPr>
          <p:nvPr>
            <p:ph type="subTitle" idx="1"/>
          </p:nvPr>
        </p:nvSpPr>
        <p:spPr>
          <a:xfrm>
            <a:off x="4853878" y="1820025"/>
            <a:ext cx="3254100" cy="222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7"/>
          <p:cNvSpPr txBox="1">
            <a:spLocks noGrp="1"/>
          </p:cNvSpPr>
          <p:nvPr>
            <p:ph type="subTitle" idx="2"/>
          </p:nvPr>
        </p:nvSpPr>
        <p:spPr>
          <a:xfrm>
            <a:off x="1057900" y="1820025"/>
            <a:ext cx="3254100" cy="222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7"/>
          <p:cNvSpPr/>
          <p:nvPr/>
        </p:nvSpPr>
        <p:spPr>
          <a:xfrm>
            <a:off x="889200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3"/>
          <p:cNvSpPr txBox="1">
            <a:spLocks noGrp="1"/>
          </p:cNvSpPr>
          <p:nvPr>
            <p:ph type="subTitle" idx="1"/>
          </p:nvPr>
        </p:nvSpPr>
        <p:spPr>
          <a:xfrm>
            <a:off x="1953001" y="22207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subTitle" idx="2"/>
          </p:nvPr>
        </p:nvSpPr>
        <p:spPr>
          <a:xfrm>
            <a:off x="1953001" y="403043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subTitle" idx="3"/>
          </p:nvPr>
        </p:nvSpPr>
        <p:spPr>
          <a:xfrm>
            <a:off x="5908900" y="403040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subTitle" idx="4"/>
          </p:nvPr>
        </p:nvSpPr>
        <p:spPr>
          <a:xfrm>
            <a:off x="5908900" y="22207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5" hasCustomPrompt="1"/>
          </p:nvPr>
        </p:nvSpPr>
        <p:spPr>
          <a:xfrm>
            <a:off x="925400" y="1311602"/>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6" name="Google Shape;96;p13"/>
          <p:cNvSpPr txBox="1">
            <a:spLocks noGrp="1"/>
          </p:cNvSpPr>
          <p:nvPr>
            <p:ph type="title" idx="6" hasCustomPrompt="1"/>
          </p:nvPr>
        </p:nvSpPr>
        <p:spPr>
          <a:xfrm>
            <a:off x="4882053" y="3428768"/>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7" name="Google Shape;97;p13"/>
          <p:cNvSpPr txBox="1">
            <a:spLocks noGrp="1"/>
          </p:cNvSpPr>
          <p:nvPr>
            <p:ph type="title" idx="7" hasCustomPrompt="1"/>
          </p:nvPr>
        </p:nvSpPr>
        <p:spPr>
          <a:xfrm>
            <a:off x="925399" y="3428770"/>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8" name="Google Shape;98;p13"/>
          <p:cNvSpPr txBox="1">
            <a:spLocks noGrp="1"/>
          </p:cNvSpPr>
          <p:nvPr>
            <p:ph type="title" idx="8" hasCustomPrompt="1"/>
          </p:nvPr>
        </p:nvSpPr>
        <p:spPr>
          <a:xfrm>
            <a:off x="4882051" y="1311602"/>
            <a:ext cx="822900" cy="731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99" name="Google Shape;99;p13"/>
          <p:cNvSpPr txBox="1">
            <a:spLocks noGrp="1"/>
          </p:cNvSpPr>
          <p:nvPr>
            <p:ph type="subTitle" idx="9"/>
          </p:nvPr>
        </p:nvSpPr>
        <p:spPr>
          <a:xfrm>
            <a:off x="1953001" y="140507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0" name="Google Shape;100;p13"/>
          <p:cNvSpPr txBox="1">
            <a:spLocks noGrp="1"/>
          </p:cNvSpPr>
          <p:nvPr>
            <p:ph type="subTitle" idx="13"/>
          </p:nvPr>
        </p:nvSpPr>
        <p:spPr>
          <a:xfrm>
            <a:off x="1953001" y="3214751"/>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1" name="Google Shape;101;p13"/>
          <p:cNvSpPr txBox="1">
            <a:spLocks noGrp="1"/>
          </p:cNvSpPr>
          <p:nvPr>
            <p:ph type="subTitle" idx="14"/>
          </p:nvPr>
        </p:nvSpPr>
        <p:spPr>
          <a:xfrm>
            <a:off x="5908901" y="3214709"/>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2" name="Google Shape;102;p13"/>
          <p:cNvSpPr txBox="1">
            <a:spLocks noGrp="1"/>
          </p:cNvSpPr>
          <p:nvPr>
            <p:ph type="subTitle" idx="15"/>
          </p:nvPr>
        </p:nvSpPr>
        <p:spPr>
          <a:xfrm>
            <a:off x="5908901" y="140507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3" name="Google Shape;103;p13"/>
          <p:cNvSpPr/>
          <p:nvPr/>
        </p:nvSpPr>
        <p:spPr>
          <a:xfrm>
            <a:off x="889200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4791075" y="2648725"/>
            <a:ext cx="2633400" cy="122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130" name="Google Shape;130;p18"/>
          <p:cNvSpPr txBox="1">
            <a:spLocks noGrp="1"/>
          </p:cNvSpPr>
          <p:nvPr>
            <p:ph type="subTitle" idx="2"/>
          </p:nvPr>
        </p:nvSpPr>
        <p:spPr>
          <a:xfrm>
            <a:off x="1720575" y="2648725"/>
            <a:ext cx="2631300" cy="1221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131" name="Google Shape;131;p18"/>
          <p:cNvSpPr txBox="1">
            <a:spLocks noGrp="1"/>
          </p:cNvSpPr>
          <p:nvPr>
            <p:ph type="subTitle" idx="3"/>
          </p:nvPr>
        </p:nvSpPr>
        <p:spPr>
          <a:xfrm>
            <a:off x="4791075" y="2218825"/>
            <a:ext cx="26334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a:solidFill>
                  <a:schemeClr val="lt2"/>
                </a:solidFill>
                <a:latin typeface="Aleo Black"/>
                <a:ea typeface="Aleo Black"/>
                <a:cs typeface="Aleo Black"/>
                <a:sym typeface="Aleo Black"/>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
        <p:nvSpPr>
          <p:cNvPr id="132" name="Google Shape;132;p18"/>
          <p:cNvSpPr txBox="1">
            <a:spLocks noGrp="1"/>
          </p:cNvSpPr>
          <p:nvPr>
            <p:ph type="subTitle" idx="4"/>
          </p:nvPr>
        </p:nvSpPr>
        <p:spPr>
          <a:xfrm>
            <a:off x="1719525" y="2218825"/>
            <a:ext cx="2633400" cy="429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M Sans"/>
              <a:buNone/>
              <a:defRPr sz="2200">
                <a:solidFill>
                  <a:schemeClr val="lt2"/>
                </a:solidFill>
                <a:latin typeface="Aleo Black"/>
                <a:ea typeface="Aleo Black"/>
                <a:cs typeface="Aleo Black"/>
                <a:sym typeface="Aleo Black"/>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
        <p:nvSpPr>
          <p:cNvPr id="133" name="Google Shape;133;p18"/>
          <p:cNvSpPr/>
          <p:nvPr/>
        </p:nvSpPr>
        <p:spPr>
          <a:xfrm>
            <a:off x="889200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9"/>
          <p:cNvSpPr txBox="1">
            <a:spLocks noGrp="1"/>
          </p:cNvSpPr>
          <p:nvPr>
            <p:ph type="subTitle" idx="1"/>
          </p:nvPr>
        </p:nvSpPr>
        <p:spPr>
          <a:xfrm>
            <a:off x="937700" y="29247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9"/>
          <p:cNvSpPr txBox="1">
            <a:spLocks noGrp="1"/>
          </p:cNvSpPr>
          <p:nvPr>
            <p:ph type="subTitle" idx="2"/>
          </p:nvPr>
        </p:nvSpPr>
        <p:spPr>
          <a:xfrm>
            <a:off x="3484420" y="29247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txBox="1">
            <a:spLocks noGrp="1"/>
          </p:cNvSpPr>
          <p:nvPr>
            <p:ph type="subTitle" idx="3"/>
          </p:nvPr>
        </p:nvSpPr>
        <p:spPr>
          <a:xfrm>
            <a:off x="6031147" y="29247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9"/>
          <p:cNvSpPr txBox="1">
            <a:spLocks noGrp="1"/>
          </p:cNvSpPr>
          <p:nvPr>
            <p:ph type="subTitle" idx="4"/>
          </p:nvPr>
        </p:nvSpPr>
        <p:spPr>
          <a:xfrm>
            <a:off x="937700" y="2493925"/>
            <a:ext cx="21753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0" name="Google Shape;140;p19"/>
          <p:cNvSpPr txBox="1">
            <a:spLocks noGrp="1"/>
          </p:cNvSpPr>
          <p:nvPr>
            <p:ph type="subTitle" idx="5"/>
          </p:nvPr>
        </p:nvSpPr>
        <p:spPr>
          <a:xfrm>
            <a:off x="3484421" y="2493925"/>
            <a:ext cx="21753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19"/>
          <p:cNvSpPr txBox="1">
            <a:spLocks noGrp="1"/>
          </p:cNvSpPr>
          <p:nvPr>
            <p:ph type="subTitle" idx="6"/>
          </p:nvPr>
        </p:nvSpPr>
        <p:spPr>
          <a:xfrm>
            <a:off x="6031149" y="2493925"/>
            <a:ext cx="2175300" cy="4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lt2"/>
                </a:solidFill>
                <a:latin typeface="Aleo Black"/>
                <a:ea typeface="Aleo Black"/>
                <a:cs typeface="Aleo Black"/>
                <a:sym typeface="Aleo Black"/>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19"/>
          <p:cNvSpPr/>
          <p:nvPr/>
        </p:nvSpPr>
        <p:spPr>
          <a:xfrm flipH="1">
            <a:off x="0"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6"/>
        <p:cNvGrpSpPr/>
        <p:nvPr/>
      </p:nvGrpSpPr>
      <p:grpSpPr>
        <a:xfrm>
          <a:off x="0" y="0"/>
          <a:ext cx="0" cy="0"/>
          <a:chOff x="0" y="0"/>
          <a:chExt cx="0" cy="0"/>
        </a:xfrm>
      </p:grpSpPr>
      <p:sp>
        <p:nvSpPr>
          <p:cNvPr id="187" name="Google Shape;187;p25"/>
          <p:cNvSpPr/>
          <p:nvPr/>
        </p:nvSpPr>
        <p:spPr>
          <a:xfrm>
            <a:off x="8887025" y="0"/>
            <a:ext cx="25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5"/>
          <p:cNvGrpSpPr/>
          <p:nvPr/>
        </p:nvGrpSpPr>
        <p:grpSpPr>
          <a:xfrm rot="5400000">
            <a:off x="234540" y="4017428"/>
            <a:ext cx="1093433" cy="1664263"/>
            <a:chOff x="6924044" y="438297"/>
            <a:chExt cx="1284729" cy="1955426"/>
          </a:xfrm>
        </p:grpSpPr>
        <p:sp>
          <p:nvSpPr>
            <p:cNvPr id="189" name="Google Shape;189;p25"/>
            <p:cNvSpPr/>
            <p:nvPr/>
          </p:nvSpPr>
          <p:spPr>
            <a:xfrm rot="10800000">
              <a:off x="6924044" y="438297"/>
              <a:ext cx="1284729" cy="1285485"/>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rot="10800000">
              <a:off x="6980770" y="1081423"/>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7085791" y="1414857"/>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rot="10800000">
              <a:off x="7085791" y="747216"/>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rot="10800000">
              <a:off x="7566415" y="495780"/>
              <a:ext cx="16" cy="117052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rot="10800000">
              <a:off x="7232210" y="600800"/>
              <a:ext cx="16" cy="960481"/>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rot="10800000">
              <a:off x="7899848" y="600800"/>
              <a:ext cx="16" cy="960481"/>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rot="10800000">
              <a:off x="6924044" y="1109011"/>
              <a:ext cx="1284729" cy="1284713"/>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rot="10800000">
              <a:off x="6980770" y="1751364"/>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rot="10800000">
              <a:off x="7085791" y="208557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rot="10800000">
              <a:off x="7085791" y="141793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10800000">
              <a:off x="7566415" y="1166493"/>
              <a:ext cx="16" cy="117050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10800000">
              <a:off x="7232210" y="1270742"/>
              <a:ext cx="16" cy="961253"/>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10800000">
              <a:off x="7899848" y="1270742"/>
              <a:ext cx="16" cy="961253"/>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10800000">
              <a:off x="7085791" y="2084798"/>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6"/>
          <p:cNvSpPr/>
          <p:nvPr/>
        </p:nvSpPr>
        <p:spPr>
          <a:xfrm rot="5400000">
            <a:off x="4451550" y="-4451700"/>
            <a:ext cx="2520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rot="5400000">
            <a:off x="4370850" y="363700"/>
            <a:ext cx="402300" cy="9155400"/>
          </a:xfrm>
          <a:prstGeom prst="rect">
            <a:avLst/>
          </a:prstGeom>
          <a:solidFill>
            <a:srgbClr val="817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eo Black"/>
              <a:buNone/>
              <a:defRPr sz="3500">
                <a:solidFill>
                  <a:schemeClr val="dk1"/>
                </a:solidFill>
                <a:latin typeface="Aleo Black"/>
                <a:ea typeface="Aleo Black"/>
                <a:cs typeface="Aleo Black"/>
                <a:sym typeface="Aleo Black"/>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4" r:id="rId6"/>
    <p:sldLayoutId id="2147483665"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sudeep.lakra/viz/ForeignDirectInvestment_17221613648670/Dashboard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linkedin.com/in/sudeep-lakra/"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ctrTitle"/>
          </p:nvPr>
        </p:nvSpPr>
        <p:spPr>
          <a:xfrm>
            <a:off x="1719424" y="1014175"/>
            <a:ext cx="6502819" cy="20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Unified Mentor </a:t>
            </a:r>
            <a:r>
              <a:rPr lang="en" dirty="0">
                <a:solidFill>
                  <a:srgbClr val="817260"/>
                </a:solidFill>
              </a:rPr>
              <a:t>Internship</a:t>
            </a:r>
            <a:endParaRPr dirty="0">
              <a:solidFill>
                <a:srgbClr val="817260"/>
              </a:solidFill>
            </a:endParaRPr>
          </a:p>
        </p:txBody>
      </p:sp>
      <p:grpSp>
        <p:nvGrpSpPr>
          <p:cNvPr id="219" name="Google Shape;219;p30"/>
          <p:cNvGrpSpPr/>
          <p:nvPr/>
        </p:nvGrpSpPr>
        <p:grpSpPr>
          <a:xfrm rot="5400000">
            <a:off x="7579078" y="3566094"/>
            <a:ext cx="2623088" cy="1284750"/>
            <a:chOff x="-9" y="4326049"/>
            <a:chExt cx="2247334" cy="1100711"/>
          </a:xfrm>
        </p:grpSpPr>
        <p:sp>
          <p:nvSpPr>
            <p:cNvPr id="220" name="Google Shape;220;p30"/>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 name="Google Shape;241;p30"/>
          <p:cNvCxnSpPr/>
          <p:nvPr/>
        </p:nvCxnSpPr>
        <p:spPr>
          <a:xfrm>
            <a:off x="1835000" y="3376908"/>
            <a:ext cx="5115000" cy="0"/>
          </a:xfrm>
          <a:prstGeom prst="straightConnector1">
            <a:avLst/>
          </a:prstGeom>
          <a:noFill/>
          <a:ln w="28575" cap="flat" cmpd="sng">
            <a:solidFill>
              <a:schemeClr val="dk1"/>
            </a:solidFill>
            <a:prstDash val="solid"/>
            <a:round/>
            <a:headEnd type="none" w="med" len="med"/>
            <a:tailEnd type="none" w="med" len="med"/>
          </a:ln>
        </p:spPr>
      </p:cxnSp>
      <p:grpSp>
        <p:nvGrpSpPr>
          <p:cNvPr id="242" name="Google Shape;242;p30"/>
          <p:cNvGrpSpPr/>
          <p:nvPr/>
        </p:nvGrpSpPr>
        <p:grpSpPr>
          <a:xfrm>
            <a:off x="-305603" y="-220475"/>
            <a:ext cx="1284750" cy="1955448"/>
            <a:chOff x="6924022" y="438275"/>
            <a:chExt cx="1284750" cy="1955448"/>
          </a:xfrm>
        </p:grpSpPr>
        <p:sp>
          <p:nvSpPr>
            <p:cNvPr id="243" name="Google Shape;243;p30"/>
            <p:cNvSpPr/>
            <p:nvPr/>
          </p:nvSpPr>
          <p:spPr>
            <a:xfrm rot="10800000">
              <a:off x="6924022" y="438275"/>
              <a:ext cx="1284750" cy="1285507"/>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rot="10800000">
              <a:off x="6980751" y="1081423"/>
              <a:ext cx="117054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10800000">
              <a:off x="7085775" y="1414857"/>
              <a:ext cx="960497"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rot="10800000">
              <a:off x="7085775" y="747216"/>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rot="10800000">
              <a:off x="7566415" y="495760"/>
              <a:ext cx="16" cy="117054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rot="10800000">
              <a:off x="7232210" y="600784"/>
              <a:ext cx="16" cy="960497"/>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rot="10800000">
              <a:off x="7899848" y="600784"/>
              <a:ext cx="16" cy="960497"/>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rot="10800000">
              <a:off x="6924022" y="1108989"/>
              <a:ext cx="1284750" cy="1284734"/>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rot="10800000">
              <a:off x="6980751" y="1751364"/>
              <a:ext cx="117054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rot="10800000">
              <a:off x="7085775" y="2085570"/>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rot="10800000">
              <a:off x="7085775" y="1417930"/>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rot="10800000">
              <a:off x="7566415" y="1166474"/>
              <a:ext cx="16" cy="117052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rot="10800000">
              <a:off x="7232210" y="1270725"/>
              <a:ext cx="16" cy="961269"/>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rot="10800000">
              <a:off x="7899848" y="1270725"/>
              <a:ext cx="16" cy="961269"/>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rot="10800000">
              <a:off x="7085775" y="2084798"/>
              <a:ext cx="960497"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2206705" y="1481766"/>
            <a:ext cx="5931600" cy="10899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a:t>
            </a:r>
            <a:endParaRPr dirty="0">
              <a:solidFill>
                <a:schemeClr val="lt2"/>
              </a:solidFill>
            </a:endParaRPr>
          </a:p>
        </p:txBody>
      </p:sp>
      <p:sp>
        <p:nvSpPr>
          <p:cNvPr id="342" name="Google Shape;342;p35"/>
          <p:cNvSpPr txBox="1">
            <a:spLocks noGrp="1"/>
          </p:cNvSpPr>
          <p:nvPr>
            <p:ph type="title" idx="2"/>
          </p:nvPr>
        </p:nvSpPr>
        <p:spPr>
          <a:xfrm>
            <a:off x="632952" y="1279425"/>
            <a:ext cx="1398300" cy="129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216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Tableau Dashboard</a:t>
            </a:r>
            <a:endParaRPr dirty="0">
              <a:solidFill>
                <a:schemeClr val="lt2"/>
              </a:solidFill>
            </a:endParaRPr>
          </a:p>
        </p:txBody>
      </p:sp>
      <p:grpSp>
        <p:nvGrpSpPr>
          <p:cNvPr id="522" name="Google Shape;522;p40"/>
          <p:cNvGrpSpPr/>
          <p:nvPr/>
        </p:nvGrpSpPr>
        <p:grpSpPr>
          <a:xfrm rot="10800000" flipH="1">
            <a:off x="-18223" y="1308750"/>
            <a:ext cx="5295873" cy="14"/>
            <a:chOff x="1676400" y="3047991"/>
            <a:chExt cx="5295873" cy="14"/>
          </a:xfrm>
        </p:grpSpPr>
        <p:sp>
          <p:nvSpPr>
            <p:cNvPr id="523" name="Google Shape;523;p40"/>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4" name="Google Shape;524;p40"/>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F0B28DCB-13F4-FCED-5F4D-C4CC56624A38}"/>
              </a:ext>
            </a:extLst>
          </p:cNvPr>
          <p:cNvPicPr>
            <a:picLocks noChangeAspect="1"/>
          </p:cNvPicPr>
          <p:nvPr/>
        </p:nvPicPr>
        <p:blipFill>
          <a:blip r:embed="rId3"/>
          <a:stretch>
            <a:fillRect/>
          </a:stretch>
        </p:blipFill>
        <p:spPr>
          <a:xfrm>
            <a:off x="816644" y="1479396"/>
            <a:ext cx="6364741" cy="3456862"/>
          </a:xfrm>
          <a:prstGeom prst="rect">
            <a:avLst/>
          </a:prstGeom>
        </p:spPr>
      </p:pic>
    </p:spTree>
    <p:extLst>
      <p:ext uri="{BB962C8B-B14F-4D97-AF65-F5344CB8AC3E}">
        <p14:creationId xmlns:p14="http://schemas.microsoft.com/office/powerpoint/2010/main" val="411152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2206705" y="1481766"/>
            <a:ext cx="5931600" cy="10899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solidFill>
                <a:schemeClr val="lt2"/>
              </a:solidFill>
            </a:endParaRPr>
          </a:p>
        </p:txBody>
      </p:sp>
      <p:sp>
        <p:nvSpPr>
          <p:cNvPr id="342" name="Google Shape;342;p35"/>
          <p:cNvSpPr txBox="1">
            <a:spLocks noGrp="1"/>
          </p:cNvSpPr>
          <p:nvPr>
            <p:ph type="title" idx="2"/>
          </p:nvPr>
        </p:nvSpPr>
        <p:spPr>
          <a:xfrm>
            <a:off x="632952" y="1279425"/>
            <a:ext cx="1398300" cy="129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216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90" name="Google Shape;290;p33"/>
          <p:cNvSpPr txBox="1">
            <a:spLocks noGrp="1"/>
          </p:cNvSpPr>
          <p:nvPr>
            <p:ph type="subTitle" idx="2"/>
          </p:nvPr>
        </p:nvSpPr>
        <p:spPr>
          <a:xfrm>
            <a:off x="720000" y="1486465"/>
            <a:ext cx="7011680" cy="1326304"/>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From 2000–01 to 2016–17, Foreign Direct Investment (FDI) in India shown growth, with major industries such as Telecommunications and Services drawing steady investment. Important elements are market potential, economic stability, and policy changes. Government measures supporting a strategic emphasis on high-growth and developing industries can maximize investment possibilities and reduce risks.</a:t>
            </a:r>
          </a:p>
        </p:txBody>
      </p:sp>
      <p:grpSp>
        <p:nvGrpSpPr>
          <p:cNvPr id="291" name="Google Shape;291;p33"/>
          <p:cNvGrpSpPr/>
          <p:nvPr/>
        </p:nvGrpSpPr>
        <p:grpSpPr>
          <a:xfrm rot="5400000">
            <a:off x="234540" y="4017428"/>
            <a:ext cx="1093433" cy="1664263"/>
            <a:chOff x="6924044" y="438297"/>
            <a:chExt cx="1284729" cy="1955426"/>
          </a:xfrm>
        </p:grpSpPr>
        <p:sp>
          <p:nvSpPr>
            <p:cNvPr id="292" name="Google Shape;292;p33"/>
            <p:cNvSpPr/>
            <p:nvPr/>
          </p:nvSpPr>
          <p:spPr>
            <a:xfrm rot="10800000">
              <a:off x="6924044" y="438297"/>
              <a:ext cx="1284729" cy="1285485"/>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rot="10800000">
              <a:off x="6980770" y="1081423"/>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rot="10800000">
              <a:off x="7085791" y="1414857"/>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rot="10800000">
              <a:off x="7085791" y="747216"/>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rot="10800000">
              <a:off x="7566415" y="495780"/>
              <a:ext cx="16" cy="117052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rot="10800000">
              <a:off x="7232210" y="600800"/>
              <a:ext cx="16" cy="960481"/>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rot="10800000">
              <a:off x="7899848" y="600800"/>
              <a:ext cx="16" cy="960481"/>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rot="10800000">
              <a:off x="6924044" y="1109011"/>
              <a:ext cx="1284729" cy="1284713"/>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rot="10800000">
              <a:off x="6980770" y="1751364"/>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rot="10800000">
              <a:off x="7085791" y="208557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rot="10800000">
              <a:off x="7085791" y="141793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rot="10800000">
              <a:off x="7566415" y="1166493"/>
              <a:ext cx="16" cy="117050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rot="10800000">
              <a:off x="7232210" y="1270742"/>
              <a:ext cx="16" cy="961253"/>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rot="10800000">
              <a:off x="7899848" y="1270742"/>
              <a:ext cx="16" cy="961253"/>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rot="10800000">
              <a:off x="7085791" y="2084798"/>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910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Continuation</a:t>
            </a:r>
            <a:endParaRPr dirty="0">
              <a:solidFill>
                <a:schemeClr val="lt2"/>
              </a:solidFill>
            </a:endParaRPr>
          </a:p>
        </p:txBody>
      </p:sp>
      <p:sp>
        <p:nvSpPr>
          <p:cNvPr id="395" name="Google Shape;395;p37"/>
          <p:cNvSpPr txBox="1">
            <a:spLocks noGrp="1"/>
          </p:cNvSpPr>
          <p:nvPr>
            <p:ph type="subTitle" idx="1"/>
          </p:nvPr>
        </p:nvSpPr>
        <p:spPr>
          <a:xfrm>
            <a:off x="4574796" y="1189656"/>
            <a:ext cx="3550799" cy="4308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Telecommunications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Computer Software and Hardware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Construction Development </a:t>
            </a:r>
          </a:p>
        </p:txBody>
      </p:sp>
      <p:sp>
        <p:nvSpPr>
          <p:cNvPr id="396" name="Google Shape;396;p37"/>
          <p:cNvSpPr txBox="1">
            <a:spLocks noGrp="1"/>
          </p:cNvSpPr>
          <p:nvPr>
            <p:ph type="subTitle" idx="2"/>
          </p:nvPr>
        </p:nvSpPr>
        <p:spPr>
          <a:xfrm>
            <a:off x="4636220" y="2470695"/>
            <a:ext cx="1946888" cy="869399"/>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Automobile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Pharmaceuticals </a:t>
            </a:r>
          </a:p>
        </p:txBody>
      </p:sp>
      <p:sp>
        <p:nvSpPr>
          <p:cNvPr id="398" name="Google Shape;398;p37"/>
          <p:cNvSpPr txBox="1">
            <a:spLocks noGrp="1"/>
          </p:cNvSpPr>
          <p:nvPr>
            <p:ph type="subTitle" idx="4"/>
          </p:nvPr>
        </p:nvSpPr>
        <p:spPr>
          <a:xfrm>
            <a:off x="686321" y="1405056"/>
            <a:ext cx="2175300" cy="120925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Top Performing Sectors</a:t>
            </a:r>
            <a:endParaRPr dirty="0"/>
          </a:p>
        </p:txBody>
      </p:sp>
      <p:sp>
        <p:nvSpPr>
          <p:cNvPr id="399" name="Google Shape;399;p37"/>
          <p:cNvSpPr txBox="1">
            <a:spLocks noGrp="1"/>
          </p:cNvSpPr>
          <p:nvPr>
            <p:ph type="subTitle" idx="5"/>
          </p:nvPr>
        </p:nvSpPr>
        <p:spPr>
          <a:xfrm>
            <a:off x="837335" y="2710614"/>
            <a:ext cx="2175300" cy="869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Emerging Sectors</a:t>
            </a:r>
            <a:endParaRPr dirty="0"/>
          </a:p>
        </p:txBody>
      </p:sp>
      <p:grpSp>
        <p:nvGrpSpPr>
          <p:cNvPr id="401" name="Google Shape;401;p37"/>
          <p:cNvGrpSpPr/>
          <p:nvPr/>
        </p:nvGrpSpPr>
        <p:grpSpPr>
          <a:xfrm rot="10800000" flipH="1">
            <a:off x="261752" y="1308750"/>
            <a:ext cx="5295873" cy="14"/>
            <a:chOff x="1676400" y="3047991"/>
            <a:chExt cx="5295873" cy="14"/>
          </a:xfrm>
        </p:grpSpPr>
        <p:sp>
          <p:nvSpPr>
            <p:cNvPr id="402" name="Google Shape;402;p37"/>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37"/>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sp>
        <p:nvSpPr>
          <p:cNvPr id="6" name="Google Shape;396;p37">
            <a:extLst>
              <a:ext uri="{FF2B5EF4-FFF2-40B4-BE49-F238E27FC236}">
                <a16:creationId xmlns:a16="http://schemas.microsoft.com/office/drawing/2014/main" id="{36FE1A2F-1C3D-4F7B-2E06-E6101FB484A5}"/>
              </a:ext>
            </a:extLst>
          </p:cNvPr>
          <p:cNvSpPr txBox="1">
            <a:spLocks/>
          </p:cNvSpPr>
          <p:nvPr/>
        </p:nvSpPr>
        <p:spPr>
          <a:xfrm>
            <a:off x="4572000" y="3519144"/>
            <a:ext cx="3786334" cy="86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Positive growth trajectory over 17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Spikes in FDI due to favorable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Resilience and recovery post-global economic events </a:t>
            </a:r>
          </a:p>
        </p:txBody>
      </p:sp>
      <p:sp>
        <p:nvSpPr>
          <p:cNvPr id="7" name="Google Shape;399;p37">
            <a:extLst>
              <a:ext uri="{FF2B5EF4-FFF2-40B4-BE49-F238E27FC236}">
                <a16:creationId xmlns:a16="http://schemas.microsoft.com/office/drawing/2014/main" id="{C93EC2CC-B90D-0F51-E057-EBB86617D877}"/>
              </a:ext>
            </a:extLst>
          </p:cNvPr>
          <p:cNvSpPr txBox="1">
            <a:spLocks/>
          </p:cNvSpPr>
          <p:nvPr/>
        </p:nvSpPr>
        <p:spPr>
          <a:xfrm>
            <a:off x="899531" y="4258966"/>
            <a:ext cx="2175300" cy="43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US" dirty="0"/>
              <a:t>Impactful Trends:</a:t>
            </a:r>
          </a:p>
        </p:txBody>
      </p:sp>
    </p:spTree>
    <p:extLst>
      <p:ext uri="{BB962C8B-B14F-4D97-AF65-F5344CB8AC3E}">
        <p14:creationId xmlns:p14="http://schemas.microsoft.com/office/powerpoint/2010/main" val="232093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1579078" y="1795819"/>
            <a:ext cx="5931600" cy="10899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solidFill>
                <a:schemeClr val="lt2"/>
              </a:solidFill>
            </a:endParaRPr>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hlinkClick r:id="rId3"/>
            <a:extLst>
              <a:ext uri="{FF2B5EF4-FFF2-40B4-BE49-F238E27FC236}">
                <a16:creationId xmlns:a16="http://schemas.microsoft.com/office/drawing/2014/main" id="{B601530A-1F37-E4F0-BFF8-8F7B1B150253}"/>
              </a:ext>
            </a:extLst>
          </p:cNvPr>
          <p:cNvPicPr>
            <a:picLocks noChangeAspect="1"/>
          </p:cNvPicPr>
          <p:nvPr/>
        </p:nvPicPr>
        <p:blipFill>
          <a:blip r:embed="rId4"/>
          <a:stretch>
            <a:fillRect/>
          </a:stretch>
        </p:blipFill>
        <p:spPr>
          <a:xfrm>
            <a:off x="5518021" y="3722647"/>
            <a:ext cx="826938" cy="464062"/>
          </a:xfrm>
          <a:prstGeom prst="rect">
            <a:avLst/>
          </a:prstGeom>
        </p:spPr>
      </p:pic>
      <p:pic>
        <p:nvPicPr>
          <p:cNvPr id="13" name="Picture 12">
            <a:hlinkClick r:id="rId5"/>
            <a:extLst>
              <a:ext uri="{FF2B5EF4-FFF2-40B4-BE49-F238E27FC236}">
                <a16:creationId xmlns:a16="http://schemas.microsoft.com/office/drawing/2014/main" id="{19E70217-B762-7A10-CC66-9DE91EFAB48D}"/>
              </a:ext>
            </a:extLst>
          </p:cNvPr>
          <p:cNvPicPr>
            <a:picLocks noChangeAspect="1"/>
          </p:cNvPicPr>
          <p:nvPr/>
        </p:nvPicPr>
        <p:blipFill>
          <a:blip r:embed="rId6"/>
          <a:stretch>
            <a:fillRect/>
          </a:stretch>
        </p:blipFill>
        <p:spPr>
          <a:xfrm>
            <a:off x="3238500" y="3683829"/>
            <a:ext cx="537976" cy="533117"/>
          </a:xfrm>
          <a:prstGeom prst="rect">
            <a:avLst/>
          </a:prstGeom>
        </p:spPr>
      </p:pic>
    </p:spTree>
    <p:extLst>
      <p:ext uri="{BB962C8B-B14F-4D97-AF65-F5344CB8AC3E}">
        <p14:creationId xmlns:p14="http://schemas.microsoft.com/office/powerpoint/2010/main" val="254744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ctrTitle"/>
          </p:nvPr>
        </p:nvSpPr>
        <p:spPr>
          <a:xfrm>
            <a:off x="1719424" y="1014175"/>
            <a:ext cx="6502819" cy="20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Foreign Direct </a:t>
            </a:r>
            <a:r>
              <a:rPr lang="en" dirty="0">
                <a:solidFill>
                  <a:srgbClr val="817260"/>
                </a:solidFill>
              </a:rPr>
              <a:t>Investment</a:t>
            </a:r>
            <a:endParaRPr dirty="0">
              <a:solidFill>
                <a:srgbClr val="817260"/>
              </a:solidFill>
            </a:endParaRPr>
          </a:p>
        </p:txBody>
      </p:sp>
      <p:grpSp>
        <p:nvGrpSpPr>
          <p:cNvPr id="219" name="Google Shape;219;p30"/>
          <p:cNvGrpSpPr/>
          <p:nvPr/>
        </p:nvGrpSpPr>
        <p:grpSpPr>
          <a:xfrm rot="5400000">
            <a:off x="7579078" y="3566094"/>
            <a:ext cx="2623088" cy="1284750"/>
            <a:chOff x="-9" y="4326049"/>
            <a:chExt cx="2247334" cy="1100711"/>
          </a:xfrm>
        </p:grpSpPr>
        <p:sp>
          <p:nvSpPr>
            <p:cNvPr id="220" name="Google Shape;220;p30"/>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 name="Google Shape;241;p30"/>
          <p:cNvCxnSpPr/>
          <p:nvPr/>
        </p:nvCxnSpPr>
        <p:spPr>
          <a:xfrm>
            <a:off x="1835000" y="3376908"/>
            <a:ext cx="5115000" cy="0"/>
          </a:xfrm>
          <a:prstGeom prst="straightConnector1">
            <a:avLst/>
          </a:prstGeom>
          <a:noFill/>
          <a:ln w="28575" cap="flat" cmpd="sng">
            <a:solidFill>
              <a:schemeClr val="dk1"/>
            </a:solidFill>
            <a:prstDash val="solid"/>
            <a:round/>
            <a:headEnd type="none" w="med" len="med"/>
            <a:tailEnd type="none" w="med" len="med"/>
          </a:ln>
        </p:spPr>
      </p:cxnSp>
      <p:grpSp>
        <p:nvGrpSpPr>
          <p:cNvPr id="242" name="Google Shape;242;p30"/>
          <p:cNvGrpSpPr/>
          <p:nvPr/>
        </p:nvGrpSpPr>
        <p:grpSpPr>
          <a:xfrm>
            <a:off x="-305603" y="-220475"/>
            <a:ext cx="1284750" cy="1955448"/>
            <a:chOff x="6924022" y="438275"/>
            <a:chExt cx="1284750" cy="1955448"/>
          </a:xfrm>
        </p:grpSpPr>
        <p:sp>
          <p:nvSpPr>
            <p:cNvPr id="243" name="Google Shape;243;p30"/>
            <p:cNvSpPr/>
            <p:nvPr/>
          </p:nvSpPr>
          <p:spPr>
            <a:xfrm rot="10800000">
              <a:off x="6924022" y="438275"/>
              <a:ext cx="1284750" cy="1285507"/>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rot="10800000">
              <a:off x="6980751" y="1081423"/>
              <a:ext cx="117054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10800000">
              <a:off x="7085775" y="1414857"/>
              <a:ext cx="960497"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rot="10800000">
              <a:off x="7085775" y="747216"/>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rot="10800000">
              <a:off x="7566415" y="495760"/>
              <a:ext cx="16" cy="117054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rot="10800000">
              <a:off x="7232210" y="600784"/>
              <a:ext cx="16" cy="960497"/>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rot="10800000">
              <a:off x="7899848" y="600784"/>
              <a:ext cx="16" cy="960497"/>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rot="10800000">
              <a:off x="6924022" y="1108989"/>
              <a:ext cx="1284750" cy="1284734"/>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rot="10800000">
              <a:off x="6980751" y="1751364"/>
              <a:ext cx="117054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rot="10800000">
              <a:off x="7085775" y="2085570"/>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rot="10800000">
              <a:off x="7085775" y="1417930"/>
              <a:ext cx="960497"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rot="10800000">
              <a:off x="7566415" y="1166474"/>
              <a:ext cx="16" cy="117052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rot="10800000">
              <a:off x="7232210" y="1270725"/>
              <a:ext cx="16" cy="961269"/>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rot="10800000">
              <a:off x="7899848" y="1270725"/>
              <a:ext cx="16" cy="961269"/>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rot="10800000">
              <a:off x="7085775" y="2084798"/>
              <a:ext cx="960497"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80;p32">
            <a:extLst>
              <a:ext uri="{FF2B5EF4-FFF2-40B4-BE49-F238E27FC236}">
                <a16:creationId xmlns:a16="http://schemas.microsoft.com/office/drawing/2014/main" id="{C7101D0C-EBE3-5ACE-3FC9-1AC336CB8D9C}"/>
              </a:ext>
            </a:extLst>
          </p:cNvPr>
          <p:cNvSpPr txBox="1">
            <a:spLocks/>
          </p:cNvSpPr>
          <p:nvPr/>
        </p:nvSpPr>
        <p:spPr>
          <a:xfrm>
            <a:off x="1835000" y="3539678"/>
            <a:ext cx="23097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2"/>
                </a:solidFill>
                <a:latin typeface="Aleo Black" panose="020B0604020202020204" charset="0"/>
              </a:rPr>
              <a:t>By Sudeep Kumar Lakra</a:t>
            </a:r>
          </a:p>
        </p:txBody>
      </p:sp>
      <p:sp>
        <p:nvSpPr>
          <p:cNvPr id="3" name="Google Shape;280;p32">
            <a:extLst>
              <a:ext uri="{FF2B5EF4-FFF2-40B4-BE49-F238E27FC236}">
                <a16:creationId xmlns:a16="http://schemas.microsoft.com/office/drawing/2014/main" id="{2A0A511A-06B4-20D4-4E29-96B636981F47}"/>
              </a:ext>
            </a:extLst>
          </p:cNvPr>
          <p:cNvSpPr txBox="1">
            <a:spLocks/>
          </p:cNvSpPr>
          <p:nvPr/>
        </p:nvSpPr>
        <p:spPr>
          <a:xfrm>
            <a:off x="4966155" y="3539678"/>
            <a:ext cx="23097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a:defRPr>
                <a:solidFill>
                  <a:schemeClr val="tx2"/>
                </a:solidFill>
                <a:latin typeface="Aleo Black"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ID : UMIP9740 </a:t>
            </a:r>
          </a:p>
        </p:txBody>
      </p:sp>
    </p:spTree>
    <p:extLst>
      <p:ext uri="{BB962C8B-B14F-4D97-AF65-F5344CB8AC3E}">
        <p14:creationId xmlns:p14="http://schemas.microsoft.com/office/powerpoint/2010/main" val="68866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a:t>
            </a:r>
            <a:r>
              <a:rPr lang="en">
                <a:solidFill>
                  <a:schemeClr val="lt2"/>
                </a:solidFill>
              </a:rPr>
              <a:t>of contents</a:t>
            </a:r>
            <a:endParaRPr>
              <a:solidFill>
                <a:schemeClr val="lt2"/>
              </a:solidFill>
            </a:endParaRPr>
          </a:p>
        </p:txBody>
      </p:sp>
      <p:sp>
        <p:nvSpPr>
          <p:cNvPr id="276" name="Google Shape;276;p32"/>
          <p:cNvSpPr txBox="1">
            <a:spLocks noGrp="1"/>
          </p:cNvSpPr>
          <p:nvPr>
            <p:ph type="title" idx="5"/>
          </p:nvPr>
        </p:nvSpPr>
        <p:spPr>
          <a:xfrm>
            <a:off x="925400" y="1311602"/>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7" name="Google Shape;277;p32"/>
          <p:cNvSpPr txBox="1">
            <a:spLocks noGrp="1"/>
          </p:cNvSpPr>
          <p:nvPr>
            <p:ph type="title" idx="6"/>
          </p:nvPr>
        </p:nvSpPr>
        <p:spPr>
          <a:xfrm>
            <a:off x="4882051" y="2619343"/>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78" name="Google Shape;278;p32"/>
          <p:cNvSpPr txBox="1">
            <a:spLocks noGrp="1"/>
          </p:cNvSpPr>
          <p:nvPr>
            <p:ph type="title" idx="7"/>
          </p:nvPr>
        </p:nvSpPr>
        <p:spPr>
          <a:xfrm>
            <a:off x="924647" y="2616184"/>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9" name="Google Shape;279;p32"/>
          <p:cNvSpPr txBox="1">
            <a:spLocks noGrp="1"/>
          </p:cNvSpPr>
          <p:nvPr>
            <p:ph type="title" idx="8"/>
          </p:nvPr>
        </p:nvSpPr>
        <p:spPr>
          <a:xfrm>
            <a:off x="4882051" y="1311602"/>
            <a:ext cx="8229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0" name="Google Shape;280;p32"/>
          <p:cNvSpPr txBox="1">
            <a:spLocks noGrp="1"/>
          </p:cNvSpPr>
          <p:nvPr>
            <p:ph type="subTitle" idx="9"/>
          </p:nvPr>
        </p:nvSpPr>
        <p:spPr>
          <a:xfrm>
            <a:off x="1979349" y="1356049"/>
            <a:ext cx="2309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81" name="Google Shape;281;p32"/>
          <p:cNvSpPr txBox="1">
            <a:spLocks noGrp="1"/>
          </p:cNvSpPr>
          <p:nvPr>
            <p:ph type="subTitle" idx="13"/>
          </p:nvPr>
        </p:nvSpPr>
        <p:spPr>
          <a:xfrm>
            <a:off x="1952248" y="2616226"/>
            <a:ext cx="23097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Overview</a:t>
            </a:r>
            <a:endParaRPr dirty="0"/>
          </a:p>
        </p:txBody>
      </p:sp>
      <p:sp>
        <p:nvSpPr>
          <p:cNvPr id="282" name="Google Shape;282;p32"/>
          <p:cNvSpPr txBox="1">
            <a:spLocks noGrp="1"/>
          </p:cNvSpPr>
          <p:nvPr>
            <p:ph type="subTitle" idx="14"/>
          </p:nvPr>
        </p:nvSpPr>
        <p:spPr>
          <a:xfrm>
            <a:off x="5908899" y="2405284"/>
            <a:ext cx="23097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a:t>
            </a:r>
            <a:endParaRPr dirty="0"/>
          </a:p>
        </p:txBody>
      </p:sp>
      <p:sp>
        <p:nvSpPr>
          <p:cNvPr id="283" name="Google Shape;283;p32"/>
          <p:cNvSpPr txBox="1">
            <a:spLocks noGrp="1"/>
          </p:cNvSpPr>
          <p:nvPr>
            <p:ph type="subTitle" idx="15"/>
          </p:nvPr>
        </p:nvSpPr>
        <p:spPr>
          <a:xfrm>
            <a:off x="5908901" y="1113091"/>
            <a:ext cx="23097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KPI</a:t>
            </a:r>
            <a:endParaRPr dirty="0"/>
          </a:p>
        </p:txBody>
      </p:sp>
      <p:sp>
        <p:nvSpPr>
          <p:cNvPr id="10" name="Google Shape;277;p32">
            <a:extLst>
              <a:ext uri="{FF2B5EF4-FFF2-40B4-BE49-F238E27FC236}">
                <a16:creationId xmlns:a16="http://schemas.microsoft.com/office/drawing/2014/main" id="{0DFCB00A-A024-A291-4C93-0129041B2C5B}"/>
              </a:ext>
            </a:extLst>
          </p:cNvPr>
          <p:cNvSpPr txBox="1">
            <a:spLocks/>
          </p:cNvSpPr>
          <p:nvPr/>
        </p:nvSpPr>
        <p:spPr>
          <a:xfrm>
            <a:off x="924647" y="3925612"/>
            <a:ext cx="822900"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eo Black"/>
              <a:buNone/>
              <a:defRPr sz="3700" b="0" i="0" u="none" strike="noStrike" cap="none">
                <a:solidFill>
                  <a:schemeClr val="dk1"/>
                </a:solidFill>
                <a:latin typeface="Aleo Black"/>
                <a:ea typeface="Aleo Black"/>
                <a:cs typeface="Aleo Black"/>
                <a:sym typeface="Aleo Black"/>
              </a:defRPr>
            </a:lvl1pPr>
            <a:lvl2pPr marR="0" lvl="1"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2pPr>
            <a:lvl3pPr marR="0" lvl="2"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3pPr>
            <a:lvl4pPr marR="0" lvl="3"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4pPr>
            <a:lvl5pPr marR="0" lvl="4"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5pPr>
            <a:lvl6pPr marR="0" lvl="5"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6pPr>
            <a:lvl7pPr marR="0" lvl="6"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7pPr>
            <a:lvl8pPr marR="0" lvl="7"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8pPr>
            <a:lvl9pPr marR="0" lvl="8" algn="l" rtl="0">
              <a:lnSpc>
                <a:spcPct val="100000"/>
              </a:lnSpc>
              <a:spcBef>
                <a:spcPts val="0"/>
              </a:spcBef>
              <a:spcAft>
                <a:spcPts val="0"/>
              </a:spcAft>
              <a:buClr>
                <a:schemeClr val="lt1"/>
              </a:buClr>
              <a:buSzPts val="3000"/>
              <a:buFont typeface="DM Sans"/>
              <a:buNone/>
              <a:defRPr sz="3000" b="1" i="0" u="none" strike="noStrike" cap="none">
                <a:solidFill>
                  <a:schemeClr val="lt1"/>
                </a:solidFill>
                <a:latin typeface="DM Sans"/>
                <a:ea typeface="DM Sans"/>
                <a:cs typeface="DM Sans"/>
                <a:sym typeface="DM Sans"/>
              </a:defRPr>
            </a:lvl9pPr>
          </a:lstStyle>
          <a:p>
            <a:r>
              <a:rPr lang="en" dirty="0"/>
              <a:t>05</a:t>
            </a:r>
          </a:p>
        </p:txBody>
      </p:sp>
      <p:sp>
        <p:nvSpPr>
          <p:cNvPr id="11" name="Google Shape;282;p32">
            <a:extLst>
              <a:ext uri="{FF2B5EF4-FFF2-40B4-BE49-F238E27FC236}">
                <a16:creationId xmlns:a16="http://schemas.microsoft.com/office/drawing/2014/main" id="{3F10D7F9-E10E-4201-A2B3-CA9FD0BC7B56}"/>
              </a:ext>
            </a:extLst>
          </p:cNvPr>
          <p:cNvSpPr txBox="1">
            <a:spLocks/>
          </p:cNvSpPr>
          <p:nvPr/>
        </p:nvSpPr>
        <p:spPr>
          <a:xfrm>
            <a:off x="1951495" y="3711553"/>
            <a:ext cx="2309700" cy="81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US"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2181375" y="1372994"/>
            <a:ext cx="5931600" cy="11508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solidFill>
                <a:schemeClr val="lt2"/>
              </a:solidFill>
            </a:endParaRPr>
          </a:p>
        </p:txBody>
      </p:sp>
      <p:sp>
        <p:nvSpPr>
          <p:cNvPr id="342" name="Google Shape;342;p35"/>
          <p:cNvSpPr txBox="1">
            <a:spLocks noGrp="1"/>
          </p:cNvSpPr>
          <p:nvPr>
            <p:ph type="title" idx="2"/>
          </p:nvPr>
        </p:nvSpPr>
        <p:spPr>
          <a:xfrm>
            <a:off x="632952" y="1279425"/>
            <a:ext cx="1398300" cy="129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582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90" name="Google Shape;290;p33"/>
          <p:cNvSpPr txBox="1">
            <a:spLocks noGrp="1"/>
          </p:cNvSpPr>
          <p:nvPr>
            <p:ph type="subTitle" idx="2"/>
          </p:nvPr>
        </p:nvSpPr>
        <p:spPr>
          <a:xfrm>
            <a:off x="720000" y="1576916"/>
            <a:ext cx="7011680" cy="1837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Investment is a game of understanding historic data of investment objects under different events but it is still a game of chances to minimize the risk we apply analytics to find the equilibrium investment. </a:t>
            </a:r>
          </a:p>
          <a:p>
            <a:pPr marL="0" lvl="0" indent="0" algn="l" rtl="0">
              <a:spcBef>
                <a:spcPts val="0"/>
              </a:spcBef>
              <a:spcAft>
                <a:spcPts val="0"/>
              </a:spcAft>
              <a:buNone/>
            </a:pPr>
            <a:r>
              <a:rPr lang="en-US" dirty="0"/>
              <a:t>To understand the Foreign direct investment in India for the last 17 years from 2000-01 to 2016-17. This dataset contains sector and financial year-wise data of FDI in India Sector-wise investment analysis Year-wise investment analysis. </a:t>
            </a:r>
            <a:endParaRPr dirty="0"/>
          </a:p>
        </p:txBody>
      </p:sp>
      <p:grpSp>
        <p:nvGrpSpPr>
          <p:cNvPr id="291" name="Google Shape;291;p33"/>
          <p:cNvGrpSpPr/>
          <p:nvPr/>
        </p:nvGrpSpPr>
        <p:grpSpPr>
          <a:xfrm rot="5400000">
            <a:off x="234540" y="4017428"/>
            <a:ext cx="1093433" cy="1664263"/>
            <a:chOff x="6924044" y="438297"/>
            <a:chExt cx="1284729" cy="1955426"/>
          </a:xfrm>
        </p:grpSpPr>
        <p:sp>
          <p:nvSpPr>
            <p:cNvPr id="292" name="Google Shape;292;p33"/>
            <p:cNvSpPr/>
            <p:nvPr/>
          </p:nvSpPr>
          <p:spPr>
            <a:xfrm rot="10800000">
              <a:off x="6924044" y="438297"/>
              <a:ext cx="1284729" cy="1285485"/>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rot="10800000">
              <a:off x="6980770" y="1081423"/>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rot="10800000">
              <a:off x="7085791" y="1414857"/>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rot="10800000">
              <a:off x="7085791" y="747216"/>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rot="10800000">
              <a:off x="7566415" y="495780"/>
              <a:ext cx="16" cy="1170520"/>
            </a:xfrm>
            <a:custGeom>
              <a:avLst/>
              <a:gdLst/>
              <a:ahLst/>
              <a:cxnLst/>
              <a:rect l="l" t="t" r="r" b="b"/>
              <a:pathLst>
                <a:path w="1" h="72737" fill="none" extrusionOk="0">
                  <a:moveTo>
                    <a:pt x="1" y="1"/>
                  </a:moveTo>
                  <a:lnTo>
                    <a:pt x="1" y="72736"/>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rot="10800000">
              <a:off x="7232210" y="600800"/>
              <a:ext cx="16" cy="960481"/>
            </a:xfrm>
            <a:custGeom>
              <a:avLst/>
              <a:gdLst/>
              <a:ahLst/>
              <a:cxnLst/>
              <a:rect l="l" t="t" r="r" b="b"/>
              <a:pathLst>
                <a:path w="1" h="59685" fill="none" extrusionOk="0">
                  <a:moveTo>
                    <a:pt x="1" y="1"/>
                  </a:moveTo>
                  <a:lnTo>
                    <a:pt x="1"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rot="10800000">
              <a:off x="7899848" y="600800"/>
              <a:ext cx="16" cy="960481"/>
            </a:xfrm>
            <a:custGeom>
              <a:avLst/>
              <a:gdLst/>
              <a:ahLst/>
              <a:cxnLst/>
              <a:rect l="l" t="t" r="r" b="b"/>
              <a:pathLst>
                <a:path w="1" h="59685" fill="none" extrusionOk="0">
                  <a:moveTo>
                    <a:pt x="0" y="1"/>
                  </a:moveTo>
                  <a:lnTo>
                    <a:pt x="0" y="59684"/>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rot="10800000">
              <a:off x="6924044" y="1109011"/>
              <a:ext cx="1284729" cy="1284713"/>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rot="10800000">
              <a:off x="6980770" y="1751364"/>
              <a:ext cx="1170520" cy="16"/>
            </a:xfrm>
            <a:custGeom>
              <a:avLst/>
              <a:gdLst/>
              <a:ahLst/>
              <a:cxnLst/>
              <a:rect l="l" t="t" r="r" b="b"/>
              <a:pathLst>
                <a:path w="72737" h="1" fill="none" extrusionOk="0">
                  <a:moveTo>
                    <a:pt x="72736" y="1"/>
                  </a:moveTo>
                  <a:lnTo>
                    <a:pt x="1"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rot="10800000">
              <a:off x="7085791" y="208557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rot="10800000">
              <a:off x="7085791" y="1417930"/>
              <a:ext cx="960481" cy="16"/>
            </a:xfrm>
            <a:custGeom>
              <a:avLst/>
              <a:gdLst/>
              <a:ahLst/>
              <a:cxnLst/>
              <a:rect l="l" t="t" r="r" b="b"/>
              <a:pathLst>
                <a:path w="59685" h="1" fill="none" extrusionOk="0">
                  <a:moveTo>
                    <a:pt x="59684" y="1"/>
                  </a:moveTo>
                  <a:lnTo>
                    <a:pt x="0" y="1"/>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rot="10800000">
              <a:off x="7566415" y="1166493"/>
              <a:ext cx="16" cy="1170504"/>
            </a:xfrm>
            <a:custGeom>
              <a:avLst/>
              <a:gdLst/>
              <a:ahLst/>
              <a:cxnLst/>
              <a:rect l="l" t="t" r="r" b="b"/>
              <a:pathLst>
                <a:path w="1" h="72736" fill="none" extrusionOk="0">
                  <a:moveTo>
                    <a:pt x="1" y="0"/>
                  </a:moveTo>
                  <a:lnTo>
                    <a:pt x="1" y="72735"/>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rot="10800000">
              <a:off x="7232210" y="1270742"/>
              <a:ext cx="16" cy="961253"/>
            </a:xfrm>
            <a:custGeom>
              <a:avLst/>
              <a:gdLst/>
              <a:ahLst/>
              <a:cxnLst/>
              <a:rect l="l" t="t" r="r" b="b"/>
              <a:pathLst>
                <a:path w="1" h="59733" fill="none" extrusionOk="0">
                  <a:moveTo>
                    <a:pt x="1" y="1"/>
                  </a:moveTo>
                  <a:lnTo>
                    <a:pt x="1"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rot="10800000">
              <a:off x="7899848" y="1270742"/>
              <a:ext cx="16" cy="961253"/>
            </a:xfrm>
            <a:custGeom>
              <a:avLst/>
              <a:gdLst/>
              <a:ahLst/>
              <a:cxnLst/>
              <a:rect l="l" t="t" r="r" b="b"/>
              <a:pathLst>
                <a:path w="1" h="59733" fill="none" extrusionOk="0">
                  <a:moveTo>
                    <a:pt x="0" y="1"/>
                  </a:moveTo>
                  <a:lnTo>
                    <a:pt x="0" y="59732"/>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rot="10800000">
              <a:off x="7085791" y="2084798"/>
              <a:ext cx="960481" cy="16"/>
            </a:xfrm>
            <a:custGeom>
              <a:avLst/>
              <a:gdLst/>
              <a:ahLst/>
              <a:cxnLst/>
              <a:rect l="l" t="t" r="r" b="b"/>
              <a:pathLst>
                <a:path w="59685" h="1" fill="none" extrusionOk="0">
                  <a:moveTo>
                    <a:pt x="59684" y="0"/>
                  </a:moveTo>
                  <a:lnTo>
                    <a:pt x="0" y="0"/>
                  </a:lnTo>
                </a:path>
              </a:pathLst>
            </a:custGeom>
            <a:noFill/>
            <a:ln w="21425" cap="flat" cmpd="sng">
              <a:solidFill>
                <a:srgbClr val="4452AC"/>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2181375" y="1372994"/>
            <a:ext cx="5931600" cy="18353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Overview</a:t>
            </a:r>
            <a:endParaRPr dirty="0">
              <a:solidFill>
                <a:schemeClr val="lt2"/>
              </a:solidFill>
            </a:endParaRPr>
          </a:p>
        </p:txBody>
      </p:sp>
      <p:sp>
        <p:nvSpPr>
          <p:cNvPr id="342" name="Google Shape;342;p35"/>
          <p:cNvSpPr txBox="1">
            <a:spLocks noGrp="1"/>
          </p:cNvSpPr>
          <p:nvPr>
            <p:ph type="title" idx="2"/>
          </p:nvPr>
        </p:nvSpPr>
        <p:spPr>
          <a:xfrm>
            <a:off x="632952" y="1279425"/>
            <a:ext cx="1398300" cy="129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FDI Table</a:t>
            </a:r>
            <a:endParaRPr dirty="0">
              <a:solidFill>
                <a:schemeClr val="lt2"/>
              </a:solidFill>
            </a:endParaRPr>
          </a:p>
        </p:txBody>
      </p:sp>
      <p:sp>
        <p:nvSpPr>
          <p:cNvPr id="395" name="Google Shape;395;p37"/>
          <p:cNvSpPr txBox="1">
            <a:spLocks noGrp="1"/>
          </p:cNvSpPr>
          <p:nvPr>
            <p:ph type="subTitle" idx="1"/>
          </p:nvPr>
        </p:nvSpPr>
        <p:spPr>
          <a:xfrm>
            <a:off x="3429864" y="1617294"/>
            <a:ext cx="5169397"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column contains the name of the different sectors</a:t>
            </a:r>
            <a:endParaRPr dirty="0"/>
          </a:p>
        </p:txBody>
      </p:sp>
      <p:sp>
        <p:nvSpPr>
          <p:cNvPr id="396" name="Google Shape;396;p37"/>
          <p:cNvSpPr txBox="1">
            <a:spLocks noGrp="1"/>
          </p:cNvSpPr>
          <p:nvPr>
            <p:ph type="subTitle" idx="2"/>
          </p:nvPr>
        </p:nvSpPr>
        <p:spPr>
          <a:xfrm>
            <a:off x="3429864" y="2405925"/>
            <a:ext cx="51150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column contains the detail of the years</a:t>
            </a:r>
            <a:endParaRPr dirty="0"/>
          </a:p>
        </p:txBody>
      </p:sp>
      <p:sp>
        <p:nvSpPr>
          <p:cNvPr id="398" name="Google Shape;398;p37"/>
          <p:cNvSpPr txBox="1">
            <a:spLocks noGrp="1"/>
          </p:cNvSpPr>
          <p:nvPr>
            <p:ph type="subTitle" idx="4"/>
          </p:nvPr>
        </p:nvSpPr>
        <p:spPr>
          <a:xfrm>
            <a:off x="643952" y="1685940"/>
            <a:ext cx="21753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Sectors</a:t>
            </a:r>
            <a:endParaRPr dirty="0"/>
          </a:p>
        </p:txBody>
      </p:sp>
      <p:sp>
        <p:nvSpPr>
          <p:cNvPr id="399" name="Google Shape;399;p37"/>
          <p:cNvSpPr txBox="1">
            <a:spLocks noGrp="1"/>
          </p:cNvSpPr>
          <p:nvPr>
            <p:ph type="subTitle" idx="5"/>
          </p:nvPr>
        </p:nvSpPr>
        <p:spPr>
          <a:xfrm>
            <a:off x="686321" y="2614314"/>
            <a:ext cx="21753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Year</a:t>
            </a:r>
            <a:endParaRPr dirty="0"/>
          </a:p>
        </p:txBody>
      </p:sp>
      <p:grpSp>
        <p:nvGrpSpPr>
          <p:cNvPr id="401" name="Google Shape;401;p37"/>
          <p:cNvGrpSpPr/>
          <p:nvPr/>
        </p:nvGrpSpPr>
        <p:grpSpPr>
          <a:xfrm rot="10800000" flipH="1">
            <a:off x="261752" y="1308750"/>
            <a:ext cx="5295873" cy="14"/>
            <a:chOff x="1676400" y="3047991"/>
            <a:chExt cx="5295873" cy="14"/>
          </a:xfrm>
        </p:grpSpPr>
        <p:sp>
          <p:nvSpPr>
            <p:cNvPr id="402" name="Google Shape;402;p37"/>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37"/>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sp>
        <p:nvSpPr>
          <p:cNvPr id="6" name="Google Shape;396;p37">
            <a:extLst>
              <a:ext uri="{FF2B5EF4-FFF2-40B4-BE49-F238E27FC236}">
                <a16:creationId xmlns:a16="http://schemas.microsoft.com/office/drawing/2014/main" id="{36FE1A2F-1C3D-4F7B-2E06-E6101FB484A5}"/>
              </a:ext>
            </a:extLst>
          </p:cNvPr>
          <p:cNvSpPr txBox="1">
            <a:spLocks/>
          </p:cNvSpPr>
          <p:nvPr/>
        </p:nvSpPr>
        <p:spPr>
          <a:xfrm>
            <a:off x="3484261" y="3348514"/>
            <a:ext cx="5115000" cy="86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lgn="l"/>
            <a:r>
              <a:rPr lang="en-US" dirty="0"/>
              <a:t>This column contains the details of the total amount invested in different sectors</a:t>
            </a:r>
          </a:p>
        </p:txBody>
      </p:sp>
      <p:sp>
        <p:nvSpPr>
          <p:cNvPr id="7" name="Google Shape;399;p37">
            <a:extLst>
              <a:ext uri="{FF2B5EF4-FFF2-40B4-BE49-F238E27FC236}">
                <a16:creationId xmlns:a16="http://schemas.microsoft.com/office/drawing/2014/main" id="{C93EC2CC-B90D-0F51-E057-EBB86617D877}"/>
              </a:ext>
            </a:extLst>
          </p:cNvPr>
          <p:cNvSpPr txBox="1">
            <a:spLocks/>
          </p:cNvSpPr>
          <p:nvPr/>
        </p:nvSpPr>
        <p:spPr>
          <a:xfrm>
            <a:off x="686321" y="3567814"/>
            <a:ext cx="2175300" cy="43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2400"/>
              <a:buFont typeface="DM Sans"/>
              <a:buNone/>
              <a:defRPr sz="2200" b="0" i="0" u="none" strike="noStrike" cap="none">
                <a:solidFill>
                  <a:schemeClr val="lt2"/>
                </a:solidFill>
                <a:latin typeface="Aleo Black"/>
                <a:ea typeface="Aleo Black"/>
                <a:cs typeface="Aleo Black"/>
                <a:sym typeface="Aleo Black"/>
              </a:defRPr>
            </a:lvl1pPr>
            <a:lvl2pPr marL="914400" marR="0" lvl="1"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400"/>
              <a:buFont typeface="DM Sans"/>
              <a:buNone/>
              <a:defRPr sz="2400" b="1" i="0" u="none" strike="noStrike" cap="none">
                <a:solidFill>
                  <a:schemeClr val="dk2"/>
                </a:solidFill>
                <a:latin typeface="DM Sans"/>
                <a:ea typeface="DM Sans"/>
                <a:cs typeface="DM Sans"/>
                <a:sym typeface="DM Sans"/>
              </a:defRPr>
            </a:lvl9pPr>
          </a:lstStyle>
          <a:p>
            <a:pPr marL="0" indent="0"/>
            <a:r>
              <a:rPr lang="en-US" dirty="0"/>
              <a:t>Amount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2206705" y="1481766"/>
            <a:ext cx="5931600" cy="10899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KPI</a:t>
            </a:r>
            <a:endParaRPr dirty="0">
              <a:solidFill>
                <a:schemeClr val="lt2"/>
              </a:solidFill>
            </a:endParaRPr>
          </a:p>
        </p:txBody>
      </p:sp>
      <p:sp>
        <p:nvSpPr>
          <p:cNvPr id="342" name="Google Shape;342;p35"/>
          <p:cNvSpPr txBox="1">
            <a:spLocks noGrp="1"/>
          </p:cNvSpPr>
          <p:nvPr>
            <p:ph type="title" idx="2"/>
          </p:nvPr>
        </p:nvSpPr>
        <p:spPr>
          <a:xfrm>
            <a:off x="632952" y="1279425"/>
            <a:ext cx="1398300" cy="129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343" name="Google Shape;343;p35"/>
          <p:cNvGrpSpPr/>
          <p:nvPr/>
        </p:nvGrpSpPr>
        <p:grpSpPr>
          <a:xfrm>
            <a:off x="2292200" y="3241391"/>
            <a:ext cx="5295873" cy="14"/>
            <a:chOff x="1676400" y="3047991"/>
            <a:chExt cx="5295873" cy="14"/>
          </a:xfrm>
        </p:grpSpPr>
        <p:sp>
          <p:nvSpPr>
            <p:cNvPr id="344" name="Google Shape;344;p35"/>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5"/>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grpSp>
        <p:nvGrpSpPr>
          <p:cNvPr id="346" name="Google Shape;346;p35"/>
          <p:cNvGrpSpPr/>
          <p:nvPr/>
        </p:nvGrpSpPr>
        <p:grpSpPr>
          <a:xfrm rot="5400000">
            <a:off x="7284728" y="3178875"/>
            <a:ext cx="3142896" cy="1539345"/>
            <a:chOff x="-9" y="4326049"/>
            <a:chExt cx="2247334" cy="1100711"/>
          </a:xfrm>
        </p:grpSpPr>
        <p:sp>
          <p:nvSpPr>
            <p:cNvPr id="347" name="Google Shape;347;p35"/>
            <p:cNvSpPr/>
            <p:nvPr/>
          </p:nvSpPr>
          <p:spPr>
            <a:xfrm rot="5400000">
              <a:off x="315" y="4325725"/>
              <a:ext cx="1100711" cy="1101359"/>
            </a:xfrm>
            <a:custGeom>
              <a:avLst/>
              <a:gdLst/>
              <a:ahLst/>
              <a:cxnLst/>
              <a:rect l="l" t="t" r="r" b="b"/>
              <a:pathLst>
                <a:path w="79834" h="79881" fill="none" extrusionOk="0">
                  <a:moveTo>
                    <a:pt x="65638" y="14243"/>
                  </a:moveTo>
                  <a:cubicBezTo>
                    <a:pt x="79833" y="28437"/>
                    <a:pt x="79833" y="51444"/>
                    <a:pt x="65638" y="65638"/>
                  </a:cubicBezTo>
                  <a:cubicBezTo>
                    <a:pt x="51444" y="79881"/>
                    <a:pt x="28437" y="79881"/>
                    <a:pt x="14195" y="65638"/>
                  </a:cubicBezTo>
                  <a:cubicBezTo>
                    <a:pt x="0" y="51444"/>
                    <a:pt x="0" y="28437"/>
                    <a:pt x="14195" y="14243"/>
                  </a:cubicBezTo>
                  <a:cubicBezTo>
                    <a:pt x="28437" y="0"/>
                    <a:pt x="51444" y="0"/>
                    <a:pt x="65638" y="14243"/>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rot="5400000">
              <a:off x="49585"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rot="5400000">
              <a:off x="425232"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146770"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rot="5400000">
              <a:off x="550665" y="4374952"/>
              <a:ext cx="14" cy="1002861"/>
            </a:xfrm>
            <a:custGeom>
              <a:avLst/>
              <a:gdLst/>
              <a:ahLst/>
              <a:cxnLst/>
              <a:rect l="l" t="t" r="r" b="b"/>
              <a:pathLst>
                <a:path w="1" h="72737"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rot="5400000">
              <a:off x="550667" y="4751260"/>
              <a:ext cx="14" cy="822907"/>
            </a:xfrm>
            <a:custGeom>
              <a:avLst/>
              <a:gdLst/>
              <a:ahLst/>
              <a:cxnLst/>
              <a:rect l="l" t="t" r="r" b="b"/>
              <a:pathLst>
                <a:path w="1" h="59685" fill="none" extrusionOk="0">
                  <a:moveTo>
                    <a:pt x="1" y="1"/>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rot="5400000">
              <a:off x="550667" y="4179260"/>
              <a:ext cx="14" cy="822907"/>
            </a:xfrm>
            <a:custGeom>
              <a:avLst/>
              <a:gdLst/>
              <a:ahLst/>
              <a:cxnLst/>
              <a:rect l="l" t="t" r="r" b="b"/>
              <a:pathLst>
                <a:path w="1" h="59685" fill="none" extrusionOk="0">
                  <a:moveTo>
                    <a:pt x="0" y="1"/>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rot="5400000">
              <a:off x="574619" y="4326056"/>
              <a:ext cx="1100711" cy="1100697"/>
            </a:xfrm>
            <a:custGeom>
              <a:avLst/>
              <a:gdLst/>
              <a:ahLst/>
              <a:cxnLst/>
              <a:rect l="l" t="t" r="r" b="b"/>
              <a:pathLst>
                <a:path w="79834" h="79833" fill="none" extrusionOk="0">
                  <a:moveTo>
                    <a:pt x="65638" y="14195"/>
                  </a:moveTo>
                  <a:cubicBezTo>
                    <a:pt x="79833" y="28390"/>
                    <a:pt x="79833" y="51444"/>
                    <a:pt x="65638" y="65638"/>
                  </a:cubicBezTo>
                  <a:cubicBezTo>
                    <a:pt x="51444" y="79833"/>
                    <a:pt x="28437" y="79833"/>
                    <a:pt x="14242" y="65638"/>
                  </a:cubicBezTo>
                  <a:cubicBezTo>
                    <a:pt x="0" y="51444"/>
                    <a:pt x="0" y="28390"/>
                    <a:pt x="14242" y="14195"/>
                  </a:cubicBezTo>
                  <a:cubicBezTo>
                    <a:pt x="28437" y="0"/>
                    <a:pt x="51444" y="0"/>
                    <a:pt x="65638" y="14195"/>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rot="5400000">
              <a:off x="623558"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a:off x="999867"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a:off x="427865" y="4876718"/>
              <a:ext cx="822907" cy="14"/>
            </a:xfrm>
            <a:custGeom>
              <a:avLst/>
              <a:gdLst/>
              <a:ahLst/>
              <a:cxnLst/>
              <a:rect l="l" t="t" r="r" b="b"/>
              <a:pathLst>
                <a:path w="59685" h="1" fill="none" extrusionOk="0">
                  <a:moveTo>
                    <a:pt x="59684" y="1"/>
                  </a:moveTo>
                  <a:lnTo>
                    <a:pt x="0"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1125293" y="4374959"/>
              <a:ext cx="14" cy="1002848"/>
            </a:xfrm>
            <a:custGeom>
              <a:avLst/>
              <a:gdLst/>
              <a:ahLst/>
              <a:cxnLst/>
              <a:rect l="l" t="t" r="r" b="b"/>
              <a:pathLst>
                <a:path w="1" h="72736" fill="none" extrusionOk="0">
                  <a:moveTo>
                    <a:pt x="1" y="0"/>
                  </a:moveTo>
                  <a:lnTo>
                    <a:pt x="1" y="72735"/>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1124971" y="4750929"/>
              <a:ext cx="14" cy="823569"/>
            </a:xfrm>
            <a:custGeom>
              <a:avLst/>
              <a:gdLst/>
              <a:ahLst/>
              <a:cxnLst/>
              <a:rect l="l" t="t" r="r" b="b"/>
              <a:pathLst>
                <a:path w="1" h="59733" fill="none" extrusionOk="0">
                  <a:moveTo>
                    <a:pt x="1" y="1"/>
                  </a:moveTo>
                  <a:lnTo>
                    <a:pt x="1"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1124971" y="4178929"/>
              <a:ext cx="14" cy="823569"/>
            </a:xfrm>
            <a:custGeom>
              <a:avLst/>
              <a:gdLst/>
              <a:ahLst/>
              <a:cxnLst/>
              <a:rect l="l" t="t" r="r" b="b"/>
              <a:pathLst>
                <a:path w="1" h="59733" fill="none" extrusionOk="0">
                  <a:moveTo>
                    <a:pt x="0" y="1"/>
                  </a:moveTo>
                  <a:lnTo>
                    <a:pt x="0" y="59732"/>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rot="5400000">
              <a:off x="1146290" y="4325725"/>
              <a:ext cx="1100711" cy="1101359"/>
            </a:xfrm>
            <a:custGeom>
              <a:avLst/>
              <a:gdLst/>
              <a:ahLst/>
              <a:cxnLst/>
              <a:rect l="l" t="t" r="r" b="b"/>
              <a:pathLst>
                <a:path w="79834" h="79881" fill="none" extrusionOk="0">
                  <a:moveTo>
                    <a:pt x="65638" y="14242"/>
                  </a:moveTo>
                  <a:cubicBezTo>
                    <a:pt x="79833" y="28437"/>
                    <a:pt x="79833" y="51444"/>
                    <a:pt x="65638" y="65638"/>
                  </a:cubicBezTo>
                  <a:cubicBezTo>
                    <a:pt x="51444" y="79880"/>
                    <a:pt x="28437" y="79880"/>
                    <a:pt x="14242" y="65638"/>
                  </a:cubicBezTo>
                  <a:cubicBezTo>
                    <a:pt x="0" y="51444"/>
                    <a:pt x="0" y="28437"/>
                    <a:pt x="14242" y="14242"/>
                  </a:cubicBezTo>
                  <a:cubicBezTo>
                    <a:pt x="28437" y="0"/>
                    <a:pt x="51444" y="0"/>
                    <a:pt x="65638" y="14242"/>
                  </a:cubicBezTo>
                  <a:close/>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rot="5400000">
              <a:off x="1195559" y="4876720"/>
              <a:ext cx="1002861" cy="14"/>
            </a:xfrm>
            <a:custGeom>
              <a:avLst/>
              <a:gdLst/>
              <a:ahLst/>
              <a:cxnLst/>
              <a:rect l="l" t="t" r="r" b="b"/>
              <a:pathLst>
                <a:path w="72737" h="1" fill="none" extrusionOk="0">
                  <a:moveTo>
                    <a:pt x="72736" y="1"/>
                  </a:moveTo>
                  <a:lnTo>
                    <a:pt x="1" y="1"/>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rot="5400000">
              <a:off x="1571207"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999205" y="4876718"/>
              <a:ext cx="822907" cy="14"/>
            </a:xfrm>
            <a:custGeom>
              <a:avLst/>
              <a:gdLst/>
              <a:ahLst/>
              <a:cxnLst/>
              <a:rect l="l" t="t" r="r" b="b"/>
              <a:pathLst>
                <a:path w="59685" h="1" fill="none" extrusionOk="0">
                  <a:moveTo>
                    <a:pt x="59684" y="0"/>
                  </a:moveTo>
                  <a:lnTo>
                    <a:pt x="0" y="0"/>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rot="5400000">
              <a:off x="1696647" y="4374959"/>
              <a:ext cx="14" cy="1002848"/>
            </a:xfrm>
            <a:custGeom>
              <a:avLst/>
              <a:gdLst/>
              <a:ahLst/>
              <a:cxnLst/>
              <a:rect l="l" t="t" r="r" b="b"/>
              <a:pathLst>
                <a:path w="1" h="72736" fill="none" extrusionOk="0">
                  <a:moveTo>
                    <a:pt x="1" y="1"/>
                  </a:moveTo>
                  <a:lnTo>
                    <a:pt x="1" y="72736"/>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rot="5400000">
              <a:off x="1696642" y="4751260"/>
              <a:ext cx="14" cy="822907"/>
            </a:xfrm>
            <a:custGeom>
              <a:avLst/>
              <a:gdLst/>
              <a:ahLst/>
              <a:cxnLst/>
              <a:rect l="l" t="t" r="r" b="b"/>
              <a:pathLst>
                <a:path w="1" h="59685" fill="none" extrusionOk="0">
                  <a:moveTo>
                    <a:pt x="1" y="0"/>
                  </a:moveTo>
                  <a:lnTo>
                    <a:pt x="1"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5400000">
              <a:off x="1696642" y="4179260"/>
              <a:ext cx="14" cy="822907"/>
            </a:xfrm>
            <a:custGeom>
              <a:avLst/>
              <a:gdLst/>
              <a:ahLst/>
              <a:cxnLst/>
              <a:rect l="l" t="t" r="r" b="b"/>
              <a:pathLst>
                <a:path w="1" h="59685" fill="none" extrusionOk="0">
                  <a:moveTo>
                    <a:pt x="0" y="0"/>
                  </a:moveTo>
                  <a:lnTo>
                    <a:pt x="0" y="59684"/>
                  </a:lnTo>
                </a:path>
              </a:pathLst>
            </a:custGeom>
            <a:noFill/>
            <a:ln w="21425"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602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KPIs</a:t>
            </a:r>
            <a:endParaRPr dirty="0">
              <a:solidFill>
                <a:schemeClr val="lt2"/>
              </a:solidFill>
            </a:endParaRPr>
          </a:p>
        </p:txBody>
      </p:sp>
      <p:sp>
        <p:nvSpPr>
          <p:cNvPr id="521" name="Google Shape;521;p40"/>
          <p:cNvSpPr txBox="1">
            <a:spLocks noGrp="1"/>
          </p:cNvSpPr>
          <p:nvPr>
            <p:ph type="subTitle" idx="4"/>
          </p:nvPr>
        </p:nvSpPr>
        <p:spPr>
          <a:xfrm>
            <a:off x="754123" y="1564425"/>
            <a:ext cx="7264273" cy="2014649"/>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Arial" panose="020B0604020202020204" pitchFamily="34" charset="0"/>
              <a:buChar char="•"/>
            </a:pPr>
            <a:r>
              <a:rPr lang="en" dirty="0"/>
              <a:t>FDI Amount in Rupees</a:t>
            </a:r>
          </a:p>
          <a:p>
            <a:pPr marL="342900" lvl="0" indent="-342900" algn="l" rtl="0">
              <a:spcBef>
                <a:spcPts val="0"/>
              </a:spcBef>
              <a:spcAft>
                <a:spcPts val="0"/>
              </a:spcAft>
              <a:buFont typeface="Arial" panose="020B0604020202020204" pitchFamily="34" charset="0"/>
              <a:buChar char="•"/>
            </a:pPr>
            <a:r>
              <a:rPr lang="en" dirty="0"/>
              <a:t>FDI Amount in USD</a:t>
            </a:r>
          </a:p>
          <a:p>
            <a:pPr marL="342900" lvl="0" indent="-342900" algn="l" rtl="0">
              <a:spcBef>
                <a:spcPts val="0"/>
              </a:spcBef>
              <a:spcAft>
                <a:spcPts val="0"/>
              </a:spcAft>
              <a:buFont typeface="Arial" panose="020B0604020202020204" pitchFamily="34" charset="0"/>
              <a:buChar char="•"/>
            </a:pPr>
            <a:r>
              <a:rPr lang="en" dirty="0"/>
              <a:t>Rank by FDI</a:t>
            </a:r>
          </a:p>
          <a:p>
            <a:pPr marL="342900" lvl="0" indent="-342900" algn="l" rtl="0">
              <a:spcBef>
                <a:spcPts val="0"/>
              </a:spcBef>
              <a:spcAft>
                <a:spcPts val="0"/>
              </a:spcAft>
              <a:buFont typeface="Arial" panose="020B0604020202020204" pitchFamily="34" charset="0"/>
              <a:buChar char="•"/>
            </a:pPr>
            <a:r>
              <a:rPr lang="en" dirty="0"/>
              <a:t>Total Amount in Rupees</a:t>
            </a:r>
          </a:p>
          <a:p>
            <a:pPr marL="342900" lvl="0" indent="-342900" algn="l" rtl="0">
              <a:spcBef>
                <a:spcPts val="0"/>
              </a:spcBef>
              <a:spcAft>
                <a:spcPts val="0"/>
              </a:spcAft>
              <a:buFont typeface="Arial" panose="020B0604020202020204" pitchFamily="34" charset="0"/>
              <a:buChar char="•"/>
            </a:pPr>
            <a:r>
              <a:rPr lang="en" dirty="0"/>
              <a:t>Total Amount in USD</a:t>
            </a:r>
            <a:endParaRPr dirty="0"/>
          </a:p>
        </p:txBody>
      </p:sp>
      <p:grpSp>
        <p:nvGrpSpPr>
          <p:cNvPr id="522" name="Google Shape;522;p40"/>
          <p:cNvGrpSpPr/>
          <p:nvPr/>
        </p:nvGrpSpPr>
        <p:grpSpPr>
          <a:xfrm rot="10800000" flipH="1">
            <a:off x="-18223" y="1308750"/>
            <a:ext cx="5295873" cy="14"/>
            <a:chOff x="1676400" y="3047991"/>
            <a:chExt cx="5295873" cy="14"/>
          </a:xfrm>
        </p:grpSpPr>
        <p:sp>
          <p:nvSpPr>
            <p:cNvPr id="523" name="Google Shape;523;p40"/>
            <p:cNvSpPr/>
            <p:nvPr/>
          </p:nvSpPr>
          <p:spPr>
            <a:xfrm>
              <a:off x="6454540" y="3047991"/>
              <a:ext cx="517733" cy="14"/>
            </a:xfrm>
            <a:custGeom>
              <a:avLst/>
              <a:gdLst/>
              <a:ahLst/>
              <a:cxnLst/>
              <a:rect l="l" t="t" r="r" b="b"/>
              <a:pathLst>
                <a:path w="36869" h="1" fill="none" extrusionOk="0">
                  <a:moveTo>
                    <a:pt x="36868" y="0"/>
                  </a:moveTo>
                  <a:lnTo>
                    <a:pt x="1" y="0"/>
                  </a:lnTo>
                </a:path>
              </a:pathLst>
            </a:custGeom>
            <a:noFill/>
            <a:ln w="19050" cap="flat" cmpd="sng">
              <a:solidFill>
                <a:schemeClr val="dk1"/>
              </a:solidFill>
              <a:prstDash val="solid"/>
              <a:miter lim="476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4" name="Google Shape;524;p40"/>
            <p:cNvCxnSpPr/>
            <p:nvPr/>
          </p:nvCxnSpPr>
          <p:spPr>
            <a:xfrm>
              <a:off x="1676400" y="3048000"/>
              <a:ext cx="5115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theme/theme1.xml><?xml version="1.0" encoding="utf-8"?>
<a:theme xmlns:a="http://schemas.openxmlformats.org/drawingml/2006/main" name="Homeless Shelter by Slidesgo">
  <a:themeElements>
    <a:clrScheme name="Simple Light">
      <a:dk1>
        <a:srgbClr val="4452AC"/>
      </a:dk1>
      <a:lt1>
        <a:srgbClr val="E9E9E9"/>
      </a:lt1>
      <a:dk2>
        <a:srgbClr val="2A407A"/>
      </a:dk2>
      <a:lt2>
        <a:srgbClr val="817260"/>
      </a:lt2>
      <a:accent1>
        <a:srgbClr val="FFFFFF"/>
      </a:accent1>
      <a:accent2>
        <a:srgbClr val="FFFFFF"/>
      </a:accent2>
      <a:accent3>
        <a:srgbClr val="FFFFFF"/>
      </a:accent3>
      <a:accent4>
        <a:srgbClr val="FFFFFF"/>
      </a:accent4>
      <a:accent5>
        <a:srgbClr val="FFFFFF"/>
      </a:accent5>
      <a:accent6>
        <a:srgbClr val="FFFFFF"/>
      </a:accent6>
      <a:hlink>
        <a:srgbClr val="2A40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270</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Aleo Black</vt:lpstr>
      <vt:lpstr>Arial</vt:lpstr>
      <vt:lpstr>Lato</vt:lpstr>
      <vt:lpstr>DM Sans</vt:lpstr>
      <vt:lpstr>Homeless Shelter by Slidesgo</vt:lpstr>
      <vt:lpstr>Unified Mentor Internship</vt:lpstr>
      <vt:lpstr>Foreign Direct Investment</vt:lpstr>
      <vt:lpstr>Table of contents</vt:lpstr>
      <vt:lpstr>Introduction</vt:lpstr>
      <vt:lpstr>Introduction</vt:lpstr>
      <vt:lpstr>Dataset Overview</vt:lpstr>
      <vt:lpstr>FDI Table</vt:lpstr>
      <vt:lpstr>KPI</vt:lpstr>
      <vt:lpstr>KPIs</vt:lpstr>
      <vt:lpstr>Dashboard</vt:lpstr>
      <vt:lpstr>Tableau Dashboard</vt:lpstr>
      <vt:lpstr>Conclusion</vt:lpstr>
      <vt:lpstr>Conclusion</vt:lpstr>
      <vt:lpstr>Continuation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Sudeep Lakra</dc:creator>
  <cp:lastModifiedBy>Sudeep Lakra</cp:lastModifiedBy>
  <cp:revision>3</cp:revision>
  <dcterms:modified xsi:type="dcterms:W3CDTF">2024-07-31T09:46:27Z</dcterms:modified>
</cp:coreProperties>
</file>