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59"/>
  </p:normalViewPr>
  <p:slideViewPr>
    <p:cSldViewPr snapToGrid="0" snapToObjects="1">
      <p:cViewPr>
        <p:scale>
          <a:sx n="85" d="100"/>
          <a:sy n="85" d="100"/>
        </p:scale>
        <p:origin x="4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C81B3-67D2-41A4-9842-30DA10D9F1B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B13BAF9-DC38-48CB-8198-201345D7DA60}">
      <dgm:prSet/>
      <dgm:spPr/>
      <dgm:t>
        <a:bodyPr/>
        <a:lstStyle/>
        <a:p>
          <a:r>
            <a:rPr lang="en-US"/>
            <a:t>Instruction Issue Unit</a:t>
          </a:r>
          <a:br>
            <a:rPr lang="en-US"/>
          </a:br>
          <a:r>
            <a:rPr lang="en-US"/>
            <a:t>- Care must be taken not to issue an instruction if another instruction upon which it is dependent is not complete</a:t>
          </a:r>
          <a:br>
            <a:rPr lang="en-US"/>
          </a:br>
          <a:r>
            <a:rPr lang="en-US"/>
            <a:t>- Requires complex control logic in Superscalar processors</a:t>
          </a:r>
          <a:br>
            <a:rPr lang="en-US"/>
          </a:br>
          <a:r>
            <a:rPr lang="en-US"/>
            <a:t>- Virtually trivial control logic in VLIW processors</a:t>
          </a:r>
        </a:p>
      </dgm:t>
    </dgm:pt>
    <dgm:pt modelId="{8EC0A03D-E1F9-4EFA-81E7-C5985BA389E7}" type="parTrans" cxnId="{3C6FC0DC-C3A0-42CD-A296-81D471FE6034}">
      <dgm:prSet/>
      <dgm:spPr/>
      <dgm:t>
        <a:bodyPr/>
        <a:lstStyle/>
        <a:p>
          <a:endParaRPr lang="en-US"/>
        </a:p>
      </dgm:t>
    </dgm:pt>
    <dgm:pt modelId="{F0548004-34C5-4B5C-93E2-21180A4F0CB4}" type="sibTrans" cxnId="{3C6FC0DC-C3A0-42CD-A296-81D471FE6034}">
      <dgm:prSet/>
      <dgm:spPr/>
      <dgm:t>
        <a:bodyPr/>
        <a:lstStyle/>
        <a:p>
          <a:endParaRPr lang="en-US"/>
        </a:p>
      </dgm:t>
    </dgm:pt>
    <dgm:pt modelId="{0302AC9E-3EE4-4C68-AB37-EA7293720460}">
      <dgm:prSet/>
      <dgm:spPr/>
      <dgm:t>
        <a:bodyPr/>
        <a:lstStyle/>
        <a:p>
          <a:r>
            <a:rPr lang="en-US" i="1"/>
            <a:t>Parallel Execution</a:t>
          </a:r>
          <a:br>
            <a:rPr lang="en-US" i="1"/>
          </a:br>
          <a:r>
            <a:rPr lang="en-US"/>
            <a:t>When instructions executed in parallel, they will finish out of program order</a:t>
          </a:r>
          <a:br>
            <a:rPr lang="en-US" i="1"/>
          </a:br>
          <a:r>
            <a:rPr lang="en-US"/>
            <a:t>- unequal execution times specific means needed to preserve logical consistency</a:t>
          </a:r>
          <a:br>
            <a:rPr lang="en-US"/>
          </a:br>
          <a:endParaRPr lang="en-US"/>
        </a:p>
      </dgm:t>
    </dgm:pt>
    <dgm:pt modelId="{F6A529AF-18CA-4511-8851-80B872A952D5}" type="parTrans" cxnId="{6CBB6635-385C-4530-B2AB-1D9941E1C810}">
      <dgm:prSet/>
      <dgm:spPr/>
      <dgm:t>
        <a:bodyPr/>
        <a:lstStyle/>
        <a:p>
          <a:endParaRPr lang="en-US"/>
        </a:p>
      </dgm:t>
    </dgm:pt>
    <dgm:pt modelId="{32492D50-6137-4F04-A326-874793226CE4}" type="sibTrans" cxnId="{6CBB6635-385C-4530-B2AB-1D9941E1C810}">
      <dgm:prSet/>
      <dgm:spPr/>
      <dgm:t>
        <a:bodyPr/>
        <a:lstStyle/>
        <a:p>
          <a:endParaRPr lang="en-US"/>
        </a:p>
      </dgm:t>
    </dgm:pt>
    <dgm:pt modelId="{0E433DC4-9D14-43F9-B68B-415F900D1A53}">
      <dgm:prSet/>
      <dgm:spPr/>
      <dgm:t>
        <a:bodyPr/>
        <a:lstStyle/>
        <a:p>
          <a:r>
            <a:rPr lang="en-US"/>
            <a:t>- Speculative Execution</a:t>
          </a:r>
          <a:br>
            <a:rPr lang="en-US"/>
          </a:br>
          <a:r>
            <a:rPr lang="en-US"/>
            <a:t>- Little cache typically found in basic blocks</a:t>
          </a:r>
          <a:br>
            <a:rPr lang="en-US"/>
          </a:br>
          <a:r>
            <a:rPr lang="en-US"/>
            <a:t>• a straight-line sequence of operations with no intervening control flow</a:t>
          </a:r>
          <a:br>
            <a:rPr lang="en-US"/>
          </a:br>
          <a:r>
            <a:rPr lang="en-US"/>
            <a:t>- Multiple basic blocks must be executed in parallel</a:t>
          </a:r>
          <a:br>
            <a:rPr lang="en-US"/>
          </a:br>
          <a:r>
            <a:rPr lang="en-US"/>
            <a:t>• Execution may continue along multiple paths before it is known which path will be executed.</a:t>
          </a:r>
          <a:br>
            <a:rPr lang="en-US"/>
          </a:br>
          <a:r>
            <a:rPr lang="en-US"/>
            <a:t>- Expensive in hardware </a:t>
          </a:r>
        </a:p>
      </dgm:t>
    </dgm:pt>
    <dgm:pt modelId="{F5F9225B-BAC7-4C05-A491-D4B4DD574EAC}" type="parTrans" cxnId="{ACF06D0A-ADE7-40FD-BE6A-AC1CED40A4B6}">
      <dgm:prSet/>
      <dgm:spPr/>
      <dgm:t>
        <a:bodyPr/>
        <a:lstStyle/>
        <a:p>
          <a:endParaRPr lang="en-US"/>
        </a:p>
      </dgm:t>
    </dgm:pt>
    <dgm:pt modelId="{96C7517F-D572-4978-AD79-010C5543D419}" type="sibTrans" cxnId="{ACF06D0A-ADE7-40FD-BE6A-AC1CED40A4B6}">
      <dgm:prSet/>
      <dgm:spPr/>
      <dgm:t>
        <a:bodyPr/>
        <a:lstStyle/>
        <a:p>
          <a:endParaRPr lang="en-US"/>
        </a:p>
      </dgm:t>
    </dgm:pt>
    <dgm:pt modelId="{41548554-42A5-46BD-BC3E-F74862F45A16}" type="pres">
      <dgm:prSet presAssocID="{320C81B3-67D2-41A4-9842-30DA10D9F1B8}" presName="linear" presStyleCnt="0">
        <dgm:presLayoutVars>
          <dgm:animLvl val="lvl"/>
          <dgm:resizeHandles val="exact"/>
        </dgm:presLayoutVars>
      </dgm:prSet>
      <dgm:spPr/>
    </dgm:pt>
    <dgm:pt modelId="{C9DFD22E-F37E-4C34-B82A-B1E423732893}" type="pres">
      <dgm:prSet presAssocID="{7B13BAF9-DC38-48CB-8198-201345D7DA60}" presName="parentText" presStyleLbl="node1" presStyleIdx="0" presStyleCnt="3">
        <dgm:presLayoutVars>
          <dgm:chMax val="0"/>
          <dgm:bulletEnabled val="1"/>
        </dgm:presLayoutVars>
      </dgm:prSet>
      <dgm:spPr/>
    </dgm:pt>
    <dgm:pt modelId="{E3E12357-DBCF-47CB-8305-67DC08F1AB54}" type="pres">
      <dgm:prSet presAssocID="{F0548004-34C5-4B5C-93E2-21180A4F0CB4}" presName="spacer" presStyleCnt="0"/>
      <dgm:spPr/>
    </dgm:pt>
    <dgm:pt modelId="{DE8DB816-6E1F-434C-98B9-DD968D30E208}" type="pres">
      <dgm:prSet presAssocID="{0302AC9E-3EE4-4C68-AB37-EA7293720460}" presName="parentText" presStyleLbl="node1" presStyleIdx="1" presStyleCnt="3">
        <dgm:presLayoutVars>
          <dgm:chMax val="0"/>
          <dgm:bulletEnabled val="1"/>
        </dgm:presLayoutVars>
      </dgm:prSet>
      <dgm:spPr/>
    </dgm:pt>
    <dgm:pt modelId="{450F9A67-8504-494F-8376-CF7A0C0C7819}" type="pres">
      <dgm:prSet presAssocID="{32492D50-6137-4F04-A326-874793226CE4}" presName="spacer" presStyleCnt="0"/>
      <dgm:spPr/>
    </dgm:pt>
    <dgm:pt modelId="{35EB9F5F-3D97-49BB-8DFE-E754D7474362}" type="pres">
      <dgm:prSet presAssocID="{0E433DC4-9D14-43F9-B68B-415F900D1A53}" presName="parentText" presStyleLbl="node1" presStyleIdx="2" presStyleCnt="3">
        <dgm:presLayoutVars>
          <dgm:chMax val="0"/>
          <dgm:bulletEnabled val="1"/>
        </dgm:presLayoutVars>
      </dgm:prSet>
      <dgm:spPr/>
    </dgm:pt>
  </dgm:ptLst>
  <dgm:cxnLst>
    <dgm:cxn modelId="{ACF06D0A-ADE7-40FD-BE6A-AC1CED40A4B6}" srcId="{320C81B3-67D2-41A4-9842-30DA10D9F1B8}" destId="{0E433DC4-9D14-43F9-B68B-415F900D1A53}" srcOrd="2" destOrd="0" parTransId="{F5F9225B-BAC7-4C05-A491-D4B4DD574EAC}" sibTransId="{96C7517F-D572-4978-AD79-010C5543D419}"/>
    <dgm:cxn modelId="{68916620-D748-4807-8D86-EA06734A23D1}" type="presOf" srcId="{320C81B3-67D2-41A4-9842-30DA10D9F1B8}" destId="{41548554-42A5-46BD-BC3E-F74862F45A16}" srcOrd="0" destOrd="0" presId="urn:microsoft.com/office/officeart/2005/8/layout/vList2"/>
    <dgm:cxn modelId="{6CBB6635-385C-4530-B2AB-1D9941E1C810}" srcId="{320C81B3-67D2-41A4-9842-30DA10D9F1B8}" destId="{0302AC9E-3EE4-4C68-AB37-EA7293720460}" srcOrd="1" destOrd="0" parTransId="{F6A529AF-18CA-4511-8851-80B872A952D5}" sibTransId="{32492D50-6137-4F04-A326-874793226CE4}"/>
    <dgm:cxn modelId="{96742339-9330-492C-AE6B-6D3E3F768EA7}" type="presOf" srcId="{0302AC9E-3EE4-4C68-AB37-EA7293720460}" destId="{DE8DB816-6E1F-434C-98B9-DD968D30E208}" srcOrd="0" destOrd="0" presId="urn:microsoft.com/office/officeart/2005/8/layout/vList2"/>
    <dgm:cxn modelId="{AA56F156-EEC0-4B11-A297-E93E363E381E}" type="presOf" srcId="{0E433DC4-9D14-43F9-B68B-415F900D1A53}" destId="{35EB9F5F-3D97-49BB-8DFE-E754D7474362}" srcOrd="0" destOrd="0" presId="urn:microsoft.com/office/officeart/2005/8/layout/vList2"/>
    <dgm:cxn modelId="{778983C0-B61A-4930-B840-2AA72FFE524F}" type="presOf" srcId="{7B13BAF9-DC38-48CB-8198-201345D7DA60}" destId="{C9DFD22E-F37E-4C34-B82A-B1E423732893}" srcOrd="0" destOrd="0" presId="urn:microsoft.com/office/officeart/2005/8/layout/vList2"/>
    <dgm:cxn modelId="{3C6FC0DC-C3A0-42CD-A296-81D471FE6034}" srcId="{320C81B3-67D2-41A4-9842-30DA10D9F1B8}" destId="{7B13BAF9-DC38-48CB-8198-201345D7DA60}" srcOrd="0" destOrd="0" parTransId="{8EC0A03D-E1F9-4EFA-81E7-C5985BA389E7}" sibTransId="{F0548004-34C5-4B5C-93E2-21180A4F0CB4}"/>
    <dgm:cxn modelId="{B0CFF117-AE65-42F8-AFF7-99FE9661406B}" type="presParOf" srcId="{41548554-42A5-46BD-BC3E-F74862F45A16}" destId="{C9DFD22E-F37E-4C34-B82A-B1E423732893}" srcOrd="0" destOrd="0" presId="urn:microsoft.com/office/officeart/2005/8/layout/vList2"/>
    <dgm:cxn modelId="{BCDD907C-57A8-4E5F-85F8-DA78E9E4E14E}" type="presParOf" srcId="{41548554-42A5-46BD-BC3E-F74862F45A16}" destId="{E3E12357-DBCF-47CB-8305-67DC08F1AB54}" srcOrd="1" destOrd="0" presId="urn:microsoft.com/office/officeart/2005/8/layout/vList2"/>
    <dgm:cxn modelId="{BEA5B3FA-0922-4E40-AAF9-700C37570A72}" type="presParOf" srcId="{41548554-42A5-46BD-BC3E-F74862F45A16}" destId="{DE8DB816-6E1F-434C-98B9-DD968D30E208}" srcOrd="2" destOrd="0" presId="urn:microsoft.com/office/officeart/2005/8/layout/vList2"/>
    <dgm:cxn modelId="{B0B7EFA7-1DB2-4B9A-9808-273D1A28B46B}" type="presParOf" srcId="{41548554-42A5-46BD-BC3E-F74862F45A16}" destId="{450F9A67-8504-494F-8376-CF7A0C0C7819}" srcOrd="3" destOrd="0" presId="urn:microsoft.com/office/officeart/2005/8/layout/vList2"/>
    <dgm:cxn modelId="{917124A4-5B33-4820-81AB-974F4256A34F}" type="presParOf" srcId="{41548554-42A5-46BD-BC3E-F74862F45A16}" destId="{35EB9F5F-3D97-49BB-8DFE-E754D74743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FD22E-F37E-4C34-B82A-B1E423732893}">
      <dsp:nvSpPr>
        <dsp:cNvPr id="0" name=""/>
        <dsp:cNvSpPr/>
      </dsp:nvSpPr>
      <dsp:spPr>
        <a:xfrm>
          <a:off x="0" y="103121"/>
          <a:ext cx="6003925" cy="1471567"/>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Instruction Issue Unit</a:t>
          </a:r>
          <a:br>
            <a:rPr lang="en-US" sz="1300" kern="1200"/>
          </a:br>
          <a:r>
            <a:rPr lang="en-US" sz="1300" kern="1200"/>
            <a:t>- Care must be taken not to issue an instruction if another instruction upon which it is dependent is not complete</a:t>
          </a:r>
          <a:br>
            <a:rPr lang="en-US" sz="1300" kern="1200"/>
          </a:br>
          <a:r>
            <a:rPr lang="en-US" sz="1300" kern="1200"/>
            <a:t>- Requires complex control logic in Superscalar processors</a:t>
          </a:r>
          <a:br>
            <a:rPr lang="en-US" sz="1300" kern="1200"/>
          </a:br>
          <a:r>
            <a:rPr lang="en-US" sz="1300" kern="1200"/>
            <a:t>- Virtually trivial control logic in VLIW processors</a:t>
          </a:r>
        </a:p>
      </dsp:txBody>
      <dsp:txXfrm>
        <a:off x="71836" y="174957"/>
        <a:ext cx="5860253" cy="1327895"/>
      </dsp:txXfrm>
    </dsp:sp>
    <dsp:sp modelId="{DE8DB816-6E1F-434C-98B9-DD968D30E208}">
      <dsp:nvSpPr>
        <dsp:cNvPr id="0" name=""/>
        <dsp:cNvSpPr/>
      </dsp:nvSpPr>
      <dsp:spPr>
        <a:xfrm>
          <a:off x="0" y="1612128"/>
          <a:ext cx="6003925" cy="1471567"/>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i="1" kern="1200"/>
            <a:t>Parallel Execution</a:t>
          </a:r>
          <a:br>
            <a:rPr lang="en-US" sz="1300" i="1" kern="1200"/>
          </a:br>
          <a:r>
            <a:rPr lang="en-US" sz="1300" kern="1200"/>
            <a:t>When instructions executed in parallel, they will finish out of program order</a:t>
          </a:r>
          <a:br>
            <a:rPr lang="en-US" sz="1300" i="1" kern="1200"/>
          </a:br>
          <a:r>
            <a:rPr lang="en-US" sz="1300" kern="1200"/>
            <a:t>- unequal execution times specific means needed to preserve logical consistency</a:t>
          </a:r>
          <a:br>
            <a:rPr lang="en-US" sz="1300" kern="1200"/>
          </a:br>
          <a:endParaRPr lang="en-US" sz="1300" kern="1200"/>
        </a:p>
      </dsp:txBody>
      <dsp:txXfrm>
        <a:off x="71836" y="1683964"/>
        <a:ext cx="5860253" cy="1327895"/>
      </dsp:txXfrm>
    </dsp:sp>
    <dsp:sp modelId="{35EB9F5F-3D97-49BB-8DFE-E754D7474362}">
      <dsp:nvSpPr>
        <dsp:cNvPr id="0" name=""/>
        <dsp:cNvSpPr/>
      </dsp:nvSpPr>
      <dsp:spPr>
        <a:xfrm>
          <a:off x="0" y="3121136"/>
          <a:ext cx="6003925" cy="1471567"/>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Speculative Execution</a:t>
          </a:r>
          <a:br>
            <a:rPr lang="en-US" sz="1300" kern="1200"/>
          </a:br>
          <a:r>
            <a:rPr lang="en-US" sz="1300" kern="1200"/>
            <a:t>- Little cache typically found in basic blocks</a:t>
          </a:r>
          <a:br>
            <a:rPr lang="en-US" sz="1300" kern="1200"/>
          </a:br>
          <a:r>
            <a:rPr lang="en-US" sz="1300" kern="1200"/>
            <a:t>• a straight-line sequence of operations with no intervening control flow</a:t>
          </a:r>
          <a:br>
            <a:rPr lang="en-US" sz="1300" kern="1200"/>
          </a:br>
          <a:r>
            <a:rPr lang="en-US" sz="1300" kern="1200"/>
            <a:t>- Multiple basic blocks must be executed in parallel</a:t>
          </a:r>
          <a:br>
            <a:rPr lang="en-US" sz="1300" kern="1200"/>
          </a:br>
          <a:r>
            <a:rPr lang="en-US" sz="1300" kern="1200"/>
            <a:t>• Execution may continue along multiple paths before it is known which path will be executed.</a:t>
          </a:r>
          <a:br>
            <a:rPr lang="en-US" sz="1300" kern="1200"/>
          </a:br>
          <a:r>
            <a:rPr lang="en-US" sz="1300" kern="1200"/>
            <a:t>- Expensive in hardware </a:t>
          </a:r>
        </a:p>
      </dsp:txBody>
      <dsp:txXfrm>
        <a:off x="71836" y="3192972"/>
        <a:ext cx="5860253" cy="13278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21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69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76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653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322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97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211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10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54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48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159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19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29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58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65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89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9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05197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B3F0-9AD4-F549-AAE4-93E219E60CEB}"/>
              </a:ext>
            </a:extLst>
          </p:cNvPr>
          <p:cNvSpPr>
            <a:spLocks noGrp="1"/>
          </p:cNvSpPr>
          <p:nvPr>
            <p:ph type="ctrTitle"/>
          </p:nvPr>
        </p:nvSpPr>
        <p:spPr>
          <a:xfrm>
            <a:off x="2589213" y="954338"/>
            <a:ext cx="8915399" cy="1924329"/>
          </a:xfrm>
        </p:spPr>
        <p:txBody>
          <a:bodyPr/>
          <a:lstStyle/>
          <a:p>
            <a:r>
              <a:rPr lang="en-US" dirty="0"/>
              <a:t>CACHE SIMULATOR</a:t>
            </a:r>
          </a:p>
        </p:txBody>
      </p:sp>
      <p:sp>
        <p:nvSpPr>
          <p:cNvPr id="3" name="Subtitle 2">
            <a:extLst>
              <a:ext uri="{FF2B5EF4-FFF2-40B4-BE49-F238E27FC236}">
                <a16:creationId xmlns:a16="http://schemas.microsoft.com/office/drawing/2014/main" id="{859D578D-3CF8-5D4D-B2E2-B704156C2F37}"/>
              </a:ext>
            </a:extLst>
          </p:cNvPr>
          <p:cNvSpPr>
            <a:spLocks noGrp="1"/>
          </p:cNvSpPr>
          <p:nvPr>
            <p:ph type="subTitle" idx="1"/>
          </p:nvPr>
        </p:nvSpPr>
        <p:spPr>
          <a:xfrm>
            <a:off x="7405511" y="3742694"/>
            <a:ext cx="4099101" cy="1450196"/>
          </a:xfrm>
        </p:spPr>
        <p:txBody>
          <a:bodyPr>
            <a:normAutofit lnSpcReduction="10000"/>
          </a:bodyPr>
          <a:lstStyle/>
          <a:p>
            <a:r>
              <a:rPr lang="en-US" dirty="0"/>
              <a:t>Sudeesh Naidu Yenugula (A04253575)</a:t>
            </a:r>
          </a:p>
          <a:p>
            <a:r>
              <a:rPr lang="en-US" dirty="0"/>
              <a:t>Bhavya Gutta(A04249172)</a:t>
            </a:r>
          </a:p>
        </p:txBody>
      </p:sp>
    </p:spTree>
    <p:extLst>
      <p:ext uri="{BB962C8B-B14F-4D97-AF65-F5344CB8AC3E}">
        <p14:creationId xmlns:p14="http://schemas.microsoft.com/office/powerpoint/2010/main" val="293947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2F233C-123F-466C-8459-BE8E1DB54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64A31E-80AC-0148-AE35-5F73B739949E}"/>
              </a:ext>
            </a:extLst>
          </p:cNvPr>
          <p:cNvSpPr>
            <a:spLocks noGrp="1"/>
          </p:cNvSpPr>
          <p:nvPr>
            <p:ph idx="1"/>
          </p:nvPr>
        </p:nvSpPr>
        <p:spPr>
          <a:xfrm>
            <a:off x="913795" y="276225"/>
            <a:ext cx="9954230" cy="5514974"/>
          </a:xfrm>
        </p:spPr>
        <p:txBody>
          <a:bodyPr>
            <a:normAutofit/>
          </a:bodyPr>
          <a:lstStyle/>
          <a:p>
            <a:pPr marL="0" indent="0">
              <a:lnSpc>
                <a:spcPct val="110000"/>
              </a:lnSpc>
              <a:buNone/>
            </a:pPr>
            <a:r>
              <a:rPr lang="en-IN" sz="1800" b="1" dirty="0"/>
              <a:t>Task 5:</a:t>
            </a:r>
            <a:r>
              <a:rPr lang="en-IN" sz="1800" dirty="0"/>
              <a:t> A direct mapped cache for exploring Hit Rate versus Capacity</a:t>
            </a:r>
            <a:endParaRPr lang="en-US" sz="1800" dirty="0"/>
          </a:p>
          <a:p>
            <a:pPr>
              <a:lnSpc>
                <a:spcPct val="110000"/>
              </a:lnSpc>
            </a:pPr>
            <a:r>
              <a:rPr lang="en-IN" sz="1800" dirty="0"/>
              <a:t>Finalize the direct cache access method. A direct-mapped cache parameterized by B and C can now be simulated by the simulator.</a:t>
            </a:r>
            <a:r>
              <a:rPr lang="en-US" sz="1800" dirty="0"/>
              <a:t> </a:t>
            </a:r>
          </a:p>
          <a:p>
            <a:pPr marL="0" indent="0">
              <a:lnSpc>
                <a:spcPct val="110000"/>
              </a:lnSpc>
              <a:buNone/>
            </a:pPr>
            <a:r>
              <a:rPr lang="en-IN" sz="1800" b="1" dirty="0"/>
              <a:t>Task 6:</a:t>
            </a:r>
            <a:r>
              <a:rPr lang="en-IN" sz="1800" dirty="0"/>
              <a:t> Implementing Set Associativity to explore Hit Rate vs. Associativity</a:t>
            </a:r>
            <a:endParaRPr lang="en-US" sz="1800" dirty="0"/>
          </a:p>
          <a:p>
            <a:pPr>
              <a:lnSpc>
                <a:spcPct val="110000"/>
              </a:lnSpc>
            </a:pPr>
            <a:r>
              <a:rPr lang="en-IN" sz="1800" dirty="0"/>
              <a:t>First, We make a copy of the operating cache. Run a cache direct </a:t>
            </a:r>
            <a:r>
              <a:rPr lang="en-IN" sz="1800" dirty="0" err="1"/>
              <a:t>mapped.c</a:t>
            </a:r>
            <a:r>
              <a:rPr lang="en-IN" sz="1800" dirty="0"/>
              <a:t> command to copy </a:t>
            </a:r>
            <a:r>
              <a:rPr lang="en-IN" sz="1800" dirty="0" err="1"/>
              <a:t>cache.c</a:t>
            </a:r>
            <a:r>
              <a:rPr lang="en-IN" sz="1800" dirty="0"/>
              <a:t> to a new cache direct </a:t>
            </a:r>
            <a:r>
              <a:rPr lang="en-IN" sz="1800" dirty="0" err="1"/>
              <a:t>mapped.c</a:t>
            </a:r>
            <a:r>
              <a:rPr lang="en-IN" sz="1800" dirty="0"/>
              <a:t> file. This means you will get partial credit if the latest updates break down the installation of the direct-mapped-cache.</a:t>
            </a:r>
            <a:endParaRPr lang="en-US" sz="1800" dirty="0"/>
          </a:p>
          <a:p>
            <a:pPr>
              <a:lnSpc>
                <a:spcPct val="110000"/>
              </a:lnSpc>
            </a:pPr>
            <a:r>
              <a:rPr lang="en-IN" sz="1800" dirty="0"/>
              <a:t>Now we change the simulator to allow n-way caches. Each set in the cache requires an array of "tag" (one for each way) and a single "LRU" bit used to overwrite the cache.</a:t>
            </a:r>
            <a:endParaRPr lang="en-US" sz="1800" dirty="0"/>
          </a:p>
          <a:p>
            <a:pPr>
              <a:lnSpc>
                <a:spcPct val="110000"/>
              </a:lnSpc>
            </a:pPr>
            <a:r>
              <a:rPr lang="en-IN" sz="1800" dirty="0"/>
              <a:t>Generate </a:t>
            </a:r>
            <a:r>
              <a:rPr lang="en-IN" sz="1800" dirty="0" err="1"/>
              <a:t>misrate</a:t>
            </a:r>
            <a:r>
              <a:rPr lang="en-IN" sz="1800" dirty="0"/>
              <a:t> data with the same block size and caches, but simulate two-way caches. The outcome is the initial data obtained for a direct cache (two lines on the graph: one for direct-mapped caches and one for the 2-way set-associative cache).</a:t>
            </a:r>
            <a:endParaRPr lang="en-US" sz="1800" dirty="0"/>
          </a:p>
          <a:p>
            <a:pPr>
              <a:lnSpc>
                <a:spcPct val="110000"/>
              </a:lnSpc>
            </a:pPr>
            <a:endParaRPr lang="en-US" sz="1800" dirty="0"/>
          </a:p>
        </p:txBody>
      </p:sp>
    </p:spTree>
    <p:extLst>
      <p:ext uri="{BB962C8B-B14F-4D97-AF65-F5344CB8AC3E}">
        <p14:creationId xmlns:p14="http://schemas.microsoft.com/office/powerpoint/2010/main" val="162856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2F233C-123F-466C-8459-BE8E1DB54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7BD6E2-F38B-DC4D-A104-F76EF996CB23}"/>
              </a:ext>
            </a:extLst>
          </p:cNvPr>
          <p:cNvSpPr>
            <a:spLocks noGrp="1"/>
          </p:cNvSpPr>
          <p:nvPr>
            <p:ph idx="1"/>
          </p:nvPr>
        </p:nvSpPr>
        <p:spPr>
          <a:xfrm>
            <a:off x="913795" y="209550"/>
            <a:ext cx="9420830" cy="5581649"/>
          </a:xfrm>
        </p:spPr>
        <p:txBody>
          <a:bodyPr>
            <a:normAutofit fontScale="92500" lnSpcReduction="20000"/>
          </a:bodyPr>
          <a:lstStyle/>
          <a:p>
            <a:pPr marL="0" indent="0">
              <a:lnSpc>
                <a:spcPct val="110000"/>
              </a:lnSpc>
              <a:buNone/>
            </a:pPr>
            <a:r>
              <a:rPr lang="en-IN" sz="1600" b="1" dirty="0"/>
              <a:t>Task 7:</a:t>
            </a:r>
            <a:r>
              <a:rPr lang="en-IN" sz="1600" dirty="0"/>
              <a:t> Pass to Explorer bytes Write-Back vs Write-Through Caches</a:t>
            </a:r>
            <a:endParaRPr lang="en-US" sz="1600" dirty="0"/>
          </a:p>
          <a:p>
            <a:pPr>
              <a:lnSpc>
                <a:spcPct val="110000"/>
              </a:lnSpc>
            </a:pPr>
            <a:r>
              <a:rPr lang="en-IN" sz="1600" dirty="0"/>
              <a:t>Traffic to a cache can be computed easily: it is the amount of misses compounded by the block size so the whole memory block must be placed into the cache on each miss. The cache traffic is writing traffic, depending on whether the cache is write-back or type-through. In a simulation, the simulator will measure traffic for both writing and encoding caches as follows:</a:t>
            </a:r>
            <a:endParaRPr lang="en-US" sz="1600" dirty="0"/>
          </a:p>
          <a:p>
            <a:pPr>
              <a:lnSpc>
                <a:spcPct val="110000"/>
              </a:lnSpc>
            </a:pPr>
            <a:r>
              <a:rPr lang="en-IN" sz="1600" b="1" dirty="0"/>
              <a:t>Write-through</a:t>
            </a:r>
            <a:r>
              <a:rPr lang="en-IN" sz="1600" dirty="0"/>
              <a:t>: The average number of bytes written in each store, compounded by the numbers in the stores, is the write-through buffer. The track does not define how many bytes per store writes, but suggests that each store writes 4 bytes in calculations.</a:t>
            </a:r>
            <a:endParaRPr lang="en-US" sz="1600" dirty="0"/>
          </a:p>
          <a:p>
            <a:pPr>
              <a:lnSpc>
                <a:spcPct val="110000"/>
              </a:lnSpc>
            </a:pPr>
            <a:r>
              <a:rPr lang="en-IN" sz="1600" b="1" dirty="0"/>
              <a:t>Write-back</a:t>
            </a:r>
            <a:r>
              <a:rPr lang="en-IN" sz="1600" dirty="0"/>
              <a:t>: Traffic is the amount of dirty evictions multiplied by block sizes for the write-back cache method. Because at most one eviction occurs per miss, the retrieval traffic will at most double the total traffic (in the case in which all evicted blocks were dirty). Modify the simulator by inserting a "dirty" bit for each block in cache in order to measure the amount of dirty </a:t>
            </a:r>
            <a:r>
              <a:rPr lang="en-IN" sz="1600" dirty="0" err="1"/>
              <a:t>expellations</a:t>
            </a:r>
            <a:r>
              <a:rPr lang="en-IN" sz="1600" dirty="0"/>
              <a:t>. Whenever a store operation writes to the block, set the dirty bit. It's not a dirty bit by word or byte; it's a dirty bit for the whole cache line.</a:t>
            </a:r>
            <a:endParaRPr lang="en-US" sz="1600" dirty="0"/>
          </a:p>
          <a:p>
            <a:pPr>
              <a:lnSpc>
                <a:spcPct val="110000"/>
              </a:lnSpc>
            </a:pPr>
            <a:r>
              <a:rPr lang="en-IN" sz="1600" dirty="0"/>
              <a:t>In cache </a:t>
            </a:r>
            <a:r>
              <a:rPr lang="en-IN" sz="1600" dirty="0" err="1"/>
              <a:t>stats.c</a:t>
            </a:r>
            <a:r>
              <a:rPr lang="en-IN" sz="1600" dirty="0"/>
              <a:t>, compute and store cumulative traffic for both total bytes transferred write back and total bytes transferred write through variables.</a:t>
            </a:r>
            <a:endParaRPr lang="en-US" sz="1600" dirty="0"/>
          </a:p>
          <a:p>
            <a:pPr>
              <a:lnSpc>
                <a:spcPct val="110000"/>
              </a:lnSpc>
            </a:pPr>
            <a:r>
              <a:rPr lang="en-IN" sz="1600" dirty="0"/>
              <a:t>A written distribution policy is used for all instances. This means that the number of misses for the writing and writing caches is the same, only the traffic differs.</a:t>
            </a:r>
            <a:endParaRPr lang="en-US" sz="1600" dirty="0"/>
          </a:p>
          <a:p>
            <a:pPr>
              <a:lnSpc>
                <a:spcPct val="110000"/>
              </a:lnSpc>
            </a:pPr>
            <a:r>
              <a:rPr lang="en-IN" sz="1600" dirty="0"/>
              <a:t>A graph is generated for a two-way set-associative cache with 64-byte blocks.</a:t>
            </a:r>
            <a:endParaRPr lang="en-US" sz="1600" dirty="0"/>
          </a:p>
          <a:p>
            <a:pPr>
              <a:lnSpc>
                <a:spcPct val="110000"/>
              </a:lnSpc>
            </a:pPr>
            <a:r>
              <a:rPr lang="en-IN" sz="1600" dirty="0"/>
              <a:t>Plot two lines: (1) the write-through cache (miss fill traffic + write-through traffic), and (2) the write-back cache.</a:t>
            </a:r>
            <a:endParaRPr lang="en-US" sz="1600" dirty="0"/>
          </a:p>
          <a:p>
            <a:pPr>
              <a:lnSpc>
                <a:spcPct val="110000"/>
              </a:lnSpc>
            </a:pPr>
            <a:endParaRPr lang="en-US" sz="1600" dirty="0"/>
          </a:p>
        </p:txBody>
      </p:sp>
    </p:spTree>
    <p:extLst>
      <p:ext uri="{BB962C8B-B14F-4D97-AF65-F5344CB8AC3E}">
        <p14:creationId xmlns:p14="http://schemas.microsoft.com/office/powerpoint/2010/main" val="119294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02F233C-123F-466C-8459-BE8E1DB54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E76CBB-FC65-E84C-BA45-90028DAB3F86}"/>
              </a:ext>
            </a:extLst>
          </p:cNvPr>
          <p:cNvSpPr>
            <a:spLocks noGrp="1"/>
          </p:cNvSpPr>
          <p:nvPr>
            <p:ph idx="1"/>
          </p:nvPr>
        </p:nvSpPr>
        <p:spPr>
          <a:xfrm>
            <a:off x="913795" y="952500"/>
            <a:ext cx="9820880" cy="5619749"/>
          </a:xfrm>
        </p:spPr>
        <p:txBody>
          <a:bodyPr>
            <a:normAutofit/>
          </a:bodyPr>
          <a:lstStyle/>
          <a:p>
            <a:pPr>
              <a:lnSpc>
                <a:spcPct val="110000"/>
              </a:lnSpc>
            </a:pPr>
            <a:r>
              <a:rPr lang="en-IN" sz="1800" b="1" dirty="0"/>
              <a:t>Task 8:</a:t>
            </a:r>
            <a:r>
              <a:rPr lang="en-IN" sz="1800" dirty="0"/>
              <a:t> </a:t>
            </a:r>
            <a:r>
              <a:rPr lang="en-IN" sz="1800" b="1" dirty="0"/>
              <a:t>Hit rate vs. size of block</a:t>
            </a:r>
            <a:endParaRPr lang="en-US" sz="1800" b="1" dirty="0"/>
          </a:p>
          <a:p>
            <a:pPr>
              <a:lnSpc>
                <a:spcPct val="110000"/>
              </a:lnSpc>
            </a:pPr>
            <a:r>
              <a:rPr lang="en-US" sz="1800" dirty="0"/>
              <a:t>The </a:t>
            </a:r>
            <a:r>
              <a:rPr lang="en-IN" sz="1800" dirty="0"/>
              <a:t>effect of various block sizes of the cache. With the aid of the 32KB emulator, a dual-way, rewrite cache of various block sizes can be calculated: 8B, 16B, 32B, 64B, 128B, 256B and 512B blocks. </a:t>
            </a:r>
            <a:r>
              <a:rPr lang="en-US" sz="1800" dirty="0"/>
              <a:t>We c</a:t>
            </a:r>
            <a:r>
              <a:rPr lang="en-IN" sz="1800" dirty="0" err="1"/>
              <a:t>reate</a:t>
            </a:r>
            <a:r>
              <a:rPr lang="en-IN" sz="1800" dirty="0"/>
              <a:t> from this data two graphs:</a:t>
            </a:r>
            <a:endParaRPr lang="en-US" sz="1800" dirty="0"/>
          </a:p>
          <a:p>
            <a:pPr>
              <a:lnSpc>
                <a:spcPct val="110000"/>
              </a:lnSpc>
            </a:pPr>
            <a:r>
              <a:rPr lang="en-IN" sz="1800" dirty="0"/>
              <a:t>Miss rate graph. Miss rate graph. We track the data on the y-axis graph, the cache block size log, and the miss rate drawn as a line.</a:t>
            </a:r>
            <a:endParaRPr lang="en-US" sz="1800" dirty="0"/>
          </a:p>
          <a:p>
            <a:pPr>
              <a:lnSpc>
                <a:spcPct val="110000"/>
              </a:lnSpc>
            </a:pPr>
            <a:r>
              <a:rPr lang="en-IN" sz="1800" dirty="0"/>
              <a:t>Graph of traffic. We graph the data into the entire y-axis write-back traffic, the x-axis cache block size log and the overall write-back traffic as the rows.</a:t>
            </a:r>
            <a:endParaRPr lang="en-US" sz="1800" dirty="0"/>
          </a:p>
          <a:p>
            <a:pPr>
              <a:lnSpc>
                <a:spcPct val="110000"/>
              </a:lnSpc>
            </a:pPr>
            <a:endParaRPr lang="en-US" sz="1800" dirty="0"/>
          </a:p>
        </p:txBody>
      </p:sp>
    </p:spTree>
    <p:extLst>
      <p:ext uri="{BB962C8B-B14F-4D97-AF65-F5344CB8AC3E}">
        <p14:creationId xmlns:p14="http://schemas.microsoft.com/office/powerpoint/2010/main" val="76809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8E95-2F85-214A-B42D-13DA061578AA}"/>
              </a:ext>
            </a:extLst>
          </p:cNvPr>
          <p:cNvSpPr>
            <a:spLocks noGrp="1"/>
          </p:cNvSpPr>
          <p:nvPr>
            <p:ph type="title"/>
          </p:nvPr>
        </p:nvSpPr>
        <p:spPr>
          <a:xfrm>
            <a:off x="8499854" y="643467"/>
            <a:ext cx="2767702" cy="997640"/>
          </a:xfrm>
        </p:spPr>
        <p:txBody>
          <a:bodyPr vert="horz" lIns="91440" tIns="45720" rIns="91440" bIns="45720" rtlCol="0" anchor="b">
            <a:normAutofit/>
          </a:bodyPr>
          <a:lstStyle/>
          <a:p>
            <a:pPr algn="l"/>
            <a:r>
              <a:rPr lang="en-US" sz="1600"/>
              <a:t>EXPLORING THE L1 CACHE DESIGN </a:t>
            </a:r>
            <a:br>
              <a:rPr lang="en-US" sz="1600"/>
            </a:br>
            <a:endParaRPr lang="en-US" sz="1600"/>
          </a:p>
        </p:txBody>
      </p:sp>
      <p:pic>
        <p:nvPicPr>
          <p:cNvPr id="48" name="Content Placeholder 47">
            <a:extLst>
              <a:ext uri="{FF2B5EF4-FFF2-40B4-BE49-F238E27FC236}">
                <a16:creationId xmlns:a16="http://schemas.microsoft.com/office/drawing/2014/main" id="{7D7135C5-0BA7-EF4D-891A-EC29BB54512C}"/>
              </a:ext>
            </a:extLst>
          </p:cNvPr>
          <p:cNvPicPr>
            <a:picLocks noGrp="1" noChangeAspect="1"/>
          </p:cNvPicPr>
          <p:nvPr>
            <p:ph idx="1"/>
          </p:nvPr>
        </p:nvPicPr>
        <p:blipFill>
          <a:blip r:embed="rId3"/>
          <a:stretch>
            <a:fillRect/>
          </a:stretch>
        </p:blipFill>
        <p:spPr>
          <a:xfrm>
            <a:off x="643467" y="958575"/>
            <a:ext cx="7212920" cy="4940850"/>
          </a:xfrm>
          <a:prstGeom prst="rect">
            <a:avLst/>
          </a:prstGeom>
        </p:spPr>
      </p:pic>
      <p:sp>
        <p:nvSpPr>
          <p:cNvPr id="49" name="TextBox 48">
            <a:extLst>
              <a:ext uri="{FF2B5EF4-FFF2-40B4-BE49-F238E27FC236}">
                <a16:creationId xmlns:a16="http://schemas.microsoft.com/office/drawing/2014/main" id="{FEB4ECF2-A44A-1F4E-834E-C12FBE0D63E9}"/>
              </a:ext>
            </a:extLst>
          </p:cNvPr>
          <p:cNvSpPr txBox="1"/>
          <p:nvPr/>
        </p:nvSpPr>
        <p:spPr>
          <a:xfrm>
            <a:off x="8499855" y="1641108"/>
            <a:ext cx="2767702" cy="4573426"/>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200">
                <a:effectLst>
                  <a:outerShdw blurRad="50800" dist="38100" dir="2700000" algn="tl" rotWithShape="0">
                    <a:srgbClr val="000000">
                      <a:alpha val="48000"/>
                    </a:srgbClr>
                  </a:outerShdw>
                </a:effectLst>
              </a:rPr>
              <a:t>Figure 1.1: L1 cache miss rate, Average Access Time(AAT) and L1 cache size, when L1 associativity is 4</a:t>
            </a:r>
          </a:p>
          <a:p>
            <a:pPr indent="-228600" defTabSz="914400">
              <a:lnSpc>
                <a:spcPct val="120000"/>
              </a:lnSpc>
              <a:spcAft>
                <a:spcPts val="600"/>
              </a:spcAft>
              <a:buFont typeface="Arial" panose="020B0604020202020204" pitchFamily="34" charset="0"/>
              <a:buChar char="•"/>
            </a:pPr>
            <a:endParaRPr lang="en-US" sz="120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117716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D918-F8B3-6D44-84CE-091A941C5911}"/>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1.2 PLOT 2</a:t>
            </a:r>
            <a:br>
              <a:rPr lang="en-US"/>
            </a:br>
            <a:endParaRPr lang="en-US"/>
          </a:p>
        </p:txBody>
      </p:sp>
      <p:sp>
        <p:nvSpPr>
          <p:cNvPr id="6" name="TextBox 5">
            <a:extLst>
              <a:ext uri="{FF2B5EF4-FFF2-40B4-BE49-F238E27FC236}">
                <a16:creationId xmlns:a16="http://schemas.microsoft.com/office/drawing/2014/main" id="{DA82439B-0352-DA4A-9A11-11404B2ED48E}"/>
              </a:ext>
            </a:extLst>
          </p:cNvPr>
          <p:cNvSpPr txBox="1"/>
          <p:nvPr/>
        </p:nvSpPr>
        <p:spPr>
          <a:xfrm>
            <a:off x="913795" y="2096064"/>
            <a:ext cx="5016860" cy="369513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a:effectLst>
                  <a:outerShdw blurRad="50800" dist="38100" dir="2700000" algn="tl" rotWithShape="0">
                    <a:srgbClr val="000000">
                      <a:alpha val="48000"/>
                    </a:srgbClr>
                  </a:outerShdw>
                </a:effectLst>
              </a:rPr>
              <a:t>Figure 1.3: L1 cache miss rate, Average Access Time(AAT) and L1 cache associativity, when L1 cache size is 32KB</a:t>
            </a:r>
          </a:p>
        </p:txBody>
      </p:sp>
      <p:pic>
        <p:nvPicPr>
          <p:cNvPr id="5" name="Content Placeholder 4">
            <a:extLst>
              <a:ext uri="{FF2B5EF4-FFF2-40B4-BE49-F238E27FC236}">
                <a16:creationId xmlns:a16="http://schemas.microsoft.com/office/drawing/2014/main" id="{092B1FED-8275-9F4A-912C-1560D4EFDA2B}"/>
              </a:ext>
            </a:extLst>
          </p:cNvPr>
          <p:cNvPicPr>
            <a:picLocks noGrp="1" noChangeAspect="1"/>
          </p:cNvPicPr>
          <p:nvPr>
            <p:ph idx="1"/>
          </p:nvPr>
        </p:nvPicPr>
        <p:blipFill>
          <a:blip r:embed="rId3"/>
          <a:stretch>
            <a:fillRect/>
          </a:stretch>
        </p:blipFill>
        <p:spPr>
          <a:xfrm>
            <a:off x="6357257" y="2531714"/>
            <a:ext cx="4833257" cy="2851621"/>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7" name="TextBox 6">
            <a:extLst>
              <a:ext uri="{FF2B5EF4-FFF2-40B4-BE49-F238E27FC236}">
                <a16:creationId xmlns:a16="http://schemas.microsoft.com/office/drawing/2014/main" id="{D865E83B-4F92-4BF8-8EAA-E28273C7FD00}"/>
              </a:ext>
            </a:extLst>
          </p:cNvPr>
          <p:cNvSpPr txBox="1"/>
          <p:nvPr/>
        </p:nvSpPr>
        <p:spPr>
          <a:xfrm>
            <a:off x="3048000" y="3244334"/>
            <a:ext cx="6096000" cy="369332"/>
          </a:xfrm>
          <a:prstGeom prst="rect">
            <a:avLst/>
          </a:prstGeom>
          <a:noFill/>
        </p:spPr>
        <p:txBody>
          <a:bodyPr wrap="square">
            <a:spAutoFit/>
          </a:bodyPr>
          <a:lstStyle/>
          <a:p>
            <a:r>
              <a:rPr lang="en-US" dirty="0"/>
              <a:t>r fff432</a:t>
            </a:r>
          </a:p>
        </p:txBody>
      </p:sp>
    </p:spTree>
    <p:extLst>
      <p:ext uri="{BB962C8B-B14F-4D97-AF65-F5344CB8AC3E}">
        <p14:creationId xmlns:p14="http://schemas.microsoft.com/office/powerpoint/2010/main" val="66809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DF27-6DAC-5C4E-8A7C-DF8D23436804}"/>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EXPLORING THE REPLACEMENT POLICY</a:t>
            </a:r>
            <a:br>
              <a:rPr lang="en-US"/>
            </a:br>
            <a:endParaRPr lang="en-US" dirty="0"/>
          </a:p>
        </p:txBody>
      </p:sp>
      <p:sp>
        <p:nvSpPr>
          <p:cNvPr id="6" name="TextBox 5">
            <a:extLst>
              <a:ext uri="{FF2B5EF4-FFF2-40B4-BE49-F238E27FC236}">
                <a16:creationId xmlns:a16="http://schemas.microsoft.com/office/drawing/2014/main" id="{6F325632-F01D-1549-824A-205F390061F9}"/>
              </a:ext>
            </a:extLst>
          </p:cNvPr>
          <p:cNvSpPr txBox="1"/>
          <p:nvPr/>
        </p:nvSpPr>
        <p:spPr>
          <a:xfrm>
            <a:off x="913795" y="2096064"/>
            <a:ext cx="5016860" cy="369513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a:effectLst>
                  <a:outerShdw blurRad="50800" dist="38100" dir="2700000" algn="tl" rotWithShape="0">
                    <a:srgbClr val="000000">
                      <a:alpha val="48000"/>
                    </a:srgbClr>
                  </a:outerShdw>
                </a:effectLst>
              </a:rPr>
              <a:t>Figure 2.1: L1 cache miss rate, AAT and L1 cache size as well as replacement policy when L1 cache associativity is 4</a:t>
            </a:r>
          </a:p>
          <a:p>
            <a:pPr indent="-228600" defTabSz="914400">
              <a:lnSpc>
                <a:spcPct val="120000"/>
              </a:lnSpc>
              <a:spcAft>
                <a:spcPts val="600"/>
              </a:spcAft>
              <a:buFont typeface="Arial" panose="020B0604020202020204" pitchFamily="34" charset="0"/>
              <a:buChar char="•"/>
            </a:pPr>
            <a:endParaRPr lang="en-US">
              <a:effectLst>
                <a:outerShdw blurRad="50800" dist="38100" dir="2700000" algn="tl" rotWithShape="0">
                  <a:srgbClr val="000000">
                    <a:alpha val="48000"/>
                  </a:srgbClr>
                </a:outerShdw>
              </a:effectLst>
            </a:endParaRPr>
          </a:p>
        </p:txBody>
      </p:sp>
      <p:pic>
        <p:nvPicPr>
          <p:cNvPr id="5" name="Content Placeholder 4">
            <a:extLst>
              <a:ext uri="{FF2B5EF4-FFF2-40B4-BE49-F238E27FC236}">
                <a16:creationId xmlns:a16="http://schemas.microsoft.com/office/drawing/2014/main" id="{B8A53EDA-18A8-D643-8AE4-032F104D422B}"/>
              </a:ext>
            </a:extLst>
          </p:cNvPr>
          <p:cNvPicPr>
            <a:picLocks noGrp="1" noChangeAspect="1"/>
          </p:cNvPicPr>
          <p:nvPr>
            <p:ph idx="1"/>
          </p:nvPr>
        </p:nvPicPr>
        <p:blipFill>
          <a:blip r:embed="rId3"/>
          <a:stretch>
            <a:fillRect/>
          </a:stretch>
        </p:blipFill>
        <p:spPr>
          <a:xfrm>
            <a:off x="6357257" y="2404841"/>
            <a:ext cx="4833257" cy="31053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630354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816953-454C-DA48-B0CE-FD10A986E047}"/>
              </a:ext>
            </a:extLst>
          </p:cNvPr>
          <p:cNvSpPr txBox="1"/>
          <p:nvPr/>
        </p:nvSpPr>
        <p:spPr>
          <a:xfrm>
            <a:off x="643467" y="2096063"/>
            <a:ext cx="3361498" cy="4028512"/>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400" dirty="0">
                <a:effectLst>
                  <a:outerShdw blurRad="50800" dist="38100" dir="2700000" algn="tl" rotWithShape="0">
                    <a:srgbClr val="000000">
                      <a:alpha val="48000"/>
                    </a:srgbClr>
                  </a:outerShdw>
                </a:effectLst>
              </a:rPr>
              <a:t>Figure 2.2: L1 cache miss rate, AAT and L1 cache size as well as replacement policy when L1 cache associativity is 4 </a:t>
            </a:r>
          </a:p>
          <a:p>
            <a:pPr indent="-228600" defTabSz="914400">
              <a:lnSpc>
                <a:spcPct val="120000"/>
              </a:lnSpc>
              <a:spcAft>
                <a:spcPts val="600"/>
              </a:spcAft>
              <a:buFont typeface="Arial" panose="020B0604020202020204" pitchFamily="34" charset="0"/>
              <a:buChar char="•"/>
            </a:pPr>
            <a:endParaRPr lang="en-US" sz="1400" dirty="0">
              <a:effectLst>
                <a:outerShdw blurRad="50800" dist="38100" dir="2700000" algn="tl" rotWithShape="0">
                  <a:srgbClr val="000000">
                    <a:alpha val="48000"/>
                  </a:srgbClr>
                </a:outerShdw>
              </a:effectLst>
            </a:endParaRP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E344EB7-EF48-C949-9AEC-3DF7BAC4E8CF}"/>
              </a:ext>
            </a:extLst>
          </p:cNvPr>
          <p:cNvPicPr>
            <a:picLocks noGrp="1" noChangeAspect="1"/>
          </p:cNvPicPr>
          <p:nvPr>
            <p:ph idx="1"/>
          </p:nvPr>
        </p:nvPicPr>
        <p:blipFill>
          <a:blip r:embed="rId3"/>
          <a:stretch>
            <a:fillRect/>
          </a:stretch>
        </p:blipFill>
        <p:spPr>
          <a:xfrm>
            <a:off x="5613345" y="1151910"/>
            <a:ext cx="5010428" cy="4584542"/>
          </a:xfrm>
          <a:prstGeom prst="rect">
            <a:avLst/>
          </a:prstGeom>
        </p:spPr>
      </p:pic>
    </p:spTree>
    <p:extLst>
      <p:ext uri="{BB962C8B-B14F-4D97-AF65-F5344CB8AC3E}">
        <p14:creationId xmlns:p14="http://schemas.microsoft.com/office/powerpoint/2010/main" val="26277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AEB3-D353-7E46-933B-6EFEE58B5CC9}"/>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a:t>EXPLORING THE L2 CACHE DESIGN</a:t>
            </a:r>
            <a:br>
              <a:rPr lang="en-US" sz="2400"/>
            </a:br>
            <a:endParaRPr lang="en-US" sz="2400"/>
          </a:p>
        </p:txBody>
      </p:sp>
      <p:sp>
        <p:nvSpPr>
          <p:cNvPr id="6" name="TextBox 5">
            <a:extLst>
              <a:ext uri="{FF2B5EF4-FFF2-40B4-BE49-F238E27FC236}">
                <a16:creationId xmlns:a16="http://schemas.microsoft.com/office/drawing/2014/main" id="{F5D8D9E1-5A12-234A-A3C4-44ADEA52BA01}"/>
              </a:ext>
            </a:extLst>
          </p:cNvPr>
          <p:cNvSpPr txBox="1"/>
          <p:nvPr/>
        </p:nvSpPr>
        <p:spPr>
          <a:xfrm>
            <a:off x="643467" y="2096063"/>
            <a:ext cx="3361498" cy="4028512"/>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400">
                <a:effectLst>
                  <a:outerShdw blurRad="50800" dist="38100" dir="2700000" algn="tl" rotWithShape="0">
                    <a:srgbClr val="000000">
                      <a:alpha val="48000"/>
                    </a:srgbClr>
                  </a:outerShdw>
                </a:effectLst>
              </a:rPr>
              <a:t>Figure 3.1: L2 cache miss rate, Average Access Time(AAT) and</a:t>
            </a:r>
          </a:p>
          <a:p>
            <a:pPr indent="-228600" defTabSz="914400">
              <a:lnSpc>
                <a:spcPct val="120000"/>
              </a:lnSpc>
              <a:spcAft>
                <a:spcPts val="600"/>
              </a:spcAft>
              <a:buFont typeface="Arial" panose="020B0604020202020204" pitchFamily="34" charset="0"/>
              <a:buChar char="•"/>
            </a:pPr>
            <a:r>
              <a:rPr lang="en-US" sz="1400">
                <a:effectLst>
                  <a:outerShdw blurRad="50800" dist="38100" dir="2700000" algn="tl" rotWithShape="0">
                    <a:srgbClr val="000000">
                      <a:alpha val="48000"/>
                    </a:srgbClr>
                  </a:outerShdw>
                </a:effectLst>
              </a:rPr>
              <a:t> L2 cache size, when L1 cache size is 16KB, L1 associativity is 4, L2 associativity is 8</a:t>
            </a:r>
          </a:p>
          <a:p>
            <a:pPr indent="-228600" defTabSz="914400">
              <a:lnSpc>
                <a:spcPct val="120000"/>
              </a:lnSpc>
              <a:spcAft>
                <a:spcPts val="600"/>
              </a:spcAft>
              <a:buFont typeface="Arial" panose="020B0604020202020204" pitchFamily="34" charset="0"/>
              <a:buChar char="•"/>
            </a:pPr>
            <a:endParaRPr lang="en-US" sz="1400">
              <a:effectLst>
                <a:outerShdw blurRad="50800" dist="38100" dir="2700000" algn="tl" rotWithShape="0">
                  <a:srgbClr val="000000">
                    <a:alpha val="48000"/>
                  </a:srgbClr>
                </a:outerShdw>
              </a:effectLst>
            </a:endParaRPr>
          </a:p>
        </p:txBody>
      </p:sp>
      <p:sp>
        <p:nvSpPr>
          <p:cNvPr id="11" name="Rectangle 10">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D436460-9800-6940-9B4A-0D4946DDBFE3}"/>
              </a:ext>
            </a:extLst>
          </p:cNvPr>
          <p:cNvPicPr>
            <a:picLocks noGrp="1" noChangeAspect="1"/>
          </p:cNvPicPr>
          <p:nvPr>
            <p:ph idx="1"/>
          </p:nvPr>
        </p:nvPicPr>
        <p:blipFill>
          <a:blip r:embed="rId3"/>
          <a:stretch>
            <a:fillRect/>
          </a:stretch>
        </p:blipFill>
        <p:spPr>
          <a:xfrm>
            <a:off x="5170931" y="1756664"/>
            <a:ext cx="5895257" cy="3375034"/>
          </a:xfrm>
          <a:prstGeom prst="rect">
            <a:avLst/>
          </a:prstGeom>
        </p:spPr>
      </p:pic>
    </p:spTree>
    <p:extLst>
      <p:ext uri="{BB962C8B-B14F-4D97-AF65-F5344CB8AC3E}">
        <p14:creationId xmlns:p14="http://schemas.microsoft.com/office/powerpoint/2010/main" val="3067212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12B5-B710-EF42-A5D1-C43142FBD9FC}"/>
              </a:ext>
            </a:extLst>
          </p:cNvPr>
          <p:cNvSpPr>
            <a:spLocks noGrp="1"/>
          </p:cNvSpPr>
          <p:nvPr>
            <p:ph type="title"/>
          </p:nvPr>
        </p:nvSpPr>
        <p:spPr>
          <a:xfrm>
            <a:off x="7036903" y="628651"/>
            <a:ext cx="4478821" cy="3495674"/>
          </a:xfrm>
        </p:spPr>
        <p:txBody>
          <a:bodyPr vert="horz" lIns="91440" tIns="45720" rIns="91440" bIns="45720" rtlCol="0" anchor="b">
            <a:normAutofit/>
          </a:bodyPr>
          <a:lstStyle/>
          <a:p>
            <a:r>
              <a:rPr lang="en-US" sz="4100"/>
              <a:t>EXPLORING THE INCLUSION PROPERTY CHOICES</a:t>
            </a:r>
            <a:br>
              <a:rPr lang="en-US" sz="4100"/>
            </a:br>
            <a:endParaRPr lang="en-US" sz="4100"/>
          </a:p>
        </p:txBody>
      </p:sp>
      <p:sp>
        <p:nvSpPr>
          <p:cNvPr id="13" name="Rectangle 12">
            <a:extLst>
              <a:ext uri="{FF2B5EF4-FFF2-40B4-BE49-F238E27FC236}">
                <a16:creationId xmlns:a16="http://schemas.microsoft.com/office/drawing/2014/main" id="{589CB8E1-5117-48FA-9F57-70D0A20BA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7" y="488844"/>
            <a:ext cx="3378077" cy="3526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50DD205-95FF-6048-B1CD-082213D67153}"/>
              </a:ext>
            </a:extLst>
          </p:cNvPr>
          <p:cNvPicPr>
            <a:picLocks noGrp="1" noChangeAspect="1"/>
          </p:cNvPicPr>
          <p:nvPr>
            <p:ph idx="1"/>
          </p:nvPr>
        </p:nvPicPr>
        <p:blipFill>
          <a:blip r:embed="rId3"/>
          <a:stretch>
            <a:fillRect/>
          </a:stretch>
        </p:blipFill>
        <p:spPr>
          <a:xfrm>
            <a:off x="618841" y="1296612"/>
            <a:ext cx="3056465" cy="1902649"/>
          </a:xfrm>
          <a:prstGeom prst="rect">
            <a:avLst/>
          </a:prstGeom>
        </p:spPr>
      </p:pic>
      <p:sp>
        <p:nvSpPr>
          <p:cNvPr id="15" name="Rectangle 14">
            <a:extLst>
              <a:ext uri="{FF2B5EF4-FFF2-40B4-BE49-F238E27FC236}">
                <a16:creationId xmlns:a16="http://schemas.microsoft.com/office/drawing/2014/main" id="{F867AA40-E03A-444E-A701-AF986C94E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6579" y="488844"/>
            <a:ext cx="2739690" cy="2349772"/>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AD2C78-C8C2-4B6C-ACB0-E06A1167A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8" y="4169238"/>
            <a:ext cx="3378077" cy="2209379"/>
          </a:xfrm>
          <a:prstGeom prst="rect">
            <a:avLst/>
          </a:prstGeom>
          <a:solidFill>
            <a:schemeClr val="bg2">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384D30-1065-42F5-BB93-9E550BE60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016" y="2989690"/>
            <a:ext cx="2737254" cy="3388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83C9552-3786-6347-9BFD-392FA5383514}"/>
              </a:ext>
            </a:extLst>
          </p:cNvPr>
          <p:cNvPicPr>
            <a:picLocks noChangeAspect="1"/>
          </p:cNvPicPr>
          <p:nvPr/>
        </p:nvPicPr>
        <p:blipFill>
          <a:blip r:embed="rId4"/>
          <a:stretch>
            <a:fillRect/>
          </a:stretch>
        </p:blipFill>
        <p:spPr>
          <a:xfrm>
            <a:off x="4134679" y="3456231"/>
            <a:ext cx="2425148" cy="2455846"/>
          </a:xfrm>
          <a:prstGeom prst="rect">
            <a:avLst/>
          </a:prstGeom>
        </p:spPr>
      </p:pic>
    </p:spTree>
    <p:extLst>
      <p:ext uri="{BB962C8B-B14F-4D97-AF65-F5344CB8AC3E}">
        <p14:creationId xmlns:p14="http://schemas.microsoft.com/office/powerpoint/2010/main" val="424254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BDB6B8-29D3-461A-AC68-112BDDD5A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774B72-D389-434F-B801-623FBDC6C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2225">
            <a:solidFill>
              <a:srgbClr val="F4B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F1E9770-74E4-FE4A-AF94-A342E8285FB4}"/>
              </a:ext>
            </a:extLst>
          </p:cNvPr>
          <p:cNvPicPr>
            <a:picLocks noGrp="1" noChangeAspect="1"/>
          </p:cNvPicPr>
          <p:nvPr>
            <p:ph idx="1"/>
          </p:nvPr>
        </p:nvPicPr>
        <p:blipFill rotWithShape="1">
          <a:blip r:embed="rId3"/>
          <a:srcRect l="2620" r="438" b="2"/>
          <a:stretch/>
        </p:blipFill>
        <p:spPr>
          <a:xfrm>
            <a:off x="643467" y="643467"/>
            <a:ext cx="5130799" cy="5571066"/>
          </a:xfrm>
          <a:prstGeom prst="rect">
            <a:avLst/>
          </a:prstGeom>
        </p:spPr>
      </p:pic>
      <p:sp>
        <p:nvSpPr>
          <p:cNvPr id="17" name="Rectangle 16">
            <a:extLst>
              <a:ext uri="{FF2B5EF4-FFF2-40B4-BE49-F238E27FC236}">
                <a16:creationId xmlns:a16="http://schemas.microsoft.com/office/drawing/2014/main" id="{B6FCA177-D89C-404F-ADF9-21F28B49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2225">
            <a:solidFill>
              <a:srgbClr val="F4B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3734936-9797-6841-83A5-C5B48ABC2103}"/>
              </a:ext>
            </a:extLst>
          </p:cNvPr>
          <p:cNvPicPr>
            <a:picLocks noChangeAspect="1"/>
          </p:cNvPicPr>
          <p:nvPr/>
        </p:nvPicPr>
        <p:blipFill rotWithShape="1">
          <a:blip r:embed="rId4"/>
          <a:srcRect b="920"/>
          <a:stretch/>
        </p:blipFill>
        <p:spPr>
          <a:xfrm>
            <a:off x="6423321" y="643467"/>
            <a:ext cx="5130799" cy="5571066"/>
          </a:xfrm>
          <a:prstGeom prst="rect">
            <a:avLst/>
          </a:prstGeom>
        </p:spPr>
      </p:pic>
    </p:spTree>
    <p:extLst>
      <p:ext uri="{BB962C8B-B14F-4D97-AF65-F5344CB8AC3E}">
        <p14:creationId xmlns:p14="http://schemas.microsoft.com/office/powerpoint/2010/main" val="405737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BC723-E81A-3547-97A8-A4647FEC4A49}"/>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                    INTRODUCTION</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91E5DE-D5AB-5A45-BCEB-9FAD344AC62C}"/>
              </a:ext>
            </a:extLst>
          </p:cNvPr>
          <p:cNvSpPr>
            <a:spLocks noGrp="1"/>
          </p:cNvSpPr>
          <p:nvPr>
            <p:ph idx="1"/>
          </p:nvPr>
        </p:nvSpPr>
        <p:spPr>
          <a:xfrm>
            <a:off x="4711641" y="1122001"/>
            <a:ext cx="6566564" cy="4761274"/>
          </a:xfrm>
        </p:spPr>
        <p:txBody>
          <a:bodyPr anchor="ctr">
            <a:normAutofit/>
          </a:bodyPr>
          <a:lstStyle/>
          <a:p>
            <a:r>
              <a:rPr lang="en-IN" sz="1600"/>
              <a:t>To close the distance between the CPU and main memory and speed up data access, modern multi-processors employ a multilayer cache memory system. As a result, we must comprehend not only the architecture, but also know the internal organization of the multiprocessor. We have yet to find an educational simulator that will allow us to easily comprehend all cache parameters and their effect on program execution. We present the Cache simulator in this project, which visualizes cache hit and miss, cache line fulfilment, and the cache associativity problem for sequential and parallel algorithm execution.</a:t>
            </a:r>
            <a:endParaRPr lang="en-US" sz="1600"/>
          </a:p>
          <a:p>
            <a:endParaRPr lang="en-US" sz="1600"/>
          </a:p>
        </p:txBody>
      </p:sp>
    </p:spTree>
    <p:extLst>
      <p:ext uri="{BB962C8B-B14F-4D97-AF65-F5344CB8AC3E}">
        <p14:creationId xmlns:p14="http://schemas.microsoft.com/office/powerpoint/2010/main" val="110201210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5921C5-9A99-464D-8860-4447AC437B38}"/>
              </a:ext>
            </a:extLst>
          </p:cNvPr>
          <p:cNvPicPr>
            <a:picLocks noChangeAspect="1"/>
          </p:cNvPicPr>
          <p:nvPr/>
        </p:nvPicPr>
        <p:blipFill>
          <a:blip r:embed="rId3"/>
          <a:stretch>
            <a:fillRect/>
          </a:stretch>
        </p:blipFill>
        <p:spPr>
          <a:xfrm>
            <a:off x="643467" y="1820168"/>
            <a:ext cx="5127751" cy="3217663"/>
          </a:xfrm>
          <a:prstGeom prst="rect">
            <a:avLst/>
          </a:prstGeom>
          <a:ln w="1270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pic>
        <p:nvPicPr>
          <p:cNvPr id="5" name="Content Placeholder 4">
            <a:extLst>
              <a:ext uri="{FF2B5EF4-FFF2-40B4-BE49-F238E27FC236}">
                <a16:creationId xmlns:a16="http://schemas.microsoft.com/office/drawing/2014/main" id="{3ADD8F10-F0D7-5642-BA31-3BC6D8D43BBC}"/>
              </a:ext>
            </a:extLst>
          </p:cNvPr>
          <p:cNvPicPr>
            <a:picLocks noGrp="1" noChangeAspect="1"/>
          </p:cNvPicPr>
          <p:nvPr>
            <p:ph idx="1"/>
          </p:nvPr>
        </p:nvPicPr>
        <p:blipFill>
          <a:blip r:embed="rId4"/>
          <a:stretch>
            <a:fillRect/>
          </a:stretch>
        </p:blipFill>
        <p:spPr>
          <a:xfrm>
            <a:off x="6414683" y="1831088"/>
            <a:ext cx="5133849" cy="3195821"/>
          </a:xfrm>
          <a:prstGeom prst="rect">
            <a:avLst/>
          </a:prstGeom>
          <a:ln w="1270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49482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2F233C-123F-466C-8459-BE8E1DB54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D3EF3-CA42-1F4B-98AC-58E304F05A91}"/>
              </a:ext>
            </a:extLst>
          </p:cNvPr>
          <p:cNvSpPr>
            <a:spLocks noGrp="1"/>
          </p:cNvSpPr>
          <p:nvPr>
            <p:ph type="title"/>
          </p:nvPr>
        </p:nvSpPr>
        <p:spPr>
          <a:xfrm>
            <a:off x="913795" y="609600"/>
            <a:ext cx="7867969" cy="1023257"/>
          </a:xfrm>
        </p:spPr>
        <p:txBody>
          <a:bodyPr anchor="b">
            <a:normAutofit/>
          </a:bodyPr>
          <a:lstStyle/>
          <a:p>
            <a:pPr algn="l"/>
            <a:r>
              <a:rPr lang="en-IN" sz="3300" b="1"/>
              <a:t>Superscalar processor:</a:t>
            </a:r>
            <a:br>
              <a:rPr lang="en-US" sz="3300"/>
            </a:br>
            <a:endParaRPr lang="en-US" sz="3300"/>
          </a:p>
        </p:txBody>
      </p:sp>
      <p:sp>
        <p:nvSpPr>
          <p:cNvPr id="3" name="Content Placeholder 2">
            <a:extLst>
              <a:ext uri="{FF2B5EF4-FFF2-40B4-BE49-F238E27FC236}">
                <a16:creationId xmlns:a16="http://schemas.microsoft.com/office/drawing/2014/main" id="{01FBEF4B-4F37-224D-9DFA-54D4A1EB61A2}"/>
              </a:ext>
            </a:extLst>
          </p:cNvPr>
          <p:cNvSpPr>
            <a:spLocks noGrp="1"/>
          </p:cNvSpPr>
          <p:nvPr>
            <p:ph idx="1"/>
          </p:nvPr>
        </p:nvSpPr>
        <p:spPr>
          <a:xfrm>
            <a:off x="913795" y="2035629"/>
            <a:ext cx="7867969" cy="3755570"/>
          </a:xfrm>
        </p:spPr>
        <p:txBody>
          <a:bodyPr>
            <a:normAutofit/>
          </a:bodyPr>
          <a:lstStyle/>
          <a:p>
            <a:r>
              <a:rPr lang="en-IN" sz="1800"/>
              <a:t>Superscalar processor is a representative cache implementation of a sequential architecture</a:t>
            </a:r>
            <a:br>
              <a:rPr lang="en-IN" sz="1800"/>
            </a:br>
            <a:r>
              <a:rPr lang="en-IN" sz="1800"/>
              <a:t>- For every instruction issued by a Superscalar processor, the hardware must check whether the operands interfere with the operands of any other instruction that is either</a:t>
            </a:r>
            <a:br>
              <a:rPr lang="en-IN" sz="1800"/>
            </a:br>
            <a:r>
              <a:rPr lang="en-IN" sz="1800"/>
              <a:t>• (1) already in execution, (2) been issued but waiting for completion of interfering instructions that would have been executed earlier in a sequential program, and (3) being issued concurrently but would have been executed earlier in the sequential execution of the program</a:t>
            </a:r>
            <a:r>
              <a:rPr lang="en-US" sz="1800"/>
              <a:t> </a:t>
            </a:r>
          </a:p>
        </p:txBody>
      </p:sp>
    </p:spTree>
    <p:extLst>
      <p:ext uri="{BB962C8B-B14F-4D97-AF65-F5344CB8AC3E}">
        <p14:creationId xmlns:p14="http://schemas.microsoft.com/office/powerpoint/2010/main" val="223526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FAF9C-D06E-6344-BC1C-D5C336DFCE15}"/>
              </a:ext>
            </a:extLst>
          </p:cNvPr>
          <p:cNvSpPr>
            <a:spLocks noGrp="1"/>
          </p:cNvSpPr>
          <p:nvPr>
            <p:ph type="title"/>
          </p:nvPr>
        </p:nvSpPr>
        <p:spPr>
          <a:xfrm>
            <a:off x="913794" y="4217161"/>
            <a:ext cx="10364412" cy="1264906"/>
          </a:xfrm>
        </p:spPr>
        <p:txBody>
          <a:bodyPr vert="horz" lIns="91440" tIns="45720" rIns="91440" bIns="45720" rtlCol="0" anchor="b">
            <a:normAutofit/>
          </a:bodyPr>
          <a:lstStyle/>
          <a:p>
            <a:r>
              <a:rPr lang="en-US" sz="4400" dirty="0"/>
              <a:t>Super Scalar Pipeline Design</a:t>
            </a:r>
          </a:p>
        </p:txBody>
      </p:sp>
      <p:pic>
        <p:nvPicPr>
          <p:cNvPr id="6" name="Picture 5">
            <a:extLst>
              <a:ext uri="{FF2B5EF4-FFF2-40B4-BE49-F238E27FC236}">
                <a16:creationId xmlns:a16="http://schemas.microsoft.com/office/drawing/2014/main" id="{95D02D85-0FDF-9F4B-AB41-BC6B4344A01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093225" y="839047"/>
            <a:ext cx="4666446" cy="3219450"/>
          </a:xfrm>
          <a:prstGeom prst="rect">
            <a:avLst/>
          </a:prstGeom>
          <a:noFill/>
        </p:spPr>
      </p:pic>
      <p:pic>
        <p:nvPicPr>
          <p:cNvPr id="4" name="Content Placeholder 3">
            <a:extLst>
              <a:ext uri="{FF2B5EF4-FFF2-40B4-BE49-F238E27FC236}">
                <a16:creationId xmlns:a16="http://schemas.microsoft.com/office/drawing/2014/main" id="{2193AD23-7B56-B742-90F1-4E7594D3FD3D}"/>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6432331" y="846304"/>
            <a:ext cx="4268600" cy="3219450"/>
          </a:xfrm>
          <a:prstGeom prst="rect">
            <a:avLst/>
          </a:prstGeom>
          <a:noFill/>
        </p:spPr>
      </p:pic>
    </p:spTree>
    <p:extLst>
      <p:ext uri="{BB962C8B-B14F-4D97-AF65-F5344CB8AC3E}">
        <p14:creationId xmlns:p14="http://schemas.microsoft.com/office/powerpoint/2010/main" val="310154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8D3B-B67A-C74B-8601-611E64B8748C}"/>
              </a:ext>
            </a:extLst>
          </p:cNvPr>
          <p:cNvSpPr>
            <a:spLocks noGrp="1"/>
          </p:cNvSpPr>
          <p:nvPr>
            <p:ph type="title"/>
          </p:nvPr>
        </p:nvSpPr>
        <p:spPr>
          <a:xfrm>
            <a:off x="7872575" y="628651"/>
            <a:ext cx="3643150" cy="5584259"/>
          </a:xfrm>
        </p:spPr>
        <p:txBody>
          <a:bodyPr>
            <a:normAutofit/>
          </a:bodyPr>
          <a:lstStyle/>
          <a:p>
            <a:r>
              <a:rPr lang="en-US" sz="4000"/>
              <a:t>Hardware Features that support Cache</a:t>
            </a:r>
          </a:p>
        </p:txBody>
      </p:sp>
      <p:sp>
        <p:nvSpPr>
          <p:cNvPr id="9" name="Rectangle 8">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C3D9D2-39E3-466E-BBBF-63E7BF0AFEFB}"/>
              </a:ext>
            </a:extLst>
          </p:cNvPr>
          <p:cNvGraphicFramePr>
            <a:graphicFrameLocks noGrp="1"/>
          </p:cNvGraphicFramePr>
          <p:nvPr>
            <p:ph idx="1"/>
            <p:extLst>
              <p:ext uri="{D42A27DB-BD31-4B8C-83A1-F6EECF244321}">
                <p14:modId xmlns:p14="http://schemas.microsoft.com/office/powerpoint/2010/main" val="2507219562"/>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09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DB4C6B-1537-D04D-8BE5-EF3C8BE5B1E7}"/>
              </a:ext>
            </a:extLst>
          </p:cNvPr>
          <p:cNvSpPr>
            <a:spLocks noGrp="1"/>
          </p:cNvSpPr>
          <p:nvPr>
            <p:ph idx="1"/>
          </p:nvPr>
        </p:nvSpPr>
        <p:spPr>
          <a:xfrm>
            <a:off x="4976029" y="971549"/>
            <a:ext cx="6291528" cy="4616450"/>
          </a:xfrm>
        </p:spPr>
        <p:txBody>
          <a:bodyPr anchor="ctr">
            <a:normAutofit/>
          </a:bodyPr>
          <a:lstStyle/>
          <a:p>
            <a:r>
              <a:rPr lang="en-US"/>
              <a:t>Cache processors</a:t>
            </a:r>
            <a:br>
              <a:rPr lang="en-US"/>
            </a:br>
            <a:r>
              <a:rPr lang="en-US"/>
              <a:t>- VLIW/EPIC, Superscalar</a:t>
            </a:r>
            <a:br>
              <a:rPr lang="en-US"/>
            </a:br>
            <a:r>
              <a:rPr lang="en-US" err="1"/>
              <a:t>Superscalar</a:t>
            </a:r>
            <a:r>
              <a:rPr lang="en-US"/>
              <a:t> has hardware logic for extracting parallelism</a:t>
            </a:r>
            <a:br>
              <a:rPr lang="en-US"/>
            </a:br>
            <a:r>
              <a:rPr lang="en-US"/>
              <a:t>- Solutions for stalls etc. must be provided in hardware. Stalls play an even greater role in ILP processors. Software solutions, such as code scheduling through code movement, can lead to improved execution times. </a:t>
            </a:r>
            <a:br>
              <a:rPr lang="en-US"/>
            </a:br>
            <a:r>
              <a:rPr lang="en-US"/>
              <a:t>- More sophisticated techniques needed</a:t>
            </a:r>
            <a:br>
              <a:rPr lang="en-US"/>
            </a:br>
            <a:endParaRPr lang="en-US"/>
          </a:p>
        </p:txBody>
      </p:sp>
    </p:spTree>
    <p:extLst>
      <p:ext uri="{BB962C8B-B14F-4D97-AF65-F5344CB8AC3E}">
        <p14:creationId xmlns:p14="http://schemas.microsoft.com/office/powerpoint/2010/main" val="396455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50AA9-0F81-464B-82AE-C034C89F9AD9}"/>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Tasks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FB1F5F-BAD4-A44E-B57D-D2630FE40080}"/>
              </a:ext>
            </a:extLst>
          </p:cNvPr>
          <p:cNvSpPr>
            <a:spLocks noGrp="1"/>
          </p:cNvSpPr>
          <p:nvPr>
            <p:ph idx="1"/>
          </p:nvPr>
        </p:nvSpPr>
        <p:spPr>
          <a:xfrm>
            <a:off x="3949644" y="1459965"/>
            <a:ext cx="7848600" cy="6858000"/>
          </a:xfrm>
        </p:spPr>
        <p:txBody>
          <a:bodyPr anchor="ctr">
            <a:normAutofit/>
          </a:bodyPr>
          <a:lstStyle/>
          <a:p>
            <a:pPr marL="0" indent="0">
              <a:lnSpc>
                <a:spcPct val="110000"/>
              </a:lnSpc>
              <a:buNone/>
            </a:pPr>
            <a:endParaRPr lang="en-US" sz="1200" dirty="0"/>
          </a:p>
          <a:p>
            <a:pPr marL="0" indent="0">
              <a:lnSpc>
                <a:spcPct val="110000"/>
              </a:lnSpc>
              <a:buNone/>
            </a:pPr>
            <a:r>
              <a:rPr lang="en-IN" sz="1200" b="1" dirty="0"/>
              <a:t>	Task 1:</a:t>
            </a:r>
            <a:r>
              <a:rPr lang="en-IN" sz="1200" dirty="0"/>
              <a:t> Cache Tag Calculations</a:t>
            </a:r>
            <a:endParaRPr lang="en-US" sz="1200" dirty="0"/>
          </a:p>
          <a:p>
            <a:pPr>
              <a:lnSpc>
                <a:spcPct val="110000"/>
              </a:lnSpc>
            </a:pPr>
            <a:r>
              <a:rPr lang="en-IN" sz="1200" dirty="0"/>
              <a:t>A cache has three main parameters of configuration:</a:t>
            </a:r>
            <a:endParaRPr lang="en-US" sz="1200" dirty="0"/>
          </a:p>
          <a:p>
            <a:pPr lvl="0">
              <a:lnSpc>
                <a:spcPct val="110000"/>
              </a:lnSpc>
            </a:pPr>
            <a:r>
              <a:rPr lang="en-IN" sz="1200" dirty="0"/>
              <a:t>Associative</a:t>
            </a:r>
            <a:r>
              <a:rPr lang="en-US" sz="1200" dirty="0"/>
              <a:t>ness</a:t>
            </a:r>
            <a:r>
              <a:rPr lang="en-IN" sz="1200" dirty="0"/>
              <a:t> (number of ways per set)</a:t>
            </a:r>
            <a:endParaRPr lang="en-US" sz="1200" dirty="0"/>
          </a:p>
          <a:p>
            <a:pPr lvl="0">
              <a:lnSpc>
                <a:spcPct val="110000"/>
              </a:lnSpc>
            </a:pPr>
            <a:r>
              <a:rPr lang="en-IN" sz="1200" dirty="0"/>
              <a:t>Size of the block (size of a single block, a block is also referred to as a cache line)</a:t>
            </a:r>
            <a:endParaRPr lang="en-US" sz="1200" dirty="0"/>
          </a:p>
          <a:p>
            <a:pPr lvl="0">
              <a:lnSpc>
                <a:spcPct val="110000"/>
              </a:lnSpc>
            </a:pPr>
            <a:r>
              <a:rPr lang="en-IN" sz="1200" dirty="0"/>
              <a:t>Capacity or size of cache (total amount of data in the cache)</a:t>
            </a:r>
            <a:endParaRPr lang="en-US" sz="1200" dirty="0"/>
          </a:p>
          <a:p>
            <a:pPr>
              <a:lnSpc>
                <a:spcPct val="110000"/>
              </a:lnSpc>
            </a:pPr>
            <a:r>
              <a:rPr lang="en-IN" sz="1200" dirty="0"/>
              <a:t>These three parameters determine the number of cache sets and methods. These parameters also specify how a reference memory address is broken down into its three components: tag, index, and offset.</a:t>
            </a:r>
            <a:endParaRPr lang="en-US" sz="1200" dirty="0"/>
          </a:p>
          <a:p>
            <a:pPr lvl="0">
              <a:lnSpc>
                <a:spcPct val="110000"/>
              </a:lnSpc>
            </a:pPr>
            <a:r>
              <a:rPr lang="en-IN" sz="1200" dirty="0"/>
              <a:t>Number of bits in the address</a:t>
            </a:r>
            <a:endParaRPr lang="en-US" sz="1200" dirty="0"/>
          </a:p>
          <a:p>
            <a:pPr lvl="0">
              <a:lnSpc>
                <a:spcPct val="110000"/>
              </a:lnSpc>
            </a:pPr>
            <a:r>
              <a:rPr lang="en-IN" sz="1200" dirty="0"/>
              <a:t>Number of cache sets</a:t>
            </a:r>
            <a:endParaRPr lang="en-US" sz="1200" dirty="0"/>
          </a:p>
          <a:p>
            <a:pPr lvl="0">
              <a:lnSpc>
                <a:spcPct val="110000"/>
              </a:lnSpc>
            </a:pPr>
            <a:r>
              <a:rPr lang="en-IN" sz="1200" dirty="0"/>
              <a:t>Total cache line number in the cache</a:t>
            </a:r>
            <a:endParaRPr lang="en-US" sz="1200" dirty="0"/>
          </a:p>
          <a:p>
            <a:pPr lvl="0">
              <a:lnSpc>
                <a:spcPct val="110000"/>
              </a:lnSpc>
            </a:pPr>
            <a:r>
              <a:rPr lang="en-IN" sz="1200" dirty="0"/>
              <a:t>Index bits number in the address</a:t>
            </a:r>
            <a:endParaRPr lang="en-US" sz="1200" dirty="0"/>
          </a:p>
          <a:p>
            <a:pPr lvl="0">
              <a:lnSpc>
                <a:spcPct val="110000"/>
              </a:lnSpc>
            </a:pPr>
            <a:r>
              <a:rPr lang="en-IN" sz="1200" dirty="0"/>
              <a:t>Amount of tag bits at the address</a:t>
            </a:r>
            <a:endParaRPr lang="en-US" sz="1200" dirty="0"/>
          </a:p>
          <a:p>
            <a:pPr marL="0" indent="0">
              <a:lnSpc>
                <a:spcPct val="110000"/>
              </a:lnSpc>
              <a:buNone/>
            </a:pPr>
            <a:r>
              <a:rPr lang="en-IN" sz="1200" b="1" dirty="0"/>
              <a:t>	Task 2:</a:t>
            </a:r>
            <a:r>
              <a:rPr lang="en-IN" sz="1200" dirty="0"/>
              <a:t> Calculation generalisation</a:t>
            </a:r>
            <a:endParaRPr lang="en-US" sz="1200" dirty="0"/>
          </a:p>
          <a:p>
            <a:pPr>
              <a:lnSpc>
                <a:spcPct val="110000"/>
              </a:lnSpc>
            </a:pPr>
            <a:r>
              <a:rPr lang="en-US" sz="1200" dirty="0"/>
              <a:t>Apply f</a:t>
            </a:r>
            <a:r>
              <a:rPr lang="en-IN" sz="1200" dirty="0" err="1"/>
              <a:t>ormula</a:t>
            </a:r>
            <a:r>
              <a:rPr lang="en-IN" sz="1200" dirty="0"/>
              <a:t> for calculating the following quantities in terms of A, B and C. The formulas log(A), log(B) and log(C) may be more straightforward than A, B, and C. We assumed A, B and C to be all powers of 2. Write the following formulas:</a:t>
            </a:r>
            <a:endParaRPr lang="en-US" sz="1200" dirty="0"/>
          </a:p>
          <a:p>
            <a:pPr lvl="0">
              <a:lnSpc>
                <a:spcPct val="110000"/>
              </a:lnSpc>
            </a:pPr>
            <a:r>
              <a:rPr lang="en-IN" sz="1200" dirty="0"/>
              <a:t>Number of bits in the address</a:t>
            </a:r>
            <a:endParaRPr lang="en-US" sz="1200" dirty="0"/>
          </a:p>
          <a:p>
            <a:pPr lvl="0">
              <a:lnSpc>
                <a:spcPct val="110000"/>
              </a:lnSpc>
            </a:pPr>
            <a:r>
              <a:rPr lang="en-IN" sz="1200" dirty="0"/>
              <a:t>Number of cache sets</a:t>
            </a:r>
            <a:endParaRPr lang="en-US" sz="1200" dirty="0"/>
          </a:p>
          <a:p>
            <a:pPr lvl="0">
              <a:lnSpc>
                <a:spcPct val="110000"/>
              </a:lnSpc>
            </a:pPr>
            <a:r>
              <a:rPr lang="en-IN" sz="1200" dirty="0"/>
              <a:t>Total cache line number in the cache</a:t>
            </a:r>
            <a:endParaRPr lang="en-US" sz="1200" dirty="0"/>
          </a:p>
          <a:p>
            <a:pPr lvl="0">
              <a:lnSpc>
                <a:spcPct val="110000"/>
              </a:lnSpc>
            </a:pPr>
            <a:r>
              <a:rPr lang="en-IN" sz="1200" dirty="0"/>
              <a:t>Index bits number in the address</a:t>
            </a:r>
            <a:endParaRPr lang="en-US" sz="1200" dirty="0"/>
          </a:p>
          <a:p>
            <a:pPr lvl="0">
              <a:lnSpc>
                <a:spcPct val="110000"/>
              </a:lnSpc>
            </a:pPr>
            <a:r>
              <a:rPr lang="en-IN" sz="1200" dirty="0"/>
              <a:t>Amount of tag bits at the address</a:t>
            </a:r>
            <a:endParaRPr lang="en-US" sz="1200" dirty="0"/>
          </a:p>
          <a:p>
            <a:pPr>
              <a:lnSpc>
                <a:spcPct val="110000"/>
              </a:lnSpc>
            </a:pPr>
            <a:endParaRPr lang="en-US" sz="1200" dirty="0"/>
          </a:p>
        </p:txBody>
      </p:sp>
    </p:spTree>
    <p:extLst>
      <p:ext uri="{BB962C8B-B14F-4D97-AF65-F5344CB8AC3E}">
        <p14:creationId xmlns:p14="http://schemas.microsoft.com/office/powerpoint/2010/main" val="266654471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2F233C-123F-466C-8459-BE8E1DB54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284D54-94F5-8145-A8F5-C2FBF631B60F}"/>
              </a:ext>
            </a:extLst>
          </p:cNvPr>
          <p:cNvSpPr>
            <a:spLocks noGrp="1"/>
          </p:cNvSpPr>
          <p:nvPr>
            <p:ph idx="1"/>
          </p:nvPr>
        </p:nvSpPr>
        <p:spPr>
          <a:xfrm>
            <a:off x="913795" y="238125"/>
            <a:ext cx="9077930" cy="5553074"/>
          </a:xfrm>
        </p:spPr>
        <p:txBody>
          <a:bodyPr>
            <a:normAutofit/>
          </a:bodyPr>
          <a:lstStyle/>
          <a:p>
            <a:pPr marL="0" indent="0">
              <a:lnSpc>
                <a:spcPct val="110000"/>
              </a:lnSpc>
              <a:buNone/>
            </a:pPr>
            <a:r>
              <a:rPr lang="en-IN" sz="1600" b="1" dirty="0"/>
              <a:t>   Task 3:</a:t>
            </a:r>
            <a:r>
              <a:rPr lang="en-IN" sz="1600" dirty="0"/>
              <a:t> Cache initialization</a:t>
            </a:r>
            <a:endParaRPr lang="en-US" sz="1600" dirty="0"/>
          </a:p>
          <a:p>
            <a:pPr>
              <a:lnSpc>
                <a:spcPct val="110000"/>
              </a:lnSpc>
            </a:pPr>
            <a:r>
              <a:rPr lang="en-IN" sz="1600" dirty="0"/>
              <a:t>Now we have applied Task 2 formulas to finalise in </a:t>
            </a:r>
            <a:r>
              <a:rPr lang="en-IN" sz="1600" dirty="0" err="1"/>
              <a:t>cache.c</a:t>
            </a:r>
            <a:r>
              <a:rPr lang="en-IN" sz="1600" dirty="0"/>
              <a:t> 5 lines of make cache. The variables for n offset bit, n set, n total cache line, n index bit, and n tag bit must be specified.</a:t>
            </a:r>
            <a:endParaRPr lang="en-US" sz="1600" dirty="0"/>
          </a:p>
          <a:p>
            <a:pPr>
              <a:lnSpc>
                <a:spcPct val="110000"/>
              </a:lnSpc>
            </a:pPr>
            <a:r>
              <a:rPr lang="en-IN" sz="1600" dirty="0"/>
              <a:t>Notice that there is a log2 function in the &lt;</a:t>
            </a:r>
            <a:r>
              <a:rPr lang="en-IN" sz="1600" dirty="0" err="1"/>
              <a:t>math.h</a:t>
            </a:r>
            <a:r>
              <a:rPr lang="en-IN" sz="1600" dirty="0"/>
              <a:t>&gt; library included.</a:t>
            </a:r>
            <a:endParaRPr lang="en-US" sz="1600" dirty="0"/>
          </a:p>
          <a:p>
            <a:pPr>
              <a:lnSpc>
                <a:spcPct val="110000"/>
              </a:lnSpc>
            </a:pPr>
            <a:r>
              <a:rPr lang="en-IN" sz="1600" dirty="0"/>
              <a:t>Since the actual data values are not manipulated (like a real processor), we only calculate the hit/miss for each memory reference, so there is no need to store cache data values (actually trace values are not even given).</a:t>
            </a:r>
            <a:endParaRPr lang="en-US" sz="1600" dirty="0"/>
          </a:p>
          <a:p>
            <a:pPr>
              <a:lnSpc>
                <a:spcPct val="110000"/>
              </a:lnSpc>
            </a:pPr>
            <a:r>
              <a:rPr lang="en-IN" sz="1600" dirty="0"/>
              <a:t>A two</a:t>
            </a:r>
            <a:r>
              <a:rPr lang="en-US" sz="1600" dirty="0"/>
              <a:t>-</a:t>
            </a:r>
            <a:r>
              <a:rPr lang="en-IN" sz="1600" dirty="0"/>
              <a:t>dimensional assortment of tags can depict the cache. (The second dimension is only relevant when the cache's associativity is greater than 1.) Finish the make cache function by creating the array of tags to determine if a cache hit or miss has occurred. The help function is required in make 2d matrix. It allocates an array with each object holding a pointer to another malfunction array in order to create a n row matrix with n col elements of size.</a:t>
            </a:r>
            <a:endParaRPr lang="en-US" sz="1600" dirty="0"/>
          </a:p>
          <a:p>
            <a:pPr>
              <a:lnSpc>
                <a:spcPct val="110000"/>
              </a:lnSpc>
            </a:pPr>
            <a:r>
              <a:rPr lang="en-IN" sz="1600" dirty="0"/>
              <a:t>To stop using a valid bit, all tag values are initialised to zero; all the blocks are assumed to be valid and valid in the simulation. (We can simplify this because the trace we use does not have any addresses in the address range which create an all-zero tag for the caches we mimic.)</a:t>
            </a:r>
            <a:endParaRPr lang="en-US" sz="1600" dirty="0"/>
          </a:p>
          <a:p>
            <a:pPr>
              <a:lnSpc>
                <a:spcPct val="110000"/>
              </a:lnSpc>
            </a:pPr>
            <a:endParaRPr lang="en-US" sz="1600" dirty="0"/>
          </a:p>
        </p:txBody>
      </p:sp>
    </p:spTree>
    <p:extLst>
      <p:ext uri="{BB962C8B-B14F-4D97-AF65-F5344CB8AC3E}">
        <p14:creationId xmlns:p14="http://schemas.microsoft.com/office/powerpoint/2010/main" val="417524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2F233C-123F-466C-8459-BE8E1DB54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B30EE6-B6A4-DE42-A991-E3D8C99B5149}"/>
              </a:ext>
            </a:extLst>
          </p:cNvPr>
          <p:cNvSpPr>
            <a:spLocks noGrp="1"/>
          </p:cNvSpPr>
          <p:nvPr>
            <p:ph idx="1"/>
          </p:nvPr>
        </p:nvSpPr>
        <p:spPr>
          <a:xfrm>
            <a:off x="913795" y="600075"/>
            <a:ext cx="9154130" cy="5191124"/>
          </a:xfrm>
        </p:spPr>
        <p:txBody>
          <a:bodyPr>
            <a:normAutofit/>
          </a:bodyPr>
          <a:lstStyle/>
          <a:p>
            <a:pPr>
              <a:lnSpc>
                <a:spcPct val="110000"/>
              </a:lnSpc>
            </a:pPr>
            <a:r>
              <a:rPr lang="en-IN" sz="1600" b="1" dirty="0"/>
              <a:t>Task 4:</a:t>
            </a:r>
            <a:r>
              <a:rPr lang="en-IN" sz="1600" dirty="0"/>
              <a:t> Address Bits Extraction</a:t>
            </a:r>
            <a:endParaRPr lang="en-US" sz="1600" dirty="0"/>
          </a:p>
          <a:p>
            <a:pPr>
              <a:lnSpc>
                <a:spcPct val="110000"/>
              </a:lnSpc>
            </a:pPr>
            <a:r>
              <a:rPr lang="en-IN" sz="1600" dirty="0"/>
              <a:t>Coding your </a:t>
            </a:r>
            <a:r>
              <a:rPr lang="en-IN" sz="1600" dirty="0" err="1"/>
              <a:t>cache.c</a:t>
            </a:r>
            <a:r>
              <a:rPr lang="en-IN" sz="1600" dirty="0"/>
              <a:t> by using three different methods to extract tag bits, index bits and block address from any given address. The name of the process is as follows:</a:t>
            </a:r>
            <a:endParaRPr lang="en-US" sz="1600" dirty="0"/>
          </a:p>
          <a:p>
            <a:pPr>
              <a:lnSpc>
                <a:spcPct val="110000"/>
              </a:lnSpc>
            </a:pPr>
            <a:r>
              <a:rPr lang="en-IN" sz="1600" dirty="0"/>
              <a:t>get cache day ()</a:t>
            </a:r>
            <a:endParaRPr lang="en-US" sz="1600" dirty="0"/>
          </a:p>
          <a:p>
            <a:pPr>
              <a:lnSpc>
                <a:spcPct val="110000"/>
              </a:lnSpc>
            </a:pPr>
            <a:r>
              <a:rPr lang="en-IN" sz="1600" dirty="0"/>
              <a:t>get-cookie index ()</a:t>
            </a:r>
            <a:endParaRPr lang="en-US" sz="1600" dirty="0"/>
          </a:p>
          <a:p>
            <a:pPr>
              <a:lnSpc>
                <a:spcPct val="110000"/>
              </a:lnSpc>
            </a:pPr>
            <a:r>
              <a:rPr lang="en-IN" sz="1600" dirty="0"/>
              <a:t>get cache block </a:t>
            </a:r>
            <a:r>
              <a:rPr lang="en-IN" sz="1600" dirty="0" err="1"/>
              <a:t>addr</a:t>
            </a:r>
            <a:r>
              <a:rPr lang="en-IN" sz="1600" dirty="0"/>
              <a:t>(): the original offset bit address zeroed.</a:t>
            </a:r>
            <a:endParaRPr lang="en-US" sz="1600" dirty="0"/>
          </a:p>
          <a:p>
            <a:pPr>
              <a:lnSpc>
                <a:spcPct val="110000"/>
              </a:lnSpc>
            </a:pPr>
            <a:r>
              <a:rPr lang="en-IN" sz="1600" dirty="0"/>
              <a:t>It is very important that the integer values are not converted into strings (which is slow and unnecessarily verbose). Integer bit manipulation instructions (shifts, bitwise or not, etc.) can be used to carry out such bit extraction operations easily and effectively. You can use ~0 to generate an integer value with all bits (bit-wise not of zero). Similarly, it may be useful to move the address in both directions. Completion of the method of access</a:t>
            </a:r>
            <a:endParaRPr lang="en-US" sz="1600" dirty="0"/>
          </a:p>
          <a:p>
            <a:pPr>
              <a:lnSpc>
                <a:spcPct val="110000"/>
              </a:lnSpc>
            </a:pPr>
            <a:r>
              <a:rPr lang="en-IN" sz="1600" dirty="0"/>
              <a:t>Finally, enter the access cache method that performs cache searches for every load or store; it returns true if the access is a hit, false when the access results in a defect. </a:t>
            </a:r>
            <a:endParaRPr lang="en-US" sz="1600" dirty="0"/>
          </a:p>
        </p:txBody>
      </p:sp>
    </p:spTree>
    <p:extLst>
      <p:ext uri="{BB962C8B-B14F-4D97-AF65-F5344CB8AC3E}">
        <p14:creationId xmlns:p14="http://schemas.microsoft.com/office/powerpoint/2010/main" val="4273082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832</TotalTime>
  <Words>1902</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CACHE SIMULATOR</vt:lpstr>
      <vt:lpstr>                    INTRODUCTION</vt:lpstr>
      <vt:lpstr>Superscalar processor: </vt:lpstr>
      <vt:lpstr>Super Scalar Pipeline Design</vt:lpstr>
      <vt:lpstr>Hardware Features that support Cache</vt:lpstr>
      <vt:lpstr>PowerPoint Presentation</vt:lpstr>
      <vt:lpstr>Tasks</vt:lpstr>
      <vt:lpstr>PowerPoint Presentation</vt:lpstr>
      <vt:lpstr>PowerPoint Presentation</vt:lpstr>
      <vt:lpstr>PowerPoint Presentation</vt:lpstr>
      <vt:lpstr>PowerPoint Presentation</vt:lpstr>
      <vt:lpstr>PowerPoint Presentation</vt:lpstr>
      <vt:lpstr>EXPLORING THE L1 CACHE DESIGN  </vt:lpstr>
      <vt:lpstr>1.2 PLOT 2 </vt:lpstr>
      <vt:lpstr>EXPLORING THE REPLACEMENT POLICY </vt:lpstr>
      <vt:lpstr>PowerPoint Presentation</vt:lpstr>
      <vt:lpstr>EXPLORING THE L2 CACHE DESIGN </vt:lpstr>
      <vt:lpstr>EXPLORING THE INCLUSION PROPERTY CHOICES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SIMULATOR</dc:title>
  <dc:creator>Brahmani Reddy Aileni</dc:creator>
  <cp:lastModifiedBy>Sudeesh Yenugula</cp:lastModifiedBy>
  <cp:revision>18</cp:revision>
  <dcterms:created xsi:type="dcterms:W3CDTF">2021-04-29T18:20:18Z</dcterms:created>
  <dcterms:modified xsi:type="dcterms:W3CDTF">2021-12-02T06:03:23Z</dcterms:modified>
</cp:coreProperties>
</file>