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83FA43B-A155-4C6F-837B-921FC6EB2297}" type="datetimeFigureOut">
              <a:rPr lang="en-IN" smtClean="0"/>
              <a:t>13-10-2024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ABDDFAE-891E-4DE2-9910-3F3C94E1D77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409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3FA43B-A155-4C6F-837B-921FC6EB2297}"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BDDFAE-891E-4DE2-9910-3F3C94E1D77E}" type="slidenum">
              <a:rPr lang="en-IN" smtClean="0"/>
              <a:t>‹#›</a:t>
            </a:fld>
            <a:endParaRPr lang="en-IN"/>
          </a:p>
        </p:txBody>
      </p:sp>
    </p:spTree>
    <p:extLst>
      <p:ext uri="{BB962C8B-B14F-4D97-AF65-F5344CB8AC3E}">
        <p14:creationId xmlns:p14="http://schemas.microsoft.com/office/powerpoint/2010/main" val="239113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3FA43B-A155-4C6F-837B-921FC6EB2297}"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DDFAE-891E-4DE2-9910-3F3C94E1D77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2876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3FA43B-A155-4C6F-837B-921FC6EB2297}"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DDFAE-891E-4DE2-9910-3F3C94E1D77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1488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3FA43B-A155-4C6F-837B-921FC6EB2297}"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DDFAE-891E-4DE2-9910-3F3C94E1D77E}" type="slidenum">
              <a:rPr lang="en-IN" smtClean="0"/>
              <a:t>‹#›</a:t>
            </a:fld>
            <a:endParaRPr lang="en-IN"/>
          </a:p>
        </p:txBody>
      </p:sp>
    </p:spTree>
    <p:extLst>
      <p:ext uri="{BB962C8B-B14F-4D97-AF65-F5344CB8AC3E}">
        <p14:creationId xmlns:p14="http://schemas.microsoft.com/office/powerpoint/2010/main" val="1080243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3FA43B-A155-4C6F-837B-921FC6EB2297}"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DDFAE-891E-4DE2-9910-3F3C94E1D77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9768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3FA43B-A155-4C6F-837B-921FC6EB2297}"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DDFAE-891E-4DE2-9910-3F3C94E1D77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8543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3FA43B-A155-4C6F-837B-921FC6EB2297}"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DDFAE-891E-4DE2-9910-3F3C94E1D77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8079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3FA43B-A155-4C6F-837B-921FC6EB2297}"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DDFAE-891E-4DE2-9910-3F3C94E1D77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73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3FA43B-A155-4C6F-837B-921FC6EB2297}"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DDFAE-891E-4DE2-9910-3F3C94E1D77E}" type="slidenum">
              <a:rPr lang="en-IN" smtClean="0"/>
              <a:t>‹#›</a:t>
            </a:fld>
            <a:endParaRPr lang="en-IN"/>
          </a:p>
        </p:txBody>
      </p:sp>
    </p:spTree>
    <p:extLst>
      <p:ext uri="{BB962C8B-B14F-4D97-AF65-F5344CB8AC3E}">
        <p14:creationId xmlns:p14="http://schemas.microsoft.com/office/powerpoint/2010/main" val="4063421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3FA43B-A155-4C6F-837B-921FC6EB2297}"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BDDFAE-891E-4DE2-9910-3F3C94E1D77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3246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3FA43B-A155-4C6F-837B-921FC6EB2297}"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BDDFAE-891E-4DE2-9910-3F3C94E1D77E}" type="slidenum">
              <a:rPr lang="en-IN" smtClean="0"/>
              <a:t>‹#›</a:t>
            </a:fld>
            <a:endParaRPr lang="en-IN"/>
          </a:p>
        </p:txBody>
      </p:sp>
    </p:spTree>
    <p:extLst>
      <p:ext uri="{BB962C8B-B14F-4D97-AF65-F5344CB8AC3E}">
        <p14:creationId xmlns:p14="http://schemas.microsoft.com/office/powerpoint/2010/main" val="1600372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3FA43B-A155-4C6F-837B-921FC6EB2297}" type="datetimeFigureOut">
              <a:rPr lang="en-IN" smtClean="0"/>
              <a:t>13-10-2024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BDDFAE-891E-4DE2-9910-3F3C94E1D77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106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3FA43B-A155-4C6F-837B-921FC6EB2297}" type="datetimeFigureOut">
              <a:rPr lang="en-IN" smtClean="0"/>
              <a:t>13-10-2024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BDDFAE-891E-4DE2-9910-3F3C94E1D77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6649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3FA43B-A155-4C6F-837B-921FC6EB2297}" type="datetimeFigureOut">
              <a:rPr lang="en-IN" smtClean="0"/>
              <a:t>13-10-2024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BDDFAE-891E-4DE2-9910-3F3C94E1D77E}" type="slidenum">
              <a:rPr lang="en-IN" smtClean="0"/>
              <a:t>‹#›</a:t>
            </a:fld>
            <a:endParaRPr lang="en-IN"/>
          </a:p>
        </p:txBody>
      </p:sp>
    </p:spTree>
    <p:extLst>
      <p:ext uri="{BB962C8B-B14F-4D97-AF65-F5344CB8AC3E}">
        <p14:creationId xmlns:p14="http://schemas.microsoft.com/office/powerpoint/2010/main" val="30880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3FA43B-A155-4C6F-837B-921FC6EB2297}"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BDDFAE-891E-4DE2-9910-3F3C94E1D77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7697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3FA43B-A155-4C6F-837B-921FC6EB2297}"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BDDFAE-891E-4DE2-9910-3F3C94E1D77E}" type="slidenum">
              <a:rPr lang="en-IN" smtClean="0"/>
              <a:t>‹#›</a:t>
            </a:fld>
            <a:endParaRPr lang="en-IN"/>
          </a:p>
        </p:txBody>
      </p:sp>
    </p:spTree>
    <p:extLst>
      <p:ext uri="{BB962C8B-B14F-4D97-AF65-F5344CB8AC3E}">
        <p14:creationId xmlns:p14="http://schemas.microsoft.com/office/powerpoint/2010/main" val="275619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3FA43B-A155-4C6F-837B-921FC6EB2297}" type="datetimeFigureOut">
              <a:rPr lang="en-IN" smtClean="0"/>
              <a:t>13-10-2024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BDDFAE-891E-4DE2-9910-3F3C94E1D77E}" type="slidenum">
              <a:rPr lang="en-IN" smtClean="0"/>
              <a:t>‹#›</a:t>
            </a:fld>
            <a:endParaRPr lang="en-IN"/>
          </a:p>
        </p:txBody>
      </p:sp>
    </p:spTree>
    <p:extLst>
      <p:ext uri="{BB962C8B-B14F-4D97-AF65-F5344CB8AC3E}">
        <p14:creationId xmlns:p14="http://schemas.microsoft.com/office/powerpoint/2010/main" val="195589546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A278-9389-4C2D-8EF7-7A57594B289D}"/>
              </a:ext>
            </a:extLst>
          </p:cNvPr>
          <p:cNvSpPr>
            <a:spLocks noGrp="1"/>
          </p:cNvSpPr>
          <p:nvPr>
            <p:ph type="ctrTitle"/>
          </p:nvPr>
        </p:nvSpPr>
        <p:spPr>
          <a:xfrm>
            <a:off x="2675824" y="1939159"/>
            <a:ext cx="9007404" cy="2751086"/>
          </a:xfrm>
        </p:spPr>
        <p:txBody>
          <a:bodyPr>
            <a:normAutofit/>
          </a:bodyPr>
          <a:lstStyle/>
          <a:p>
            <a:pPr algn="r"/>
            <a:r>
              <a:rPr lang="en-US" dirty="0"/>
              <a:t>E-Commerce Forecasting</a:t>
            </a:r>
            <a:endParaRPr lang="en-IN" dirty="0"/>
          </a:p>
        </p:txBody>
      </p:sp>
      <p:sp>
        <p:nvSpPr>
          <p:cNvPr id="3" name="Subtitle 2">
            <a:extLst>
              <a:ext uri="{FF2B5EF4-FFF2-40B4-BE49-F238E27FC236}">
                <a16:creationId xmlns:a16="http://schemas.microsoft.com/office/drawing/2014/main" id="{C5410544-E5EF-4C72-97D4-069166132FE3}"/>
              </a:ext>
            </a:extLst>
          </p:cNvPr>
          <p:cNvSpPr>
            <a:spLocks noGrp="1"/>
          </p:cNvSpPr>
          <p:nvPr>
            <p:ph type="subTitle" idx="1"/>
          </p:nvPr>
        </p:nvSpPr>
        <p:spPr>
          <a:xfrm>
            <a:off x="4038600" y="4782320"/>
            <a:ext cx="7644627" cy="1329443"/>
          </a:xfrm>
        </p:spPr>
        <p:txBody>
          <a:bodyPr>
            <a:normAutofit/>
          </a:bodyPr>
          <a:lstStyle/>
          <a:p>
            <a:pPr algn="r"/>
            <a:r>
              <a:rPr lang="en-US" dirty="0"/>
              <a:t>  </a:t>
            </a:r>
            <a:endParaRPr lang="en-IN" dirty="0"/>
          </a:p>
        </p:txBody>
      </p:sp>
    </p:spTree>
    <p:extLst>
      <p:ext uri="{BB962C8B-B14F-4D97-AF65-F5344CB8AC3E}">
        <p14:creationId xmlns:p14="http://schemas.microsoft.com/office/powerpoint/2010/main" val="1360957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179D-4A73-4BCD-9452-214BD7E51717}"/>
              </a:ext>
            </a:extLst>
          </p:cNvPr>
          <p:cNvSpPr>
            <a:spLocks noGrp="1"/>
          </p:cNvSpPr>
          <p:nvPr>
            <p:ph type="title"/>
          </p:nvPr>
        </p:nvSpPr>
        <p:spPr>
          <a:xfrm>
            <a:off x="308008" y="982132"/>
            <a:ext cx="11261558" cy="885169"/>
          </a:xfrm>
        </p:spPr>
        <p:txBody>
          <a:bodyPr>
            <a:normAutofit/>
          </a:bodyPr>
          <a:lstStyle/>
          <a:p>
            <a:r>
              <a:rPr lang="en-US" sz="3600" b="1" dirty="0"/>
              <a:t>List of Tasks involved in E-commerce Forecasting</a:t>
            </a:r>
            <a:endParaRPr lang="en-IN" sz="3600" b="1" dirty="0"/>
          </a:p>
        </p:txBody>
      </p:sp>
      <p:sp>
        <p:nvSpPr>
          <p:cNvPr id="3" name="Content Placeholder 2">
            <a:extLst>
              <a:ext uri="{FF2B5EF4-FFF2-40B4-BE49-F238E27FC236}">
                <a16:creationId xmlns:a16="http://schemas.microsoft.com/office/drawing/2014/main" id="{32B3934A-427B-4D81-800D-51C4EEF9E732}"/>
              </a:ext>
            </a:extLst>
          </p:cNvPr>
          <p:cNvSpPr>
            <a:spLocks noGrp="1"/>
          </p:cNvSpPr>
          <p:nvPr>
            <p:ph idx="1"/>
          </p:nvPr>
        </p:nvSpPr>
        <p:spPr/>
        <p:txBody>
          <a:bodyPr/>
          <a:lstStyle/>
          <a:p>
            <a:pPr marL="0" indent="0">
              <a:buNone/>
            </a:pPr>
            <a:r>
              <a:rPr lang="en-US" dirty="0"/>
              <a:t>1. Problem Statement</a:t>
            </a:r>
          </a:p>
          <a:p>
            <a:pPr marL="0" indent="0">
              <a:buNone/>
            </a:pPr>
            <a:r>
              <a:rPr lang="en-US" dirty="0"/>
              <a:t>2. Tools Used</a:t>
            </a:r>
          </a:p>
          <a:p>
            <a:pPr marL="0" indent="0">
              <a:buNone/>
            </a:pPr>
            <a:r>
              <a:rPr lang="en-US" dirty="0"/>
              <a:t>3. Approaches</a:t>
            </a:r>
          </a:p>
          <a:p>
            <a:pPr marL="0" indent="0">
              <a:buNone/>
            </a:pPr>
            <a:r>
              <a:rPr lang="en-US" dirty="0"/>
              <a:t>4. EDA Insights</a:t>
            </a:r>
          </a:p>
          <a:p>
            <a:pPr marL="0" indent="0">
              <a:buNone/>
            </a:pPr>
            <a:r>
              <a:rPr lang="en-US" dirty="0"/>
              <a:t>5. Conclusion/Suggestion</a:t>
            </a:r>
          </a:p>
          <a:p>
            <a:endParaRPr lang="en-IN" dirty="0"/>
          </a:p>
        </p:txBody>
      </p:sp>
    </p:spTree>
    <p:extLst>
      <p:ext uri="{BB962C8B-B14F-4D97-AF65-F5344CB8AC3E}">
        <p14:creationId xmlns:p14="http://schemas.microsoft.com/office/powerpoint/2010/main" val="105228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AA34-18BD-49C8-8AD4-F2D08FE355F0}"/>
              </a:ext>
            </a:extLst>
          </p:cNvPr>
          <p:cNvSpPr>
            <a:spLocks noGrp="1"/>
          </p:cNvSpPr>
          <p:nvPr>
            <p:ph type="title"/>
          </p:nvPr>
        </p:nvSpPr>
        <p:spPr>
          <a:xfrm>
            <a:off x="1295402" y="982133"/>
            <a:ext cx="5220901" cy="586786"/>
          </a:xfrm>
        </p:spPr>
        <p:txBody>
          <a:bodyPr>
            <a:normAutofit fontScale="90000"/>
          </a:bodyPr>
          <a:lstStyle/>
          <a:p>
            <a:pPr algn="l"/>
            <a:r>
              <a:rPr lang="en-US" b="1" dirty="0"/>
              <a:t>1.Problem Statement</a:t>
            </a:r>
            <a:endParaRPr lang="en-IN" b="1" dirty="0"/>
          </a:p>
        </p:txBody>
      </p:sp>
      <p:sp>
        <p:nvSpPr>
          <p:cNvPr id="3" name="Content Placeholder 2">
            <a:extLst>
              <a:ext uri="{FF2B5EF4-FFF2-40B4-BE49-F238E27FC236}">
                <a16:creationId xmlns:a16="http://schemas.microsoft.com/office/drawing/2014/main" id="{B53A1031-3D1B-4FB2-898A-D6DFA82858BF}"/>
              </a:ext>
            </a:extLst>
          </p:cNvPr>
          <p:cNvSpPr>
            <a:spLocks noGrp="1"/>
          </p:cNvSpPr>
          <p:nvPr>
            <p:ph idx="1"/>
          </p:nvPr>
        </p:nvSpPr>
        <p:spPr/>
        <p:txBody>
          <a:bodyPr>
            <a:normAutofit fontScale="92500" lnSpcReduction="20000"/>
          </a:bodyPr>
          <a:lstStyle/>
          <a:p>
            <a:pPr marL="0" indent="0">
              <a:buNone/>
            </a:pPr>
            <a:br>
              <a:rPr lang="en-US" dirty="0"/>
            </a:br>
            <a:r>
              <a:rPr lang="en-US" dirty="0"/>
              <a:t>In the ever-evolving landscape of e-commerce, companies face the challenge of optimizing their marketing strategies to achieve maximum impact. Imagine you are part of a marketing team tasked with optimizing the budget for an e-commerce firm based in Ontario, Canada. The company specializes in electronic products and has invested significantly in marketing over the past year, including big-ticket promotions. The CFO believes that the return on investment from the marketing spend has not been sufficiently impactful. The challenge is to either streamline the marketing budget or strategically reallocate it across various marketing levers to enhance the revenue response.</a:t>
            </a:r>
            <a:br>
              <a:rPr lang="en-US" dirty="0"/>
            </a:br>
            <a:endParaRPr lang="en-IN" dirty="0"/>
          </a:p>
        </p:txBody>
      </p:sp>
    </p:spTree>
    <p:extLst>
      <p:ext uri="{BB962C8B-B14F-4D97-AF65-F5344CB8AC3E}">
        <p14:creationId xmlns:p14="http://schemas.microsoft.com/office/powerpoint/2010/main" val="2258147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53B2-7595-4602-9381-2F8CC70A9596}"/>
              </a:ext>
            </a:extLst>
          </p:cNvPr>
          <p:cNvSpPr>
            <a:spLocks noGrp="1"/>
          </p:cNvSpPr>
          <p:nvPr>
            <p:ph type="title"/>
          </p:nvPr>
        </p:nvSpPr>
        <p:spPr/>
        <p:txBody>
          <a:bodyPr/>
          <a:lstStyle/>
          <a:p>
            <a:pPr algn="l"/>
            <a:r>
              <a:rPr lang="en-US" b="1" dirty="0"/>
              <a:t>2.Tools Used</a:t>
            </a:r>
            <a:endParaRPr lang="en-IN" b="1" dirty="0"/>
          </a:p>
        </p:txBody>
      </p:sp>
      <p:sp>
        <p:nvSpPr>
          <p:cNvPr id="3" name="Content Placeholder 2">
            <a:extLst>
              <a:ext uri="{FF2B5EF4-FFF2-40B4-BE49-F238E27FC236}">
                <a16:creationId xmlns:a16="http://schemas.microsoft.com/office/drawing/2014/main" id="{0D25275B-DAEC-4B1D-A44E-A831A48E7B22}"/>
              </a:ext>
            </a:extLst>
          </p:cNvPr>
          <p:cNvSpPr>
            <a:spLocks noGrp="1"/>
          </p:cNvSpPr>
          <p:nvPr>
            <p:ph idx="1"/>
          </p:nvPr>
        </p:nvSpPr>
        <p:spPr>
          <a:xfrm>
            <a:off x="1295402" y="2415941"/>
            <a:ext cx="9601196" cy="3854563"/>
          </a:xfrm>
        </p:spPr>
        <p:txBody>
          <a:bodyPr>
            <a:normAutofit/>
          </a:bodyPr>
          <a:lstStyle/>
          <a:p>
            <a:r>
              <a:rPr lang="en-US" dirty="0"/>
              <a:t>Pandas</a:t>
            </a:r>
          </a:p>
          <a:p>
            <a:r>
              <a:rPr lang="en-US" dirty="0" err="1"/>
              <a:t>Numpy</a:t>
            </a:r>
            <a:endParaRPr lang="en-US" dirty="0"/>
          </a:p>
          <a:p>
            <a:r>
              <a:rPr lang="en-US" dirty="0"/>
              <a:t>Matplotlib</a:t>
            </a:r>
          </a:p>
          <a:p>
            <a:r>
              <a:rPr lang="en-US" dirty="0"/>
              <a:t>ML Model</a:t>
            </a:r>
          </a:p>
          <a:p>
            <a:r>
              <a:rPr lang="en-US" dirty="0"/>
              <a:t>DL Model</a:t>
            </a:r>
          </a:p>
          <a:p>
            <a:r>
              <a:rPr lang="en-US" dirty="0"/>
              <a:t>Notebook</a:t>
            </a:r>
          </a:p>
          <a:p>
            <a:r>
              <a:rPr lang="en-US" dirty="0"/>
              <a:t>EDA</a:t>
            </a:r>
            <a:endParaRPr lang="en-IN" dirty="0"/>
          </a:p>
        </p:txBody>
      </p:sp>
    </p:spTree>
    <p:extLst>
      <p:ext uri="{BB962C8B-B14F-4D97-AF65-F5344CB8AC3E}">
        <p14:creationId xmlns:p14="http://schemas.microsoft.com/office/powerpoint/2010/main" val="1444121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43B0-CFC6-4EC7-9E6A-F999235AD8C1}"/>
              </a:ext>
            </a:extLst>
          </p:cNvPr>
          <p:cNvSpPr>
            <a:spLocks noGrp="1"/>
          </p:cNvSpPr>
          <p:nvPr>
            <p:ph type="title"/>
          </p:nvPr>
        </p:nvSpPr>
        <p:spPr>
          <a:xfrm>
            <a:off x="1295402" y="982132"/>
            <a:ext cx="9601196" cy="1303867"/>
          </a:xfrm>
        </p:spPr>
        <p:txBody>
          <a:bodyPr>
            <a:normAutofit fontScale="90000"/>
          </a:bodyPr>
          <a:lstStyle/>
          <a:p>
            <a:pPr algn="l"/>
            <a:br>
              <a:rPr lang="en-IN" dirty="0"/>
            </a:br>
            <a:r>
              <a:rPr lang="en-IN" b="1" dirty="0"/>
              <a:t>3. Approaches</a:t>
            </a:r>
            <a:br>
              <a:rPr lang="en-IN" dirty="0"/>
            </a:br>
            <a:br>
              <a:rPr lang="en-IN" dirty="0"/>
            </a:br>
            <a:endParaRPr lang="en-IN" dirty="0"/>
          </a:p>
        </p:txBody>
      </p:sp>
      <p:sp>
        <p:nvSpPr>
          <p:cNvPr id="3" name="Content Placeholder 2">
            <a:extLst>
              <a:ext uri="{FF2B5EF4-FFF2-40B4-BE49-F238E27FC236}">
                <a16:creationId xmlns:a16="http://schemas.microsoft.com/office/drawing/2014/main" id="{D300192D-A927-47D7-B2A5-C70010BF8C52}"/>
              </a:ext>
            </a:extLst>
          </p:cNvPr>
          <p:cNvSpPr>
            <a:spLocks noGrp="1"/>
          </p:cNvSpPr>
          <p:nvPr>
            <p:ph idx="1"/>
          </p:nvPr>
        </p:nvSpPr>
        <p:spPr/>
        <p:txBody>
          <a:bodyPr/>
          <a:lstStyle/>
          <a:p>
            <a:r>
              <a:rPr lang="en-US" dirty="0"/>
              <a:t>Perform Data Extraction</a:t>
            </a:r>
          </a:p>
          <a:p>
            <a:r>
              <a:rPr lang="en-US" dirty="0"/>
              <a:t>Then Data Cleaning and Data </a:t>
            </a:r>
            <a:r>
              <a:rPr lang="en-US" dirty="0" err="1"/>
              <a:t>Filteration</a:t>
            </a:r>
            <a:endParaRPr lang="en-US" dirty="0"/>
          </a:p>
          <a:p>
            <a:r>
              <a:rPr lang="en-US" dirty="0"/>
              <a:t>Use EDA, Visualizations and Feature Engineering</a:t>
            </a:r>
          </a:p>
          <a:p>
            <a:r>
              <a:rPr lang="en-US" dirty="0"/>
              <a:t>Then Predict Model using any one of Regression Model(RF Model)</a:t>
            </a:r>
          </a:p>
          <a:p>
            <a:r>
              <a:rPr lang="en-US" dirty="0"/>
              <a:t>For better approach, Use DL model(</a:t>
            </a:r>
            <a:r>
              <a:rPr lang="en-US" dirty="0" err="1"/>
              <a:t>Relu</a:t>
            </a:r>
            <a:r>
              <a:rPr lang="en-US" dirty="0"/>
              <a:t> and Neural NW)</a:t>
            </a:r>
          </a:p>
        </p:txBody>
      </p:sp>
    </p:spTree>
    <p:extLst>
      <p:ext uri="{BB962C8B-B14F-4D97-AF65-F5344CB8AC3E}">
        <p14:creationId xmlns:p14="http://schemas.microsoft.com/office/powerpoint/2010/main" val="423426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A5EB-1D77-4828-939B-DAED3A98DA6B}"/>
              </a:ext>
            </a:extLst>
          </p:cNvPr>
          <p:cNvSpPr>
            <a:spLocks noGrp="1"/>
          </p:cNvSpPr>
          <p:nvPr>
            <p:ph type="title"/>
          </p:nvPr>
        </p:nvSpPr>
        <p:spPr>
          <a:xfrm>
            <a:off x="1006644" y="330198"/>
            <a:ext cx="9601196" cy="1303867"/>
          </a:xfrm>
        </p:spPr>
        <p:txBody>
          <a:bodyPr/>
          <a:lstStyle/>
          <a:p>
            <a:pPr algn="l"/>
            <a:r>
              <a:rPr lang="en-US" b="1" dirty="0"/>
              <a:t>4.EDA Insights</a:t>
            </a:r>
            <a:endParaRPr lang="en-IN" b="1" dirty="0"/>
          </a:p>
        </p:txBody>
      </p:sp>
      <p:sp>
        <p:nvSpPr>
          <p:cNvPr id="3" name="Content Placeholder 2">
            <a:extLst>
              <a:ext uri="{FF2B5EF4-FFF2-40B4-BE49-F238E27FC236}">
                <a16:creationId xmlns:a16="http://schemas.microsoft.com/office/drawing/2014/main" id="{AA9B7F0E-6844-4E6B-9D55-004A1482B31B}"/>
              </a:ext>
            </a:extLst>
          </p:cNvPr>
          <p:cNvSpPr>
            <a:spLocks noGrp="1"/>
          </p:cNvSpPr>
          <p:nvPr>
            <p:ph idx="1"/>
          </p:nvPr>
        </p:nvSpPr>
        <p:spPr/>
        <p:txBody>
          <a:bodyPr/>
          <a:lstStyle/>
          <a:p>
            <a:r>
              <a:rPr lang="en-US" dirty="0"/>
              <a:t>Used </a:t>
            </a:r>
            <a:r>
              <a:rPr lang="en-US" dirty="0" err="1"/>
              <a:t>HistPlot</a:t>
            </a:r>
            <a:r>
              <a:rPr lang="en-US" dirty="0"/>
              <a:t> for Univariate Analysis</a:t>
            </a:r>
          </a:p>
          <a:p>
            <a:r>
              <a:rPr lang="en-US" dirty="0"/>
              <a:t>For Bivariate Analysis, </a:t>
            </a:r>
            <a:r>
              <a:rPr lang="en-IN" dirty="0"/>
              <a:t> Plot Correlation Heatmap so that we can check which columns are much correlated.</a:t>
            </a:r>
          </a:p>
          <a:p>
            <a:r>
              <a:rPr lang="en-IN" dirty="0"/>
              <a:t>Check crosstab for GMV and Payment Date</a:t>
            </a:r>
          </a:p>
          <a:p>
            <a:r>
              <a:rPr lang="en-IN" dirty="0"/>
              <a:t>To check weekly revenue, Plot </a:t>
            </a:r>
            <a:r>
              <a:rPr lang="en-US" dirty="0"/>
              <a:t>Stacked area chart</a:t>
            </a:r>
          </a:p>
          <a:p>
            <a:endParaRPr lang="en-IN" dirty="0"/>
          </a:p>
          <a:p>
            <a:endParaRPr lang="en-IN" dirty="0"/>
          </a:p>
        </p:txBody>
      </p:sp>
    </p:spTree>
    <p:extLst>
      <p:ext uri="{BB962C8B-B14F-4D97-AF65-F5344CB8AC3E}">
        <p14:creationId xmlns:p14="http://schemas.microsoft.com/office/powerpoint/2010/main" val="287503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A8F9-F570-4139-9F94-A604ECA50474}"/>
              </a:ext>
            </a:extLst>
          </p:cNvPr>
          <p:cNvSpPr>
            <a:spLocks noGrp="1"/>
          </p:cNvSpPr>
          <p:nvPr>
            <p:ph type="title"/>
          </p:nvPr>
        </p:nvSpPr>
        <p:spPr/>
        <p:txBody>
          <a:bodyPr>
            <a:normAutofit fontScale="90000"/>
          </a:bodyPr>
          <a:lstStyle/>
          <a:p>
            <a:pPr algn="l"/>
            <a:r>
              <a:rPr lang="en-IN" b="1" dirty="0"/>
              <a:t>5. Conclusion/Suggestion</a:t>
            </a:r>
            <a:br>
              <a:rPr lang="en-IN" dirty="0"/>
            </a:br>
            <a:br>
              <a:rPr lang="en-IN" dirty="0"/>
            </a:br>
            <a:endParaRPr lang="en-IN" dirty="0"/>
          </a:p>
        </p:txBody>
      </p:sp>
      <p:sp>
        <p:nvSpPr>
          <p:cNvPr id="3" name="Content Placeholder 2">
            <a:extLst>
              <a:ext uri="{FF2B5EF4-FFF2-40B4-BE49-F238E27FC236}">
                <a16:creationId xmlns:a16="http://schemas.microsoft.com/office/drawing/2014/main" id="{8E68BE3E-86B0-481F-8352-253EA115AFE7}"/>
              </a:ext>
            </a:extLst>
          </p:cNvPr>
          <p:cNvSpPr>
            <a:spLocks noGrp="1"/>
          </p:cNvSpPr>
          <p:nvPr>
            <p:ph idx="1"/>
          </p:nvPr>
        </p:nvSpPr>
        <p:spPr/>
        <p:txBody>
          <a:bodyPr/>
          <a:lstStyle/>
          <a:p>
            <a:r>
              <a:rPr lang="en-US" dirty="0"/>
              <a:t>After building all models, we come to a conclusion that our E-commerce Forecasting performs well in the prediction using the target variable (GMV). Also our MSE and </a:t>
            </a:r>
            <a:r>
              <a:rPr lang="en-US" dirty="0" err="1"/>
              <a:t>R_Score</a:t>
            </a:r>
            <a:r>
              <a:rPr lang="en-US" dirty="0"/>
              <a:t> gives the perfect nearer value to the model. So we can proceed with this model prediction for the </a:t>
            </a:r>
            <a:r>
              <a:rPr lang="en-US"/>
              <a:t>next analysis part.</a:t>
            </a:r>
          </a:p>
        </p:txBody>
      </p:sp>
    </p:spTree>
    <p:extLst>
      <p:ext uri="{BB962C8B-B14F-4D97-AF65-F5344CB8AC3E}">
        <p14:creationId xmlns:p14="http://schemas.microsoft.com/office/powerpoint/2010/main" val="18533213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TotalTime>
  <Words>163</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E-Commerce Forecasting</vt:lpstr>
      <vt:lpstr>List of Tasks involved in E-commerce Forecasting</vt:lpstr>
      <vt:lpstr>1.Problem Statement</vt:lpstr>
      <vt:lpstr>2.Tools Used</vt:lpstr>
      <vt:lpstr> 3. Approaches  </vt:lpstr>
      <vt:lpstr>4.EDA Insights</vt:lpstr>
      <vt:lpstr>5. Conclusion/Suggestion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Forecasting</dc:title>
  <dc:creator>DELL</dc:creator>
  <cp:lastModifiedBy>DELL</cp:lastModifiedBy>
  <cp:revision>18</cp:revision>
  <dcterms:created xsi:type="dcterms:W3CDTF">2024-10-12T19:42:28Z</dcterms:created>
  <dcterms:modified xsi:type="dcterms:W3CDTF">2024-10-12T19:56:59Z</dcterms:modified>
</cp:coreProperties>
</file>