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type="screen16x9" cy="6858000" cx="12192000"/>
  <p:notesSz cx="6858000" cy="9144000"/>
  <p:embeddedFontLst>
    <p:embeddedFont>
      <p:font typeface="Corbel"/>
      <p:regular r:id="rId43"/>
      <p:bold r:id="rId44"/>
      <p:italic r:id="rId45"/>
      <p:boldItalic r:id="rId46"/>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7BC59329-BD77-43EF-B5DC-B2ACBF0DB55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font" Target="fonts/font1.fntdata"/><Relationship Id="rId44" Type="http://schemas.openxmlformats.org/officeDocument/2006/relationships/font" Target="fonts/font2.fntdata"/><Relationship Id="rId45" Type="http://schemas.openxmlformats.org/officeDocument/2006/relationships/font" Target="fonts/font3.fntdata"/><Relationship Id="rId46" Type="http://schemas.openxmlformats.org/officeDocument/2006/relationships/font" Target="fonts/font4.fntdata"/><Relationship Id="rId47" Type="http://schemas.openxmlformats.org/officeDocument/2006/relationships/tableStyles" Target="tableStyles.xml"/><Relationship Id="rId48" Type="http://schemas.openxmlformats.org/officeDocument/2006/relationships/presProps" Target="presProps.xml"/><Relationship Id="rId49" Type="http://schemas.openxmlformats.org/officeDocument/2006/relationships/viewProps" Target="viewProps.xml"/><Relationship Id="rId5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85" name="Shape 2"/>
        <p:cNvGrpSpPr/>
        <p:nvPr/>
      </p:nvGrpSpPr>
      <p:grpSpPr>
        <a:xfrm>
          <a:off x="0" y="0"/>
          <a:ext cx="0" cy="0"/>
          <a:chOff x="0" y="0"/>
          <a:chExt cx="0" cy="0"/>
        </a:xfrm>
      </p:grpSpPr>
      <p:sp>
        <p:nvSpPr>
          <p:cNvPr id="1048787"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88"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89"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90"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91"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92"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8"/>
        <p:cNvGrpSpPr/>
        <p:nvPr/>
      </p:nvGrpSpPr>
      <p:grpSpPr>
        <a:xfrm>
          <a:off x="0" y="0"/>
          <a:ext cx="0" cy="0"/>
          <a:chOff x="0" y="0"/>
          <a:chExt cx="0" cy="0"/>
        </a:xfrm>
      </p:grpSpPr>
      <p:sp>
        <p:nvSpPr>
          <p:cNvPr id="1048589" name="Google Shape;89;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0" name="Google Shape;90;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1" name="Google Shape;91;p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150"/>
        <p:cNvGrpSpPr/>
        <p:nvPr/>
      </p:nvGrpSpPr>
      <p:grpSpPr>
        <a:xfrm>
          <a:off x="0" y="0"/>
          <a:ext cx="0" cy="0"/>
          <a:chOff x="0" y="0"/>
          <a:chExt cx="0" cy="0"/>
        </a:xfrm>
      </p:grpSpPr>
      <p:sp>
        <p:nvSpPr>
          <p:cNvPr id="1048636" name="Google Shape;151;gf481af73ab_0_6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7" name="Google Shape;152;gf481af73ab_0_6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8" name="Google Shape;153;gf481af73ab_0_61: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158"/>
        <p:cNvGrpSpPr/>
        <p:nvPr/>
      </p:nvGrpSpPr>
      <p:grpSpPr>
        <a:xfrm>
          <a:off x="0" y="0"/>
          <a:ext cx="0" cy="0"/>
          <a:chOff x="0" y="0"/>
          <a:chExt cx="0" cy="0"/>
        </a:xfrm>
      </p:grpSpPr>
      <p:sp>
        <p:nvSpPr>
          <p:cNvPr id="1048640" name="Google Shape;159;gf481af73ab_0_6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41" name="Google Shape;160;gf481af73ab_0_68: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2" name="Google Shape;161;gf481af73ab_0_68: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164"/>
        <p:cNvGrpSpPr/>
        <p:nvPr/>
      </p:nvGrpSpPr>
      <p:grpSpPr>
        <a:xfrm>
          <a:off x="0" y="0"/>
          <a:ext cx="0" cy="0"/>
          <a:chOff x="0" y="0"/>
          <a:chExt cx="0" cy="0"/>
        </a:xfrm>
      </p:grpSpPr>
      <p:sp>
        <p:nvSpPr>
          <p:cNvPr id="1048645" name="Google Shape;165;gf481af73ab_0_7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46" name="Google Shape;166;gf481af73ab_0_7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167;gf481af73ab_0_75: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171"/>
        <p:cNvGrpSpPr/>
        <p:nvPr/>
      </p:nvGrpSpPr>
      <p:grpSpPr>
        <a:xfrm>
          <a:off x="0" y="0"/>
          <a:ext cx="0" cy="0"/>
          <a:chOff x="0" y="0"/>
          <a:chExt cx="0" cy="0"/>
        </a:xfrm>
      </p:grpSpPr>
      <p:sp>
        <p:nvSpPr>
          <p:cNvPr id="1048650" name="Google Shape;172;gf481af73ab_0_8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51" name="Google Shape;173;gf481af73ab_0_8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2" name="Google Shape;174;gf481af73ab_0_86: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178"/>
        <p:cNvGrpSpPr/>
        <p:nvPr/>
      </p:nvGrpSpPr>
      <p:grpSpPr>
        <a:xfrm>
          <a:off x="0" y="0"/>
          <a:ext cx="0" cy="0"/>
          <a:chOff x="0" y="0"/>
          <a:chExt cx="0" cy="0"/>
        </a:xfrm>
      </p:grpSpPr>
      <p:sp>
        <p:nvSpPr>
          <p:cNvPr id="1048654" name="Google Shape;179;p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5" name="Google Shape;180;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83"/>
        <p:cNvGrpSpPr/>
        <p:nvPr/>
      </p:nvGrpSpPr>
      <p:grpSpPr>
        <a:xfrm>
          <a:off x="0" y="0"/>
          <a:ext cx="0" cy="0"/>
          <a:chOff x="0" y="0"/>
          <a:chExt cx="0" cy="0"/>
        </a:xfrm>
      </p:grpSpPr>
      <p:sp>
        <p:nvSpPr>
          <p:cNvPr id="1048658" name="Google Shape;184;p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9" name="Google Shape;185;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89"/>
        <p:cNvGrpSpPr/>
        <p:nvPr/>
      </p:nvGrpSpPr>
      <p:grpSpPr>
        <a:xfrm>
          <a:off x="0" y="0"/>
          <a:ext cx="0" cy="0"/>
          <a:chOff x="0" y="0"/>
          <a:chExt cx="0" cy="0"/>
        </a:xfrm>
      </p:grpSpPr>
      <p:sp>
        <p:nvSpPr>
          <p:cNvPr id="1048662" name="Google Shape;190;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63" name="Google Shape;191;p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4" name="Google Shape;192;p5: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97"/>
        <p:cNvGrpSpPr/>
        <p:nvPr/>
      </p:nvGrpSpPr>
      <p:grpSpPr>
        <a:xfrm>
          <a:off x="0" y="0"/>
          <a:ext cx="0" cy="0"/>
          <a:chOff x="0" y="0"/>
          <a:chExt cx="0" cy="0"/>
        </a:xfrm>
      </p:grpSpPr>
      <p:sp>
        <p:nvSpPr>
          <p:cNvPr id="1048667" name="Google Shape;198;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68" name="Google Shape;199;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9" name="Google Shape;200;p6: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205"/>
        <p:cNvGrpSpPr/>
        <p:nvPr/>
      </p:nvGrpSpPr>
      <p:grpSpPr>
        <a:xfrm>
          <a:off x="0" y="0"/>
          <a:ext cx="0" cy="0"/>
          <a:chOff x="0" y="0"/>
          <a:chExt cx="0" cy="0"/>
        </a:xfrm>
      </p:grpSpPr>
      <p:sp>
        <p:nvSpPr>
          <p:cNvPr id="1048671" name="Google Shape;206;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2" name="Google Shape;207;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3" name="Google Shape;208;p7: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212"/>
        <p:cNvGrpSpPr/>
        <p:nvPr/>
      </p:nvGrpSpPr>
      <p:grpSpPr>
        <a:xfrm>
          <a:off x="0" y="0"/>
          <a:ext cx="0" cy="0"/>
          <a:chOff x="0" y="0"/>
          <a:chExt cx="0" cy="0"/>
        </a:xfrm>
      </p:grpSpPr>
      <p:sp>
        <p:nvSpPr>
          <p:cNvPr id="1048675" name="Google Shape;213;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6" name="Google Shape;214;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94"/>
        <p:cNvGrpSpPr/>
        <p:nvPr/>
      </p:nvGrpSpPr>
      <p:grpSpPr>
        <a:xfrm>
          <a:off x="0" y="0"/>
          <a:ext cx="0" cy="0"/>
          <a:chOff x="0" y="0"/>
          <a:chExt cx="0" cy="0"/>
        </a:xfrm>
      </p:grpSpPr>
      <p:sp>
        <p:nvSpPr>
          <p:cNvPr id="1048598" name="Google Shape;95;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9" name="Google Shape;96;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0" name="Google Shape;97;p2: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217"/>
        <p:cNvGrpSpPr/>
        <p:nvPr/>
      </p:nvGrpSpPr>
      <p:grpSpPr>
        <a:xfrm>
          <a:off x="0" y="0"/>
          <a:ext cx="0" cy="0"/>
          <a:chOff x="0" y="0"/>
          <a:chExt cx="0" cy="0"/>
        </a:xfrm>
      </p:grpSpPr>
      <p:sp>
        <p:nvSpPr>
          <p:cNvPr id="1048678" name="Google Shape;218;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9" name="Google Shape;219;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222"/>
        <p:cNvGrpSpPr/>
        <p:nvPr/>
      </p:nvGrpSpPr>
      <p:grpSpPr>
        <a:xfrm>
          <a:off x="0" y="0"/>
          <a:ext cx="0" cy="0"/>
          <a:chOff x="0" y="0"/>
          <a:chExt cx="0" cy="0"/>
        </a:xfrm>
      </p:grpSpPr>
      <p:sp>
        <p:nvSpPr>
          <p:cNvPr id="1048681" name="Google Shape;223;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2" name="Google Shape;224;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227"/>
        <p:cNvGrpSpPr/>
        <p:nvPr/>
      </p:nvGrpSpPr>
      <p:grpSpPr>
        <a:xfrm>
          <a:off x="0" y="0"/>
          <a:ext cx="0" cy="0"/>
          <a:chOff x="0" y="0"/>
          <a:chExt cx="0" cy="0"/>
        </a:xfrm>
      </p:grpSpPr>
      <p:sp>
        <p:nvSpPr>
          <p:cNvPr id="1048684" name="Google Shape;228;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5" name="Google Shape;229;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233"/>
        <p:cNvGrpSpPr/>
        <p:nvPr/>
      </p:nvGrpSpPr>
      <p:grpSpPr>
        <a:xfrm>
          <a:off x="0" y="0"/>
          <a:ext cx="0" cy="0"/>
          <a:chOff x="0" y="0"/>
          <a:chExt cx="0" cy="0"/>
        </a:xfrm>
      </p:grpSpPr>
      <p:sp>
        <p:nvSpPr>
          <p:cNvPr id="1048687" name="Google Shape;234;p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8" name="Google Shape;235;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238"/>
        <p:cNvGrpSpPr/>
        <p:nvPr/>
      </p:nvGrpSpPr>
      <p:grpSpPr>
        <a:xfrm>
          <a:off x="0" y="0"/>
          <a:ext cx="0" cy="0"/>
          <a:chOff x="0" y="0"/>
          <a:chExt cx="0" cy="0"/>
        </a:xfrm>
      </p:grpSpPr>
      <p:sp>
        <p:nvSpPr>
          <p:cNvPr id="1048690" name="Google Shape;239;p1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1" name="Google Shape;240;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243"/>
        <p:cNvGrpSpPr/>
        <p:nvPr/>
      </p:nvGrpSpPr>
      <p:grpSpPr>
        <a:xfrm>
          <a:off x="0" y="0"/>
          <a:ext cx="0" cy="0"/>
          <a:chOff x="0" y="0"/>
          <a:chExt cx="0" cy="0"/>
        </a:xfrm>
      </p:grpSpPr>
      <p:sp>
        <p:nvSpPr>
          <p:cNvPr id="1048693" name="Google Shape;244;p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4" name="Google Shape;245;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248"/>
        <p:cNvGrpSpPr/>
        <p:nvPr/>
      </p:nvGrpSpPr>
      <p:grpSpPr>
        <a:xfrm>
          <a:off x="0" y="0"/>
          <a:ext cx="0" cy="0"/>
          <a:chOff x="0" y="0"/>
          <a:chExt cx="0" cy="0"/>
        </a:xfrm>
      </p:grpSpPr>
      <p:sp>
        <p:nvSpPr>
          <p:cNvPr id="1048696" name="Google Shape;249;p1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7" name="Google Shape;250;p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253"/>
        <p:cNvGrpSpPr/>
        <p:nvPr/>
      </p:nvGrpSpPr>
      <p:grpSpPr>
        <a:xfrm>
          <a:off x="0" y="0"/>
          <a:ext cx="0" cy="0"/>
          <a:chOff x="0" y="0"/>
          <a:chExt cx="0" cy="0"/>
        </a:xfrm>
      </p:grpSpPr>
      <p:sp>
        <p:nvSpPr>
          <p:cNvPr id="1048700" name="Google Shape;254;p1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1" name="Google Shape;255;p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259"/>
        <p:cNvGrpSpPr/>
        <p:nvPr/>
      </p:nvGrpSpPr>
      <p:grpSpPr>
        <a:xfrm>
          <a:off x="0" y="0"/>
          <a:ext cx="0" cy="0"/>
          <a:chOff x="0" y="0"/>
          <a:chExt cx="0" cy="0"/>
        </a:xfrm>
      </p:grpSpPr>
      <p:sp>
        <p:nvSpPr>
          <p:cNvPr id="1048703" name="Google Shape;260;p1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4" name="Google Shape;261;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266"/>
        <p:cNvGrpSpPr/>
        <p:nvPr/>
      </p:nvGrpSpPr>
      <p:grpSpPr>
        <a:xfrm>
          <a:off x="0" y="0"/>
          <a:ext cx="0" cy="0"/>
          <a:chOff x="0" y="0"/>
          <a:chExt cx="0" cy="0"/>
        </a:xfrm>
      </p:grpSpPr>
      <p:sp>
        <p:nvSpPr>
          <p:cNvPr id="1048706" name="Google Shape;267;p1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7" name="Google Shape;268;p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00"/>
        <p:cNvGrpSpPr/>
        <p:nvPr/>
      </p:nvGrpSpPr>
      <p:grpSpPr>
        <a:xfrm>
          <a:off x="0" y="0"/>
          <a:ext cx="0" cy="0"/>
          <a:chOff x="0" y="0"/>
          <a:chExt cx="0" cy="0"/>
        </a:xfrm>
      </p:grpSpPr>
      <p:sp>
        <p:nvSpPr>
          <p:cNvPr id="1048603" name="Google Shape;101;gf481af73ab_0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04" name="Google Shape;102;gf481af73ab_0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103;gf481af73ab_0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272"/>
        <p:cNvGrpSpPr/>
        <p:nvPr/>
      </p:nvGrpSpPr>
      <p:grpSpPr>
        <a:xfrm>
          <a:off x="0" y="0"/>
          <a:ext cx="0" cy="0"/>
          <a:chOff x="0" y="0"/>
          <a:chExt cx="0" cy="0"/>
        </a:xfrm>
      </p:grpSpPr>
      <p:sp>
        <p:nvSpPr>
          <p:cNvPr id="1048708" name="Google Shape;273;p1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9" name="Google Shape;274;p1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277"/>
        <p:cNvGrpSpPr/>
        <p:nvPr/>
      </p:nvGrpSpPr>
      <p:grpSpPr>
        <a:xfrm>
          <a:off x="0" y="0"/>
          <a:ext cx="0" cy="0"/>
          <a:chOff x="0" y="0"/>
          <a:chExt cx="0" cy="0"/>
        </a:xfrm>
      </p:grpSpPr>
      <p:sp>
        <p:nvSpPr>
          <p:cNvPr id="1048710" name="Google Shape;278;p2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1" name="Google Shape;279;p2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283"/>
        <p:cNvGrpSpPr/>
        <p:nvPr/>
      </p:nvGrpSpPr>
      <p:grpSpPr>
        <a:xfrm>
          <a:off x="0" y="0"/>
          <a:ext cx="0" cy="0"/>
          <a:chOff x="0" y="0"/>
          <a:chExt cx="0" cy="0"/>
        </a:xfrm>
      </p:grpSpPr>
      <p:sp>
        <p:nvSpPr>
          <p:cNvPr id="1048712" name="Google Shape;284;p2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3" name="Google Shape;285;p2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288"/>
        <p:cNvGrpSpPr/>
        <p:nvPr/>
      </p:nvGrpSpPr>
      <p:grpSpPr>
        <a:xfrm>
          <a:off x="0" y="0"/>
          <a:ext cx="0" cy="0"/>
          <a:chOff x="0" y="0"/>
          <a:chExt cx="0" cy="0"/>
        </a:xfrm>
      </p:grpSpPr>
      <p:sp>
        <p:nvSpPr>
          <p:cNvPr id="1048714" name="Google Shape;289;p2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5" name="Google Shape;290;p2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293"/>
        <p:cNvGrpSpPr/>
        <p:nvPr/>
      </p:nvGrpSpPr>
      <p:grpSpPr>
        <a:xfrm>
          <a:off x="0" y="0"/>
          <a:ext cx="0" cy="0"/>
          <a:chOff x="0" y="0"/>
          <a:chExt cx="0" cy="0"/>
        </a:xfrm>
      </p:grpSpPr>
      <p:sp>
        <p:nvSpPr>
          <p:cNvPr id="1048716" name="Google Shape;294;p2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7" name="Google Shape;295;p2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8" name="Google Shape;296;p23: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299"/>
        <p:cNvGrpSpPr/>
        <p:nvPr/>
      </p:nvGrpSpPr>
      <p:grpSpPr>
        <a:xfrm>
          <a:off x="0" y="0"/>
          <a:ext cx="0" cy="0"/>
          <a:chOff x="0" y="0"/>
          <a:chExt cx="0" cy="0"/>
        </a:xfrm>
      </p:grpSpPr>
      <p:sp>
        <p:nvSpPr>
          <p:cNvPr id="1048721" name="Google Shape;300;p2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2" name="Google Shape;301;p2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305"/>
        <p:cNvGrpSpPr/>
        <p:nvPr/>
      </p:nvGrpSpPr>
      <p:grpSpPr>
        <a:xfrm>
          <a:off x="0" y="0"/>
          <a:ext cx="0" cy="0"/>
          <a:chOff x="0" y="0"/>
          <a:chExt cx="0" cy="0"/>
        </a:xfrm>
      </p:grpSpPr>
      <p:sp>
        <p:nvSpPr>
          <p:cNvPr id="1048723" name="Google Shape;306;p2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4" name="Google Shape;307;p2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310"/>
        <p:cNvGrpSpPr/>
        <p:nvPr/>
      </p:nvGrpSpPr>
      <p:grpSpPr>
        <a:xfrm>
          <a:off x="0" y="0"/>
          <a:ext cx="0" cy="0"/>
          <a:chOff x="0" y="0"/>
          <a:chExt cx="0" cy="0"/>
        </a:xfrm>
      </p:grpSpPr>
      <p:sp>
        <p:nvSpPr>
          <p:cNvPr id="1048727" name="Google Shape;311;p2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8" name="Google Shape;312;p2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316"/>
        <p:cNvGrpSpPr/>
        <p:nvPr/>
      </p:nvGrpSpPr>
      <p:grpSpPr>
        <a:xfrm>
          <a:off x="0" y="0"/>
          <a:ext cx="0" cy="0"/>
          <a:chOff x="0" y="0"/>
          <a:chExt cx="0" cy="0"/>
        </a:xfrm>
      </p:grpSpPr>
      <p:sp>
        <p:nvSpPr>
          <p:cNvPr id="1048730" name="Google Shape;317;p2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31" name="Google Shape;318;p2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321"/>
        <p:cNvGrpSpPr/>
        <p:nvPr/>
      </p:nvGrpSpPr>
      <p:grpSpPr>
        <a:xfrm>
          <a:off x="0" y="0"/>
          <a:ext cx="0" cy="0"/>
          <a:chOff x="0" y="0"/>
          <a:chExt cx="0" cy="0"/>
        </a:xfrm>
      </p:grpSpPr>
      <p:sp>
        <p:nvSpPr>
          <p:cNvPr id="1048733" name="Google Shape;322;p2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34" name="Google Shape;323;p2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07"/>
        <p:cNvGrpSpPr/>
        <p:nvPr/>
      </p:nvGrpSpPr>
      <p:grpSpPr>
        <a:xfrm>
          <a:off x="0" y="0"/>
          <a:ext cx="0" cy="0"/>
          <a:chOff x="0" y="0"/>
          <a:chExt cx="0" cy="0"/>
        </a:xfrm>
      </p:grpSpPr>
      <p:sp>
        <p:nvSpPr>
          <p:cNvPr id="1048608" name="Google Shape;108;gf481af73ab_0_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09" name="Google Shape;109;gf481af73ab_0_7: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0" name="Google Shape;110;gf481af73ab_0_7: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326"/>
        <p:cNvGrpSpPr/>
        <p:nvPr/>
      </p:nvGrpSpPr>
      <p:grpSpPr>
        <a:xfrm>
          <a:off x="0" y="0"/>
          <a:ext cx="0" cy="0"/>
          <a:chOff x="0" y="0"/>
          <a:chExt cx="0" cy="0"/>
        </a:xfrm>
      </p:grpSpPr>
      <p:sp>
        <p:nvSpPr>
          <p:cNvPr id="1048737" name="Google Shape;327;p2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38" name="Google Shape;328;p2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15"/>
        <p:cNvGrpSpPr/>
        <p:nvPr/>
      </p:nvGrpSpPr>
      <p:grpSpPr>
        <a:xfrm>
          <a:off x="0" y="0"/>
          <a:ext cx="0" cy="0"/>
          <a:chOff x="0" y="0"/>
          <a:chExt cx="0" cy="0"/>
        </a:xfrm>
      </p:grpSpPr>
      <p:sp>
        <p:nvSpPr>
          <p:cNvPr id="1048613" name="Google Shape;116;gf481af73ab_0_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14" name="Google Shape;117;gf481af73ab_0_1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5" name="Google Shape;118;gf481af73ab_0_15: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22"/>
        <p:cNvGrpSpPr/>
        <p:nvPr/>
      </p:nvGrpSpPr>
      <p:grpSpPr>
        <a:xfrm>
          <a:off x="0" y="0"/>
          <a:ext cx="0" cy="0"/>
          <a:chOff x="0" y="0"/>
          <a:chExt cx="0" cy="0"/>
        </a:xfrm>
      </p:grpSpPr>
      <p:sp>
        <p:nvSpPr>
          <p:cNvPr id="1048618" name="Google Shape;123;gf481af73ab_0_2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19" name="Google Shape;124;gf481af73ab_0_2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0" name="Google Shape;125;gf481af73ab_0_25: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30"/>
        <p:cNvGrpSpPr/>
        <p:nvPr/>
      </p:nvGrpSpPr>
      <p:grpSpPr>
        <a:xfrm>
          <a:off x="0" y="0"/>
          <a:ext cx="0" cy="0"/>
          <a:chOff x="0" y="0"/>
          <a:chExt cx="0" cy="0"/>
        </a:xfrm>
      </p:grpSpPr>
      <p:sp>
        <p:nvSpPr>
          <p:cNvPr id="1048622" name="Google Shape;131;gf481af73ab_0_3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3" name="Google Shape;132;gf481af73ab_0_3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4" name="Google Shape;133;gf481af73ab_0_35: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137"/>
        <p:cNvGrpSpPr/>
        <p:nvPr/>
      </p:nvGrpSpPr>
      <p:grpSpPr>
        <a:xfrm>
          <a:off x="0" y="0"/>
          <a:ext cx="0" cy="0"/>
          <a:chOff x="0" y="0"/>
          <a:chExt cx="0" cy="0"/>
        </a:xfrm>
      </p:grpSpPr>
      <p:sp>
        <p:nvSpPr>
          <p:cNvPr id="1048627" name="Google Shape;138;gf481af73ab_0_4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8" name="Google Shape;139;gf481af73ab_0_43: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9" name="Google Shape;140;gf481af73ab_0_43: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144"/>
        <p:cNvGrpSpPr/>
        <p:nvPr/>
      </p:nvGrpSpPr>
      <p:grpSpPr>
        <a:xfrm>
          <a:off x="0" y="0"/>
          <a:ext cx="0" cy="0"/>
          <a:chOff x="0" y="0"/>
          <a:chExt cx="0" cy="0"/>
        </a:xfrm>
      </p:grpSpPr>
      <p:sp>
        <p:nvSpPr>
          <p:cNvPr id="1048631" name="Google Shape;145;gf481af73ab_0_5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2" name="Google Shape;146;gf481af73ab_0_54: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3" name="Google Shape;147;gf481af73ab_0_54: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6"/>
        <p:cNvGrpSpPr/>
        <p:nvPr/>
      </p:nvGrpSpPr>
      <p:grpSpPr>
        <a:xfrm>
          <a:off x="0" y="0"/>
          <a:ext cx="0" cy="0"/>
          <a:chOff x="0" y="0"/>
          <a:chExt cx="0" cy="0"/>
        </a:xfrm>
      </p:grpSpPr>
      <p:sp>
        <p:nvSpPr>
          <p:cNvPr id="1048582" name="Google Shape;17;p32"/>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8;p32"/>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32"/>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3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1;p3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2;p3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32"/>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79" name="Shape 76"/>
        <p:cNvGrpSpPr/>
        <p:nvPr/>
      </p:nvGrpSpPr>
      <p:grpSpPr>
        <a:xfrm>
          <a:off x="0" y="0"/>
          <a:ext cx="0" cy="0"/>
          <a:chOff x="0" y="0"/>
          <a:chExt cx="0" cy="0"/>
        </a:xfrm>
      </p:grpSpPr>
      <p:sp>
        <p:nvSpPr>
          <p:cNvPr id="1048754" name="Google Shape;77;p41"/>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5" name="Google Shape;78;p41"/>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56" name="Google Shape;79;p4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7" name="Google Shape;80;p4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8" name="Google Shape;81;p4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77" name="Shape 82"/>
        <p:cNvGrpSpPr/>
        <p:nvPr/>
      </p:nvGrpSpPr>
      <p:grpSpPr>
        <a:xfrm>
          <a:off x="0" y="0"/>
          <a:ext cx="0" cy="0"/>
          <a:chOff x="0" y="0"/>
          <a:chExt cx="0" cy="0"/>
        </a:xfrm>
      </p:grpSpPr>
      <p:sp>
        <p:nvSpPr>
          <p:cNvPr id="1048743" name="Google Shape;83;p42"/>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4" name="Google Shape;84;p42"/>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45" name="Google Shape;85;p4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6" name="Google Shape;86;p4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7" name="Google Shape;87;p4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58" name="Shape 24"/>
        <p:cNvGrpSpPr/>
        <p:nvPr/>
      </p:nvGrpSpPr>
      <p:grpSpPr>
        <a:xfrm>
          <a:off x="0" y="0"/>
          <a:ext cx="0" cy="0"/>
          <a:chOff x="0" y="0"/>
          <a:chExt cx="0" cy="0"/>
        </a:xfrm>
      </p:grpSpPr>
      <p:sp>
        <p:nvSpPr>
          <p:cNvPr id="1048592" name="Google Shape;25;p3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3" name="Google Shape;26;p33"/>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4" name="Google Shape;27;p3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8;p3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6" name="Google Shape;29;p3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80" name="Shape 30"/>
        <p:cNvGrpSpPr/>
        <p:nvPr/>
      </p:nvGrpSpPr>
      <p:grpSpPr>
        <a:xfrm>
          <a:off x="0" y="0"/>
          <a:ext cx="0" cy="0"/>
          <a:chOff x="0" y="0"/>
          <a:chExt cx="0" cy="0"/>
        </a:xfrm>
      </p:grpSpPr>
      <p:sp>
        <p:nvSpPr>
          <p:cNvPr id="1048759" name="Google Shape;31;p34"/>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0" name="Google Shape;32;p34"/>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61" name="Google Shape;33;p3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2" name="Google Shape;34;p3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3" name="Google Shape;35;p3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9" name="Google Shape;36;p34"/>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81" name="Shape 37"/>
        <p:cNvGrpSpPr/>
        <p:nvPr/>
      </p:nvGrpSpPr>
      <p:grpSpPr>
        <a:xfrm>
          <a:off x="0" y="0"/>
          <a:ext cx="0" cy="0"/>
          <a:chOff x="0" y="0"/>
          <a:chExt cx="0" cy="0"/>
        </a:xfrm>
      </p:grpSpPr>
      <p:sp>
        <p:nvSpPr>
          <p:cNvPr id="1048764" name="Google Shape;38;p3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5" name="Google Shape;39;p35"/>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66" name="Google Shape;40;p35"/>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67" name="Google Shape;41;p3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8" name="Google Shape;42;p3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9" name="Google Shape;43;p3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82" name="Shape 44"/>
        <p:cNvGrpSpPr/>
        <p:nvPr/>
      </p:nvGrpSpPr>
      <p:grpSpPr>
        <a:xfrm>
          <a:off x="0" y="0"/>
          <a:ext cx="0" cy="0"/>
          <a:chOff x="0" y="0"/>
          <a:chExt cx="0" cy="0"/>
        </a:xfrm>
      </p:grpSpPr>
      <p:sp>
        <p:nvSpPr>
          <p:cNvPr id="1048770" name="Google Shape;45;p36"/>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1" name="Google Shape;46;p36"/>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72" name="Google Shape;47;p36"/>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73" name="Google Shape;48;p36"/>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74" name="Google Shape;49;p36"/>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75" name="Google Shape;50;p3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6" name="Google Shape;51;p3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7" name="Google Shape;52;p3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76" name="Shape 53"/>
        <p:cNvGrpSpPr/>
        <p:nvPr/>
      </p:nvGrpSpPr>
      <p:grpSpPr>
        <a:xfrm>
          <a:off x="0" y="0"/>
          <a:ext cx="0" cy="0"/>
          <a:chOff x="0" y="0"/>
          <a:chExt cx="0" cy="0"/>
        </a:xfrm>
      </p:grpSpPr>
      <p:sp>
        <p:nvSpPr>
          <p:cNvPr id="1048739" name="Google Shape;54;p3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0" name="Google Shape;55;p3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1" name="Google Shape;56;p3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2" name="Google Shape;57;p3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83" name="Shape 58"/>
        <p:cNvGrpSpPr/>
        <p:nvPr/>
      </p:nvGrpSpPr>
      <p:grpSpPr>
        <a:xfrm>
          <a:off x="0" y="0"/>
          <a:ext cx="0" cy="0"/>
          <a:chOff x="0" y="0"/>
          <a:chExt cx="0" cy="0"/>
        </a:xfrm>
      </p:grpSpPr>
      <p:sp>
        <p:nvSpPr>
          <p:cNvPr id="1048778" name="Google Shape;59;p3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9" name="Google Shape;60;p3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0" name="Google Shape;61;p3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84" name="Shape 62"/>
        <p:cNvGrpSpPr/>
        <p:nvPr/>
      </p:nvGrpSpPr>
      <p:grpSpPr>
        <a:xfrm>
          <a:off x="0" y="0"/>
          <a:ext cx="0" cy="0"/>
          <a:chOff x="0" y="0"/>
          <a:chExt cx="0" cy="0"/>
        </a:xfrm>
      </p:grpSpPr>
      <p:sp>
        <p:nvSpPr>
          <p:cNvPr id="1048781" name="Google Shape;63;p39"/>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2" name="Google Shape;64;p39"/>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83" name="Google Shape;65;p39"/>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84" name="Google Shape;66;p3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5" name="Google Shape;67;p3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6" name="Google Shape;68;p3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78" name="Shape 69"/>
        <p:cNvGrpSpPr/>
        <p:nvPr/>
      </p:nvGrpSpPr>
      <p:grpSpPr>
        <a:xfrm>
          <a:off x="0" y="0"/>
          <a:ext cx="0" cy="0"/>
          <a:chOff x="0" y="0"/>
          <a:chExt cx="0" cy="0"/>
        </a:xfrm>
      </p:grpSpPr>
      <p:sp>
        <p:nvSpPr>
          <p:cNvPr id="1048748" name="Google Shape;70;p40"/>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9" name="Google Shape;71;p40"/>
          <p:cNvSpPr/>
          <p:nvPr>
            <p:ph type="pic" idx="2"/>
          </p:nvPr>
        </p:nvSpPr>
        <p:spPr>
          <a:xfrm>
            <a:off x="5413248" y="1069847"/>
            <a:ext cx="6099048" cy="4800600"/>
          </a:xfrm>
          <a:prstGeom prst="rect"/>
          <a:noFill/>
          <a:ln>
            <a:noFill/>
          </a:ln>
        </p:spPr>
      </p:sp>
      <p:sp>
        <p:nvSpPr>
          <p:cNvPr id="1048750" name="Google Shape;72;p40"/>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51" name="Google Shape;73;p4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2" name="Google Shape;74;p4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3" name="Google Shape;75;p4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2" name="Shape 9"/>
        <p:cNvGrpSpPr/>
        <p:nvPr/>
      </p:nvGrpSpPr>
      <p:grpSpPr>
        <a:xfrm>
          <a:off x="0" y="0"/>
          <a:ext cx="0" cy="0"/>
          <a:chOff x="0" y="0"/>
          <a:chExt cx="0" cy="0"/>
        </a:xfrm>
      </p:grpSpPr>
      <p:sp>
        <p:nvSpPr>
          <p:cNvPr id="1048576" name="Google Shape;10;p31"/>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11;p31"/>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12;p31"/>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13;p3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0" name="Google Shape;14;p3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1" name="Google Shape;15;p3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2"/>
        <p:cNvGrpSpPr/>
        <p:nvPr/>
      </p:nvGrpSpPr>
      <p:grpSpPr>
        <a:xfrm>
          <a:off x="0" y="0"/>
          <a:ext cx="0" cy="0"/>
          <a:chOff x="0" y="0"/>
          <a:chExt cx="0" cy="0"/>
        </a:xfrm>
      </p:grpSpPr>
      <p:sp>
        <p:nvSpPr>
          <p:cNvPr id="1048588" name="Google Shape;93;p1"/>
          <p:cNvSpPr/>
          <p:nvPr/>
        </p:nvSpPr>
        <p:spPr>
          <a:xfrm>
            <a:off x="1009934" y="914400"/>
            <a:ext cx="10029127" cy="47650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Advanced Web programming</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Lec-1</a:t>
            </a:r>
            <a:r>
              <a:rPr b="1" sz="5400" lang="en-US">
                <a:solidFill>
                  <a:srgbClr val="262626"/>
                </a:solidFill>
                <a:latin typeface="Corbel"/>
                <a:ea typeface="Corbel"/>
                <a:cs typeface="Corbel"/>
                <a:sym typeface="Corbel"/>
              </a:rPr>
              <a:t>0</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Web Form Fundamentals</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3" name="Shape 154"/>
        <p:cNvGrpSpPr/>
        <p:nvPr/>
      </p:nvGrpSpPr>
      <p:grpSpPr>
        <a:xfrm>
          <a:off x="0" y="0"/>
          <a:ext cx="0" cy="0"/>
          <a:chOff x="0" y="0"/>
          <a:chExt cx="0" cy="0"/>
        </a:xfrm>
      </p:grpSpPr>
      <p:sp>
        <p:nvSpPr>
          <p:cNvPr id="1048634" name="Google Shape;155;gf481af73ab_0_61"/>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t/>
            </a:r>
          </a:p>
        </p:txBody>
      </p:sp>
      <p:sp>
        <p:nvSpPr>
          <p:cNvPr id="1048635" name="Google Shape;156;gf481af73ab_0_61"/>
          <p:cNvSpPr txBox="1"/>
          <p:nvPr>
            <p:ph type="body" idx="1"/>
          </p:nvPr>
        </p:nvSpPr>
        <p:spPr>
          <a:xfrm>
            <a:off x="1143000" y="2057400"/>
            <a:ext cx="9873000" cy="4038600"/>
          </a:xfrm>
          <a:prstGeom prst="rect"/>
        </p:spPr>
        <p:txBody>
          <a:bodyPr anchor="t" anchorCtr="0" bIns="45700" lIns="91425" rIns="91425" spcFirstLastPara="1" tIns="45700" wrap="square">
            <a:normAutofit/>
          </a:bodyPr>
          <a:p>
            <a:pPr algn="l" indent="0" lvl="0" marL="0" rtl="0">
              <a:spcBef>
                <a:spcPts val="1400"/>
              </a:spcBef>
              <a:spcAft>
                <a:spcPts val="0"/>
              </a:spcAft>
              <a:buNone/>
            </a:pPr>
            <a:r>
              <a:t/>
            </a:r>
          </a:p>
        </p:txBody>
      </p:sp>
      <p:pic>
        <p:nvPicPr>
          <p:cNvPr id="2097155" name="Google Shape;157;gf481af73ab_0_61"/>
          <p:cNvPicPr preferRelativeResize="0">
            <a:picLocks/>
          </p:cNvPicPr>
          <p:nvPr/>
        </p:nvPicPr>
        <p:blipFill>
          <a:blip xmlns:r="http://schemas.openxmlformats.org/officeDocument/2006/relationships" r:embed="rId1">
            <a:alphaModFix/>
          </a:blip>
          <a:stretch>
            <a:fillRect/>
          </a:stretch>
        </p:blipFill>
        <p:spPr>
          <a:xfrm>
            <a:off x="1966913" y="690563"/>
            <a:ext cx="8258175" cy="5476875"/>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6" name="Shape 162"/>
        <p:cNvGrpSpPr/>
        <p:nvPr/>
      </p:nvGrpSpPr>
      <p:grpSpPr>
        <a:xfrm>
          <a:off x="0" y="0"/>
          <a:ext cx="0" cy="0"/>
          <a:chOff x="0" y="0"/>
          <a:chExt cx="0" cy="0"/>
        </a:xfrm>
      </p:grpSpPr>
      <p:sp>
        <p:nvSpPr>
          <p:cNvPr id="1048639" name="Google Shape;163;gf481af73ab_0_68"/>
          <p:cNvSpPr txBox="1"/>
          <p:nvPr>
            <p:ph type="body" idx="1"/>
          </p:nvPr>
        </p:nvSpPr>
        <p:spPr>
          <a:xfrm>
            <a:off x="1143000" y="775600"/>
            <a:ext cx="9873000" cy="5320500"/>
          </a:xfrm>
          <a:prstGeom prst="rect"/>
        </p:spPr>
        <p:txBody>
          <a:bodyPr anchor="t" anchorCtr="0" bIns="45700" lIns="91425" rIns="91425" spcFirstLastPara="1" tIns="45700" wrap="square">
            <a:normAutofit/>
          </a:bodyPr>
          <a:p>
            <a:pPr algn="l" indent="-320040" lvl="0" marL="457200" rtl="0">
              <a:lnSpc>
                <a:spcPct val="100000"/>
              </a:lnSpc>
              <a:spcBef>
                <a:spcPts val="1400"/>
              </a:spcBef>
              <a:spcAft>
                <a:spcPts val="0"/>
              </a:spcAft>
              <a:buClr>
                <a:schemeClr val="dk1"/>
              </a:buClr>
              <a:buSzPts val="1440"/>
              <a:buChar char="•"/>
            </a:pPr>
            <a:r>
              <a:rPr lang="en-US">
                <a:solidFill>
                  <a:schemeClr val="dk1"/>
                </a:solidFill>
              </a:rPr>
              <a:t>Each ASP.NET application can have one global.asax file. </a:t>
            </a:r>
            <a:endParaRPr>
              <a:solidFill>
                <a:schemeClr val="dk1"/>
              </a:solidFill>
            </a:endParaRPr>
          </a:p>
          <a:p>
            <a:pPr algn="l" indent="-320040" lvl="0" marL="457200" rtl="0">
              <a:lnSpc>
                <a:spcPct val="100000"/>
              </a:lnSpc>
              <a:spcBef>
                <a:spcPts val="1000"/>
              </a:spcBef>
              <a:spcAft>
                <a:spcPts val="0"/>
              </a:spcAft>
              <a:buClr>
                <a:schemeClr val="dk1"/>
              </a:buClr>
              <a:buSzPts val="1440"/>
              <a:buChar char="•"/>
            </a:pPr>
            <a:r>
              <a:rPr lang="en-US">
                <a:solidFill>
                  <a:schemeClr val="dk1"/>
                </a:solidFill>
              </a:rPr>
              <a:t>After you place it in the appropriate website directory, ASP.NET recognizes it and uses it automatically. </a:t>
            </a:r>
            <a:endParaRPr>
              <a:solidFill>
                <a:schemeClr val="dk1"/>
              </a:solidFill>
            </a:endParaRPr>
          </a:p>
          <a:p>
            <a:pPr algn="l" indent="-320040" lvl="0" marL="457200" rtl="0">
              <a:lnSpc>
                <a:spcPct val="100000"/>
              </a:lnSpc>
              <a:spcBef>
                <a:spcPts val="1400"/>
              </a:spcBef>
              <a:spcAft>
                <a:spcPts val="0"/>
              </a:spcAft>
              <a:buClr>
                <a:schemeClr val="dk1"/>
              </a:buClr>
              <a:buSzPts val="1440"/>
              <a:buChar char="•"/>
            </a:pPr>
            <a:r>
              <a:rPr lang="en-US">
                <a:solidFill>
                  <a:schemeClr val="dk1"/>
                </a:solidFill>
              </a:rPr>
              <a:t>For example, if you add the global.asax file shown previously to a web application, every web page in that application will include a footer.</a:t>
            </a:r>
            <a:endParaRPr>
              <a:solidFill>
                <a:schemeClr val="dk1"/>
              </a:solidFill>
            </a:endParaRPr>
          </a:p>
          <a:p>
            <a:pPr algn="l" indent="0" lvl="0" marL="0" rtl="0">
              <a:lnSpc>
                <a:spcPct val="100000"/>
              </a:lnSpc>
              <a:spcBef>
                <a:spcPts val="1400"/>
              </a:spcBef>
              <a:spcAft>
                <a:spcPts val="10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9" name="Shape 168"/>
        <p:cNvGrpSpPr/>
        <p:nvPr/>
      </p:nvGrpSpPr>
      <p:grpSpPr>
        <a:xfrm>
          <a:off x="0" y="0"/>
          <a:ext cx="0" cy="0"/>
          <a:chOff x="0" y="0"/>
          <a:chExt cx="0" cy="0"/>
        </a:xfrm>
      </p:grpSpPr>
      <p:sp>
        <p:nvSpPr>
          <p:cNvPr id="1048643" name="Google Shape;169;gf481af73ab_0_75"/>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rPr lang="en-US"/>
              <a:t>Configuring an ASP.NET Application</a:t>
            </a:r>
          </a:p>
        </p:txBody>
      </p:sp>
      <p:sp>
        <p:nvSpPr>
          <p:cNvPr id="1048644" name="Google Shape;170;gf481af73ab_0_75"/>
          <p:cNvSpPr txBox="1"/>
          <p:nvPr>
            <p:ph type="body" idx="1"/>
          </p:nvPr>
        </p:nvSpPr>
        <p:spPr>
          <a:xfrm>
            <a:off x="1143000" y="1840600"/>
            <a:ext cx="9873000" cy="4599000"/>
          </a:xfrm>
          <a:prstGeom prst="rect"/>
        </p:spPr>
        <p:txBody>
          <a:bodyPr anchor="t" anchorCtr="0" bIns="45700" lIns="91425" rIns="91425" spcFirstLastPara="1" tIns="45700" wrap="square">
            <a:normAutofit/>
          </a:bodyPr>
          <a:p>
            <a:pPr algn="just" indent="0" lvl="0" marL="0" rtl="0">
              <a:lnSpc>
                <a:spcPct val="100000"/>
              </a:lnSpc>
              <a:spcBef>
                <a:spcPts val="1400"/>
              </a:spcBef>
              <a:spcAft>
                <a:spcPts val="0"/>
              </a:spcAft>
              <a:buNone/>
            </a:pPr>
            <a:r>
              <a:rPr lang="en-US">
                <a:solidFill>
                  <a:schemeClr val="dk1"/>
                </a:solidFill>
              </a:rPr>
              <a:t>Every web application includes a web.config file that configures fundamental settings—everything from the way error messages are shown to the security settings that lock out unwanted visitors.</a:t>
            </a:r>
            <a:endParaRPr>
              <a:solidFill>
                <a:schemeClr val="dk1"/>
              </a:solidFill>
            </a:endParaRPr>
          </a:p>
          <a:p>
            <a:pPr algn="just" indent="0" lvl="0" marL="0" rtl="0">
              <a:lnSpc>
                <a:spcPct val="100000"/>
              </a:lnSpc>
              <a:spcBef>
                <a:spcPts val="1400"/>
              </a:spcBef>
              <a:spcAft>
                <a:spcPts val="0"/>
              </a:spcAft>
              <a:buNone/>
            </a:pPr>
            <a:r>
              <a:rPr lang="en-US">
                <a:solidFill>
                  <a:schemeClr val="dk1"/>
                </a:solidFill>
              </a:rPr>
              <a:t>The ASP.NET configuration files have several key advantages:</a:t>
            </a:r>
            <a:endParaRPr>
              <a:solidFill>
                <a:schemeClr val="dk1"/>
              </a:solidFill>
            </a:endParaRPr>
          </a:p>
          <a:p>
            <a:pPr algn="just" indent="-313182" lvl="0" marL="457200" rtl="0">
              <a:lnSpc>
                <a:spcPct val="100000"/>
              </a:lnSpc>
              <a:spcBef>
                <a:spcPts val="1400"/>
              </a:spcBef>
              <a:spcAft>
                <a:spcPts val="0"/>
              </a:spcAft>
              <a:buClr>
                <a:schemeClr val="dk1"/>
              </a:buClr>
              <a:buSzPct val="65454"/>
              <a:buAutoNum type="arabicPeriod"/>
            </a:pPr>
            <a:r>
              <a:rPr lang="en-US">
                <a:solidFill>
                  <a:schemeClr val="dk1"/>
                </a:solidFill>
              </a:rPr>
              <a:t>They are never locked: You can update web.config settings at any point, even while your application is running. If there are any requests currently under way, they’ll continue to use the old settings, while new requests will get the changed settings right away.</a:t>
            </a:r>
            <a:endParaRPr>
              <a:solidFill>
                <a:schemeClr val="dk1"/>
              </a:solidFill>
            </a:endParaRPr>
          </a:p>
          <a:p>
            <a:pPr algn="just" indent="-313182" lvl="0" marL="457200" rtl="0">
              <a:lnSpc>
                <a:spcPct val="100000"/>
              </a:lnSpc>
              <a:spcBef>
                <a:spcPts val="1000"/>
              </a:spcBef>
              <a:spcAft>
                <a:spcPts val="0"/>
              </a:spcAft>
              <a:buClr>
                <a:schemeClr val="dk1"/>
              </a:buClr>
              <a:buSzPct val="65454"/>
              <a:buAutoNum type="arabicPeriod"/>
            </a:pPr>
            <a:r>
              <a:rPr lang="en-US">
                <a:solidFill>
                  <a:schemeClr val="dk1"/>
                </a:solidFill>
              </a:rPr>
              <a:t>They are easily accessed and replicated: Provided you have the appropriate network rights, you can change a web.config file from a remote computer. You can also copy the web.config file and use it to apply identical settings to another application or another web server that runs the same application in a web farm scenario.</a:t>
            </a:r>
            <a:endParaRPr>
              <a:solidFill>
                <a:schemeClr val="dk1"/>
              </a:solidFill>
            </a:endParaRPr>
          </a:p>
          <a:p>
            <a:pPr algn="just" indent="-313182" lvl="0" marL="457200" rtl="0">
              <a:lnSpc>
                <a:spcPct val="100000"/>
              </a:lnSpc>
              <a:spcBef>
                <a:spcPts val="1400"/>
              </a:spcBef>
              <a:spcAft>
                <a:spcPts val="1000"/>
              </a:spcAft>
              <a:buClr>
                <a:schemeClr val="dk1"/>
              </a:buClr>
              <a:buSzPct val="65454"/>
              <a:buAutoNum type="arabicPeriod"/>
            </a:pPr>
            <a:r>
              <a:rPr lang="en-US">
                <a:solidFill>
                  <a:schemeClr val="dk1"/>
                </a:solidFill>
              </a:rPr>
              <a:t>The settings are easy to edit and understand: The settings in the web.config file are human-readable, which means they can be edited and understood without needing a special configuration tool.</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2" name="Shape 175"/>
        <p:cNvGrpSpPr/>
        <p:nvPr/>
      </p:nvGrpSpPr>
      <p:grpSpPr>
        <a:xfrm>
          <a:off x="0" y="0"/>
          <a:ext cx="0" cy="0"/>
          <a:chOff x="0" y="0"/>
          <a:chExt cx="0" cy="0"/>
        </a:xfrm>
      </p:grpSpPr>
      <p:sp>
        <p:nvSpPr>
          <p:cNvPr id="1048648" name="Google Shape;176;gf481af73ab_0_86"/>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rPr lang="en-US"/>
              <a:t>Working with the web.config File</a:t>
            </a:r>
          </a:p>
        </p:txBody>
      </p:sp>
      <p:sp>
        <p:nvSpPr>
          <p:cNvPr id="1048649" name="Google Shape;177;gf481af73ab_0_86"/>
          <p:cNvSpPr txBox="1"/>
          <p:nvPr>
            <p:ph type="body" idx="1"/>
          </p:nvPr>
        </p:nvSpPr>
        <p:spPr>
          <a:xfrm>
            <a:off x="1143000" y="2057400"/>
            <a:ext cx="10459500" cy="4038600"/>
          </a:xfrm>
          <a:prstGeom prst="rect"/>
        </p:spPr>
        <p:txBody>
          <a:bodyPr anchor="t" anchorCtr="0" bIns="45700" lIns="91425" rIns="91425" spcFirstLastPara="1" tIns="45700" wrap="square">
            <a:normAutofit/>
          </a:bodyPr>
          <a:p>
            <a:pPr algn="l" indent="-356949" lvl="0" marL="457200" rtl="0">
              <a:spcBef>
                <a:spcPts val="1400"/>
              </a:spcBef>
              <a:spcAft>
                <a:spcPts val="0"/>
              </a:spcAft>
              <a:buClr>
                <a:schemeClr val="dk1"/>
              </a:buClr>
              <a:buSzPct val="100000"/>
              <a:buChar char="•"/>
            </a:pPr>
            <a:r>
              <a:rPr sz="2608" lang="en-US">
                <a:solidFill>
                  <a:schemeClr val="dk1"/>
                </a:solidFill>
              </a:rPr>
              <a:t>The &lt;appSettings&gt; section allows you to add your own miscellaneous pieces of information.</a:t>
            </a:r>
            <a:endParaRPr sz="2608">
              <a:solidFill>
                <a:schemeClr val="dk1"/>
              </a:solidFill>
            </a:endParaRPr>
          </a:p>
          <a:p>
            <a:pPr algn="l" indent="-356949" lvl="0" marL="457200" rtl="0">
              <a:spcBef>
                <a:spcPts val="1000"/>
              </a:spcBef>
              <a:spcAft>
                <a:spcPts val="0"/>
              </a:spcAft>
              <a:buClr>
                <a:schemeClr val="dk1"/>
              </a:buClr>
              <a:buSzPct val="100000"/>
              <a:buChar char="•"/>
            </a:pPr>
            <a:r>
              <a:rPr sz="2608" lang="en-US">
                <a:solidFill>
                  <a:schemeClr val="dk1"/>
                </a:solidFill>
              </a:rPr>
              <a:t>The &lt;connectionStrings&gt; section allows you to define the connection information for accessing a database.</a:t>
            </a:r>
            <a:endParaRPr sz="2608">
              <a:solidFill>
                <a:schemeClr val="dk1"/>
              </a:solidFill>
            </a:endParaRPr>
          </a:p>
          <a:p>
            <a:pPr algn="l" indent="-356949" lvl="0" marL="457200" rtl="0">
              <a:spcBef>
                <a:spcPts val="1000"/>
              </a:spcBef>
              <a:spcAft>
                <a:spcPts val="0"/>
              </a:spcAft>
              <a:buClr>
                <a:schemeClr val="dk1"/>
              </a:buClr>
              <a:buSzPct val="100000"/>
              <a:buChar char="•"/>
            </a:pPr>
            <a:r>
              <a:rPr sz="2608" lang="en-US">
                <a:solidFill>
                  <a:schemeClr val="dk1"/>
                </a:solidFill>
              </a:rPr>
              <a:t>Inside the &lt;system.web&gt; element are separate elements for each aspect of website configuration. You can include as few or as many of these as you want. For example, if you want to control how ASP.NET’s security works, you’d add the &lt;authentication&gt; and &lt;authorization&gt; sections.</a:t>
            </a:r>
            <a:endParaRPr sz="2608">
              <a:solidFill>
                <a:schemeClr val="dk1"/>
              </a:solidFill>
            </a:endParaRPr>
          </a:p>
          <a:p>
            <a:pPr algn="l" indent="-356949" lvl="0" marL="457200" rtl="0">
              <a:spcBef>
                <a:spcPts val="1000"/>
              </a:spcBef>
              <a:spcAft>
                <a:spcPts val="0"/>
              </a:spcAft>
              <a:buClr>
                <a:schemeClr val="dk1"/>
              </a:buClr>
              <a:buSzPct val="100000"/>
              <a:buChar char="•"/>
            </a:pPr>
            <a:r>
              <a:rPr sz="2608" lang="en-US">
                <a:solidFill>
                  <a:schemeClr val="dk1"/>
                </a:solidFill>
              </a:rPr>
              <a:t>Most important is the&lt;compilation&gt;element, which uses two key attributes to specify two key details:</a:t>
            </a:r>
            <a:endParaRPr sz="2608">
              <a:solidFill>
                <a:schemeClr val="dk1"/>
              </a:solidFill>
            </a:endParaRPr>
          </a:p>
          <a:p>
            <a:pPr algn="l" indent="-356949" lvl="0" marL="457200" rtl="0">
              <a:spcBef>
                <a:spcPts val="1000"/>
              </a:spcBef>
              <a:spcAft>
                <a:spcPts val="0"/>
              </a:spcAft>
              <a:buClr>
                <a:schemeClr val="dk1"/>
              </a:buClr>
              <a:buSzPct val="100000"/>
              <a:buChar char="•"/>
            </a:pPr>
            <a:r>
              <a:rPr sz="2608" lang="en-US">
                <a:solidFill>
                  <a:schemeClr val="dk1"/>
                </a:solidFill>
              </a:rPr>
              <a:t>debug: This attribute tells ASP.NET whether to compile the application in debug mode so you can use Visual Studio’s debugging tools.</a:t>
            </a:r>
            <a:endParaRPr sz="2608">
              <a:solidFill>
                <a:schemeClr val="dk1"/>
              </a:solidFill>
            </a:endParaRPr>
          </a:p>
          <a:p>
            <a:pPr algn="l" indent="-356949" lvl="0" marL="457200" rtl="0">
              <a:spcBef>
                <a:spcPts val="1400"/>
              </a:spcBef>
              <a:spcAft>
                <a:spcPts val="1000"/>
              </a:spcAft>
              <a:buClr>
                <a:schemeClr val="dk1"/>
              </a:buClr>
              <a:buSzPct val="100000"/>
              <a:buChar char="•"/>
            </a:pPr>
            <a:r>
              <a:rPr sz="2608" lang="en-US">
                <a:solidFill>
                  <a:schemeClr val="dk1"/>
                </a:solidFill>
              </a:rPr>
              <a:t>targetFramework: This attribute tells Visual Studio what version of .NET you’re planning to use on your web server</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5" name="Shape 181"/>
        <p:cNvGrpSpPr/>
        <p:nvPr/>
      </p:nvGrpSpPr>
      <p:grpSpPr>
        <a:xfrm>
          <a:off x="0" y="0"/>
          <a:ext cx="0" cy="0"/>
          <a:chOff x="0" y="0"/>
          <a:chExt cx="0" cy="0"/>
        </a:xfrm>
      </p:grpSpPr>
      <p:sp>
        <p:nvSpPr>
          <p:cNvPr id="1048653" name="Google Shape;182;p3"/>
          <p:cNvSpPr txBox="1"/>
          <p:nvPr>
            <p:ph type="body" idx="1"/>
          </p:nvPr>
        </p:nvSpPr>
        <p:spPr>
          <a:xfrm>
            <a:off x="699796" y="737118"/>
            <a:ext cx="10944808" cy="5728996"/>
          </a:xfrm>
          <a:prstGeom prst="rect"/>
          <a:noFill/>
          <a:ln>
            <a:noFill/>
          </a:ln>
        </p:spPr>
        <p:txBody>
          <a:bodyPr anchor="t" anchorCtr="0" bIns="45700" lIns="91425" rIns="91425" spcFirstLastPara="1" tIns="45700" wrap="square">
            <a:normAutofit lnSpcReduction="10000"/>
          </a:bodyPr>
          <a:p>
            <a:pPr algn="l" indent="0" lvl="0" marL="45720" rtl="0">
              <a:lnSpc>
                <a:spcPct val="90000"/>
              </a:lnSpc>
              <a:spcBef>
                <a:spcPts val="0"/>
              </a:spcBef>
              <a:spcAft>
                <a:spcPts val="0"/>
              </a:spcAft>
              <a:buSzPts val="1440"/>
              <a:buNone/>
            </a:pPr>
            <a:r>
              <a:rPr b="1" sz="1800" i="0" lang="en-US">
                <a:solidFill>
                  <a:srgbClr val="222222"/>
                </a:solidFill>
                <a:latin typeface="Times New Roman"/>
                <a:ea typeface="Times New Roman"/>
                <a:cs typeface="Times New Roman"/>
                <a:sym typeface="Times New Roman"/>
              </a:rPr>
              <a:t>Assembly</a:t>
            </a:r>
          </a:p>
          <a:p>
            <a:pPr algn="l" indent="-182880" lvl="0" marL="228600" rtl="0">
              <a:lnSpc>
                <a:spcPct val="90000"/>
              </a:lnSpc>
              <a:spcBef>
                <a:spcPts val="1400"/>
              </a:spcBef>
              <a:spcAft>
                <a:spcPts val="0"/>
              </a:spcAft>
              <a:buSzPts val="1440"/>
              <a:buChar char="•"/>
            </a:pPr>
            <a:r>
              <a:rPr b="0" sz="1800" i="0" lang="en-US">
                <a:solidFill>
                  <a:srgbClr val="222222"/>
                </a:solidFill>
                <a:latin typeface="Times New Roman"/>
                <a:ea typeface="Times New Roman"/>
                <a:cs typeface="Times New Roman"/>
                <a:sym typeface="Times New Roman"/>
              </a:rPr>
              <a:t>An </a:t>
            </a:r>
            <a:r>
              <a:rPr b="1" sz="1800" i="0" lang="en-US">
                <a:solidFill>
                  <a:srgbClr val="222222"/>
                </a:solidFill>
                <a:latin typeface="Times New Roman"/>
                <a:ea typeface="Times New Roman"/>
                <a:cs typeface="Times New Roman"/>
                <a:sym typeface="Times New Roman"/>
              </a:rPr>
              <a:t>Assembly</a:t>
            </a:r>
            <a:r>
              <a:rPr b="0" sz="1800" i="0" lang="en-US">
                <a:solidFill>
                  <a:srgbClr val="222222"/>
                </a:solidFill>
                <a:latin typeface="Times New Roman"/>
                <a:ea typeface="Times New Roman"/>
                <a:cs typeface="Times New Roman"/>
                <a:sym typeface="Times New Roman"/>
              </a:rPr>
              <a:t> is a basic building block of . Net Framework applications. </a:t>
            </a:r>
          </a:p>
          <a:p>
            <a:pPr algn="l" indent="-182880" lvl="0" marL="228600" rtl="0">
              <a:lnSpc>
                <a:spcPct val="90000"/>
              </a:lnSpc>
              <a:spcBef>
                <a:spcPts val="1400"/>
              </a:spcBef>
              <a:spcAft>
                <a:spcPts val="0"/>
              </a:spcAft>
              <a:buSzPts val="1440"/>
              <a:buChar char="•"/>
            </a:pPr>
            <a:r>
              <a:rPr b="0" sz="1800" i="0" lang="en-US">
                <a:solidFill>
                  <a:srgbClr val="222222"/>
                </a:solidFill>
                <a:latin typeface="Times New Roman"/>
                <a:ea typeface="Times New Roman"/>
                <a:cs typeface="Times New Roman"/>
                <a:sym typeface="Times New Roman"/>
              </a:rPr>
              <a:t>It is basically compiled code that can be executed by the CLR. </a:t>
            </a:r>
          </a:p>
          <a:p>
            <a:pPr algn="l" indent="-182880" lvl="0" marL="228600" rtl="0">
              <a:lnSpc>
                <a:spcPct val="90000"/>
              </a:lnSpc>
              <a:spcBef>
                <a:spcPts val="1400"/>
              </a:spcBef>
              <a:spcAft>
                <a:spcPts val="0"/>
              </a:spcAft>
              <a:buSzPts val="1440"/>
              <a:buChar char="•"/>
            </a:pPr>
            <a:r>
              <a:rPr b="0" sz="1800" i="0" lang="en-US">
                <a:solidFill>
                  <a:srgbClr val="222222"/>
                </a:solidFill>
                <a:latin typeface="Times New Roman"/>
                <a:ea typeface="Times New Roman"/>
                <a:cs typeface="Times New Roman"/>
                <a:sym typeface="Times New Roman"/>
              </a:rPr>
              <a:t>An </a:t>
            </a:r>
            <a:r>
              <a:rPr b="1" sz="1800" i="0" lang="en-US">
                <a:solidFill>
                  <a:srgbClr val="222222"/>
                </a:solidFill>
                <a:latin typeface="Times New Roman"/>
                <a:ea typeface="Times New Roman"/>
                <a:cs typeface="Times New Roman"/>
                <a:sym typeface="Times New Roman"/>
              </a:rPr>
              <a:t>assembly</a:t>
            </a:r>
            <a:r>
              <a:rPr b="0" sz="1800" i="0" lang="en-US">
                <a:solidFill>
                  <a:srgbClr val="222222"/>
                </a:solidFill>
                <a:latin typeface="Times New Roman"/>
                <a:ea typeface="Times New Roman"/>
                <a:cs typeface="Times New Roman"/>
                <a:sym typeface="Times New Roman"/>
              </a:rPr>
              <a:t> is a collection of types and resources that are built to work together and form a logical unit of functionality.</a:t>
            </a:r>
          </a:p>
          <a:p>
            <a:pPr algn="l" indent="0" lvl="0" marL="45720" rtl="0">
              <a:lnSpc>
                <a:spcPct val="90000"/>
              </a:lnSpc>
              <a:spcBef>
                <a:spcPts val="1400"/>
              </a:spcBef>
              <a:spcAft>
                <a:spcPts val="0"/>
              </a:spcAft>
              <a:buSzPts val="1440"/>
              <a:buNone/>
            </a:pPr>
            <a:r>
              <a:t/>
            </a:r>
            <a:endParaRPr b="1" cap="none" sz="1800" i="0" strike="noStrike" u="none">
              <a:solidFill>
                <a:srgbClr val="222222"/>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rPr b="1" cap="none" sz="1800" i="0" lang="en-US" strike="noStrike" u="none">
                <a:solidFill>
                  <a:srgbClr val="222222"/>
                </a:solidFill>
                <a:latin typeface="Times New Roman"/>
                <a:ea typeface="Times New Roman"/>
                <a:cs typeface="Times New Roman"/>
                <a:sym typeface="Times New Roman"/>
              </a:rPr>
              <a:t>Assembly Class</a:t>
            </a:r>
            <a:endParaRPr b="0" sz="1400" i="0">
              <a:solidFill>
                <a:srgbClr val="222222"/>
              </a:solidFill>
              <a:latin typeface="arial"/>
              <a:ea typeface="arial"/>
              <a:cs typeface="arial"/>
              <a:sym typeface="arial"/>
            </a:endParaRPr>
          </a:p>
          <a:p>
            <a:pPr algn="l" indent="-182880" lvl="0" marL="228600" rtl="0">
              <a:lnSpc>
                <a:spcPct val="90000"/>
              </a:lnSpc>
              <a:spcBef>
                <a:spcPts val="1400"/>
              </a:spcBef>
              <a:spcAft>
                <a:spcPts val="0"/>
              </a:spcAft>
              <a:buSzPts val="1440"/>
              <a:buChar char="•"/>
            </a:pPr>
            <a:r>
              <a:rPr sz="1800" lang="en-US">
                <a:solidFill>
                  <a:srgbClr val="222222"/>
                </a:solidFill>
                <a:latin typeface="Times New Roman"/>
                <a:ea typeface="Times New Roman"/>
                <a:cs typeface="Times New Roman"/>
                <a:sym typeface="Times New Roman"/>
              </a:rPr>
              <a:t>An assembly is a file that is automatically generated by the compiler upon successful compilation of every . NET application. </a:t>
            </a:r>
          </a:p>
          <a:p>
            <a:pPr algn="l" indent="-182880" lvl="0" marL="228600" rtl="0">
              <a:lnSpc>
                <a:spcPct val="90000"/>
              </a:lnSpc>
              <a:spcBef>
                <a:spcPts val="1400"/>
              </a:spcBef>
              <a:spcAft>
                <a:spcPts val="0"/>
              </a:spcAft>
              <a:buSzPts val="1440"/>
              <a:buChar char="•"/>
            </a:pPr>
            <a:r>
              <a:rPr sz="1800" lang="en-US">
                <a:solidFill>
                  <a:srgbClr val="222222"/>
                </a:solidFill>
                <a:latin typeface="Times New Roman"/>
                <a:ea typeface="Times New Roman"/>
                <a:cs typeface="Times New Roman"/>
                <a:sym typeface="Times New Roman"/>
              </a:rPr>
              <a:t>It can be either a Dynamic Link Library (DLL) or an executable file. </a:t>
            </a:r>
          </a:p>
          <a:p>
            <a:pPr algn="l" indent="-182880" lvl="0" marL="228600" rtl="0">
              <a:lnSpc>
                <a:spcPct val="90000"/>
              </a:lnSpc>
              <a:spcBef>
                <a:spcPts val="1400"/>
              </a:spcBef>
              <a:spcAft>
                <a:spcPts val="0"/>
              </a:spcAft>
              <a:buSzPts val="1440"/>
              <a:buChar char="•"/>
            </a:pPr>
            <a:r>
              <a:rPr sz="1800" lang="en-US">
                <a:solidFill>
                  <a:srgbClr val="222222"/>
                </a:solidFill>
                <a:latin typeface="Times New Roman"/>
                <a:ea typeface="Times New Roman"/>
                <a:cs typeface="Times New Roman"/>
                <a:sym typeface="Times New Roman"/>
              </a:rPr>
              <a:t>An Assembly contains Intermediate Language (IL) code, which is similar to Java byte code.</a:t>
            </a:r>
          </a:p>
          <a:p>
            <a:pPr algn="l" indent="-182880" lvl="0" marL="228600" rtl="0">
              <a:lnSpc>
                <a:spcPct val="90000"/>
              </a:lnSpc>
              <a:spcBef>
                <a:spcPts val="1400"/>
              </a:spcBef>
              <a:spcAft>
                <a:spcPts val="0"/>
              </a:spcAft>
              <a:buSzPts val="1440"/>
              <a:buChar char="•"/>
            </a:pPr>
            <a:r>
              <a:rPr sz="1800" lang="en-US">
                <a:solidFill>
                  <a:srgbClr val="222222"/>
                </a:solidFill>
                <a:latin typeface="Times New Roman"/>
                <a:ea typeface="Times New Roman"/>
                <a:cs typeface="Times New Roman"/>
                <a:sym typeface="Times New Roman"/>
              </a:rPr>
              <a:t>There are two types of assemblies: private and shared. </a:t>
            </a:r>
          </a:p>
          <a:p>
            <a:pPr algn="l" indent="-182880" lvl="0" marL="228600" rtl="0">
              <a:lnSpc>
                <a:spcPct val="90000"/>
              </a:lnSpc>
              <a:spcBef>
                <a:spcPts val="1400"/>
              </a:spcBef>
              <a:spcAft>
                <a:spcPts val="0"/>
              </a:spcAft>
              <a:buSzPts val="1440"/>
              <a:buChar char="•"/>
            </a:pPr>
            <a:r>
              <a:rPr sz="1800" lang="en-US">
                <a:solidFill>
                  <a:srgbClr val="222222"/>
                </a:solidFill>
                <a:latin typeface="Times New Roman"/>
                <a:ea typeface="Times New Roman"/>
                <a:cs typeface="Times New Roman"/>
                <a:sym typeface="Times New Roman"/>
              </a:rPr>
              <a:t>A </a:t>
            </a:r>
            <a:r>
              <a:rPr b="1" sz="1800" lang="en-US">
                <a:solidFill>
                  <a:srgbClr val="222222"/>
                </a:solidFill>
                <a:latin typeface="Times New Roman"/>
                <a:ea typeface="Times New Roman"/>
                <a:cs typeface="Times New Roman"/>
                <a:sym typeface="Times New Roman"/>
              </a:rPr>
              <a:t>private</a:t>
            </a:r>
            <a:r>
              <a:rPr sz="1800" lang="en-US">
                <a:solidFill>
                  <a:srgbClr val="222222"/>
                </a:solidFill>
                <a:latin typeface="Times New Roman"/>
                <a:ea typeface="Times New Roman"/>
                <a:cs typeface="Times New Roman"/>
                <a:sym typeface="Times New Roman"/>
              </a:rPr>
              <a:t> assembly can be used by only a single application. </a:t>
            </a:r>
          </a:p>
          <a:p>
            <a:pPr algn="l" indent="-182880" lvl="0" marL="228600" rtl="0">
              <a:lnSpc>
                <a:spcPct val="90000"/>
              </a:lnSpc>
              <a:spcBef>
                <a:spcPts val="1400"/>
              </a:spcBef>
              <a:spcAft>
                <a:spcPts val="0"/>
              </a:spcAft>
              <a:buSzPts val="1440"/>
              <a:buChar char="•"/>
            </a:pPr>
            <a:r>
              <a:rPr sz="1800" lang="en-US">
                <a:solidFill>
                  <a:srgbClr val="222222"/>
                </a:solidFill>
                <a:latin typeface="Times New Roman"/>
                <a:ea typeface="Times New Roman"/>
                <a:cs typeface="Times New Roman"/>
                <a:sym typeface="Times New Roman"/>
              </a:rPr>
              <a:t>A </a:t>
            </a:r>
            <a:r>
              <a:rPr b="1" sz="1800" lang="en-US">
                <a:solidFill>
                  <a:srgbClr val="222222"/>
                </a:solidFill>
                <a:latin typeface="Times New Roman"/>
                <a:ea typeface="Times New Roman"/>
                <a:cs typeface="Times New Roman"/>
                <a:sym typeface="Times New Roman"/>
              </a:rPr>
              <a:t>shared</a:t>
            </a:r>
            <a:r>
              <a:rPr sz="1800" lang="en-US">
                <a:solidFill>
                  <a:srgbClr val="222222"/>
                </a:solidFill>
                <a:latin typeface="Times New Roman"/>
                <a:ea typeface="Times New Roman"/>
                <a:cs typeface="Times New Roman"/>
                <a:sym typeface="Times New Roman"/>
              </a:rPr>
              <a:t> assembly, can be used by all applications located on the same server. Shared assemblies are located in the Global Assembly Cache (GAC).</a:t>
            </a:r>
            <a:endParaRPr sz="1800">
              <a:solidFill>
                <a:srgbClr val="22222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8" name="Shape 186"/>
        <p:cNvGrpSpPr/>
        <p:nvPr/>
      </p:nvGrpSpPr>
      <p:grpSpPr>
        <a:xfrm>
          <a:off x="0" y="0"/>
          <a:ext cx="0" cy="0"/>
          <a:chOff x="0" y="0"/>
          <a:chExt cx="0" cy="0"/>
        </a:xfrm>
      </p:grpSpPr>
      <p:sp>
        <p:nvSpPr>
          <p:cNvPr id="1048656" name="Google Shape;187;p4"/>
          <p:cNvSpPr txBox="1"/>
          <p:nvPr>
            <p:ph type="title"/>
          </p:nvPr>
        </p:nvSpPr>
        <p:spPr>
          <a:xfrm>
            <a:off x="697147" y="401216"/>
            <a:ext cx="10337385" cy="454090"/>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chemeClr val="dk1"/>
              </a:buClr>
              <a:buSzPct val="100000"/>
              <a:buFont typeface="Times New Roman"/>
              <a:buNone/>
            </a:pPr>
            <a:br>
              <a:rPr sz="4400" lang="en-US">
                <a:solidFill>
                  <a:schemeClr val="dk1"/>
                </a:solidFill>
                <a:latin typeface="Times New Roman"/>
                <a:ea typeface="Times New Roman"/>
                <a:cs typeface="Times New Roman"/>
                <a:sym typeface="Times New Roman"/>
              </a:rPr>
            </a:br>
            <a:r>
              <a:rPr b="1" sz="3600" lang="en-US">
                <a:solidFill>
                  <a:srgbClr val="FF0000"/>
                </a:solidFill>
                <a:latin typeface="Times New Roman"/>
                <a:ea typeface="Times New Roman"/>
                <a:cs typeface="Times New Roman"/>
                <a:sym typeface="Times New Roman"/>
              </a:rPr>
              <a:t>ASP.NET - Directives</a:t>
            </a:r>
            <a:br>
              <a:rPr sz="4400" lang="en-US">
                <a:solidFill>
                  <a:schemeClr val="dk1"/>
                </a:solidFill>
                <a:latin typeface="Times New Roman"/>
                <a:ea typeface="Times New Roman"/>
                <a:cs typeface="Times New Roman"/>
                <a:sym typeface="Times New Roman"/>
              </a:rPr>
            </a:br>
          </a:p>
        </p:txBody>
      </p:sp>
      <p:sp>
        <p:nvSpPr>
          <p:cNvPr id="1048657" name="Google Shape;188;p4"/>
          <p:cNvSpPr txBox="1"/>
          <p:nvPr>
            <p:ph type="body" idx="1"/>
          </p:nvPr>
        </p:nvSpPr>
        <p:spPr>
          <a:xfrm>
            <a:off x="503854" y="855306"/>
            <a:ext cx="11206064" cy="5601478"/>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ASP.NET directives are instructions to specify optional settings, such as registering a custom control and page language.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These settings describe how the web forms (.aspx) or user controls (.ascx) pages are processed by the .Net framework.</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syntax for declaring a directive is:</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&lt;%@  directive_name attribute=value  [attribute=value]  %&gt;</a:t>
            </a:r>
            <a:endParaRPr b="1"/>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b="1" sz="2000" lang="en-US">
                <a:solidFill>
                  <a:schemeClr val="dk1"/>
                </a:solidFill>
                <a:latin typeface="Times New Roman"/>
                <a:ea typeface="Times New Roman"/>
                <a:cs typeface="Times New Roman"/>
                <a:sym typeface="Times New Roman"/>
              </a:rPr>
              <a:t>The Application Directive</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The Application directive defines application-specific attributes. </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It is provided at the top of the global.aspx file.</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Syntax:</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&lt;%@ Application Language="C#" %&gt;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1" name="Shape 193"/>
        <p:cNvGrpSpPr/>
        <p:nvPr/>
      </p:nvGrpSpPr>
      <p:grpSpPr>
        <a:xfrm>
          <a:off x="0" y="0"/>
          <a:ext cx="0" cy="0"/>
          <a:chOff x="0" y="0"/>
          <a:chExt cx="0" cy="0"/>
        </a:xfrm>
      </p:grpSpPr>
      <p:sp>
        <p:nvSpPr>
          <p:cNvPr id="1048660" name="Google Shape;194;p5"/>
          <p:cNvSpPr txBox="1"/>
          <p:nvPr>
            <p:ph type="body" idx="1"/>
          </p:nvPr>
        </p:nvSpPr>
        <p:spPr>
          <a:xfrm>
            <a:off x="671804" y="746449"/>
            <a:ext cx="10344067" cy="5349551"/>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The attributes of the Application directive are:</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graphicFrame>
        <p:nvGraphicFramePr>
          <p:cNvPr id="4194304" name="Google Shape;195;p5"/>
          <p:cNvGraphicFramePr>
            <a:graphicFrameLocks/>
          </p:cNvGraphicFramePr>
          <p:nvPr/>
        </p:nvGraphicFramePr>
        <p:xfrm>
          <a:off x="951413" y="1271606"/>
          <a:ext cx="3000000" cy="3000000"/>
        </p:xfrm>
        <a:graphic>
          <a:graphicData uri="http://schemas.openxmlformats.org/drawingml/2006/table">
            <a:tbl>
              <a:tblPr>
                <a:noFill/>
                <a:tableStyleId>{7BC59329-BD77-43EF-B5DC-B2ACBF0DB552}</a:tableStyleId>
              </a:tblPr>
              <a:tblGrid>
                <a:gridCol w="2283500"/>
                <a:gridCol w="5862450"/>
              </a:tblGrid>
              <a:tr h="436900">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Attributes</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Description</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436900">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Inherits</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The name of the class from which to inherit.</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739375">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Description</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The text description of the application. Parsers and compilers ignore this.</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36900">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Language</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The language used in code blocks.</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
        <p:nvSpPr>
          <p:cNvPr id="1048661" name="Google Shape;196;p5"/>
          <p:cNvSpPr txBox="1"/>
          <p:nvPr/>
        </p:nvSpPr>
        <p:spPr>
          <a:xfrm>
            <a:off x="671804" y="3555069"/>
            <a:ext cx="10848300" cy="29091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chemeClr val="dk1"/>
                </a:solidFill>
                <a:latin typeface="Times New Roman"/>
                <a:ea typeface="Times New Roman"/>
                <a:cs typeface="Times New Roman"/>
                <a:sym typeface="Times New Roman"/>
              </a:rPr>
              <a:t>The Assembly Directive</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2000" i="0" strike="noStrike" u="none">
              <a:solidFill>
                <a:schemeClr val="dk1"/>
              </a:solidFill>
              <a:latin typeface="Times New Roman"/>
              <a:ea typeface="Times New Roman"/>
              <a:cs typeface="Times New Roman"/>
              <a:sym typeface="Times New Roman"/>
            </a:endParaRPr>
          </a:p>
          <a:p>
            <a:pPr algn="l" indent="-342900" lvl="0" marL="342900" marR="0" rtl="0">
              <a:lnSpc>
                <a:spcPct val="100000"/>
              </a:lnSpc>
              <a:spcBef>
                <a:spcPts val="0"/>
              </a:spcBef>
              <a:spcAft>
                <a:spcPts val="0"/>
              </a:spcAft>
              <a:buClr>
                <a:schemeClr val="dk1"/>
              </a:buClr>
              <a:buSzPts val="2000"/>
              <a:buFont typeface="Arial"/>
              <a:buChar char="•"/>
            </a:pPr>
            <a:r>
              <a:rPr b="0" cap="none" sz="2000" i="0" lang="en-US" strike="noStrike" u="none">
                <a:solidFill>
                  <a:schemeClr val="dk1"/>
                </a:solidFill>
                <a:latin typeface="Times New Roman"/>
                <a:ea typeface="Times New Roman"/>
                <a:cs typeface="Times New Roman"/>
                <a:sym typeface="Times New Roman"/>
              </a:rPr>
              <a:t>The Assembly directive links an assembly to the page or the application at parse time. </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2000" i="0" strike="noStrike" u="none">
              <a:solidFill>
                <a:schemeClr val="dk1"/>
              </a:solidFill>
              <a:latin typeface="Times New Roman"/>
              <a:ea typeface="Times New Roman"/>
              <a:cs typeface="Times New Roman"/>
              <a:sym typeface="Times New Roman"/>
            </a:endParaRPr>
          </a:p>
          <a:p>
            <a:pPr algn="l" indent="-342900" lvl="0" marL="342900" marR="0" rtl="0">
              <a:lnSpc>
                <a:spcPct val="100000"/>
              </a:lnSpc>
              <a:spcBef>
                <a:spcPts val="0"/>
              </a:spcBef>
              <a:spcAft>
                <a:spcPts val="0"/>
              </a:spcAft>
              <a:buClr>
                <a:schemeClr val="dk1"/>
              </a:buClr>
              <a:buSzPts val="2000"/>
              <a:buFont typeface="Arial"/>
              <a:buChar char="•"/>
            </a:pPr>
            <a:r>
              <a:rPr b="0" cap="none" sz="2000" i="0" lang="en-US" strike="noStrike" u="none">
                <a:solidFill>
                  <a:schemeClr val="dk1"/>
                </a:solidFill>
                <a:latin typeface="Times New Roman"/>
                <a:ea typeface="Times New Roman"/>
                <a:cs typeface="Times New Roman"/>
                <a:sym typeface="Times New Roman"/>
              </a:rPr>
              <a:t>This could appear either in the global.asax file for application-wide linking, in the page file, a user control file for linking to a page or user control.</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2000" i="0" strike="noStrike" u="none">
              <a:solidFill>
                <a:schemeClr val="dk1"/>
              </a:solidFill>
              <a:latin typeface="Times New Roman"/>
              <a:ea typeface="Times New Roman"/>
              <a:cs typeface="Times New Roman"/>
              <a:sym typeface="Times New Roman"/>
            </a:endParaRPr>
          </a:p>
          <a:p>
            <a:pPr algn="l" indent="-342900" lvl="0" marL="342900" marR="0" rtl="0">
              <a:lnSpc>
                <a:spcPct val="115000"/>
              </a:lnSpc>
              <a:spcBef>
                <a:spcPts val="0"/>
              </a:spcBef>
              <a:spcAft>
                <a:spcPts val="0"/>
              </a:spcAft>
              <a:buClr>
                <a:schemeClr val="dk1"/>
              </a:buClr>
              <a:buSzPts val="2000"/>
              <a:buFont typeface="Arial"/>
              <a:buChar char="•"/>
            </a:pPr>
            <a:r>
              <a:rPr b="0" cap="none" sz="2000" i="0" lang="en-US" strike="noStrike" u="none">
                <a:solidFill>
                  <a:schemeClr val="dk1"/>
                </a:solidFill>
                <a:latin typeface="Times New Roman"/>
                <a:ea typeface="Times New Roman"/>
                <a:cs typeface="Times New Roman"/>
                <a:sym typeface="Times New Roman"/>
              </a:rPr>
              <a:t>The basic syntax of Assembly directive is:</a:t>
            </a:r>
            <a:endParaRPr b="0" cap="none" sz="2000" i="0" strike="noStrike" u="none">
              <a:solidFill>
                <a:schemeClr val="dk1"/>
              </a:solidFill>
              <a:latin typeface="Times New Roman"/>
              <a:ea typeface="Times New Roman"/>
              <a:cs typeface="Times New Roman"/>
              <a:sym typeface="Times New Roman"/>
            </a:endParaRPr>
          </a:p>
          <a:p>
            <a:pPr algn="l" indent="0" lvl="0" marL="0" marR="0" rtl="0">
              <a:lnSpc>
                <a:spcPct val="115000"/>
              </a:lnSpc>
              <a:spcBef>
                <a:spcPts val="0"/>
              </a:spcBef>
              <a:spcAft>
                <a:spcPts val="0"/>
              </a:spcAft>
              <a:buClr>
                <a:srgbClr val="000000"/>
              </a:buClr>
              <a:buSzPts val="2000"/>
              <a:buFont typeface="Arial"/>
              <a:buNone/>
            </a:pPr>
            <a:r>
              <a:rPr b="1" cap="none" sz="2000" i="0" lang="en-US" strike="noStrike" u="none">
                <a:solidFill>
                  <a:schemeClr val="dk1"/>
                </a:solidFill>
                <a:latin typeface="Times New Roman"/>
                <a:ea typeface="Times New Roman"/>
                <a:cs typeface="Times New Roman"/>
                <a:sym typeface="Times New Roman"/>
              </a:rPr>
              <a:t>&lt;%@ Assembly Name ="myassembly" %&gt;</a:t>
            </a:r>
            <a:endParaRPr b="1" cap="none" sz="1400" i="0" strike="noStrike" u="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4" name="Shape 201"/>
        <p:cNvGrpSpPr/>
        <p:nvPr/>
      </p:nvGrpSpPr>
      <p:grpSpPr>
        <a:xfrm>
          <a:off x="0" y="0"/>
          <a:ext cx="0" cy="0"/>
          <a:chOff x="0" y="0"/>
          <a:chExt cx="0" cy="0"/>
        </a:xfrm>
      </p:grpSpPr>
      <p:sp>
        <p:nvSpPr>
          <p:cNvPr id="1048665" name="Google Shape;202;p6"/>
          <p:cNvSpPr txBox="1"/>
          <p:nvPr>
            <p:ph type="body" idx="1"/>
          </p:nvPr>
        </p:nvSpPr>
        <p:spPr>
          <a:xfrm>
            <a:off x="671804" y="632927"/>
            <a:ext cx="11028900" cy="57291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The attributes of the Assembly directive are:</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graphicFrame>
        <p:nvGraphicFramePr>
          <p:cNvPr id="4194305" name="Google Shape;203;p6"/>
          <p:cNvGraphicFramePr>
            <a:graphicFrameLocks/>
          </p:cNvGraphicFramePr>
          <p:nvPr/>
        </p:nvGraphicFramePr>
        <p:xfrm>
          <a:off x="1143189" y="1255123"/>
          <a:ext cx="3000000" cy="3000000"/>
        </p:xfrm>
        <a:graphic>
          <a:graphicData uri="http://schemas.openxmlformats.org/drawingml/2006/table">
            <a:tbl>
              <a:tblPr>
                <a:noFill/>
                <a:tableStyleId>{7BC59329-BD77-43EF-B5DC-B2ACBF0DB552}</a:tableStyleId>
              </a:tblPr>
              <a:tblGrid>
                <a:gridCol w="2460650"/>
                <a:gridCol w="6323925"/>
              </a:tblGrid>
              <a:tr h="463675">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Attributes</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Description</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463675">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Name</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The name of the assembly to be linked.</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784675">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Src</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t>The path to the source file to be linked and compiled dynamically.</a:t>
                      </a:r>
                      <a:endParaRPr cap="none" sz="1400" strike="noStrike" u="none"/>
                    </a:p>
                  </a:txBody>
                  <a:tcPr marL="60950" marR="60950" marT="60950" marB="609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
        <p:nvSpPr>
          <p:cNvPr id="1048666" name="Google Shape;204;p6"/>
          <p:cNvSpPr txBox="1"/>
          <p:nvPr/>
        </p:nvSpPr>
        <p:spPr>
          <a:xfrm>
            <a:off x="951722" y="3225101"/>
            <a:ext cx="9890400" cy="22473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chemeClr val="dk1"/>
                </a:solidFill>
                <a:latin typeface="Times New Roman"/>
                <a:ea typeface="Times New Roman"/>
                <a:cs typeface="Times New Roman"/>
                <a:sym typeface="Times New Roman"/>
              </a:rPr>
              <a:t>The Control Directive</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2000" i="0" strike="noStrike" u="none">
              <a:solidFill>
                <a:schemeClr val="dk1"/>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2000"/>
              <a:buFont typeface="Arial"/>
              <a:buNone/>
            </a:pPr>
            <a:r>
              <a:rPr b="0" cap="none" sz="2000" i="0" lang="en-US" strike="noStrike" u="none">
                <a:solidFill>
                  <a:schemeClr val="dk1"/>
                </a:solidFill>
                <a:latin typeface="Times New Roman"/>
                <a:ea typeface="Times New Roman"/>
                <a:cs typeface="Times New Roman"/>
                <a:sym typeface="Times New Roman"/>
              </a:rPr>
              <a:t>The control directive is used with the user controls and appears in the user control (.ascx) files.</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2000" i="0" strike="noStrike" u="none">
              <a:solidFill>
                <a:schemeClr val="dk1"/>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2000"/>
              <a:buFont typeface="Arial"/>
              <a:buNone/>
            </a:pPr>
            <a:r>
              <a:rPr b="0" cap="none" sz="2000" i="0" lang="en-US" strike="noStrike" u="none">
                <a:solidFill>
                  <a:schemeClr val="dk1"/>
                </a:solidFill>
                <a:latin typeface="Times New Roman"/>
                <a:ea typeface="Times New Roman"/>
                <a:cs typeface="Times New Roman"/>
                <a:sym typeface="Times New Roman"/>
              </a:rPr>
              <a:t>The basic syntax of Control directive is:</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2000" i="0" strike="noStrike" u="none">
              <a:solidFill>
                <a:schemeClr val="dk1"/>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chemeClr val="dk1"/>
                </a:solidFill>
                <a:latin typeface="Times New Roman"/>
                <a:ea typeface="Times New Roman"/>
                <a:cs typeface="Times New Roman"/>
                <a:sym typeface="Times New Roman"/>
              </a:rPr>
              <a:t>&lt;%@ Control Language="C#"  EnableViewState="false" %&gt;</a:t>
            </a:r>
            <a:endParaRPr b="1" cap="none" sz="2000" i="0" strike="noStrike" u="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7" name="Shape 209"/>
        <p:cNvGrpSpPr/>
        <p:nvPr/>
      </p:nvGrpSpPr>
      <p:grpSpPr>
        <a:xfrm>
          <a:off x="0" y="0"/>
          <a:ext cx="0" cy="0"/>
          <a:chOff x="0" y="0"/>
          <a:chExt cx="0" cy="0"/>
        </a:xfrm>
      </p:grpSpPr>
      <p:graphicFrame>
        <p:nvGraphicFramePr>
          <p:cNvPr id="4194306" name="Google Shape;210;p7"/>
          <p:cNvGraphicFramePr>
            <a:graphicFrameLocks/>
          </p:cNvGraphicFramePr>
          <p:nvPr/>
        </p:nvGraphicFramePr>
        <p:xfrm>
          <a:off x="811762" y="1007999"/>
          <a:ext cx="3000000" cy="3000000"/>
        </p:xfrm>
        <a:graphic>
          <a:graphicData uri="http://schemas.openxmlformats.org/drawingml/2006/table">
            <a:tbl>
              <a:tblPr>
                <a:noFill/>
                <a:tableStyleId>{7BC59329-BD77-43EF-B5DC-B2ACBF0DB552}</a:tableStyleId>
              </a:tblPr>
              <a:tblGrid>
                <a:gridCol w="2929850"/>
                <a:gridCol w="7529775"/>
              </a:tblGrid>
              <a:tr h="356075">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Attributes</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Description</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602600">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AutoEventWireup</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The Boolean value that enables or disables automatic association of events to handlers.</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6075">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ClassName</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The file name for the control.</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602600">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Debug</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The Boolean value that enables or disables compiling with debug symbols.</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602600">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Description</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The text description of the control page, ignored by compiler.</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602600">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EnableViewState</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The Boolean value that indicates whether view state is maintained across page requests.</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602600">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Explicit</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For VB language, tells the compiler to use option explicit mode.</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6075">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Inherits</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The class from which the control page inherits.</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6075">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Language</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The language for code and script.</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6075">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Src</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The filename for the code-behind class.</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602600">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Strict</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p>
                      <a:pPr algn="l" indent="0" lvl="0" marL="0" marR="0" rtl="0">
                        <a:lnSpc>
                          <a:spcPct val="100000"/>
                        </a:lnSpc>
                        <a:spcBef>
                          <a:spcPts val="0"/>
                        </a:spcBef>
                        <a:spcAft>
                          <a:spcPts val="0"/>
                        </a:spcAft>
                        <a:buClr>
                          <a:srgbClr val="000000"/>
                        </a:buClr>
                        <a:buSzPts val="1600"/>
                        <a:buFont typeface="Arial"/>
                        <a:buNone/>
                      </a:pPr>
                      <a:r>
                        <a:rPr cap="none" sz="1600" lang="en-US" strike="noStrike" u="none"/>
                        <a:t>For VB language, tells the compiler to use the option strict mode</a:t>
                      </a:r>
                      <a:endParaRPr cap="none" sz="1400" strike="noStrike" u="none"/>
                    </a:p>
                  </a:txBody>
                  <a:tcPr marL="54775" marR="54775" marT="54775" marB="547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
        <p:nvSpPr>
          <p:cNvPr id="1048670" name="Google Shape;211;p7"/>
          <p:cNvSpPr txBox="1"/>
          <p:nvPr/>
        </p:nvSpPr>
        <p:spPr>
          <a:xfrm>
            <a:off x="811763" y="454092"/>
            <a:ext cx="6097554" cy="40011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0" cap="none" sz="2000" i="0" lang="en-US" strike="noStrike" u="none">
                <a:solidFill>
                  <a:schemeClr val="dk1"/>
                </a:solidFill>
                <a:latin typeface="Times New Roman"/>
                <a:ea typeface="Times New Roman"/>
                <a:cs typeface="Times New Roman"/>
                <a:sym typeface="Times New Roman"/>
              </a:rPr>
              <a:t>The attributes of the Control directive are:</a:t>
            </a:r>
            <a:endParaRPr b="0" cap="none" sz="2000" i="0" strike="noStrike" u="non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0" name="Shape 215"/>
        <p:cNvGrpSpPr/>
        <p:nvPr/>
      </p:nvGrpSpPr>
      <p:grpSpPr>
        <a:xfrm>
          <a:off x="0" y="0"/>
          <a:ext cx="0" cy="0"/>
          <a:chOff x="0" y="0"/>
          <a:chExt cx="0" cy="0"/>
        </a:xfrm>
      </p:grpSpPr>
      <p:sp>
        <p:nvSpPr>
          <p:cNvPr id="1048674" name="Google Shape;216;p8"/>
          <p:cNvSpPr txBox="1"/>
          <p:nvPr>
            <p:ph type="body" idx="1"/>
          </p:nvPr>
        </p:nvSpPr>
        <p:spPr>
          <a:xfrm>
            <a:off x="438539" y="438539"/>
            <a:ext cx="11290165" cy="5974453"/>
          </a:xfrm>
          <a:prstGeom prst="rect"/>
          <a:noFill/>
          <a:ln>
            <a:noFill/>
          </a:ln>
        </p:spPr>
        <p:txBody>
          <a:bodyPr anchor="t" anchorCtr="0" bIns="45700" lIns="91425" rIns="91425" spcFirstLastPara="1" tIns="45700" wrap="square">
            <a:normAutofit/>
          </a:bodyPr>
          <a:p>
            <a:pPr algn="l" indent="-88900" lvl="0" marL="228600" rtl="0">
              <a:lnSpc>
                <a:spcPct val="90000"/>
              </a:lnSpc>
              <a:spcBef>
                <a:spcPts val="0"/>
              </a:spcBef>
              <a:spcAft>
                <a:spcPts val="0"/>
              </a:spcAft>
              <a:buSzPct val="80000"/>
              <a:buNone/>
            </a:pPr>
            <a:r>
              <a:t/>
            </a:r>
            <a:endParaRPr b="1" sz="2000">
              <a:solidFill>
                <a:schemeClr val="dk1"/>
              </a:solidFill>
              <a:latin typeface="Times New Roman"/>
              <a:ea typeface="Times New Roman"/>
              <a:cs typeface="Times New Roman"/>
              <a:sym typeface="Times New Roman"/>
            </a:endParaRPr>
          </a:p>
          <a:p>
            <a:pPr algn="l" indent="0" lvl="0" marL="228600" rtl="0">
              <a:lnSpc>
                <a:spcPct val="90000"/>
              </a:lnSpc>
              <a:spcBef>
                <a:spcPts val="1400"/>
              </a:spcBef>
              <a:spcAft>
                <a:spcPts val="0"/>
              </a:spcAft>
              <a:buSzPct val="77837"/>
              <a:buNone/>
            </a:pPr>
            <a:r>
              <a:rPr b="1" sz="2000" lang="en-US">
                <a:solidFill>
                  <a:schemeClr val="dk1"/>
                </a:solidFill>
                <a:latin typeface="Times New Roman"/>
                <a:ea typeface="Times New Roman"/>
                <a:cs typeface="Times New Roman"/>
                <a:sym typeface="Times New Roman"/>
              </a:rPr>
              <a:t>Master Directive</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ct val="80000"/>
              <a:buChar char="•"/>
            </a:pPr>
            <a:r>
              <a:rPr sz="2000" lang="en-US">
                <a:solidFill>
                  <a:schemeClr val="dk1"/>
                </a:solidFill>
                <a:latin typeface="Times New Roman"/>
                <a:ea typeface="Times New Roman"/>
                <a:cs typeface="Times New Roman"/>
                <a:sym typeface="Times New Roman"/>
              </a:rPr>
              <a:t>The Master directive specifies a page file as being the master page. Identifies a page as a master page and defines attributes used by the ASP.NET page parser and compiler and can be included only in .master files.</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ct val="80000"/>
              <a:buChar char="•"/>
            </a:pPr>
            <a:r>
              <a:rPr sz="2000" lang="en-US">
                <a:solidFill>
                  <a:schemeClr val="dk1"/>
                </a:solidFill>
                <a:latin typeface="Times New Roman"/>
                <a:ea typeface="Times New Roman"/>
                <a:cs typeface="Times New Roman"/>
                <a:sym typeface="Times New Roman"/>
              </a:rPr>
              <a:t>The basic syntax of sample MasterPage directive is:</a:t>
            </a:r>
          </a:p>
          <a:p>
            <a:pPr algn="l" indent="0" lvl="0" marL="228600" rtl="0">
              <a:lnSpc>
                <a:spcPct val="90000"/>
              </a:lnSpc>
              <a:spcBef>
                <a:spcPts val="1400"/>
              </a:spcBef>
              <a:spcAft>
                <a:spcPts val="0"/>
              </a:spcAft>
              <a:buSzPct val="77837"/>
              <a:buNone/>
            </a:pPr>
            <a:r>
              <a:rPr b="1" sz="2000" lang="en-US">
                <a:solidFill>
                  <a:schemeClr val="dk1"/>
                </a:solidFill>
                <a:latin typeface="Times New Roman"/>
                <a:ea typeface="Times New Roman"/>
                <a:cs typeface="Times New Roman"/>
                <a:sym typeface="Times New Roman"/>
              </a:rPr>
              <a:t>&lt;%@ MasterPage Language="C#"  AutoEventWireup="true"  CodeFile="SiteMater.master.cs" Inherits="SiteMaster"  %&gt;</a:t>
            </a:r>
            <a:endParaRPr b="1"/>
          </a:p>
          <a:p>
            <a:pPr algn="l" indent="-88900" lvl="0" marL="228600" rtl="0">
              <a:lnSpc>
                <a:spcPct val="90000"/>
              </a:lnSpc>
              <a:spcBef>
                <a:spcPts val="1400"/>
              </a:spcBef>
              <a:spcAft>
                <a:spcPts val="0"/>
              </a:spcAft>
              <a:buSzPct val="800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ct val="80000"/>
              <a:buChar char="•"/>
            </a:pPr>
            <a:r>
              <a:rPr b="1" sz="2000" lang="en-US">
                <a:solidFill>
                  <a:schemeClr val="dk1"/>
                </a:solidFill>
                <a:latin typeface="Times New Roman"/>
                <a:ea typeface="Times New Roman"/>
                <a:cs typeface="Times New Roman"/>
                <a:sym typeface="Times New Roman"/>
              </a:rPr>
              <a:t>@ MasterType </a:t>
            </a:r>
            <a:r>
              <a:rPr sz="2000" lang="en-US">
                <a:solidFill>
                  <a:schemeClr val="dk1"/>
                </a:solidFill>
                <a:latin typeface="Times New Roman"/>
                <a:ea typeface="Times New Roman"/>
                <a:cs typeface="Times New Roman"/>
                <a:sym typeface="Times New Roman"/>
              </a:rPr>
              <a:t>- Defines the class or virtual path used to type the Master property of a page.</a:t>
            </a:r>
          </a:p>
          <a:p>
            <a:pPr algn="l" indent="-88900" lvl="0" marL="228600" rtl="0">
              <a:lnSpc>
                <a:spcPct val="90000"/>
              </a:lnSpc>
              <a:spcBef>
                <a:spcPts val="1400"/>
              </a:spcBef>
              <a:spcAft>
                <a:spcPts val="0"/>
              </a:spcAft>
              <a:buSzPct val="800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ct val="80000"/>
              <a:buChar char="•"/>
            </a:pPr>
            <a:r>
              <a:rPr b="1" sz="2000" lang="en-US">
                <a:solidFill>
                  <a:schemeClr val="dk1"/>
                </a:solidFill>
                <a:latin typeface="Times New Roman"/>
                <a:ea typeface="Times New Roman"/>
                <a:cs typeface="Times New Roman"/>
                <a:sym typeface="Times New Roman"/>
              </a:rPr>
              <a:t>@output cache</a:t>
            </a:r>
          </a:p>
          <a:p>
            <a:pPr algn="l" indent="0" lvl="0" marL="228600" rtl="0">
              <a:lnSpc>
                <a:spcPct val="90000"/>
              </a:lnSpc>
              <a:spcBef>
                <a:spcPts val="1400"/>
              </a:spcBef>
              <a:spcAft>
                <a:spcPts val="0"/>
              </a:spcAft>
              <a:buSzPct val="77837"/>
              <a:buNone/>
            </a:pPr>
            <a:r>
              <a:rPr sz="2000" lang="en-US">
                <a:solidFill>
                  <a:schemeClr val="dk1"/>
                </a:solidFill>
                <a:latin typeface="Times New Roman"/>
                <a:ea typeface="Times New Roman"/>
                <a:cs typeface="Times New Roman"/>
                <a:sym typeface="Times New Roman"/>
              </a:rPr>
              <a:t>It controls the output caching policies of an ASP.NET page.</a:t>
            </a:r>
          </a:p>
          <a:p>
            <a:pPr algn="l" indent="-182880" lvl="0" marL="228600" rtl="0">
              <a:lnSpc>
                <a:spcPct val="90000"/>
              </a:lnSpc>
              <a:spcBef>
                <a:spcPts val="1400"/>
              </a:spcBef>
              <a:spcAft>
                <a:spcPts val="0"/>
              </a:spcAft>
              <a:buSzPct val="80000"/>
              <a:buChar char="•"/>
            </a:pPr>
            <a:r>
              <a:rPr sz="2000" lang="en-US">
                <a:solidFill>
                  <a:schemeClr val="dk1"/>
                </a:solidFill>
                <a:latin typeface="Times New Roman"/>
                <a:ea typeface="Times New Roman"/>
                <a:cs typeface="Times New Roman"/>
                <a:sym typeface="Times New Roman"/>
              </a:rPr>
              <a:t>Example:</a:t>
            </a:r>
          </a:p>
          <a:p>
            <a:pPr algn="l" indent="-182880" lvl="0" marL="228600" rtl="0">
              <a:lnSpc>
                <a:spcPct val="90000"/>
              </a:lnSpc>
              <a:spcBef>
                <a:spcPts val="1400"/>
              </a:spcBef>
              <a:spcAft>
                <a:spcPts val="0"/>
              </a:spcAft>
              <a:buSzPct val="80000"/>
              <a:buChar char="•"/>
            </a:pPr>
            <a:r>
              <a:rPr sz="2000" lang="en-US">
                <a:solidFill>
                  <a:schemeClr val="dk1"/>
                </a:solidFill>
                <a:latin typeface="Times New Roman"/>
                <a:ea typeface="Times New Roman"/>
                <a:cs typeface="Times New Roman"/>
                <a:sym typeface="Times New Roman"/>
              </a:rPr>
              <a:t>&lt;%@ OutputCache Duration ="180" VaryByParam="None"%&gt;</a:t>
            </a:r>
          </a:p>
          <a:p>
            <a:pPr algn="l" indent="-182880" lvl="0" marL="228600" rtl="0">
              <a:lnSpc>
                <a:spcPct val="90000"/>
              </a:lnSpc>
              <a:spcBef>
                <a:spcPts val="1400"/>
              </a:spcBef>
              <a:spcAft>
                <a:spcPts val="0"/>
              </a:spcAft>
              <a:buSzPct val="80000"/>
              <a:buChar char="•"/>
            </a:pPr>
            <a:r>
              <a:rPr sz="2000" lang="en-US">
                <a:solidFill>
                  <a:schemeClr val="dk1"/>
                </a:solidFill>
                <a:latin typeface="Times New Roman"/>
                <a:ea typeface="Times New Roman"/>
                <a:cs typeface="Times New Roman"/>
                <a:sym typeface="Times New Roman"/>
              </a:rPr>
              <a:t>@Previouspagetype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98"/>
        <p:cNvGrpSpPr/>
        <p:nvPr/>
      </p:nvGrpSpPr>
      <p:grpSpPr>
        <a:xfrm>
          <a:off x="0" y="0"/>
          <a:ext cx="0" cy="0"/>
          <a:chOff x="0" y="0"/>
          <a:chExt cx="0" cy="0"/>
        </a:xfrm>
      </p:grpSpPr>
      <p:sp>
        <p:nvSpPr>
          <p:cNvPr id="1048597" name="Google Shape;99;p2"/>
          <p:cNvSpPr txBox="1"/>
          <p:nvPr>
            <p:ph type="body" idx="1"/>
          </p:nvPr>
        </p:nvSpPr>
        <p:spPr>
          <a:xfrm>
            <a:off x="1143000" y="615820"/>
            <a:ext cx="9872871" cy="5480180"/>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2880"/>
              <a:buNone/>
            </a:pPr>
            <a:r>
              <a:rPr b="1" sz="3600" lang="en-US">
                <a:solidFill>
                  <a:srgbClr val="000000"/>
                </a:solidFill>
                <a:latin typeface="Times New Roman"/>
                <a:ea typeface="Times New Roman"/>
                <a:cs typeface="Times New Roman"/>
                <a:sym typeface="Times New Roman"/>
              </a:rPr>
              <a:t>Outline</a:t>
            </a:r>
            <a:r>
              <a:rPr b="1" sz="2400" lang="en-US">
                <a:solidFill>
                  <a:srgbClr val="000000"/>
                </a:solidFill>
                <a:latin typeface="Times New Roman"/>
                <a:ea typeface="Times New Roman"/>
                <a:cs typeface="Times New Roman"/>
                <a:sym typeface="Times New Roman"/>
              </a:rPr>
              <a:t> </a:t>
            </a:r>
          </a:p>
          <a:p>
            <a:pPr algn="l" indent="-71120" lvl="0" marL="228600" rtl="0">
              <a:lnSpc>
                <a:spcPct val="90000"/>
              </a:lnSpc>
              <a:spcBef>
                <a:spcPts val="1400"/>
              </a:spcBef>
              <a:spcAft>
                <a:spcPts val="0"/>
              </a:spcAft>
              <a:buSzPts val="1760"/>
              <a:buNone/>
            </a:pPr>
            <a:r>
              <a:t/>
            </a:r>
          </a:p>
          <a:p>
            <a:pPr algn="l" indent="-182880" lvl="0" marL="228600" rtl="0">
              <a:lnSpc>
                <a:spcPct val="90000"/>
              </a:lnSpc>
              <a:spcBef>
                <a:spcPts val="1400"/>
              </a:spcBef>
              <a:spcAft>
                <a:spcPts val="0"/>
              </a:spcAft>
              <a:buSzPts val="1920"/>
              <a:buChar char="•"/>
            </a:pPr>
            <a:r>
              <a:rPr sz="2400" i="0" lang="en-US" strike="noStrike" u="none">
                <a:solidFill>
                  <a:srgbClr val="000000"/>
                </a:solidFill>
                <a:latin typeface="Times New Roman"/>
                <a:ea typeface="Times New Roman"/>
                <a:cs typeface="Times New Roman"/>
                <a:sym typeface="Times New Roman"/>
              </a:rPr>
              <a:t>Web Form Fundamentals</a:t>
            </a:r>
          </a:p>
          <a:p>
            <a:pPr algn="l" indent="-60958" lvl="0" marL="228600" rtl="0">
              <a:lnSpc>
                <a:spcPct val="90000"/>
              </a:lnSpc>
              <a:spcBef>
                <a:spcPts val="1400"/>
              </a:spcBef>
              <a:spcAft>
                <a:spcPts val="0"/>
              </a:spcAft>
              <a:buSzPts val="1920"/>
              <a:buNone/>
            </a:pPr>
            <a:r>
              <a:t/>
            </a:r>
            <a:endParaRPr sz="2400" i="0" strike="noStrike" u="none">
              <a:solidFill>
                <a:srgbClr val="000000"/>
              </a:solidFill>
              <a:latin typeface="Times New Roman"/>
              <a:ea typeface="Times New Roman"/>
              <a:cs typeface="Times New Roman"/>
              <a:sym typeface="Times New Roman"/>
            </a:endParaRP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3" name="Shape 220"/>
        <p:cNvGrpSpPr/>
        <p:nvPr/>
      </p:nvGrpSpPr>
      <p:grpSpPr>
        <a:xfrm>
          <a:off x="0" y="0"/>
          <a:ext cx="0" cy="0"/>
          <a:chOff x="0" y="0"/>
          <a:chExt cx="0" cy="0"/>
        </a:xfrm>
      </p:grpSpPr>
      <p:sp>
        <p:nvSpPr>
          <p:cNvPr id="1048677" name="Google Shape;221;p9"/>
          <p:cNvSpPr txBox="1"/>
          <p:nvPr>
            <p:ph type="body" idx="1"/>
          </p:nvPr>
        </p:nvSpPr>
        <p:spPr>
          <a:xfrm>
            <a:off x="548640" y="429208"/>
            <a:ext cx="11119104" cy="6056936"/>
          </a:xfrm>
          <a:prstGeom prst="rect"/>
          <a:noFill/>
          <a:ln>
            <a:noFill/>
          </a:ln>
        </p:spPr>
        <p:txBody>
          <a:bodyPr anchor="t" anchorCtr="0" bIns="45700" lIns="91425" rIns="91425" spcFirstLastPara="1" tIns="45700" wrap="square">
            <a:normAutofit/>
          </a:bodyPr>
          <a:p>
            <a:pPr algn="l" indent="-86360" lvl="0" marL="228600" rtl="0">
              <a:lnSpc>
                <a:spcPct val="90000"/>
              </a:lnSpc>
              <a:spcBef>
                <a:spcPts val="0"/>
              </a:spcBef>
              <a:spcAft>
                <a:spcPts val="0"/>
              </a:spcAft>
              <a:buSzPts val="1520"/>
              <a:buNone/>
            </a:pPr>
            <a:r>
              <a:t/>
            </a:r>
            <a:endParaRPr b="1" sz="19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520"/>
              <a:buChar char="•"/>
            </a:pPr>
            <a:r>
              <a:rPr b="1" sz="1900" lang="en-US">
                <a:solidFill>
                  <a:schemeClr val="dk1"/>
                </a:solidFill>
                <a:latin typeface="Times New Roman"/>
                <a:ea typeface="Times New Roman"/>
                <a:cs typeface="Times New Roman"/>
                <a:sym typeface="Times New Roman"/>
              </a:rPr>
              <a:t>@Reference</a:t>
            </a:r>
            <a:br>
              <a:rPr sz="1900" lang="en-US">
                <a:solidFill>
                  <a:schemeClr val="dk1"/>
                </a:solidFill>
                <a:latin typeface="Times New Roman"/>
                <a:ea typeface="Times New Roman"/>
                <a:cs typeface="Times New Roman"/>
                <a:sym typeface="Times New Roman"/>
              </a:rPr>
            </a:br>
            <a:br>
              <a:rPr sz="1900" lang="en-US">
                <a:solidFill>
                  <a:schemeClr val="dk1"/>
                </a:solidFill>
                <a:latin typeface="Times New Roman"/>
                <a:ea typeface="Times New Roman"/>
                <a:cs typeface="Times New Roman"/>
                <a:sym typeface="Times New Roman"/>
              </a:rPr>
            </a:br>
            <a:r>
              <a:rPr sz="1900" lang="en-US">
                <a:solidFill>
                  <a:schemeClr val="dk1"/>
                </a:solidFill>
                <a:latin typeface="Times New Roman"/>
                <a:ea typeface="Times New Roman"/>
                <a:cs typeface="Times New Roman"/>
                <a:sym typeface="Times New Roman"/>
              </a:rPr>
              <a:t>This directive declares that another page or user control should be complied along with the active page or control. </a:t>
            </a:r>
          </a:p>
          <a:p>
            <a:pPr algn="l" indent="-182880" lvl="0" marL="228600" rtl="0">
              <a:lnSpc>
                <a:spcPct val="90000"/>
              </a:lnSpc>
              <a:spcBef>
                <a:spcPts val="1400"/>
              </a:spcBef>
              <a:spcAft>
                <a:spcPts val="0"/>
              </a:spcAft>
              <a:buSzPts val="1520"/>
              <a:buChar char="•"/>
            </a:pPr>
            <a:r>
              <a:rPr sz="1900" lang="en-US">
                <a:solidFill>
                  <a:schemeClr val="dk1"/>
                </a:solidFill>
                <a:latin typeface="Times New Roman"/>
                <a:ea typeface="Times New Roman"/>
                <a:cs typeface="Times New Roman"/>
                <a:sym typeface="Times New Roman"/>
              </a:rPr>
              <a:t>This directive supports the single attribute virtual path. It sets the location of the page or user control from which the active page will be referenced.</a:t>
            </a:r>
            <a:br>
              <a:rPr sz="1900" lang="en-US">
                <a:solidFill>
                  <a:schemeClr val="dk1"/>
                </a:solidFill>
                <a:latin typeface="Times New Roman"/>
                <a:ea typeface="Times New Roman"/>
                <a:cs typeface="Times New Roman"/>
                <a:sym typeface="Times New Roman"/>
              </a:rPr>
            </a:br>
            <a:br>
              <a:rPr sz="1900" lang="en-US">
                <a:solidFill>
                  <a:schemeClr val="dk1"/>
                </a:solidFill>
                <a:latin typeface="Times New Roman"/>
                <a:ea typeface="Times New Roman"/>
                <a:cs typeface="Times New Roman"/>
                <a:sym typeface="Times New Roman"/>
              </a:rPr>
            </a:br>
            <a:r>
              <a:rPr sz="1900" lang="en-US">
                <a:solidFill>
                  <a:schemeClr val="dk1"/>
                </a:solidFill>
                <a:latin typeface="Times New Roman"/>
                <a:ea typeface="Times New Roman"/>
                <a:cs typeface="Times New Roman"/>
                <a:sym typeface="Times New Roman"/>
              </a:rPr>
              <a:t>Example:</a:t>
            </a:r>
            <a:br>
              <a:rPr sz="1900" lang="en-US">
                <a:solidFill>
                  <a:schemeClr val="dk1"/>
                </a:solidFill>
                <a:latin typeface="Times New Roman"/>
                <a:ea typeface="Times New Roman"/>
                <a:cs typeface="Times New Roman"/>
                <a:sym typeface="Times New Roman"/>
              </a:rPr>
            </a:br>
            <a:br>
              <a:rPr sz="1900" lang="en-US">
                <a:solidFill>
                  <a:schemeClr val="dk1"/>
                </a:solidFill>
                <a:latin typeface="Times New Roman"/>
                <a:ea typeface="Times New Roman"/>
                <a:cs typeface="Times New Roman"/>
                <a:sym typeface="Times New Roman"/>
              </a:rPr>
            </a:br>
            <a:r>
              <a:rPr sz="1900" lang="en-US">
                <a:solidFill>
                  <a:schemeClr val="dk1"/>
                </a:solidFill>
                <a:latin typeface="Times New Roman"/>
                <a:ea typeface="Times New Roman"/>
                <a:cs typeface="Times New Roman"/>
                <a:sym typeface="Times New Roman"/>
              </a:rPr>
              <a:t>&lt;%@Reference VirtualPath="~/MyControl.ascx"%&gt;</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6" name="Shape 225"/>
        <p:cNvGrpSpPr/>
        <p:nvPr/>
      </p:nvGrpSpPr>
      <p:grpSpPr>
        <a:xfrm>
          <a:off x="0" y="0"/>
          <a:ext cx="0" cy="0"/>
          <a:chOff x="0" y="0"/>
          <a:chExt cx="0" cy="0"/>
        </a:xfrm>
      </p:grpSpPr>
      <p:sp>
        <p:nvSpPr>
          <p:cNvPr id="1048680" name="Google Shape;226;p10"/>
          <p:cNvSpPr txBox="1"/>
          <p:nvPr>
            <p:ph type="body" idx="1"/>
          </p:nvPr>
        </p:nvSpPr>
        <p:spPr>
          <a:xfrm>
            <a:off x="510025" y="559825"/>
            <a:ext cx="11162700" cy="5897100"/>
          </a:xfrm>
          <a:prstGeom prst="rect"/>
          <a:noFill/>
          <a:ln>
            <a:noFill/>
          </a:ln>
        </p:spPr>
        <p:txBody>
          <a:bodyPr anchor="t" anchorCtr="0" bIns="45700" lIns="91425" rIns="91425" spcFirstLastPara="1" tIns="45700" wrap="square">
            <a:normAutofit lnSpcReduction="10000"/>
          </a:bodyPr>
          <a:p>
            <a:pPr algn="l" indent="0" lvl="0" marL="45720" rtl="0">
              <a:lnSpc>
                <a:spcPct val="90000"/>
              </a:lnSpc>
              <a:spcBef>
                <a:spcPts val="0"/>
              </a:spcBef>
              <a:spcAft>
                <a:spcPts val="0"/>
              </a:spcAft>
              <a:buSzPts val="1600"/>
              <a:buNone/>
            </a:pPr>
            <a:r>
              <a:rPr b="1" sz="2000" lang="en-US">
                <a:solidFill>
                  <a:schemeClr val="dk1"/>
                </a:solidFill>
                <a:latin typeface="Times New Roman"/>
                <a:ea typeface="Times New Roman"/>
                <a:cs typeface="Times New Roman"/>
                <a:sym typeface="Times New Roman"/>
              </a:rPr>
              <a:t>The Page Directive</a:t>
            </a:r>
          </a:p>
          <a:p>
            <a:pPr algn="l" indent="0" lvl="0" marL="45720" rtl="0">
              <a:lnSpc>
                <a:spcPct val="90000"/>
              </a:lnSpc>
              <a:spcBef>
                <a:spcPts val="1400"/>
              </a:spcBef>
              <a:spcAft>
                <a:spcPts val="0"/>
              </a:spcAft>
              <a:buSzPts val="1520"/>
              <a:buNone/>
            </a:pPr>
            <a:r>
              <a:t/>
            </a:r>
            <a:endParaRPr sz="1900">
              <a:solidFill>
                <a:schemeClr val="dk1"/>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520"/>
              <a:buChar char="•"/>
            </a:pPr>
            <a:r>
              <a:rPr sz="1900" lang="en-US">
                <a:solidFill>
                  <a:schemeClr val="dk1"/>
                </a:solidFill>
                <a:latin typeface="Times New Roman"/>
                <a:ea typeface="Times New Roman"/>
                <a:cs typeface="Times New Roman"/>
                <a:sym typeface="Times New Roman"/>
              </a:rPr>
              <a:t>The Page directive defines the attributes specific to the page file for the page parser and the compiler.</a:t>
            </a:r>
          </a:p>
          <a:p>
            <a:pPr algn="just" indent="-182880" lvl="0" marL="228600" rtl="0">
              <a:lnSpc>
                <a:spcPct val="90000"/>
              </a:lnSpc>
              <a:spcBef>
                <a:spcPts val="1400"/>
              </a:spcBef>
              <a:spcAft>
                <a:spcPts val="0"/>
              </a:spcAft>
              <a:buSzPts val="1520"/>
              <a:buChar char="•"/>
            </a:pPr>
            <a:r>
              <a:rPr b="1" sz="1900" lang="en-US">
                <a:solidFill>
                  <a:schemeClr val="dk1"/>
                </a:solidFill>
                <a:latin typeface="Times New Roman"/>
                <a:ea typeface="Times New Roman"/>
                <a:cs typeface="Times New Roman"/>
                <a:sym typeface="Times New Roman"/>
              </a:rPr>
              <a:t>Syntax </a:t>
            </a:r>
            <a:r>
              <a:rPr sz="1900" lang="en-US">
                <a:solidFill>
                  <a:schemeClr val="dk1"/>
                </a:solidFill>
                <a:latin typeface="Times New Roman"/>
                <a:ea typeface="Times New Roman"/>
                <a:cs typeface="Times New Roman"/>
                <a:sym typeface="Times New Roman"/>
              </a:rPr>
              <a:t>of Page directive is:</a:t>
            </a:r>
          </a:p>
          <a:p>
            <a:pPr algn="just" indent="0" lvl="0" marL="45720" rtl="0">
              <a:lnSpc>
                <a:spcPct val="90000"/>
              </a:lnSpc>
              <a:spcBef>
                <a:spcPts val="1400"/>
              </a:spcBef>
              <a:spcAft>
                <a:spcPts val="0"/>
              </a:spcAft>
              <a:buSzPts val="1520"/>
              <a:buNone/>
            </a:pPr>
            <a:r>
              <a:rPr b="1" sz="1900" i="1" lang="en-US">
                <a:solidFill>
                  <a:schemeClr val="dk1"/>
                </a:solidFill>
                <a:latin typeface="Times New Roman"/>
                <a:ea typeface="Times New Roman"/>
                <a:cs typeface="Times New Roman"/>
                <a:sym typeface="Times New Roman"/>
              </a:rPr>
              <a:t>&lt;%@ Page Language="C#"  AutoEventWireup="true" CodeFile="Default.aspx.cs" Inherits="_Default"  Trace="true" %&gt;</a:t>
            </a:r>
            <a:endParaRPr b="1" i="1"/>
          </a:p>
          <a:p>
            <a:pPr algn="just" indent="-182880" lvl="0" marL="228600" rtl="0">
              <a:lnSpc>
                <a:spcPct val="90000"/>
              </a:lnSpc>
              <a:spcBef>
                <a:spcPts val="1400"/>
              </a:spcBef>
              <a:spcAft>
                <a:spcPts val="0"/>
              </a:spcAft>
              <a:buSzPts val="1520"/>
              <a:buChar char="•"/>
            </a:pPr>
            <a:r>
              <a:rPr sz="1900" lang="en-US">
                <a:solidFill>
                  <a:schemeClr val="dk1"/>
                </a:solidFill>
                <a:latin typeface="Times New Roman"/>
                <a:ea typeface="Times New Roman"/>
                <a:cs typeface="Times New Roman"/>
                <a:sym typeface="Times New Roman"/>
              </a:rPr>
              <a:t>You can include only one @ Page directive in your .aspx file. </a:t>
            </a:r>
          </a:p>
          <a:p>
            <a:pPr algn="just" indent="-182880" lvl="0" marL="228600" rtl="0">
              <a:lnSpc>
                <a:spcPct val="90000"/>
              </a:lnSpc>
              <a:spcBef>
                <a:spcPts val="1400"/>
              </a:spcBef>
              <a:spcAft>
                <a:spcPts val="0"/>
              </a:spcAft>
              <a:buSzPts val="1520"/>
              <a:buChar char="•"/>
            </a:pPr>
            <a:r>
              <a:rPr sz="1900" lang="en-US">
                <a:solidFill>
                  <a:schemeClr val="dk1"/>
                </a:solidFill>
                <a:latin typeface="Times New Roman"/>
                <a:ea typeface="Times New Roman"/>
                <a:cs typeface="Times New Roman"/>
                <a:sym typeface="Times New Roman"/>
              </a:rPr>
              <a:t>Also you should specify one language in the Language attribute. This can be any .NET Framework-supported language, including VB.Net, C#, or JScript.</a:t>
            </a:r>
          </a:p>
          <a:p>
            <a:pPr algn="just" indent="-182880" lvl="0" marL="228600" rtl="0">
              <a:lnSpc>
                <a:spcPct val="90000"/>
              </a:lnSpc>
              <a:spcBef>
                <a:spcPts val="1400"/>
              </a:spcBef>
              <a:spcAft>
                <a:spcPts val="0"/>
              </a:spcAft>
              <a:buSzPts val="1520"/>
              <a:buChar char="•"/>
            </a:pPr>
            <a:r>
              <a:rPr b="1" sz="1900" lang="en-US">
                <a:solidFill>
                  <a:schemeClr val="dk1"/>
                </a:solidFill>
                <a:latin typeface="Times New Roman"/>
                <a:ea typeface="Times New Roman"/>
                <a:cs typeface="Times New Roman"/>
                <a:sym typeface="Times New Roman"/>
              </a:rPr>
              <a:t>AutoEventWireup</a:t>
            </a:r>
            <a:r>
              <a:rPr sz="1900" lang="en-US">
                <a:solidFill>
                  <a:schemeClr val="dk1"/>
                </a:solidFill>
                <a:latin typeface="Times New Roman"/>
                <a:ea typeface="Times New Roman"/>
                <a:cs typeface="Times New Roman"/>
                <a:sym typeface="Times New Roman"/>
              </a:rPr>
              <a:t> controlled the automatic binding of page events based on the method naming convention. The default is true, which performs the automatic lookup and binding. If it is set to False then you should create methods with any name and bind them to page events explicitly</a:t>
            </a:r>
          </a:p>
          <a:p>
            <a:pPr algn="just" indent="-182880" lvl="0" marL="228600" rtl="0">
              <a:lnSpc>
                <a:spcPct val="90000"/>
              </a:lnSpc>
              <a:spcBef>
                <a:spcPts val="1400"/>
              </a:spcBef>
              <a:spcAft>
                <a:spcPts val="0"/>
              </a:spcAft>
              <a:buSzPts val="1520"/>
              <a:buChar char="•"/>
            </a:pPr>
            <a:r>
              <a:rPr b="1" sz="1900" lang="en-US">
                <a:solidFill>
                  <a:schemeClr val="dk1"/>
                </a:solidFill>
                <a:latin typeface="Times New Roman"/>
                <a:ea typeface="Times New Roman"/>
                <a:cs typeface="Times New Roman"/>
                <a:sym typeface="Times New Roman"/>
              </a:rPr>
              <a:t>CodeFile </a:t>
            </a:r>
            <a:r>
              <a:rPr sz="1900" lang="en-US">
                <a:solidFill>
                  <a:schemeClr val="dk1"/>
                </a:solidFill>
                <a:latin typeface="Times New Roman"/>
                <a:ea typeface="Times New Roman"/>
                <a:cs typeface="Times New Roman"/>
                <a:sym typeface="Times New Roman"/>
              </a:rPr>
              <a:t>specifies a path to the referenced code-behind file for the page. </a:t>
            </a:r>
          </a:p>
          <a:p>
            <a:pPr algn="just" indent="-182880" lvl="0" marL="228600" rtl="0">
              <a:lnSpc>
                <a:spcPct val="90000"/>
              </a:lnSpc>
              <a:spcBef>
                <a:spcPts val="1400"/>
              </a:spcBef>
              <a:spcAft>
                <a:spcPts val="0"/>
              </a:spcAft>
              <a:buSzPts val="1520"/>
              <a:buChar char="•"/>
            </a:pPr>
            <a:r>
              <a:rPr b="1" sz="1900" lang="en-US">
                <a:solidFill>
                  <a:schemeClr val="dk1"/>
                </a:solidFill>
                <a:latin typeface="Times New Roman"/>
                <a:ea typeface="Times New Roman"/>
                <a:cs typeface="Times New Roman"/>
                <a:sym typeface="Times New Roman"/>
              </a:rPr>
              <a:t>Inherits</a:t>
            </a:r>
            <a:r>
              <a:rPr sz="1900" lang="en-US">
                <a:solidFill>
                  <a:schemeClr val="dk1"/>
                </a:solidFill>
                <a:latin typeface="Times New Roman"/>
                <a:ea typeface="Times New Roman"/>
                <a:cs typeface="Times New Roman"/>
                <a:sym typeface="Times New Roman"/>
              </a:rPr>
              <a:t> defines the name of the class from which to inherit. This can be any class derived from the Page class.</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9" name="Shape 230"/>
        <p:cNvGrpSpPr/>
        <p:nvPr/>
      </p:nvGrpSpPr>
      <p:grpSpPr>
        <a:xfrm>
          <a:off x="0" y="0"/>
          <a:ext cx="0" cy="0"/>
          <a:chOff x="0" y="0"/>
          <a:chExt cx="0" cy="0"/>
        </a:xfrm>
      </p:grpSpPr>
      <p:sp>
        <p:nvSpPr>
          <p:cNvPr id="1048683" name="Google Shape;231;p11"/>
          <p:cNvSpPr txBox="1"/>
          <p:nvPr>
            <p:ph type="body" idx="1"/>
          </p:nvPr>
        </p:nvSpPr>
        <p:spPr>
          <a:xfrm>
            <a:off x="615820" y="345233"/>
            <a:ext cx="10400051" cy="5750767"/>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b="0" i="0" lang="en-US">
                <a:solidFill>
                  <a:srgbClr val="000000"/>
                </a:solidFill>
                <a:latin typeface="Arial"/>
                <a:ea typeface="Arial"/>
                <a:cs typeface="Arial"/>
                <a:sym typeface="Arial"/>
              </a:rPr>
              <a:t>The attributes of the Page directive are:</a:t>
            </a:r>
          </a:p>
        </p:txBody>
      </p:sp>
      <p:pic>
        <p:nvPicPr>
          <p:cNvPr id="2097156" name="Google Shape;232;p11"/>
          <p:cNvPicPr preferRelativeResize="0">
            <a:picLocks/>
          </p:cNvPicPr>
          <p:nvPr/>
        </p:nvPicPr>
        <p:blipFill rotWithShape="1">
          <a:blip xmlns:r="http://schemas.openxmlformats.org/officeDocument/2006/relationships" r:embed="rId1">
            <a:alphaModFix/>
          </a:blip>
          <a:srcRect l="0" t="0" r="0" b="0"/>
          <a:stretch>
            <a:fillRect/>
          </a:stretch>
        </p:blipFill>
        <p:spPr>
          <a:xfrm>
            <a:off x="681135" y="762000"/>
            <a:ext cx="10786187" cy="5834743"/>
          </a:xfrm>
          <a:prstGeom prst="rect"/>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2" name="Shape 236"/>
        <p:cNvGrpSpPr/>
        <p:nvPr/>
      </p:nvGrpSpPr>
      <p:grpSpPr>
        <a:xfrm>
          <a:off x="0" y="0"/>
          <a:ext cx="0" cy="0"/>
          <a:chOff x="0" y="0"/>
          <a:chExt cx="0" cy="0"/>
        </a:xfrm>
      </p:grpSpPr>
      <p:sp>
        <p:nvSpPr>
          <p:cNvPr id="1048686" name="Google Shape;237;p12"/>
          <p:cNvSpPr txBox="1"/>
          <p:nvPr>
            <p:ph type="body" idx="1"/>
          </p:nvPr>
        </p:nvSpPr>
        <p:spPr>
          <a:xfrm>
            <a:off x="653143" y="746449"/>
            <a:ext cx="10916815" cy="5747657"/>
          </a:xfrm>
          <a:prstGeom prst="rect"/>
          <a:noFill/>
          <a:ln>
            <a:noFill/>
          </a:ln>
        </p:spPr>
        <p:txBody>
          <a:bodyPr anchor="t" anchorCtr="0" bIns="45700" lIns="91425" rIns="91425" spcFirstLastPara="1" tIns="45700" wrap="square">
            <a:normAutofit/>
          </a:bodyPr>
          <a:p>
            <a:pPr algn="l" indent="0" lvl="0" marL="228600" rtl="0">
              <a:lnSpc>
                <a:spcPct val="90000"/>
              </a:lnSpc>
              <a:spcBef>
                <a:spcPts val="0"/>
              </a:spcBef>
              <a:spcAft>
                <a:spcPts val="0"/>
              </a:spcAft>
              <a:buSzPct val="64864"/>
              <a:buNone/>
            </a:pPr>
            <a:r>
              <a:rPr b="1" sz="2400" lang="en-US">
                <a:solidFill>
                  <a:schemeClr val="dk1"/>
                </a:solidFill>
                <a:latin typeface="Times New Roman"/>
                <a:ea typeface="Times New Roman"/>
                <a:cs typeface="Times New Roman"/>
                <a:sym typeface="Times New Roman"/>
              </a:rPr>
              <a:t>post-back event</a:t>
            </a:r>
          </a:p>
          <a:p>
            <a:pPr algn="l" indent="-93624" lvl="0" marL="228600" rtl="0">
              <a:lnSpc>
                <a:spcPct val="90000"/>
              </a:lnSpc>
              <a:spcBef>
                <a:spcPts val="1400"/>
              </a:spcBef>
              <a:spcAft>
                <a:spcPts val="0"/>
              </a:spcAft>
              <a:buSzPct val="80000"/>
              <a:buNone/>
            </a:pPr>
            <a:r>
              <a:t/>
            </a:r>
            <a:endParaRPr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Postback events cause the form to be posted back to the server immediately. </a:t>
            </a:r>
          </a:p>
          <a:p>
            <a:pPr algn="l" indent="-93624" lvl="0" marL="228600" rtl="0">
              <a:lnSpc>
                <a:spcPct val="90000"/>
              </a:lnSpc>
              <a:spcBef>
                <a:spcPts val="1400"/>
              </a:spcBef>
              <a:spcAft>
                <a:spcPts val="0"/>
              </a:spcAft>
              <a:buSzPct val="80000"/>
              <a:buNone/>
            </a:pPr>
            <a:r>
              <a:t/>
            </a:r>
            <a:endParaRPr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These include click-type events, such as Button. Click. </a:t>
            </a:r>
          </a:p>
          <a:p>
            <a:pPr algn="l" indent="-93624" lvl="0" marL="228600" rtl="0">
              <a:lnSpc>
                <a:spcPct val="90000"/>
              </a:lnSpc>
              <a:spcBef>
                <a:spcPts val="1400"/>
              </a:spcBef>
              <a:spcAft>
                <a:spcPts val="0"/>
              </a:spcAft>
              <a:buSzPct val="80000"/>
              <a:buNone/>
            </a:pPr>
            <a:r>
              <a:t/>
            </a:r>
            <a:endParaRPr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In contrast, many events, typically change events, are considered non-postback because the event is not posted back to the server immediately.</a:t>
            </a:r>
          </a:p>
          <a:p>
            <a:pPr algn="l" indent="-93624" lvl="0" marL="228600" rtl="0">
              <a:lnSpc>
                <a:spcPct val="90000"/>
              </a:lnSpc>
              <a:spcBef>
                <a:spcPts val="1400"/>
              </a:spcBef>
              <a:spcAft>
                <a:spcPts val="0"/>
              </a:spcAft>
              <a:buSzPct val="80000"/>
              <a:buNone/>
            </a:pPr>
            <a:r>
              <a:t/>
            </a:r>
            <a:endParaRPr b="1"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b="1" sz="1900" lang="en-US">
                <a:solidFill>
                  <a:schemeClr val="dk1"/>
                </a:solidFill>
                <a:latin typeface="Times New Roman"/>
                <a:ea typeface="Times New Roman"/>
                <a:cs typeface="Times New Roman"/>
                <a:sym typeface="Times New Roman"/>
              </a:rPr>
              <a:t>ispostback</a:t>
            </a:r>
            <a:r>
              <a:rPr sz="1900" lang="en-US">
                <a:solidFill>
                  <a:schemeClr val="dk1"/>
                </a:solidFill>
                <a:latin typeface="Times New Roman"/>
                <a:ea typeface="Times New Roman"/>
                <a:cs typeface="Times New Roman"/>
                <a:sym typeface="Times New Roman"/>
              </a:rPr>
              <a:t>=true -page is being loaded in response to a client postback. </a:t>
            </a:r>
          </a:p>
          <a:p>
            <a:pPr algn="l" indent="-93624" lvl="0" marL="228600" rtl="0">
              <a:lnSpc>
                <a:spcPct val="90000"/>
              </a:lnSpc>
              <a:spcBef>
                <a:spcPts val="1400"/>
              </a:spcBef>
              <a:spcAft>
                <a:spcPts val="0"/>
              </a:spcAft>
              <a:buSzPct val="80000"/>
              <a:buNone/>
            </a:pPr>
            <a:r>
              <a:t/>
            </a:r>
            <a:endParaRPr b="1"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b="1" sz="1900" lang="en-US">
                <a:solidFill>
                  <a:schemeClr val="dk1"/>
                </a:solidFill>
                <a:latin typeface="Times New Roman"/>
                <a:ea typeface="Times New Roman"/>
                <a:cs typeface="Times New Roman"/>
                <a:sym typeface="Times New Roman"/>
              </a:rPr>
              <a:t>ispostback</a:t>
            </a:r>
            <a:r>
              <a:rPr sz="1900" lang="en-US">
                <a:solidFill>
                  <a:schemeClr val="dk1"/>
                </a:solidFill>
                <a:latin typeface="Times New Roman"/>
                <a:ea typeface="Times New Roman"/>
                <a:cs typeface="Times New Roman"/>
                <a:sym typeface="Times New Roman"/>
              </a:rPr>
              <a:t>=false -the page is loaded for the first time. </a:t>
            </a:r>
          </a:p>
          <a:p>
            <a:pPr algn="l" indent="-93624" lvl="0" marL="228600" rtl="0">
              <a:lnSpc>
                <a:spcPct val="90000"/>
              </a:lnSpc>
              <a:spcBef>
                <a:spcPts val="1400"/>
              </a:spcBef>
              <a:spcAft>
                <a:spcPts val="0"/>
              </a:spcAft>
              <a:buSzPct val="80000"/>
              <a:buNone/>
            </a:pPr>
            <a:r>
              <a:t/>
            </a:r>
            <a:endParaRPr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A postback is initiated by the browser, and reloads the whole page, usually when a control on the page (e.g. a button) is changed.</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5" name="Shape 241"/>
        <p:cNvGrpSpPr/>
        <p:nvPr/>
      </p:nvGrpSpPr>
      <p:grpSpPr>
        <a:xfrm>
          <a:off x="0" y="0"/>
          <a:ext cx="0" cy="0"/>
          <a:chOff x="0" y="0"/>
          <a:chExt cx="0" cy="0"/>
        </a:xfrm>
      </p:grpSpPr>
      <p:sp>
        <p:nvSpPr>
          <p:cNvPr id="1048689" name="Google Shape;242;p13"/>
          <p:cNvSpPr txBox="1"/>
          <p:nvPr>
            <p:ph type="body" idx="1"/>
          </p:nvPr>
        </p:nvSpPr>
        <p:spPr>
          <a:xfrm>
            <a:off x="732453" y="634482"/>
            <a:ext cx="10986796" cy="568545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0" sz="1800" i="0" lang="en-US">
                <a:solidFill>
                  <a:srgbClr val="000000"/>
                </a:solidFill>
                <a:latin typeface="Times New Roman"/>
                <a:ea typeface="Times New Roman"/>
                <a:cs typeface="Times New Roman"/>
                <a:sym typeface="Times New Roman"/>
              </a:rPr>
              <a:t>All the web applications are running on Web Servers. </a:t>
            </a:r>
          </a:p>
          <a:p>
            <a:pPr algn="l"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Whenever a user made a request to the web server, the web server has to return the response to the user. </a:t>
            </a:r>
          </a:p>
          <a:p>
            <a:pPr algn="l"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PostBack is the name given to the process of submitting all the information that the user is currently working on and send it all back to the server. </a:t>
            </a:r>
          </a:p>
          <a:p>
            <a:pPr algn="l"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Postback is actually sending all the information from client to web server, then web server process all those contents and returns back to client.</a:t>
            </a:r>
          </a:p>
          <a:p>
            <a:pPr algn="l"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A postback originates from the client side browser. </a:t>
            </a:r>
          </a:p>
          <a:p>
            <a:pPr algn="l"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When the web page and its contents are sent to the web server for processing some information and then, the web server posts the same page back to the client browser. </a:t>
            </a:r>
          </a:p>
          <a:p>
            <a:pPr algn="l"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Normally one of the controls on the page will be manipulated by the user (e.g. button click), and this control will initiate a postback. </a:t>
            </a:r>
          </a:p>
          <a:p>
            <a:pPr algn="l"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Then the state of this control and all other controls on the page is Posted Back to the web server.</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8" name="Shape 246"/>
        <p:cNvGrpSpPr/>
        <p:nvPr/>
      </p:nvGrpSpPr>
      <p:grpSpPr>
        <a:xfrm>
          <a:off x="0" y="0"/>
          <a:ext cx="0" cy="0"/>
          <a:chOff x="0" y="0"/>
          <a:chExt cx="0" cy="0"/>
        </a:xfrm>
      </p:grpSpPr>
      <p:sp>
        <p:nvSpPr>
          <p:cNvPr id="1048692" name="Google Shape;247;p14"/>
          <p:cNvSpPr txBox="1"/>
          <p:nvPr>
            <p:ph type="body" idx="1"/>
          </p:nvPr>
        </p:nvSpPr>
        <p:spPr>
          <a:xfrm>
            <a:off x="709128" y="727787"/>
            <a:ext cx="10306744" cy="5663681"/>
          </a:xfrm>
          <a:prstGeom prst="rect"/>
          <a:noFill/>
          <a:ln>
            <a:noFill/>
          </a:ln>
        </p:spPr>
        <p:txBody>
          <a:bodyPr anchor="t" anchorCtr="0" bIns="45700" lIns="91425" rIns="91425" spcFirstLastPara="1" tIns="45700" wrap="square">
            <a:normAutofit/>
          </a:bodyPr>
          <a:p>
            <a:pPr algn="just" indent="-182880" lvl="0" marL="228600" rtl="0">
              <a:lnSpc>
                <a:spcPct val="90000"/>
              </a:lnSpc>
              <a:spcBef>
                <a:spcPts val="0"/>
              </a:spcBef>
              <a:spcAft>
                <a:spcPts val="0"/>
              </a:spcAft>
              <a:buSzPts val="1440"/>
              <a:buChar char="•"/>
            </a:pPr>
            <a:r>
              <a:rPr sz="1800" lang="en-US">
                <a:solidFill>
                  <a:schemeClr val="dk1"/>
                </a:solidFill>
                <a:latin typeface="Times New Roman"/>
                <a:ea typeface="Times New Roman"/>
                <a:cs typeface="Times New Roman"/>
                <a:sym typeface="Times New Roman"/>
              </a:rPr>
              <a:t>The page itself is instantiated as a control object. </a:t>
            </a:r>
          </a:p>
          <a:p>
            <a:pPr algn="just"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All web forms are basically instances of the ASP.NET Page class. </a:t>
            </a:r>
          </a:p>
          <a:p>
            <a:pPr algn="just"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The page class has the following extremely useful properties that correspond to intrinsic objects:</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Session</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Application</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Cache</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Request</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Response</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Server</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User</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Trace</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1" name="Shape 251"/>
        <p:cNvGrpSpPr/>
        <p:nvPr/>
      </p:nvGrpSpPr>
      <p:grpSpPr>
        <a:xfrm>
          <a:off x="0" y="0"/>
          <a:ext cx="0" cy="0"/>
          <a:chOff x="0" y="0"/>
          <a:chExt cx="0" cy="0"/>
        </a:xfrm>
      </p:grpSpPr>
      <p:sp>
        <p:nvSpPr>
          <p:cNvPr id="1048695" name="Google Shape;252;p15"/>
          <p:cNvSpPr txBox="1"/>
          <p:nvPr>
            <p:ph type="body" idx="1"/>
          </p:nvPr>
        </p:nvSpPr>
        <p:spPr>
          <a:xfrm>
            <a:off x="578499" y="597159"/>
            <a:ext cx="10926146" cy="5831633"/>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ct val="80000"/>
              <a:buNone/>
            </a:pPr>
            <a:r>
              <a:rPr b="1" sz="2000" lang="en-US">
                <a:solidFill>
                  <a:srgbClr val="000000"/>
                </a:solidFill>
                <a:latin typeface="Times New Roman"/>
                <a:ea typeface="Times New Roman"/>
                <a:cs typeface="Times New Roman"/>
                <a:sym typeface="Times New Roman"/>
              </a:rPr>
              <a:t>Server Object</a:t>
            </a:r>
          </a:p>
          <a:p>
            <a:pPr algn="just" indent="-182880" lvl="0" marL="228600" rtl="0">
              <a:lnSpc>
                <a:spcPct val="90000"/>
              </a:lnSpc>
              <a:spcBef>
                <a:spcPts val="1400"/>
              </a:spcBef>
              <a:spcAft>
                <a:spcPts val="0"/>
              </a:spcAft>
              <a:buSzPct val="80000"/>
              <a:buChar char="•"/>
            </a:pPr>
            <a:r>
              <a:rPr b="0" sz="2000" i="0" lang="en-US">
                <a:solidFill>
                  <a:srgbClr val="000000"/>
                </a:solidFill>
                <a:latin typeface="Times New Roman"/>
                <a:ea typeface="Times New Roman"/>
                <a:cs typeface="Times New Roman"/>
                <a:sym typeface="Times New Roman"/>
              </a:rPr>
              <a:t>The Server object in Asp.NET is an instance of the System.Web.HttpServerUtility class. </a:t>
            </a:r>
          </a:p>
          <a:p>
            <a:pPr algn="just" indent="-182880" lvl="0" marL="228600" rtl="0">
              <a:lnSpc>
                <a:spcPct val="90000"/>
              </a:lnSpc>
              <a:spcBef>
                <a:spcPts val="1400"/>
              </a:spcBef>
              <a:spcAft>
                <a:spcPts val="0"/>
              </a:spcAft>
              <a:buSzPct val="80000"/>
              <a:buChar char="•"/>
            </a:pPr>
            <a:r>
              <a:rPr b="0" sz="2000" i="0" lang="en-US">
                <a:solidFill>
                  <a:srgbClr val="000000"/>
                </a:solidFill>
                <a:latin typeface="Times New Roman"/>
                <a:ea typeface="Times New Roman"/>
                <a:cs typeface="Times New Roman"/>
                <a:sym typeface="Times New Roman"/>
              </a:rPr>
              <a:t>The HttpServerUtility class provides numerous properties and methods to perform various jobs.</a:t>
            </a:r>
          </a:p>
          <a:p>
            <a:pPr algn="l" indent="0" lvl="0" marL="45720" rtl="0">
              <a:lnSpc>
                <a:spcPct val="90000"/>
              </a:lnSpc>
              <a:spcBef>
                <a:spcPts val="1400"/>
              </a:spcBef>
              <a:spcAft>
                <a:spcPts val="0"/>
              </a:spcAft>
              <a:buSzPct val="80000"/>
              <a:buNone/>
            </a:pPr>
            <a:r>
              <a:rPr b="1" sz="2000" lang="en-US">
                <a:solidFill>
                  <a:srgbClr val="000000"/>
                </a:solidFill>
                <a:latin typeface="Times New Roman"/>
                <a:ea typeface="Times New Roman"/>
                <a:cs typeface="Times New Roman"/>
                <a:sym typeface="Times New Roman"/>
              </a:rPr>
              <a:t>Request Object</a:t>
            </a:r>
          </a:p>
          <a:p>
            <a:pPr algn="just" indent="-182880" lvl="0" marL="228600" rtl="0">
              <a:lnSpc>
                <a:spcPct val="90000"/>
              </a:lnSpc>
              <a:spcBef>
                <a:spcPts val="1400"/>
              </a:spcBef>
              <a:spcAft>
                <a:spcPts val="0"/>
              </a:spcAft>
              <a:buSzPct val="80000"/>
              <a:buChar char="•"/>
            </a:pPr>
            <a:r>
              <a:rPr sz="2000" lang="en-US">
                <a:solidFill>
                  <a:srgbClr val="000000"/>
                </a:solidFill>
                <a:latin typeface="Times New Roman"/>
                <a:ea typeface="Times New Roman"/>
                <a:cs typeface="Times New Roman"/>
                <a:sym typeface="Times New Roman"/>
              </a:rPr>
              <a:t>The request object is an instance of the System.Web.HttpRequest class. </a:t>
            </a:r>
          </a:p>
          <a:p>
            <a:pPr algn="just" indent="-182880" lvl="0" marL="228600" rtl="0">
              <a:lnSpc>
                <a:spcPct val="90000"/>
              </a:lnSpc>
              <a:spcBef>
                <a:spcPts val="1400"/>
              </a:spcBef>
              <a:spcAft>
                <a:spcPts val="0"/>
              </a:spcAft>
              <a:buSzPct val="80000"/>
              <a:buChar char="•"/>
            </a:pPr>
            <a:r>
              <a:rPr sz="2000" lang="en-US">
                <a:solidFill>
                  <a:srgbClr val="000000"/>
                </a:solidFill>
                <a:latin typeface="Times New Roman"/>
                <a:ea typeface="Times New Roman"/>
                <a:cs typeface="Times New Roman"/>
                <a:sym typeface="Times New Roman"/>
              </a:rPr>
              <a:t>It represents the values and properties of the HTTP request that makes the page loading into the browser.</a:t>
            </a:r>
          </a:p>
          <a:p>
            <a:pPr algn="just" indent="-182880" lvl="0" marL="228600" rtl="0">
              <a:lnSpc>
                <a:spcPct val="90000"/>
              </a:lnSpc>
              <a:spcBef>
                <a:spcPts val="1400"/>
              </a:spcBef>
              <a:spcAft>
                <a:spcPts val="0"/>
              </a:spcAft>
              <a:buSzPct val="80000"/>
              <a:buChar char="•"/>
            </a:pPr>
            <a:r>
              <a:rPr sz="2000" lang="en-US">
                <a:solidFill>
                  <a:srgbClr val="000000"/>
                </a:solidFill>
                <a:latin typeface="Times New Roman"/>
                <a:ea typeface="Times New Roman"/>
                <a:cs typeface="Times New Roman"/>
                <a:sym typeface="Times New Roman"/>
              </a:rPr>
              <a:t>This object helps in checking some information such as the client browser and cookies.</a:t>
            </a:r>
          </a:p>
          <a:p>
            <a:pPr algn="just" indent="0" lvl="0" marL="45720" rtl="0">
              <a:lnSpc>
                <a:spcPct val="90000"/>
              </a:lnSpc>
              <a:spcBef>
                <a:spcPts val="1400"/>
              </a:spcBef>
              <a:spcAft>
                <a:spcPts val="0"/>
              </a:spcAft>
              <a:buSzPct val="80000"/>
              <a:buNone/>
            </a:pPr>
            <a:r>
              <a:rPr b="1" sz="2000" lang="en-US">
                <a:solidFill>
                  <a:srgbClr val="000000"/>
                </a:solidFill>
                <a:latin typeface="Times New Roman"/>
                <a:ea typeface="Times New Roman"/>
                <a:cs typeface="Times New Roman"/>
                <a:sym typeface="Times New Roman"/>
              </a:rPr>
              <a:t>Response Object</a:t>
            </a:r>
          </a:p>
          <a:p>
            <a:pPr algn="just" indent="-182880" lvl="0" marL="228600" rtl="0">
              <a:lnSpc>
                <a:spcPct val="90000"/>
              </a:lnSpc>
              <a:spcBef>
                <a:spcPts val="1400"/>
              </a:spcBef>
              <a:spcAft>
                <a:spcPts val="0"/>
              </a:spcAft>
              <a:buSzPct val="80000"/>
              <a:buChar char="•"/>
            </a:pPr>
            <a:r>
              <a:rPr sz="2000" lang="en-US">
                <a:solidFill>
                  <a:srgbClr val="000000"/>
                </a:solidFill>
                <a:latin typeface="Times New Roman"/>
                <a:ea typeface="Times New Roman"/>
                <a:cs typeface="Times New Roman"/>
                <a:sym typeface="Times New Roman"/>
              </a:rPr>
              <a:t>The Response object represents the server's response to the client request. </a:t>
            </a:r>
          </a:p>
          <a:p>
            <a:pPr algn="just" indent="-182880" lvl="0" marL="228600" rtl="0">
              <a:lnSpc>
                <a:spcPct val="90000"/>
              </a:lnSpc>
              <a:spcBef>
                <a:spcPts val="1400"/>
              </a:spcBef>
              <a:spcAft>
                <a:spcPts val="0"/>
              </a:spcAft>
              <a:buSzPct val="80000"/>
              <a:buChar char="•"/>
            </a:pPr>
            <a:r>
              <a:rPr sz="2000" lang="en-US">
                <a:solidFill>
                  <a:srgbClr val="000000"/>
                </a:solidFill>
                <a:latin typeface="Times New Roman"/>
                <a:ea typeface="Times New Roman"/>
                <a:cs typeface="Times New Roman"/>
                <a:sym typeface="Times New Roman"/>
              </a:rPr>
              <a:t>It is an instance of the System.Web.HttpResponse class.</a:t>
            </a:r>
          </a:p>
          <a:p>
            <a:pPr algn="just" indent="-182880" lvl="0" marL="228600" rtl="0">
              <a:lnSpc>
                <a:spcPct val="90000"/>
              </a:lnSpc>
              <a:spcBef>
                <a:spcPts val="1400"/>
              </a:spcBef>
              <a:spcAft>
                <a:spcPts val="0"/>
              </a:spcAft>
              <a:buSzPct val="80000"/>
              <a:buChar char="•"/>
            </a:pPr>
            <a:r>
              <a:rPr sz="2000" lang="en-US">
                <a:solidFill>
                  <a:srgbClr val="000000"/>
                </a:solidFill>
                <a:latin typeface="Times New Roman"/>
                <a:ea typeface="Times New Roman"/>
                <a:cs typeface="Times New Roman"/>
                <a:sym typeface="Times New Roman"/>
              </a:rPr>
              <a:t>In ASP.NET, the response object does not play any vital role in sending HTML text to the client, because the server-side controls have nested, object oriented methods for rendering themselves.</a:t>
            </a:r>
          </a:p>
          <a:p>
            <a:pPr algn="just" indent="-182880" lvl="0" marL="228600" rtl="0">
              <a:lnSpc>
                <a:spcPct val="90000"/>
              </a:lnSpc>
              <a:spcBef>
                <a:spcPts val="1400"/>
              </a:spcBef>
              <a:spcAft>
                <a:spcPts val="0"/>
              </a:spcAft>
              <a:buSzPct val="80000"/>
              <a:buChar char="•"/>
            </a:pPr>
            <a:r>
              <a:rPr sz="2000" lang="en-US">
                <a:solidFill>
                  <a:srgbClr val="000000"/>
                </a:solidFill>
                <a:latin typeface="Times New Roman"/>
                <a:ea typeface="Times New Roman"/>
                <a:cs typeface="Times New Roman"/>
                <a:sym typeface="Times New Roman"/>
              </a:rPr>
              <a:t>However, the HttpResponse object still provides some important functionalities, like the cookie feature and the Redirect() method. </a:t>
            </a:r>
          </a:p>
          <a:p>
            <a:pPr algn="just" indent="-182880" lvl="0" marL="228600" rtl="0">
              <a:lnSpc>
                <a:spcPct val="90000"/>
              </a:lnSpc>
              <a:spcBef>
                <a:spcPts val="1400"/>
              </a:spcBef>
              <a:spcAft>
                <a:spcPts val="0"/>
              </a:spcAft>
              <a:buSzPct val="80000"/>
              <a:buChar char="•"/>
            </a:pPr>
            <a:r>
              <a:rPr sz="2000" lang="en-US">
                <a:solidFill>
                  <a:srgbClr val="000000"/>
                </a:solidFill>
                <a:latin typeface="Times New Roman"/>
                <a:ea typeface="Times New Roman"/>
                <a:cs typeface="Times New Roman"/>
                <a:sym typeface="Times New Roman"/>
              </a:rPr>
              <a:t>The Response.Redirect() method allows transferring the user to another page, inside as well as outside the application. It requires a round trip.</a:t>
            </a:r>
          </a:p>
          <a:p>
            <a:pPr algn="l" indent="0" lvl="0" marL="45720" rtl="0">
              <a:lnSpc>
                <a:spcPct val="90000"/>
              </a:lnSpc>
              <a:spcBef>
                <a:spcPts val="1400"/>
              </a:spcBef>
              <a:spcAft>
                <a:spcPts val="0"/>
              </a:spcAft>
              <a:buSzPct val="80000"/>
              <a:buNone/>
            </a:pPr>
            <a: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4" name="Shape 256"/>
        <p:cNvGrpSpPr/>
        <p:nvPr/>
      </p:nvGrpSpPr>
      <p:grpSpPr>
        <a:xfrm>
          <a:off x="0" y="0"/>
          <a:ext cx="0" cy="0"/>
          <a:chOff x="0" y="0"/>
          <a:chExt cx="0" cy="0"/>
        </a:xfrm>
      </p:grpSpPr>
      <p:sp>
        <p:nvSpPr>
          <p:cNvPr id="1048698" name="Google Shape;257;p16"/>
          <p:cNvSpPr txBox="1"/>
          <p:nvPr>
            <p:ph type="title"/>
          </p:nvPr>
        </p:nvSpPr>
        <p:spPr>
          <a:xfrm>
            <a:off x="886408" y="354564"/>
            <a:ext cx="10150773" cy="771331"/>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chemeClr val="accent1"/>
              </a:buClr>
              <a:buSzPct val="100000"/>
              <a:buFont typeface="Times New Roman"/>
              <a:buNone/>
            </a:pPr>
            <a:br>
              <a:rPr b="1" lang="en-US">
                <a:latin typeface="Times New Roman"/>
                <a:ea typeface="Times New Roman"/>
                <a:cs typeface="Times New Roman"/>
                <a:sym typeface="Times New Roman"/>
              </a:rPr>
            </a:br>
            <a:r>
              <a:rPr b="1" sz="3600" lang="en-US">
                <a:solidFill>
                  <a:schemeClr val="accent2"/>
                </a:solidFill>
                <a:latin typeface="Times New Roman"/>
                <a:ea typeface="Times New Roman"/>
                <a:cs typeface="Times New Roman"/>
                <a:sym typeface="Times New Roman"/>
              </a:rPr>
              <a:t>ASP.NET Web server Controls</a:t>
            </a:r>
            <a:br>
              <a:rPr lang="en-US"/>
            </a:br>
          </a:p>
        </p:txBody>
      </p:sp>
      <p:sp>
        <p:nvSpPr>
          <p:cNvPr id="1048699" name="Google Shape;258;p16"/>
          <p:cNvSpPr txBox="1"/>
          <p:nvPr>
            <p:ph type="body" idx="1"/>
          </p:nvPr>
        </p:nvSpPr>
        <p:spPr>
          <a:xfrm>
            <a:off x="503854" y="1054359"/>
            <a:ext cx="11299370" cy="5449077"/>
          </a:xfrm>
          <a:prstGeom prst="rect"/>
          <a:noFill/>
          <a:ln>
            <a:noFill/>
          </a:ln>
        </p:spPr>
        <p:txBody>
          <a:bodyPr anchor="t" anchorCtr="0" bIns="45700" lIns="91425" rIns="91425" spcFirstLastPara="1" tIns="45700" wrap="square">
            <a:normAutofit/>
          </a:bodyPr>
          <a:p>
            <a:pPr algn="l" indent="-182930" lvl="0" marL="228600" rtl="0">
              <a:lnSpc>
                <a:spcPct val="90000"/>
              </a:lnSpc>
              <a:spcBef>
                <a:spcPts val="0"/>
              </a:spcBef>
              <a:spcAft>
                <a:spcPts val="0"/>
              </a:spcAft>
              <a:buSzPct val="80000"/>
              <a:buChar char="•"/>
            </a:pPr>
            <a:r>
              <a:rPr sz="1900" lang="en-US">
                <a:solidFill>
                  <a:schemeClr val="dk1"/>
                </a:solidFill>
                <a:latin typeface="Times New Roman"/>
                <a:ea typeface="Times New Roman"/>
                <a:cs typeface="Times New Roman"/>
                <a:sym typeface="Times New Roman"/>
              </a:rPr>
              <a:t>Server controls are objects placed on a page with the purpose of read and write data. </a:t>
            </a:r>
          </a:p>
          <a:p>
            <a:pPr algn="l" indent="0" lvl="0" marL="45720" rtl="0">
              <a:lnSpc>
                <a:spcPct val="90000"/>
              </a:lnSpc>
              <a:spcBef>
                <a:spcPts val="1400"/>
              </a:spcBef>
              <a:spcAft>
                <a:spcPts val="0"/>
              </a:spcAft>
              <a:buSzPct val="80000"/>
              <a:buNone/>
            </a:pPr>
            <a:r>
              <a:t/>
            </a:r>
            <a:endParaRPr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A Server Control starts with </a:t>
            </a:r>
            <a:r>
              <a:rPr b="1" sz="1900" lang="en-US">
                <a:solidFill>
                  <a:schemeClr val="dk1"/>
                </a:solidFill>
                <a:latin typeface="Times New Roman"/>
                <a:ea typeface="Times New Roman"/>
                <a:cs typeface="Times New Roman"/>
                <a:sym typeface="Times New Roman"/>
              </a:rPr>
              <a:t>&lt;asp: </a:t>
            </a:r>
            <a:r>
              <a:rPr sz="1900" lang="en-US">
                <a:solidFill>
                  <a:schemeClr val="dk1"/>
                </a:solidFill>
                <a:latin typeface="Times New Roman"/>
                <a:ea typeface="Times New Roman"/>
                <a:cs typeface="Times New Roman"/>
                <a:sym typeface="Times New Roman"/>
              </a:rPr>
              <a:t>followed by the object name &lt;asp:</a:t>
            </a:r>
            <a:r>
              <a:rPr b="1" sz="1900" lang="en-US">
                <a:solidFill>
                  <a:schemeClr val="dk1"/>
                </a:solidFill>
                <a:latin typeface="Times New Roman"/>
                <a:ea typeface="Times New Roman"/>
                <a:cs typeface="Times New Roman"/>
                <a:sym typeface="Times New Roman"/>
              </a:rPr>
              <a:t>textbox</a:t>
            </a:r>
            <a:r>
              <a:rPr sz="1900"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80000"/>
              <a:buNone/>
            </a:pPr>
            <a:r>
              <a:t/>
            </a:r>
            <a:endParaRPr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 They must contain two other properties, </a:t>
            </a:r>
            <a:r>
              <a:rPr b="1" sz="1900" lang="en-US">
                <a:solidFill>
                  <a:schemeClr val="dk1"/>
                </a:solidFill>
                <a:latin typeface="Times New Roman"/>
                <a:ea typeface="Times New Roman"/>
                <a:cs typeface="Times New Roman"/>
                <a:sym typeface="Times New Roman"/>
              </a:rPr>
              <a:t>ID </a:t>
            </a:r>
            <a:r>
              <a:rPr sz="1900" lang="en-US">
                <a:solidFill>
                  <a:schemeClr val="dk1"/>
                </a:solidFill>
                <a:latin typeface="Times New Roman"/>
                <a:ea typeface="Times New Roman"/>
                <a:cs typeface="Times New Roman"/>
                <a:sym typeface="Times New Roman"/>
              </a:rPr>
              <a:t>which must be unique and </a:t>
            </a:r>
            <a:r>
              <a:rPr b="1" sz="1900" lang="en-US">
                <a:solidFill>
                  <a:schemeClr val="dk1"/>
                </a:solidFill>
                <a:latin typeface="Times New Roman"/>
                <a:ea typeface="Times New Roman"/>
                <a:cs typeface="Times New Roman"/>
                <a:sym typeface="Times New Roman"/>
              </a:rPr>
              <a:t>runat</a:t>
            </a:r>
            <a:r>
              <a:rPr sz="1900" lang="en-US">
                <a:solidFill>
                  <a:schemeClr val="dk1"/>
                </a:solidFill>
                <a:latin typeface="Times New Roman"/>
                <a:ea typeface="Times New Roman"/>
                <a:cs typeface="Times New Roman"/>
                <a:sym typeface="Times New Roman"/>
              </a:rPr>
              <a:t>=”server” which tells the web server to give the control server side processing. </a:t>
            </a:r>
          </a:p>
          <a:p>
            <a:pPr algn="l" indent="0" lvl="0" marL="45720" rtl="0">
              <a:lnSpc>
                <a:spcPct val="90000"/>
              </a:lnSpc>
              <a:spcBef>
                <a:spcPts val="1400"/>
              </a:spcBef>
              <a:spcAft>
                <a:spcPts val="0"/>
              </a:spcAft>
              <a:buSzPct val="80000"/>
              <a:buNone/>
            </a:pPr>
            <a:r>
              <a:rPr sz="1900" lang="en-US">
                <a:solidFill>
                  <a:schemeClr val="dk1"/>
                </a:solidFill>
                <a:latin typeface="Times New Roman"/>
                <a:ea typeface="Times New Roman"/>
                <a:cs typeface="Times New Roman"/>
                <a:sym typeface="Times New Roman"/>
              </a:rPr>
              <a:t>	</a:t>
            </a:r>
            <a:r>
              <a:rPr b="1" sz="1900" lang="en-US">
                <a:solidFill>
                  <a:schemeClr val="dk1"/>
                </a:solidFill>
                <a:latin typeface="Times New Roman"/>
                <a:ea typeface="Times New Roman"/>
                <a:cs typeface="Times New Roman"/>
                <a:sym typeface="Times New Roman"/>
              </a:rPr>
              <a:t>&lt;asp:control_name id="some_id" runat="server" /&gt;</a:t>
            </a: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They can be self closed by having a forward slash </a:t>
            </a:r>
            <a:r>
              <a:rPr b="1" sz="1900" lang="en-US">
                <a:solidFill>
                  <a:schemeClr val="dk1"/>
                </a:solidFill>
                <a:latin typeface="Times New Roman"/>
                <a:ea typeface="Times New Roman"/>
                <a:cs typeface="Times New Roman"/>
                <a:sym typeface="Times New Roman"/>
              </a:rPr>
              <a:t>(/)</a:t>
            </a:r>
            <a:r>
              <a:rPr sz="1900" lang="en-US">
                <a:solidFill>
                  <a:schemeClr val="dk1"/>
                </a:solidFill>
                <a:latin typeface="Times New Roman"/>
                <a:ea typeface="Times New Roman"/>
                <a:cs typeface="Times New Roman"/>
                <a:sym typeface="Times New Roman"/>
              </a:rPr>
              <a:t> before the ending tag or have a closing tag:</a:t>
            </a:r>
          </a:p>
          <a:p>
            <a:pPr algn="l" indent="0" lvl="0" marL="45720" rtl="0">
              <a:lnSpc>
                <a:spcPct val="90000"/>
              </a:lnSpc>
              <a:spcBef>
                <a:spcPts val="1400"/>
              </a:spcBef>
              <a:spcAft>
                <a:spcPts val="0"/>
              </a:spcAft>
              <a:buSzPct val="80000"/>
              <a:buNone/>
            </a:pPr>
            <a:r>
              <a:rPr sz="1900" lang="en-US">
                <a:solidFill>
                  <a:schemeClr val="dk1"/>
                </a:solidFill>
                <a:latin typeface="Times New Roman"/>
                <a:ea typeface="Times New Roman"/>
                <a:cs typeface="Times New Roman"/>
                <a:sym typeface="Times New Roman"/>
              </a:rPr>
              <a:t>	&lt;asp:textbox id=”txt” runat=”server” /&gt;</a:t>
            </a:r>
          </a:p>
          <a:p>
            <a:pPr algn="l" indent="0" lvl="0" marL="45720" rtl="0">
              <a:lnSpc>
                <a:spcPct val="90000"/>
              </a:lnSpc>
              <a:spcBef>
                <a:spcPts val="1400"/>
              </a:spcBef>
              <a:spcAft>
                <a:spcPts val="0"/>
              </a:spcAft>
              <a:buSzPct val="80000"/>
              <a:buNone/>
            </a:pPr>
            <a:r>
              <a:rPr sz="1900" lang="en-US">
                <a:solidFill>
                  <a:schemeClr val="dk1"/>
                </a:solidFill>
                <a:latin typeface="Times New Roman"/>
                <a:ea typeface="Times New Roman"/>
                <a:cs typeface="Times New Roman"/>
                <a:sym typeface="Times New Roman"/>
              </a:rPr>
              <a:t>	&lt;asp:textbox id=”txt” runat=”server” &gt;&lt;/asp:textbox&gt;</a:t>
            </a:r>
          </a:p>
          <a:p>
            <a:pPr algn="l" indent="0" lvl="0" marL="45720" rtl="0">
              <a:lnSpc>
                <a:spcPct val="90000"/>
              </a:lnSpc>
              <a:spcBef>
                <a:spcPts val="1400"/>
              </a:spcBef>
              <a:spcAft>
                <a:spcPts val="0"/>
              </a:spcAft>
              <a:buSzPct val="80000"/>
              <a:buNone/>
            </a:pPr>
            <a:r>
              <a:t/>
            </a:r>
            <a:endParaRPr sz="1900">
              <a:solidFill>
                <a:schemeClr val="dk1"/>
              </a:solidFill>
              <a:latin typeface="Times New Roman"/>
              <a:ea typeface="Times New Roman"/>
              <a:cs typeface="Times New Roman"/>
              <a:sym typeface="Times New Roman"/>
            </a:endParaRPr>
          </a:p>
          <a:p>
            <a:pPr algn="l" indent="-182930" lvl="0" marL="228600" rtl="0">
              <a:lnSpc>
                <a:spcPct val="90000"/>
              </a:lnSpc>
              <a:spcBef>
                <a:spcPts val="1400"/>
              </a:spcBef>
              <a:spcAft>
                <a:spcPts val="0"/>
              </a:spcAft>
              <a:buSzPct val="80000"/>
              <a:buChar char="•"/>
            </a:pPr>
            <a:r>
              <a:rPr sz="1900" lang="en-US">
                <a:solidFill>
                  <a:schemeClr val="dk1"/>
                </a:solidFill>
                <a:latin typeface="Times New Roman"/>
                <a:ea typeface="Times New Roman"/>
                <a:cs typeface="Times New Roman"/>
                <a:sym typeface="Times New Roman"/>
              </a:rPr>
              <a:t>After a control is processed by the web server, a standard HTML tag is sent to the browser for displaying. The above example will be rendered as:</a:t>
            </a:r>
          </a:p>
          <a:p>
            <a:pPr algn="l" indent="0" lvl="0" marL="45720" rtl="0">
              <a:lnSpc>
                <a:spcPct val="90000"/>
              </a:lnSpc>
              <a:spcBef>
                <a:spcPts val="1400"/>
              </a:spcBef>
              <a:spcAft>
                <a:spcPts val="0"/>
              </a:spcAft>
              <a:buSzPct val="80000"/>
              <a:buNone/>
            </a:pPr>
            <a:r>
              <a:rPr sz="1900" lang="en-US">
                <a:solidFill>
                  <a:schemeClr val="dk1"/>
                </a:solidFill>
                <a:latin typeface="Times New Roman"/>
                <a:ea typeface="Times New Roman"/>
                <a:cs typeface="Times New Roman"/>
                <a:sym typeface="Times New Roman"/>
              </a:rPr>
              <a:t>&lt;input type=”text” name=”txt” id=”txt” /&gt;</a:t>
            </a:r>
          </a:p>
          <a:p>
            <a:pPr algn="l" indent="-79502" lvl="0" marL="228600" rtl="0">
              <a:lnSpc>
                <a:spcPct val="90000"/>
              </a:lnSpc>
              <a:spcBef>
                <a:spcPts val="1400"/>
              </a:spcBef>
              <a:spcAft>
                <a:spcPts val="0"/>
              </a:spcAft>
              <a:buSzPct val="80000"/>
              <a:buNone/>
            </a:pPr>
            <a:r>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7" name="Shape 262"/>
        <p:cNvGrpSpPr/>
        <p:nvPr/>
      </p:nvGrpSpPr>
      <p:grpSpPr>
        <a:xfrm>
          <a:off x="0" y="0"/>
          <a:ext cx="0" cy="0"/>
          <a:chOff x="0" y="0"/>
          <a:chExt cx="0" cy="0"/>
        </a:xfrm>
      </p:grpSpPr>
      <p:sp>
        <p:nvSpPr>
          <p:cNvPr id="1048702" name="Google Shape;263;p17"/>
          <p:cNvSpPr txBox="1"/>
          <p:nvPr>
            <p:ph type="body" idx="1"/>
          </p:nvPr>
        </p:nvSpPr>
        <p:spPr>
          <a:xfrm>
            <a:off x="373224" y="382555"/>
            <a:ext cx="11336694" cy="6186195"/>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600"/>
              <a:buNone/>
            </a:pPr>
            <a:r>
              <a:rPr b="1" sz="2000" lang="en-US">
                <a:solidFill>
                  <a:schemeClr val="dk1"/>
                </a:solidFill>
                <a:latin typeface="Times New Roman"/>
                <a:ea typeface="Times New Roman"/>
                <a:cs typeface="Times New Roman"/>
                <a:sym typeface="Times New Roman"/>
              </a:rPr>
              <a:t>1. Button &lt;asp:button/&gt;</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Post back control for form submission.</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Example: &lt;asp:button id=”btn” runat=”server” text=”Search”/&gt;</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Properties: </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71120" lvl="0" marL="228600" rtl="0">
              <a:lnSpc>
                <a:spcPct val="90000"/>
              </a:lnSpc>
              <a:spcBef>
                <a:spcPts val="1400"/>
              </a:spcBef>
              <a:spcAft>
                <a:spcPts val="0"/>
              </a:spcAft>
              <a:buSzPts val="1760"/>
              <a:buNone/>
            </a:pPr>
            <a:r>
              <a:t/>
            </a:r>
          </a:p>
          <a:p>
            <a:pPr algn="l" indent="-71120" lvl="0" marL="228600" rtl="0">
              <a:lnSpc>
                <a:spcPct val="90000"/>
              </a:lnSpc>
              <a:spcBef>
                <a:spcPts val="1400"/>
              </a:spcBef>
              <a:spcAft>
                <a:spcPts val="0"/>
              </a:spcAft>
              <a:buSzPts val="1760"/>
              <a:buNone/>
            </a:pPr>
            <a:r>
              <a:t/>
            </a:r>
          </a:p>
          <a:p>
            <a:pPr algn="l" indent="0" lvl="0" marL="45720" marR="0" rtl="0">
              <a:lnSpc>
                <a:spcPct val="90000"/>
              </a:lnSpc>
              <a:spcBef>
                <a:spcPts val="1400"/>
              </a:spcBef>
              <a:spcAft>
                <a:spcPts val="0"/>
              </a:spcAft>
              <a:buClr>
                <a:srgbClr val="A6B727"/>
              </a:buClr>
              <a:buSzPts val="1600"/>
              <a:buFont typeface="Corbel"/>
              <a:buNone/>
            </a:pPr>
            <a:r>
              <a:rPr b="1" sz="2000" lang="en-US">
                <a:solidFill>
                  <a:srgbClr val="000000"/>
                </a:solidFill>
                <a:latin typeface="Times New Roman"/>
                <a:ea typeface="Times New Roman"/>
                <a:cs typeface="Times New Roman"/>
                <a:sym typeface="Times New Roman"/>
              </a:rPr>
              <a:t>2</a:t>
            </a:r>
            <a:r>
              <a:rPr b="1" cap="none" sz="2000" i="0" lang="en-US" strike="noStrike" u="none">
                <a:solidFill>
                  <a:srgbClr val="000000"/>
                </a:solidFill>
                <a:latin typeface="Times New Roman"/>
                <a:ea typeface="Times New Roman"/>
                <a:cs typeface="Times New Roman"/>
                <a:sym typeface="Times New Roman"/>
              </a:rPr>
              <a:t>. </a:t>
            </a:r>
            <a:r>
              <a:rPr b="1" sz="2000" lang="en-US">
                <a:solidFill>
                  <a:srgbClr val="000000"/>
                </a:solidFill>
                <a:latin typeface="Times New Roman"/>
                <a:ea typeface="Times New Roman"/>
                <a:cs typeface="Times New Roman"/>
                <a:sym typeface="Times New Roman"/>
              </a:rPr>
              <a:t>Checkbox &lt;asp:checkbox/&gt;</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Selection control (multiple selections).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Example: &lt;asp:checkbox id=”ck” runat=”server” text=”Diploma”/&gt;</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Properties:  </a:t>
            </a:r>
          </a:p>
          <a:p>
            <a:pPr algn="l" indent="0" lvl="0" marL="45720" marR="0" rtl="0">
              <a:lnSpc>
                <a:spcPct val="90000"/>
              </a:lnSpc>
              <a:spcBef>
                <a:spcPts val="1400"/>
              </a:spcBef>
              <a:spcAft>
                <a:spcPts val="0"/>
              </a:spcAft>
              <a:buClr>
                <a:srgbClr val="A6B727"/>
              </a:buClr>
              <a:buSzPts val="1600"/>
              <a:buFont typeface="Corbel"/>
              <a:buNone/>
            </a:pPr>
            <a:r>
              <a:t/>
            </a:r>
            <a:endParaRPr b="1" cap="none" sz="2000" i="0" strike="noStrike" u="none">
              <a:solidFill>
                <a:srgbClr val="000000"/>
              </a:solidFill>
              <a:latin typeface="Times New Roman"/>
              <a:ea typeface="Times New Roman"/>
              <a:cs typeface="Times New Roman"/>
              <a:sym typeface="Times New Roman"/>
            </a:endParaRPr>
          </a:p>
        </p:txBody>
      </p:sp>
      <p:graphicFrame>
        <p:nvGraphicFramePr>
          <p:cNvPr id="4194307" name="Google Shape;264;p17"/>
          <p:cNvGraphicFramePr>
            <a:graphicFrameLocks/>
          </p:cNvGraphicFramePr>
          <p:nvPr/>
        </p:nvGraphicFramePr>
        <p:xfrm>
          <a:off x="869303" y="2062065"/>
          <a:ext cx="3000000" cy="3000000"/>
        </p:xfrm>
        <a:graphic>
          <a:graphicData uri="http://schemas.openxmlformats.org/drawingml/2006/table">
            <a:tbl>
              <a:tblPr>
                <a:noFill/>
                <a:tableStyleId>{7BC59329-BD77-43EF-B5DC-B2ACBF0DB552}</a:tableStyleId>
              </a:tblPr>
              <a:tblGrid>
                <a:gridCol w="3294325"/>
                <a:gridCol w="4980375"/>
              </a:tblGrid>
              <a:tr h="1166325">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latin typeface="Times New Roman"/>
                          <a:ea typeface="Times New Roman"/>
                          <a:cs typeface="Times New Roman"/>
                          <a:sym typeface="Times New Roman"/>
                        </a:rPr>
                        <a:t>   Id=”btn”</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Runat=”server”</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Text=”Search”</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Enabled=”true/false”</a:t>
                      </a:r>
                      <a:endParaRPr cap="none" sz="1400" strike="noStrike" u="none"/>
                    </a:p>
                  </a:txBody>
                  <a:tcPr marL="0" marR="0" marT="0" marB="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latin typeface="Times New Roman"/>
                          <a:ea typeface="Times New Roman"/>
                          <a:cs typeface="Times New Roman"/>
                          <a:sym typeface="Times New Roman"/>
                        </a:rPr>
                        <a:t>Creates an unique identifier</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Sets  the button for server side processing</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Displays text on the button</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Enables or Disables the button</a:t>
                      </a:r>
                      <a:endParaRPr cap="none" sz="1400" strike="noStrike" u="none"/>
                    </a:p>
                  </a:txBody>
                  <a:tcPr marL="0" marR="0" marT="0" marB="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r>
            </a:tbl>
          </a:graphicData>
        </a:graphic>
      </p:graphicFrame>
      <p:graphicFrame>
        <p:nvGraphicFramePr>
          <p:cNvPr id="4194308" name="Google Shape;265;p17"/>
          <p:cNvGraphicFramePr>
            <a:graphicFrameLocks/>
          </p:cNvGraphicFramePr>
          <p:nvPr/>
        </p:nvGraphicFramePr>
        <p:xfrm>
          <a:off x="1979987" y="4921897"/>
          <a:ext cx="3000000" cy="3000000"/>
        </p:xfrm>
        <a:graphic>
          <a:graphicData uri="http://schemas.openxmlformats.org/drawingml/2006/table">
            <a:tbl>
              <a:tblPr>
                <a:noFill/>
                <a:tableStyleId>{7BC59329-BD77-43EF-B5DC-B2ACBF0DB552}</a:tableStyleId>
              </a:tblPr>
              <a:tblGrid>
                <a:gridCol w="2774125"/>
                <a:gridCol w="4193950"/>
              </a:tblGrid>
              <a:tr h="1553550">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latin typeface="Times New Roman"/>
                          <a:ea typeface="Times New Roman"/>
                          <a:cs typeface="Times New Roman"/>
                          <a:sym typeface="Times New Roman"/>
                        </a:rPr>
                        <a:t>  Id=”ck”</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Runat=”server”</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Text=”Diploma”</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   Checked=”true/false”</a:t>
                      </a:r>
                      <a:endParaRPr cap="none" sz="1400" strike="noStrike" u="none"/>
                    </a:p>
                  </a:txBody>
                  <a:tcPr marL="0" marR="0" marT="0" marB="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c>
                  <a:txBody>
                    <a:bodyPr/>
                    <a:p>
                      <a:pPr algn="l" indent="0" lvl="0" marL="0" marR="0" rtl="0">
                        <a:lnSpc>
                          <a:spcPct val="100000"/>
                        </a:lnSpc>
                        <a:spcBef>
                          <a:spcPts val="0"/>
                        </a:spcBef>
                        <a:spcAft>
                          <a:spcPts val="0"/>
                        </a:spcAft>
                        <a:buClr>
                          <a:srgbClr val="000000"/>
                        </a:buClr>
                        <a:buSzPts val="1800"/>
                        <a:buFont typeface="Arial"/>
                        <a:buNone/>
                      </a:pPr>
                      <a:r>
                        <a:rPr cap="none" sz="1800" lang="en-US" strike="noStrike" u="none">
                          <a:latin typeface="Times New Roman"/>
                          <a:ea typeface="Times New Roman"/>
                          <a:cs typeface="Times New Roman"/>
                          <a:sym typeface="Times New Roman"/>
                        </a:rPr>
                        <a:t>Creates an unique identifier</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Sets  the checkbox for server side processing</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Displays text on  checkbox</a:t>
                      </a:r>
                      <a:br>
                        <a:rPr cap="none" sz="1800" lang="en-US" strike="noStrike" u="none">
                          <a:latin typeface="Times New Roman"/>
                          <a:ea typeface="Times New Roman"/>
                          <a:cs typeface="Times New Roman"/>
                          <a:sym typeface="Times New Roman"/>
                        </a:rPr>
                      </a:br>
                      <a:r>
                        <a:rPr cap="none" sz="1800" lang="en-US" strike="noStrike" u="none">
                          <a:latin typeface="Times New Roman"/>
                          <a:ea typeface="Times New Roman"/>
                          <a:cs typeface="Times New Roman"/>
                          <a:sym typeface="Times New Roman"/>
                        </a:rPr>
                        <a:t>Checks or Uncheck the  checkbox</a:t>
                      </a:r>
                      <a:endParaRPr cap="none" sz="1400" strike="noStrike" u="none"/>
                    </a:p>
                  </a:txBody>
                  <a:tcPr marL="0" marR="0" marT="0" marB="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0" name="Shape 269"/>
        <p:cNvGrpSpPr/>
        <p:nvPr/>
      </p:nvGrpSpPr>
      <p:grpSpPr>
        <a:xfrm>
          <a:off x="0" y="0"/>
          <a:ext cx="0" cy="0"/>
          <a:chOff x="0" y="0"/>
          <a:chExt cx="0" cy="0"/>
        </a:xfrm>
      </p:grpSpPr>
      <p:sp>
        <p:nvSpPr>
          <p:cNvPr id="1048705" name="Google Shape;270;p18"/>
          <p:cNvSpPr txBox="1"/>
          <p:nvPr>
            <p:ph type="body" idx="1"/>
          </p:nvPr>
        </p:nvSpPr>
        <p:spPr>
          <a:xfrm>
            <a:off x="1143000" y="858416"/>
            <a:ext cx="9872871" cy="523758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b="1" sz="2000" lang="en-US">
                <a:solidFill>
                  <a:schemeClr val="dk1"/>
                </a:solidFill>
                <a:latin typeface="Times New Roman"/>
                <a:ea typeface="Times New Roman"/>
                <a:cs typeface="Times New Roman"/>
                <a:sym typeface="Times New Roman"/>
              </a:rPr>
              <a:t>DropdownList</a:t>
            </a:r>
            <a:r>
              <a:rPr sz="2000" lang="en-US">
                <a:solidFill>
                  <a:schemeClr val="dk1"/>
                </a:solidFill>
                <a:latin typeface="Times New Roman"/>
                <a:ea typeface="Times New Roman"/>
                <a:cs typeface="Times New Roman"/>
                <a:sym typeface="Times New Roman"/>
              </a:rPr>
              <a:t>  &lt;asp:dropdownlist&gt;…&lt;/asp:dropdownlist&gt;</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pic>
        <p:nvPicPr>
          <p:cNvPr id="2097157" name="Google Shape;271;p18"/>
          <p:cNvPicPr preferRelativeResize="0">
            <a:picLocks/>
          </p:cNvPicPr>
          <p:nvPr/>
        </p:nvPicPr>
        <p:blipFill rotWithShape="1">
          <a:blip xmlns:r="http://schemas.openxmlformats.org/officeDocument/2006/relationships" r:embed="rId1">
            <a:alphaModFix/>
          </a:blip>
          <a:srcRect l="0" t="0" r="0" b="0"/>
          <a:stretch>
            <a:fillRect/>
          </a:stretch>
        </p:blipFill>
        <p:spPr>
          <a:xfrm>
            <a:off x="1073021" y="1362268"/>
            <a:ext cx="10347648" cy="4945225"/>
          </a:xfrm>
          <a:prstGeom prst="rect"/>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2" name="Shape 104"/>
        <p:cNvGrpSpPr/>
        <p:nvPr/>
      </p:nvGrpSpPr>
      <p:grpSpPr>
        <a:xfrm>
          <a:off x="0" y="0"/>
          <a:ext cx="0" cy="0"/>
          <a:chOff x="0" y="0"/>
          <a:chExt cx="0" cy="0"/>
        </a:xfrm>
      </p:grpSpPr>
      <p:sp>
        <p:nvSpPr>
          <p:cNvPr id="1048601" name="Google Shape;105;gf481af73ab_0_0"/>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rPr lang="en-US"/>
              <a:t>Using Page Class</a:t>
            </a:r>
          </a:p>
        </p:txBody>
      </p:sp>
      <p:sp>
        <p:nvSpPr>
          <p:cNvPr id="1048602" name="Google Shape;106;gf481af73ab_0_0"/>
          <p:cNvSpPr txBox="1"/>
          <p:nvPr>
            <p:ph type="body" idx="1"/>
          </p:nvPr>
        </p:nvSpPr>
        <p:spPr>
          <a:xfrm>
            <a:off x="1143000" y="2057400"/>
            <a:ext cx="9873000" cy="4038600"/>
          </a:xfrm>
          <a:prstGeom prst="rect"/>
        </p:spPr>
        <p:txBody>
          <a:bodyPr anchor="t" anchorCtr="0" bIns="45700" lIns="91425" rIns="91425" spcFirstLastPara="1" tIns="45700" wrap="square">
            <a:normAutofit fontScale="90909" lnSpcReduction="20000"/>
          </a:bodyPr>
          <a:p>
            <a:pPr algn="l" indent="-320040" lvl="0" marL="457200" rtl="0">
              <a:lnSpc>
                <a:spcPct val="100000"/>
              </a:lnSpc>
              <a:spcBef>
                <a:spcPts val="1400"/>
              </a:spcBef>
              <a:spcAft>
                <a:spcPts val="0"/>
              </a:spcAft>
              <a:buSzPts val="1440"/>
              <a:buChar char="❖"/>
            </a:pPr>
            <a:r>
              <a:rPr lang="en-US">
                <a:solidFill>
                  <a:schemeClr val="dk1"/>
                </a:solidFill>
              </a:rPr>
              <a:t>E</a:t>
            </a:r>
            <a:r>
              <a:rPr lang="en-US">
                <a:solidFill>
                  <a:schemeClr val="dk1"/>
                </a:solidFill>
              </a:rPr>
              <a:t>very web page is a custom class that inherits from System.Web.UI.Page.</a:t>
            </a:r>
            <a:endParaRPr>
              <a:solidFill>
                <a:schemeClr val="dk1"/>
              </a:solidFill>
            </a:endParaRPr>
          </a:p>
          <a:p>
            <a:pPr algn="l" indent="-320040" lvl="0" marL="457200" rtl="0">
              <a:lnSpc>
                <a:spcPct val="100000"/>
              </a:lnSpc>
              <a:spcBef>
                <a:spcPts val="1000"/>
              </a:spcBef>
              <a:spcAft>
                <a:spcPts val="0"/>
              </a:spcAft>
              <a:buSzPts val="1440"/>
              <a:buChar char="❖"/>
            </a:pPr>
            <a:r>
              <a:rPr lang="en-US">
                <a:solidFill>
                  <a:schemeClr val="dk1"/>
                </a:solidFill>
                <a:highlight>
                  <a:schemeClr val="lt1"/>
                </a:highlight>
              </a:rPr>
              <a:t>Many of the Page properties provide complete objects. For example, the Page.Response property allows you to access the Response object anywhere in your page, and the Page.Server property allows you to access the Server object.</a:t>
            </a:r>
            <a:endParaRPr>
              <a:solidFill>
                <a:schemeClr val="dk1"/>
              </a:solidFill>
              <a:highlight>
                <a:schemeClr val="lt1"/>
              </a:highlight>
            </a:endParaRPr>
          </a:p>
          <a:p>
            <a:pPr algn="l" indent="-320040" lvl="0" marL="457200" rtl="0">
              <a:lnSpc>
                <a:spcPct val="100000"/>
              </a:lnSpc>
              <a:spcBef>
                <a:spcPts val="1000"/>
              </a:spcBef>
              <a:spcAft>
                <a:spcPts val="0"/>
              </a:spcAft>
              <a:buSzPts val="1440"/>
              <a:buChar char="❖"/>
            </a:pPr>
            <a:r>
              <a:rPr lang="en-US">
                <a:solidFill>
                  <a:schemeClr val="dk1"/>
                </a:solidFill>
                <a:highlight>
                  <a:schemeClr val="lt1"/>
                </a:highlight>
              </a:rPr>
              <a:t>First, you can use the Response and Server objects to send the user from one page to another, which is a key part of any ASP.NET application. </a:t>
            </a:r>
            <a:endParaRPr>
              <a:solidFill>
                <a:schemeClr val="dk1"/>
              </a:solidFill>
              <a:highlight>
                <a:schemeClr val="lt1"/>
              </a:highlight>
            </a:endParaRPr>
          </a:p>
          <a:p>
            <a:pPr algn="l" indent="-320040" lvl="0" marL="457200" rtl="0">
              <a:lnSpc>
                <a:spcPct val="100000"/>
              </a:lnSpc>
              <a:spcBef>
                <a:spcPts val="1000"/>
              </a:spcBef>
              <a:spcAft>
                <a:spcPts val="0"/>
              </a:spcAft>
              <a:buSzPts val="1440"/>
              <a:buChar char="❖"/>
            </a:pPr>
            <a:r>
              <a:rPr lang="en-US">
                <a:solidFill>
                  <a:schemeClr val="dk1"/>
                </a:solidFill>
                <a:highlight>
                  <a:schemeClr val="lt1"/>
                </a:highlight>
              </a:rPr>
              <a:t>Second, you can use the Server object to encode text that may contain special characters so it can be inserted into web page HTML.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43" name="Shape 275"/>
        <p:cNvGrpSpPr/>
        <p:nvPr/>
      </p:nvGrpSpPr>
      <p:grpSpPr>
        <a:xfrm>
          <a:off x="0" y="0"/>
          <a:ext cx="0" cy="0"/>
          <a:chOff x="0" y="0"/>
          <a:chExt cx="0" cy="0"/>
        </a:xfrm>
      </p:grpSpPr>
      <p:pic>
        <p:nvPicPr>
          <p:cNvPr id="2097158" name="Google Shape;276;p19"/>
          <p:cNvPicPr preferRelativeResize="0">
            <a:picLocks/>
          </p:cNvPicPr>
          <p:nvPr/>
        </p:nvPicPr>
        <p:blipFill rotWithShape="1">
          <a:blip xmlns:r="http://schemas.openxmlformats.org/officeDocument/2006/relationships" r:embed="rId1">
            <a:alphaModFix/>
          </a:blip>
          <a:srcRect l="0" t="0" r="0" b="0"/>
          <a:stretch>
            <a:fillRect/>
          </a:stretch>
        </p:blipFill>
        <p:spPr>
          <a:xfrm>
            <a:off x="1013295" y="728733"/>
            <a:ext cx="10435365" cy="5249212"/>
          </a:xfrm>
          <a:prstGeom prst="rect"/>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46" name="Shape 280"/>
        <p:cNvGrpSpPr/>
        <p:nvPr/>
      </p:nvGrpSpPr>
      <p:grpSpPr>
        <a:xfrm>
          <a:off x="0" y="0"/>
          <a:ext cx="0" cy="0"/>
          <a:chOff x="0" y="0"/>
          <a:chExt cx="0" cy="0"/>
        </a:xfrm>
      </p:grpSpPr>
      <p:pic>
        <p:nvPicPr>
          <p:cNvPr id="2097159" name="Google Shape;281;p20"/>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531829" y="325167"/>
            <a:ext cx="11102452" cy="3103833"/>
          </a:xfrm>
          <a:prstGeom prst="rect"/>
          <a:noFill/>
          <a:ln>
            <a:noFill/>
          </a:ln>
        </p:spPr>
      </p:pic>
      <p:pic>
        <p:nvPicPr>
          <p:cNvPr id="2097160" name="Google Shape;282;p20"/>
          <p:cNvPicPr preferRelativeResize="0">
            <a:picLocks/>
          </p:cNvPicPr>
          <p:nvPr/>
        </p:nvPicPr>
        <p:blipFill rotWithShape="1">
          <a:blip xmlns:r="http://schemas.openxmlformats.org/officeDocument/2006/relationships" r:embed="rId2">
            <a:alphaModFix/>
          </a:blip>
          <a:srcRect l="0" t="0" r="0" b="0"/>
          <a:stretch>
            <a:fillRect/>
          </a:stretch>
        </p:blipFill>
        <p:spPr>
          <a:xfrm>
            <a:off x="722533" y="3428999"/>
            <a:ext cx="10911748" cy="3103834"/>
          </a:xfrm>
          <a:prstGeom prst="rect"/>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49" name="Shape 286"/>
        <p:cNvGrpSpPr/>
        <p:nvPr/>
      </p:nvGrpSpPr>
      <p:grpSpPr>
        <a:xfrm>
          <a:off x="0" y="0"/>
          <a:ext cx="0" cy="0"/>
          <a:chOff x="0" y="0"/>
          <a:chExt cx="0" cy="0"/>
        </a:xfrm>
      </p:grpSpPr>
      <p:pic>
        <p:nvPicPr>
          <p:cNvPr id="2097161" name="Google Shape;287;p21"/>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895739" y="1050472"/>
            <a:ext cx="10394302" cy="4622540"/>
          </a:xfrm>
          <a:prstGeom prst="rect"/>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52" name="Shape 291"/>
        <p:cNvGrpSpPr/>
        <p:nvPr/>
      </p:nvGrpSpPr>
      <p:grpSpPr>
        <a:xfrm>
          <a:off x="0" y="0"/>
          <a:ext cx="0" cy="0"/>
          <a:chOff x="0" y="0"/>
          <a:chExt cx="0" cy="0"/>
        </a:xfrm>
      </p:grpSpPr>
      <p:pic>
        <p:nvPicPr>
          <p:cNvPr id="2097162" name="Google Shape;292;p22"/>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306287" y="970384"/>
            <a:ext cx="9927770" cy="5125616"/>
          </a:xfrm>
          <a:prstGeom prst="rect"/>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55" name="Shape 297"/>
        <p:cNvGrpSpPr/>
        <p:nvPr/>
      </p:nvGrpSpPr>
      <p:grpSpPr>
        <a:xfrm>
          <a:off x="0" y="0"/>
          <a:ext cx="0" cy="0"/>
          <a:chOff x="0" y="0"/>
          <a:chExt cx="0" cy="0"/>
        </a:xfrm>
      </p:grpSpPr>
      <p:pic>
        <p:nvPicPr>
          <p:cNvPr id="2097163" name="Google Shape;298;p23"/>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194318" y="382782"/>
            <a:ext cx="9853127" cy="6064671"/>
          </a:xfrm>
          <a:prstGeom prst="rect"/>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58" name="Shape 302"/>
        <p:cNvGrpSpPr/>
        <p:nvPr/>
      </p:nvGrpSpPr>
      <p:grpSpPr>
        <a:xfrm>
          <a:off x="0" y="0"/>
          <a:ext cx="0" cy="0"/>
          <a:chOff x="0" y="0"/>
          <a:chExt cx="0" cy="0"/>
        </a:xfrm>
      </p:grpSpPr>
      <p:sp>
        <p:nvSpPr>
          <p:cNvPr id="1048719" name="Google Shape;303;p24"/>
          <p:cNvSpPr txBox="1"/>
          <p:nvPr>
            <p:ph type="title"/>
          </p:nvPr>
        </p:nvSpPr>
        <p:spPr>
          <a:xfrm>
            <a:off x="1143000" y="609600"/>
            <a:ext cx="9875520" cy="817984"/>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rgbClr val="000000"/>
              </a:buClr>
              <a:buSzPct val="100000"/>
              <a:buFont typeface="Times New Roman"/>
              <a:buNone/>
            </a:pPr>
            <a:br>
              <a:rPr b="1" i="0" lang="en-US">
                <a:solidFill>
                  <a:srgbClr val="000000"/>
                </a:solidFill>
                <a:latin typeface="Times New Roman"/>
                <a:ea typeface="Times New Roman"/>
                <a:cs typeface="Times New Roman"/>
                <a:sym typeface="Times New Roman"/>
              </a:rPr>
            </a:br>
            <a:r>
              <a:rPr b="1" i="0" lang="en-US">
                <a:solidFill>
                  <a:srgbClr val="000000"/>
                </a:solidFill>
                <a:latin typeface="Times New Roman"/>
                <a:ea typeface="Times New Roman"/>
                <a:cs typeface="Times New Roman"/>
                <a:sym typeface="Times New Roman"/>
              </a:rPr>
              <a:t>		</a:t>
            </a:r>
            <a:r>
              <a:rPr b="1" sz="4000" i="0" lang="en-US">
                <a:solidFill>
                  <a:schemeClr val="accent2"/>
                </a:solidFill>
                <a:latin typeface="Times New Roman"/>
                <a:ea typeface="Times New Roman"/>
                <a:cs typeface="Times New Roman"/>
                <a:sym typeface="Times New Roman"/>
              </a:rPr>
              <a:t>HTML Server Controls</a:t>
            </a:r>
            <a:br>
              <a:rPr b="1" i="0" lang="en-US">
                <a:solidFill>
                  <a:srgbClr val="000000"/>
                </a:solidFill>
                <a:latin typeface="Times New Roman"/>
                <a:ea typeface="Times New Roman"/>
                <a:cs typeface="Times New Roman"/>
                <a:sym typeface="Times New Roman"/>
              </a:rPr>
            </a:br>
          </a:p>
        </p:txBody>
      </p:sp>
      <p:sp>
        <p:nvSpPr>
          <p:cNvPr id="1048720" name="Google Shape;304;p24"/>
          <p:cNvSpPr txBox="1"/>
          <p:nvPr>
            <p:ph type="body" idx="1"/>
          </p:nvPr>
        </p:nvSpPr>
        <p:spPr>
          <a:xfrm>
            <a:off x="1143000" y="1343608"/>
            <a:ext cx="9872871" cy="4752392"/>
          </a:xfrm>
          <a:prstGeom prst="rect"/>
          <a:noFill/>
          <a:ln>
            <a:noFill/>
          </a:ln>
        </p:spPr>
        <p:txBody>
          <a:bodyPr anchor="t" anchorCtr="0" bIns="45700" lIns="91425" rIns="91425" spcFirstLastPara="1" tIns="45700" wrap="square">
            <a:normAutofit/>
          </a:bodyPr>
          <a:p>
            <a:pPr algn="l" indent="-81279" lvl="0" marL="228600" rtl="0">
              <a:lnSpc>
                <a:spcPct val="90000"/>
              </a:lnSpc>
              <a:spcBef>
                <a:spcPts val="0"/>
              </a:spcBef>
              <a:spcAft>
                <a:spcPts val="0"/>
              </a:spcAft>
              <a:buSzPts val="1600"/>
              <a:buNone/>
            </a:pPr>
            <a:r>
              <a:t/>
            </a:r>
            <a:endParaRPr b="0" sz="200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b="0" sz="2000" i="0" lang="en-US">
                <a:solidFill>
                  <a:srgbClr val="000000"/>
                </a:solidFill>
                <a:latin typeface="Times New Roman"/>
                <a:ea typeface="Times New Roman"/>
                <a:cs typeface="Times New Roman"/>
                <a:sym typeface="Times New Roman"/>
              </a:rPr>
              <a:t>HTML elements in ASP.NET files are, by default, treated as text. </a:t>
            </a:r>
          </a:p>
          <a:p>
            <a:pPr algn="l" indent="-81279" lvl="0" marL="228600" rtl="0">
              <a:lnSpc>
                <a:spcPct val="90000"/>
              </a:lnSpc>
              <a:spcBef>
                <a:spcPts val="1400"/>
              </a:spcBef>
              <a:spcAft>
                <a:spcPts val="0"/>
              </a:spcAft>
              <a:buSzPts val="1600"/>
              <a:buNone/>
            </a:pPr>
            <a:r>
              <a:t/>
            </a:r>
            <a:endParaRPr b="0" sz="200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b="0" sz="2000" i="0" lang="en-US">
                <a:solidFill>
                  <a:srgbClr val="000000"/>
                </a:solidFill>
                <a:latin typeface="Times New Roman"/>
                <a:ea typeface="Times New Roman"/>
                <a:cs typeface="Times New Roman"/>
                <a:sym typeface="Times New Roman"/>
              </a:rPr>
              <a:t>To make these elements programmable, add a runat="server" attribute to the HTML element. This attribute indicates that the element should be treated as a server control.</a:t>
            </a:r>
          </a:p>
          <a:p>
            <a:pPr algn="l" indent="-81279" lvl="0" marL="228600" rtl="0">
              <a:lnSpc>
                <a:spcPct val="90000"/>
              </a:lnSpc>
              <a:spcBef>
                <a:spcPts val="1400"/>
              </a:spcBef>
              <a:spcAft>
                <a:spcPts val="0"/>
              </a:spcAft>
              <a:buSzPts val="1600"/>
              <a:buNone/>
            </a:pPr>
            <a:r>
              <a:t/>
            </a:r>
            <a:endParaRPr b="0" sz="2000" i="0">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b="0" sz="2000" i="0" lang="en-US">
                <a:solidFill>
                  <a:srgbClr val="000000"/>
                </a:solidFill>
                <a:latin typeface="Times New Roman"/>
                <a:ea typeface="Times New Roman"/>
                <a:cs typeface="Times New Roman"/>
                <a:sym typeface="Times New Roman"/>
              </a:rPr>
              <a:t>All HTML server controls must be within a &lt;form&gt; tag with the runat="server" attribute!</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61" name="Shape 308"/>
        <p:cNvGrpSpPr/>
        <p:nvPr/>
      </p:nvGrpSpPr>
      <p:grpSpPr>
        <a:xfrm>
          <a:off x="0" y="0"/>
          <a:ext cx="0" cy="0"/>
          <a:chOff x="0" y="0"/>
          <a:chExt cx="0" cy="0"/>
        </a:xfrm>
      </p:grpSpPr>
      <p:pic>
        <p:nvPicPr>
          <p:cNvPr id="2097164" name="Google Shape;309;p25"/>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156996" y="438539"/>
            <a:ext cx="10151705" cy="5990253"/>
          </a:xfrm>
          <a:prstGeom prst="rect"/>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64" name="Shape 313"/>
        <p:cNvGrpSpPr/>
        <p:nvPr/>
      </p:nvGrpSpPr>
      <p:grpSpPr>
        <a:xfrm>
          <a:off x="0" y="0"/>
          <a:ext cx="0" cy="0"/>
          <a:chOff x="0" y="0"/>
          <a:chExt cx="0" cy="0"/>
        </a:xfrm>
      </p:grpSpPr>
      <p:sp>
        <p:nvSpPr>
          <p:cNvPr id="1048725" name="Google Shape;314;p26"/>
          <p:cNvSpPr txBox="1"/>
          <p:nvPr>
            <p:ph type="title"/>
          </p:nvPr>
        </p:nvSpPr>
        <p:spPr>
          <a:xfrm>
            <a:off x="1040363" y="301690"/>
            <a:ext cx="9875520" cy="575388"/>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chemeClr val="accent2"/>
              </a:buClr>
              <a:buSzPct val="100000"/>
              <a:buFont typeface="Times New Roman"/>
              <a:buNone/>
            </a:pPr>
            <a:r>
              <a:rPr b="1" sz="3600" lang="en-US">
                <a:solidFill>
                  <a:schemeClr val="accent2"/>
                </a:solidFill>
                <a:latin typeface="Times New Roman"/>
                <a:ea typeface="Times New Roman"/>
                <a:cs typeface="Times New Roman"/>
                <a:sym typeface="Times New Roman"/>
              </a:rPr>
              <a:t>ASP.NET - Event Handling</a:t>
            </a:r>
          </a:p>
        </p:txBody>
      </p:sp>
      <p:sp>
        <p:nvSpPr>
          <p:cNvPr id="1048726" name="Google Shape;315;p26"/>
          <p:cNvSpPr txBox="1"/>
          <p:nvPr>
            <p:ph type="body" idx="1"/>
          </p:nvPr>
        </p:nvSpPr>
        <p:spPr>
          <a:xfrm>
            <a:off x="550506" y="1184988"/>
            <a:ext cx="10465365" cy="4911012"/>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An event is an action or occurrence such as a mouse click, a key press, mouse movements, or any system-generated notification.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A process communicates through events. For example, interrupts are system-generated events. When events occur, the application should be able to respond to it and manage it.</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Events in ASP.NET raised at the client machine, and handled at the server machine.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For example, a user clicks a button displayed in the browser. A Click event is raised. The browser handles this client-side event by posting it to the server.</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server has a subroutine describing what to do when the event is raised; it is called the event-handler.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Therefore, when the event message is transmitted to the server, it checks whether the Click event has an associated event handler.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If it has, the event handler is executed.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67" name="Shape 319"/>
        <p:cNvGrpSpPr/>
        <p:nvPr/>
      </p:nvGrpSpPr>
      <p:grpSpPr>
        <a:xfrm>
          <a:off x="0" y="0"/>
          <a:ext cx="0" cy="0"/>
          <a:chOff x="0" y="0"/>
          <a:chExt cx="0" cy="0"/>
        </a:xfrm>
      </p:grpSpPr>
      <p:sp>
        <p:nvSpPr>
          <p:cNvPr id="1048729" name="Google Shape;320;p27"/>
          <p:cNvSpPr txBox="1"/>
          <p:nvPr>
            <p:ph type="body" idx="1"/>
          </p:nvPr>
        </p:nvSpPr>
        <p:spPr>
          <a:xfrm>
            <a:off x="522514" y="522514"/>
            <a:ext cx="11094098" cy="570100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b="1" sz="2400" lang="en-US">
                <a:latin typeface="Times New Roman"/>
                <a:ea typeface="Times New Roman"/>
                <a:cs typeface="Times New Roman"/>
                <a:sym typeface="Times New Roman"/>
              </a:rPr>
              <a:t>Event Arguments</a:t>
            </a:r>
            <a:endParaRPr sz="2000">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ASP.NET event handlers generally take two parameters and return void. The first parameter represents the object raising the event and the second parameter is event argument.</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general syntax of an event is:</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a:t>
            </a:r>
            <a:r>
              <a:rPr b="1" sz="2000" lang="en-US">
                <a:solidFill>
                  <a:schemeClr val="dk1"/>
                </a:solidFill>
                <a:latin typeface="Times New Roman"/>
                <a:ea typeface="Times New Roman"/>
                <a:cs typeface="Times New Roman"/>
                <a:sym typeface="Times New Roman"/>
              </a:rPr>
              <a:t>private void EventName (object sender, EventArgs e);</a:t>
            </a:r>
          </a:p>
          <a:p>
            <a:pPr algn="l" indent="0" lvl="0" marL="45720" rtl="0">
              <a:lnSpc>
                <a:spcPct val="90000"/>
              </a:lnSpc>
              <a:spcBef>
                <a:spcPts val="1400"/>
              </a:spcBef>
              <a:spcAft>
                <a:spcPts val="0"/>
              </a:spcAft>
              <a:buSzPts val="1600"/>
              <a:buNone/>
            </a:pPr>
            <a:r>
              <a:rPr b="1" sz="2000" i="0" lang="en-US">
                <a:latin typeface="Times New Roman"/>
                <a:ea typeface="Times New Roman"/>
                <a:cs typeface="Times New Roman"/>
                <a:sym typeface="Times New Roman"/>
              </a:rPr>
              <a:t>Application and Session Events</a:t>
            </a:r>
          </a:p>
          <a:p>
            <a:pPr algn="just"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most important application events are:</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Application_Start </a:t>
            </a:r>
            <a:r>
              <a:rPr sz="2000" lang="en-US">
                <a:solidFill>
                  <a:schemeClr val="dk1"/>
                </a:solidFill>
                <a:latin typeface="Times New Roman"/>
                <a:ea typeface="Times New Roman"/>
                <a:cs typeface="Times New Roman"/>
                <a:sym typeface="Times New Roman"/>
              </a:rPr>
              <a:t>- It is raised when the application/website is started.</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Application_End </a:t>
            </a:r>
            <a:r>
              <a:rPr sz="2000" lang="en-US">
                <a:solidFill>
                  <a:schemeClr val="dk1"/>
                </a:solidFill>
                <a:latin typeface="Times New Roman"/>
                <a:ea typeface="Times New Roman"/>
                <a:cs typeface="Times New Roman"/>
                <a:sym typeface="Times New Roman"/>
              </a:rPr>
              <a:t>- It is raised when the application/website is stopped.</a:t>
            </a:r>
          </a:p>
          <a:p>
            <a:pPr algn="just"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Similarly, the most used Session events are:</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Session_Start </a:t>
            </a:r>
            <a:r>
              <a:rPr sz="2000" lang="en-US">
                <a:solidFill>
                  <a:schemeClr val="dk1"/>
                </a:solidFill>
                <a:latin typeface="Times New Roman"/>
                <a:ea typeface="Times New Roman"/>
                <a:cs typeface="Times New Roman"/>
                <a:sym typeface="Times New Roman"/>
              </a:rPr>
              <a:t>- It is raised when a user first requests a page from the application.</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Session_End </a:t>
            </a:r>
            <a:r>
              <a:rPr sz="2000" lang="en-US">
                <a:solidFill>
                  <a:schemeClr val="dk1"/>
                </a:solidFill>
                <a:latin typeface="Times New Roman"/>
                <a:ea typeface="Times New Roman"/>
                <a:cs typeface="Times New Roman"/>
                <a:sym typeface="Times New Roman"/>
              </a:rPr>
              <a:t>- It is raised when the session ends.</a:t>
            </a:r>
          </a:p>
          <a:p>
            <a:pPr algn="l" indent="0" lvl="0" marL="45720" rtl="0">
              <a:lnSpc>
                <a:spcPct val="90000"/>
              </a:lnSpc>
              <a:spcBef>
                <a:spcPts val="1400"/>
              </a:spcBef>
              <a:spcAft>
                <a:spcPts val="0"/>
              </a:spcAft>
              <a:buSzPts val="1600"/>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70" name="Shape 324"/>
        <p:cNvGrpSpPr/>
        <p:nvPr/>
      </p:nvGrpSpPr>
      <p:grpSpPr>
        <a:xfrm>
          <a:off x="0" y="0"/>
          <a:ext cx="0" cy="0"/>
          <a:chOff x="0" y="0"/>
          <a:chExt cx="0" cy="0"/>
        </a:xfrm>
      </p:grpSpPr>
      <p:sp>
        <p:nvSpPr>
          <p:cNvPr id="1048732" name="Google Shape;325;p28"/>
          <p:cNvSpPr txBox="1"/>
          <p:nvPr>
            <p:ph type="body" idx="1"/>
          </p:nvPr>
        </p:nvSpPr>
        <p:spPr>
          <a:xfrm>
            <a:off x="765110" y="970384"/>
            <a:ext cx="10250761" cy="5125616"/>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b="0" i="0" lang="en-US">
                <a:latin typeface="Arial"/>
                <a:ea typeface="Arial"/>
                <a:cs typeface="Arial"/>
                <a:sym typeface="Arial"/>
              </a:rPr>
              <a:t>Page and Control Events</a:t>
            </a:r>
          </a:p>
          <a:p>
            <a:pPr algn="just"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Common page and control events are:</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DataBinding</a:t>
            </a:r>
            <a:r>
              <a:rPr sz="2000" lang="en-US">
                <a:solidFill>
                  <a:schemeClr val="dk1"/>
                </a:solidFill>
                <a:latin typeface="Times New Roman"/>
                <a:ea typeface="Times New Roman"/>
                <a:cs typeface="Times New Roman"/>
                <a:sym typeface="Times New Roman"/>
              </a:rPr>
              <a:t> - It is raised when a control binds to a data source.</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Disposed</a:t>
            </a:r>
            <a:r>
              <a:rPr sz="2000" lang="en-US">
                <a:solidFill>
                  <a:schemeClr val="dk1"/>
                </a:solidFill>
                <a:latin typeface="Times New Roman"/>
                <a:ea typeface="Times New Roman"/>
                <a:cs typeface="Times New Roman"/>
                <a:sym typeface="Times New Roman"/>
              </a:rPr>
              <a:t> - It is raised when the page or the control is released.</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Error</a:t>
            </a:r>
            <a:r>
              <a:rPr sz="2000" lang="en-US">
                <a:solidFill>
                  <a:schemeClr val="dk1"/>
                </a:solidFill>
                <a:latin typeface="Times New Roman"/>
                <a:ea typeface="Times New Roman"/>
                <a:cs typeface="Times New Roman"/>
                <a:sym typeface="Times New Roman"/>
              </a:rPr>
              <a:t> - It is a page event, occurs when an unhandled exception is thrown.</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Init </a:t>
            </a:r>
            <a:r>
              <a:rPr sz="2000" lang="en-US">
                <a:solidFill>
                  <a:schemeClr val="dk1"/>
                </a:solidFill>
                <a:latin typeface="Times New Roman"/>
                <a:ea typeface="Times New Roman"/>
                <a:cs typeface="Times New Roman"/>
                <a:sym typeface="Times New Roman"/>
              </a:rPr>
              <a:t>- It is raised when the page or the control is initialized.</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Load</a:t>
            </a:r>
            <a:r>
              <a:rPr sz="2000" lang="en-US">
                <a:solidFill>
                  <a:schemeClr val="dk1"/>
                </a:solidFill>
                <a:latin typeface="Times New Roman"/>
                <a:ea typeface="Times New Roman"/>
                <a:cs typeface="Times New Roman"/>
                <a:sym typeface="Times New Roman"/>
              </a:rPr>
              <a:t> - It is raised when the page or a control is loaded.</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PreRender</a:t>
            </a:r>
            <a:r>
              <a:rPr sz="2000" lang="en-US">
                <a:solidFill>
                  <a:schemeClr val="dk1"/>
                </a:solidFill>
                <a:latin typeface="Times New Roman"/>
                <a:ea typeface="Times New Roman"/>
                <a:cs typeface="Times New Roman"/>
                <a:sym typeface="Times New Roman"/>
              </a:rPr>
              <a:t> - It is raised when the page or the control is to be rendered.</a:t>
            </a:r>
          </a:p>
          <a:p>
            <a:pPr algn="just"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Unload</a:t>
            </a:r>
            <a:r>
              <a:rPr sz="2000" lang="en-US">
                <a:solidFill>
                  <a:schemeClr val="dk1"/>
                </a:solidFill>
                <a:latin typeface="Times New Roman"/>
                <a:ea typeface="Times New Roman"/>
                <a:cs typeface="Times New Roman"/>
                <a:sym typeface="Times New Roman"/>
              </a:rPr>
              <a:t> - It is raised when the page or control is unloaded from memory.</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5" name="Shape 111"/>
        <p:cNvGrpSpPr/>
        <p:nvPr/>
      </p:nvGrpSpPr>
      <p:grpSpPr>
        <a:xfrm>
          <a:off x="0" y="0"/>
          <a:ext cx="0" cy="0"/>
          <a:chOff x="0" y="0"/>
          <a:chExt cx="0" cy="0"/>
        </a:xfrm>
      </p:grpSpPr>
      <p:sp>
        <p:nvSpPr>
          <p:cNvPr id="1048606" name="Google Shape;112;gf481af73ab_0_7"/>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t/>
            </a:r>
          </a:p>
        </p:txBody>
      </p:sp>
      <p:sp>
        <p:nvSpPr>
          <p:cNvPr id="1048607" name="Google Shape;113;gf481af73ab_0_7"/>
          <p:cNvSpPr txBox="1"/>
          <p:nvPr>
            <p:ph type="body" idx="1"/>
          </p:nvPr>
        </p:nvSpPr>
        <p:spPr>
          <a:xfrm>
            <a:off x="1143000" y="2057400"/>
            <a:ext cx="9873000" cy="4038600"/>
          </a:xfrm>
          <a:prstGeom prst="rect"/>
        </p:spPr>
        <p:txBody>
          <a:bodyPr anchor="t" anchorCtr="0" bIns="45700" lIns="91425" rIns="91425" spcFirstLastPara="1" tIns="45700" wrap="square">
            <a:normAutofit/>
          </a:bodyPr>
          <a:p>
            <a:pPr algn="l" indent="0" lvl="0" marL="0" rtl="0">
              <a:spcBef>
                <a:spcPts val="1400"/>
              </a:spcBef>
              <a:spcAft>
                <a:spcPts val="0"/>
              </a:spcAft>
              <a:buNone/>
            </a:pPr>
            <a:r>
              <a:t/>
            </a:r>
          </a:p>
        </p:txBody>
      </p:sp>
      <p:pic>
        <p:nvPicPr>
          <p:cNvPr id="2097152" name="Google Shape;114;gf481af73ab_0_7"/>
          <p:cNvPicPr preferRelativeResize="0">
            <a:picLocks/>
          </p:cNvPicPr>
          <p:nvPr/>
        </p:nvPicPr>
        <p:blipFill>
          <a:blip xmlns:r="http://schemas.openxmlformats.org/officeDocument/2006/relationships" r:embed="rId1">
            <a:alphaModFix/>
          </a:blip>
          <a:stretch>
            <a:fillRect/>
          </a:stretch>
        </p:blipFill>
        <p:spPr>
          <a:xfrm>
            <a:off x="2957513" y="190500"/>
            <a:ext cx="6276975" cy="6477000"/>
          </a:xfrm>
          <a:prstGeom prst="rect"/>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73" name="Shape 329"/>
        <p:cNvGrpSpPr/>
        <p:nvPr/>
      </p:nvGrpSpPr>
      <p:grpSpPr>
        <a:xfrm>
          <a:off x="0" y="0"/>
          <a:ext cx="0" cy="0"/>
          <a:chOff x="0" y="0"/>
          <a:chExt cx="0" cy="0"/>
        </a:xfrm>
      </p:grpSpPr>
      <p:sp>
        <p:nvSpPr>
          <p:cNvPr id="1048735" name="Google Shape;330;p29"/>
          <p:cNvSpPr txBox="1"/>
          <p:nvPr>
            <p:ph type="body" idx="1"/>
          </p:nvPr>
        </p:nvSpPr>
        <p:spPr>
          <a:xfrm>
            <a:off x="1143000" y="1380931"/>
            <a:ext cx="9872871" cy="4715069"/>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3520"/>
              <a:buNone/>
            </a:pPr>
            <a:r>
              <a:t/>
            </a:r>
            <a:endParaRPr sz="4400">
              <a:solidFill>
                <a:srgbClr val="212529"/>
              </a:solidFill>
              <a:latin typeface="Times New Roman"/>
              <a:ea typeface="Times New Roman"/>
              <a:cs typeface="Times New Roman"/>
              <a:sym typeface="Times New Roman"/>
            </a:endParaRPr>
          </a:p>
        </p:txBody>
      </p:sp>
      <p:sp>
        <p:nvSpPr>
          <p:cNvPr id="1048736" name="Google Shape;331;p29"/>
          <p:cNvSpPr/>
          <p:nvPr/>
        </p:nvSpPr>
        <p:spPr>
          <a:xfrm>
            <a:off x="3217359" y="2967335"/>
            <a:ext cx="5757282" cy="92333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chemeClr val="dk1"/>
                </a:solidFill>
                <a:latin typeface="Times New Roman"/>
                <a:ea typeface="Times New Roman"/>
                <a:cs typeface="Times New Roman"/>
                <a:sym typeface="Times New Roman"/>
              </a:rPr>
              <a:t>To be continued….</a:t>
            </a:r>
            <a:endParaRPr b="1" cap="none" sz="5400" i="0" strike="noStrike" u="none">
              <a:solidFill>
                <a:schemeClr val="dk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8" name="Shape 119"/>
        <p:cNvGrpSpPr/>
        <p:nvPr/>
      </p:nvGrpSpPr>
      <p:grpSpPr>
        <a:xfrm>
          <a:off x="0" y="0"/>
          <a:ext cx="0" cy="0"/>
          <a:chOff x="0" y="0"/>
          <a:chExt cx="0" cy="0"/>
        </a:xfrm>
      </p:grpSpPr>
      <p:sp>
        <p:nvSpPr>
          <p:cNvPr id="1048611" name="Google Shape;120;gf481af73ab_0_15"/>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rPr lang="en-US"/>
              <a:t>Sending the User to a New Page</a:t>
            </a:r>
          </a:p>
        </p:txBody>
      </p:sp>
      <p:sp>
        <p:nvSpPr>
          <p:cNvPr id="1048612" name="Google Shape;121;gf481af73ab_0_15"/>
          <p:cNvSpPr txBox="1"/>
          <p:nvPr>
            <p:ph type="body" idx="1"/>
          </p:nvPr>
        </p:nvSpPr>
        <p:spPr>
          <a:xfrm>
            <a:off x="1143000" y="1598575"/>
            <a:ext cx="9873000" cy="4711800"/>
          </a:xfrm>
          <a:prstGeom prst="rect"/>
        </p:spPr>
        <p:txBody>
          <a:bodyPr anchor="t" anchorCtr="0" bIns="45700" lIns="91425" rIns="91425" spcFirstLastPara="1" tIns="45700" wrap="square">
            <a:normAutofit lnSpcReduction="20000"/>
          </a:bodyPr>
          <a:p>
            <a:pPr algn="l" indent="0" lvl="0" marL="0" rtl="0">
              <a:lnSpc>
                <a:spcPct val="100000"/>
              </a:lnSpc>
              <a:spcBef>
                <a:spcPts val="1400"/>
              </a:spcBef>
              <a:spcAft>
                <a:spcPts val="0"/>
              </a:spcAft>
              <a:buClr>
                <a:schemeClr val="dk1"/>
              </a:buClr>
              <a:buSzPts val="1100"/>
              <a:buFont typeface="Arial"/>
              <a:buNone/>
            </a:pPr>
            <a:r>
              <a:rPr lang="en-US">
                <a:solidFill>
                  <a:schemeClr val="dk1"/>
                </a:solidFill>
              </a:rPr>
              <a:t>One of the simplest is to use an ordinary&lt;a&gt;anchor element, which turns a portion of text into a hyperlink. In this example, the word here is a link to another page:</a:t>
            </a:r>
            <a:endParaRPr>
              <a:solidFill>
                <a:schemeClr val="dk1"/>
              </a:solidFill>
            </a:endParaRPr>
          </a:p>
          <a:p>
            <a:pPr algn="l" indent="-320040" lvl="0" marL="457200" rtl="0">
              <a:spcBef>
                <a:spcPts val="1400"/>
              </a:spcBef>
              <a:spcAft>
                <a:spcPts val="0"/>
              </a:spcAft>
              <a:buClr>
                <a:schemeClr val="dk1"/>
              </a:buClr>
              <a:buSzPts val="1440"/>
              <a:buAutoNum type="arabicPeriod"/>
            </a:pPr>
            <a:r>
              <a:rPr lang="en-US">
                <a:solidFill>
                  <a:schemeClr val="dk1"/>
                </a:solidFill>
              </a:rPr>
              <a:t>Click &lt;a href="newpage.aspx"&gt;here&lt;/a&gt; to go to newpage.aspx.</a:t>
            </a:r>
            <a:endParaRPr>
              <a:solidFill>
                <a:schemeClr val="dk1"/>
              </a:solidFill>
            </a:endParaRPr>
          </a:p>
          <a:p>
            <a:pPr algn="l" indent="-320040" lvl="0" marL="457200" rtl="0">
              <a:spcBef>
                <a:spcPts val="1400"/>
              </a:spcBef>
              <a:spcAft>
                <a:spcPts val="0"/>
              </a:spcAft>
              <a:buClr>
                <a:schemeClr val="dk1"/>
              </a:buClr>
              <a:buSzPts val="1440"/>
              <a:buAutoNum type="arabicPeriod"/>
            </a:pPr>
            <a:r>
              <a:rPr lang="en-US">
                <a:solidFill>
                  <a:schemeClr val="dk1"/>
                </a:solidFill>
              </a:rPr>
              <a:t>Response.Redirect("newpage.aspx");</a:t>
            </a:r>
            <a:endParaRPr>
              <a:solidFill>
                <a:schemeClr val="dk1"/>
              </a:solidFill>
            </a:endParaRPr>
          </a:p>
          <a:p>
            <a:pPr algn="l" indent="0" lvl="0" marL="0" rtl="0">
              <a:lnSpc>
                <a:spcPct val="100000"/>
              </a:lnSpc>
              <a:spcBef>
                <a:spcPts val="1400"/>
              </a:spcBef>
              <a:spcAft>
                <a:spcPts val="0"/>
              </a:spcAft>
              <a:buNone/>
            </a:pPr>
            <a:r>
              <a:rPr lang="en-US">
                <a:solidFill>
                  <a:schemeClr val="dk1"/>
                </a:solidFill>
              </a:rPr>
              <a:t>When you use the Redirect() method, ASP.NET immediately stops processing the page and sends a redirect message back to the browser. Any code that occurs after the Redirect() call won’t be executed. When the browser receives the redirect message, it sends a request for the new page.</a:t>
            </a:r>
            <a:endParaRPr>
              <a:solidFill>
                <a:schemeClr val="dk1"/>
              </a:solidFill>
            </a:endParaRPr>
          </a:p>
          <a:p>
            <a:pPr algn="l" indent="-320040" lvl="0" marL="457200" rtl="0">
              <a:spcBef>
                <a:spcPts val="1400"/>
              </a:spcBef>
              <a:spcAft>
                <a:spcPts val="0"/>
              </a:spcAft>
              <a:buClr>
                <a:schemeClr val="dk1"/>
              </a:buClr>
              <a:buSzPts val="1440"/>
              <a:buAutoNum type="arabicPeriod"/>
            </a:pPr>
            <a:r>
              <a:rPr lang="en-US">
                <a:solidFill>
                  <a:schemeClr val="dk1"/>
                </a:solidFill>
              </a:rPr>
              <a:t>Server.Transfer("newpage.aspx");</a:t>
            </a:r>
            <a:endParaRPr>
              <a:solidFill>
                <a:schemeClr val="dk1"/>
              </a:solidFill>
            </a:endParaRPr>
          </a:p>
          <a:p>
            <a:pPr algn="l" indent="0" lvl="0" marL="0" rtl="0">
              <a:lnSpc>
                <a:spcPct val="100000"/>
              </a:lnSpc>
              <a:spcBef>
                <a:spcPts val="1400"/>
              </a:spcBef>
              <a:spcAft>
                <a:spcPts val="0"/>
              </a:spcAft>
              <a:buNone/>
            </a:pPr>
            <a:r>
              <a:rPr lang="en-US">
                <a:solidFill>
                  <a:schemeClr val="dk1"/>
                </a:solidFill>
              </a:rPr>
              <a:t>T</a:t>
            </a:r>
            <a:r>
              <a:rPr lang="en-US">
                <a:solidFill>
                  <a:schemeClr val="dk1"/>
                </a:solidFill>
              </a:rPr>
              <a:t>he advantage of using the Transfer() method is that it doesn’t involve the browser. Instead of sending a redirect message back to the browser, ASP.NET simply starts processing the new page as though the user had originally requested that page. This behavior saves a bit of time, but it also introduces some significant limitations. You can’t use Transfer() to send the user to another website or to a non-ASP.NET page.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1" name="Shape 126"/>
        <p:cNvGrpSpPr/>
        <p:nvPr/>
      </p:nvGrpSpPr>
      <p:grpSpPr>
        <a:xfrm>
          <a:off x="0" y="0"/>
          <a:ext cx="0" cy="0"/>
          <a:chOff x="0" y="0"/>
          <a:chExt cx="0" cy="0"/>
        </a:xfrm>
      </p:grpSpPr>
      <p:sp>
        <p:nvSpPr>
          <p:cNvPr id="1048616" name="Google Shape;127;gf481af73ab_0_25"/>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rPr lang="en-US"/>
              <a:t>Working with HTML Encoding</a:t>
            </a:r>
          </a:p>
        </p:txBody>
      </p:sp>
      <p:sp>
        <p:nvSpPr>
          <p:cNvPr id="1048617" name="Google Shape;128;gf481af73ab_0_25"/>
          <p:cNvSpPr txBox="1"/>
          <p:nvPr>
            <p:ph type="body" idx="1"/>
          </p:nvPr>
        </p:nvSpPr>
        <p:spPr>
          <a:xfrm>
            <a:off x="726375" y="2057400"/>
            <a:ext cx="5303100" cy="4038600"/>
          </a:xfrm>
          <a:prstGeom prst="rect"/>
        </p:spPr>
        <p:txBody>
          <a:bodyPr anchor="t" anchorCtr="0" bIns="45700" lIns="91425" rIns="91425" spcFirstLastPara="1" tIns="45700" wrap="square">
            <a:normAutofit/>
          </a:bodyPr>
          <a:p>
            <a:pPr algn="l" indent="0" lvl="0" marL="0" rtl="0">
              <a:spcBef>
                <a:spcPts val="1400"/>
              </a:spcBef>
              <a:spcAft>
                <a:spcPts val="0"/>
              </a:spcAft>
              <a:buNone/>
            </a:pPr>
            <a:r>
              <a:rPr lang="en-US">
                <a:solidFill>
                  <a:schemeClr val="dk1"/>
                </a:solidFill>
              </a:rPr>
              <a:t>Y</a:t>
            </a:r>
            <a:r>
              <a:rPr lang="en-US">
                <a:solidFill>
                  <a:schemeClr val="dk1"/>
                </a:solidFill>
              </a:rPr>
              <a:t>ou can use the HttpServerUtility.HtmlEncode() method to replace the special characters.</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Here’s an example:</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 Will output as "Enter a word &amp;lt;here&amp;gt;" in the HTML file, but the browser will display it as "Enter a word&lt;here&gt;".</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ctrl.InnerHtml=Server.HtmlEncode("Enter a word&lt;here&gt;");</a:t>
            </a:r>
            <a:endParaRPr>
              <a:solidFill>
                <a:schemeClr val="dk1"/>
              </a:solidFill>
            </a:endParaRPr>
          </a:p>
          <a:p>
            <a:pPr algn="l" indent="0" lvl="0" marL="0" rtl="0">
              <a:spcBef>
                <a:spcPts val="1400"/>
              </a:spcBef>
              <a:spcAft>
                <a:spcPts val="0"/>
              </a:spcAft>
              <a:buNone/>
            </a:pPr>
            <a:r>
              <a:t/>
            </a:r>
          </a:p>
        </p:txBody>
      </p:sp>
      <p:pic>
        <p:nvPicPr>
          <p:cNvPr id="2097153" name="Google Shape;129;gf481af73ab_0_25"/>
          <p:cNvPicPr preferRelativeResize="0">
            <a:picLocks/>
          </p:cNvPicPr>
          <p:nvPr/>
        </p:nvPicPr>
        <p:blipFill>
          <a:blip xmlns:r="http://schemas.openxmlformats.org/officeDocument/2006/relationships" r:embed="rId1">
            <a:alphaModFix/>
          </a:blip>
          <a:stretch>
            <a:fillRect/>
          </a:stretch>
        </p:blipFill>
        <p:spPr>
          <a:xfrm>
            <a:off x="6132063" y="1965900"/>
            <a:ext cx="4886325" cy="2838450"/>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4" name="Shape 134"/>
        <p:cNvGrpSpPr/>
        <p:nvPr/>
      </p:nvGrpSpPr>
      <p:grpSpPr>
        <a:xfrm>
          <a:off x="0" y="0"/>
          <a:ext cx="0" cy="0"/>
          <a:chOff x="0" y="0"/>
          <a:chExt cx="0" cy="0"/>
        </a:xfrm>
      </p:grpSpPr>
      <p:sp>
        <p:nvSpPr>
          <p:cNvPr id="1048621" name="Google Shape;135;gf481af73ab_0_35"/>
          <p:cNvSpPr txBox="1"/>
          <p:nvPr>
            <p:ph type="body" idx="1"/>
          </p:nvPr>
        </p:nvSpPr>
        <p:spPr>
          <a:xfrm>
            <a:off x="352325" y="621275"/>
            <a:ext cx="5408700" cy="4850100"/>
          </a:xfrm>
          <a:prstGeom prst="rect"/>
        </p:spPr>
        <p:txBody>
          <a:bodyPr anchor="t" anchorCtr="0" bIns="45700" lIns="91425" rIns="91425" spcFirstLastPara="1" tIns="45700" wrap="square">
            <a:normAutofit/>
          </a:bodyPr>
          <a:p>
            <a:pPr algn="l" indent="0" lvl="0" marL="0" rtl="0">
              <a:spcBef>
                <a:spcPts val="1400"/>
              </a:spcBef>
              <a:spcAft>
                <a:spcPts val="0"/>
              </a:spcAft>
              <a:buClr>
                <a:schemeClr val="dk1"/>
              </a:buClr>
              <a:buSzPts val="1100"/>
              <a:buFont typeface="Arial"/>
              <a:buNone/>
            </a:pPr>
            <a:r>
              <a:rPr lang="en-US">
                <a:solidFill>
                  <a:schemeClr val="dk1"/>
                </a:solidFill>
              </a:rPr>
              <a:t>Or consider this example, which mingles real HTML tags with text that needs to be encoded:</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ctrl.InnerHtml="To&lt;b&gt;bold&lt;/b&gt;text use the ";</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ctrl.InnerHtml+= Server.HtmlEncode("&lt;b&gt;")+" tag.";</a:t>
            </a:r>
            <a:endParaRPr>
              <a:solidFill>
                <a:schemeClr val="dk1"/>
              </a:solidFill>
            </a:endParaRPr>
          </a:p>
          <a:p>
            <a:pPr algn="l" indent="0" lvl="0" marL="0" rtl="0">
              <a:spcBef>
                <a:spcPts val="1400"/>
              </a:spcBef>
              <a:spcAft>
                <a:spcPts val="0"/>
              </a:spcAft>
              <a:buNone/>
            </a:pPr>
            <a:r>
              <a:t/>
            </a:r>
            <a:endParaRPr>
              <a:solidFill>
                <a:schemeClr val="dk1"/>
              </a:solidFill>
            </a:endParaRPr>
          </a:p>
        </p:txBody>
      </p:sp>
      <p:pic>
        <p:nvPicPr>
          <p:cNvPr id="2097154" name="Google Shape;136;gf481af73ab_0_35"/>
          <p:cNvPicPr preferRelativeResize="0">
            <a:picLocks/>
          </p:cNvPicPr>
          <p:nvPr/>
        </p:nvPicPr>
        <p:blipFill>
          <a:blip xmlns:r="http://schemas.openxmlformats.org/officeDocument/2006/relationships" r:embed="rId1">
            <a:alphaModFix/>
          </a:blip>
          <a:stretch>
            <a:fillRect/>
          </a:stretch>
        </p:blipFill>
        <p:spPr>
          <a:xfrm>
            <a:off x="5760950" y="1150350"/>
            <a:ext cx="6131625" cy="5267325"/>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7" name="Shape 141"/>
        <p:cNvGrpSpPr/>
        <p:nvPr/>
      </p:nvGrpSpPr>
      <p:grpSpPr>
        <a:xfrm>
          <a:off x="0" y="0"/>
          <a:ext cx="0" cy="0"/>
          <a:chOff x="0" y="0"/>
          <a:chExt cx="0" cy="0"/>
        </a:xfrm>
      </p:grpSpPr>
      <p:sp>
        <p:nvSpPr>
          <p:cNvPr id="1048625" name="Google Shape;142;gf481af73ab_0_43"/>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rPr lang="en-US"/>
              <a:t>Using Application Events</a:t>
            </a:r>
          </a:p>
        </p:txBody>
      </p:sp>
      <p:sp>
        <p:nvSpPr>
          <p:cNvPr id="1048626" name="Google Shape;143;gf481af73ab_0_43"/>
          <p:cNvSpPr txBox="1"/>
          <p:nvPr>
            <p:ph type="body" idx="1"/>
          </p:nvPr>
        </p:nvSpPr>
        <p:spPr>
          <a:xfrm>
            <a:off x="1143000" y="2057400"/>
            <a:ext cx="9873000" cy="4038600"/>
          </a:xfrm>
          <a:prstGeom prst="rect"/>
        </p:spPr>
        <p:txBody>
          <a:bodyPr anchor="t" anchorCtr="0" bIns="45700" lIns="91425" rIns="91425" spcFirstLastPara="1" tIns="45700" wrap="square">
            <a:normAutofit/>
          </a:bodyPr>
          <a:p>
            <a:pPr algn="l" indent="-320040" lvl="0" marL="457200" rtl="0">
              <a:spcBef>
                <a:spcPts val="1400"/>
              </a:spcBef>
              <a:spcAft>
                <a:spcPts val="0"/>
              </a:spcAft>
              <a:buSzPts val="1440"/>
              <a:buChar char="•"/>
            </a:pPr>
            <a:r>
              <a:rPr lang="en-US">
                <a:solidFill>
                  <a:schemeClr val="dk1"/>
                </a:solidFill>
              </a:rPr>
              <a:t>For example, by using application events, you can write logging code that runs every time a request is received, no matter what page is being requested.</a:t>
            </a:r>
            <a:endParaRPr>
              <a:solidFill>
                <a:schemeClr val="dk1"/>
              </a:solidFill>
            </a:endParaRPr>
          </a:p>
          <a:p>
            <a:pPr algn="l" indent="-320040" lvl="0" marL="457200" rtl="0">
              <a:spcBef>
                <a:spcPts val="0"/>
              </a:spcBef>
              <a:spcAft>
                <a:spcPts val="0"/>
              </a:spcAft>
              <a:buSzPts val="1440"/>
              <a:buChar char="•"/>
            </a:pPr>
            <a:r>
              <a:rPr lang="en-US">
                <a:solidFill>
                  <a:schemeClr val="dk1"/>
                </a:solidFill>
              </a:rPr>
              <a:t>You can’t handle application events in the code-behind for a web form. Instead, you need the help of another ingredient: the global.asax file.</a:t>
            </a:r>
            <a:endParaRPr>
              <a:solidFill>
                <a:schemeClr val="dk1"/>
              </a:solidFill>
            </a:endParaRPr>
          </a:p>
          <a:p>
            <a:pPr algn="l" indent="0" lvl="0" marL="0" rtl="0">
              <a:spcBef>
                <a:spcPts val="1400"/>
              </a:spcBef>
              <a:spcAft>
                <a:spcPts val="0"/>
              </a:spcAft>
              <a:buNone/>
            </a:pPr>
            <a:r>
              <a:rPr b="1" lang="en-US">
                <a:solidFill>
                  <a:schemeClr val="dk1"/>
                </a:solidFill>
              </a:rPr>
              <a:t>The global.asax File</a:t>
            </a:r>
            <a:endParaRPr b="1">
              <a:solidFill>
                <a:schemeClr val="dk1"/>
              </a:solidFill>
            </a:endParaRPr>
          </a:p>
          <a:p>
            <a:pPr algn="l" indent="-320040" lvl="0" marL="457200" rtl="0">
              <a:spcBef>
                <a:spcPts val="1400"/>
              </a:spcBef>
              <a:spcAft>
                <a:spcPts val="0"/>
              </a:spcAft>
              <a:buClr>
                <a:srgbClr val="A6B727"/>
              </a:buClr>
              <a:buSzPts val="1440"/>
              <a:buChar char="●"/>
            </a:pPr>
            <a:r>
              <a:rPr lang="en-US">
                <a:solidFill>
                  <a:schemeClr val="dk1"/>
                </a:solidFill>
              </a:rPr>
              <a:t>The global.asax file allows you to write code that responds to global application events. These events fire at various points during the lifetime of a web application, including when the application domain is first created.</a:t>
            </a:r>
            <a:endParaRPr>
              <a:solidFill>
                <a:schemeClr val="dk1"/>
              </a:solidFill>
            </a:endParaRPr>
          </a:p>
          <a:p>
            <a:pPr algn="l" indent="-320040" lvl="0" marL="457200" rtl="0">
              <a:spcBef>
                <a:spcPts val="0"/>
              </a:spcBef>
              <a:spcAft>
                <a:spcPts val="0"/>
              </a:spcAft>
              <a:buClr>
                <a:srgbClr val="A6B727"/>
              </a:buClr>
              <a:buSzPts val="1440"/>
              <a:buChar char="•"/>
            </a:pPr>
            <a:r>
              <a:rPr lang="en-US">
                <a:solidFill>
                  <a:schemeClr val="dk1"/>
                </a:solidFill>
              </a:rPr>
              <a:t>The global.asax file looks similar to a normal .aspx file, except that it can’t contain any HTML or ASP.NET tags. Instead, it contains event handlers that respond to application events.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0" name="Shape 148"/>
        <p:cNvGrpSpPr/>
        <p:nvPr/>
      </p:nvGrpSpPr>
      <p:grpSpPr>
        <a:xfrm>
          <a:off x="0" y="0"/>
          <a:ext cx="0" cy="0"/>
          <a:chOff x="0" y="0"/>
          <a:chExt cx="0" cy="0"/>
        </a:xfrm>
      </p:grpSpPr>
      <p:sp>
        <p:nvSpPr>
          <p:cNvPr id="1048630" name="Google Shape;149;gf481af73ab_0_54"/>
          <p:cNvSpPr txBox="1"/>
          <p:nvPr>
            <p:ph type="body" idx="1"/>
          </p:nvPr>
        </p:nvSpPr>
        <p:spPr>
          <a:xfrm>
            <a:off x="1143000" y="646525"/>
            <a:ext cx="9873000" cy="5449500"/>
          </a:xfrm>
          <a:prstGeom prst="rect"/>
        </p:spPr>
        <p:txBody>
          <a:bodyPr anchor="t" anchorCtr="0" bIns="45700" lIns="91425" rIns="91425" spcFirstLastPara="1" tIns="45700" wrap="square">
            <a:normAutofit/>
          </a:bodyPr>
          <a:p>
            <a:pPr algn="l" indent="0" lvl="0" marL="0" rtl="0">
              <a:spcBef>
                <a:spcPts val="1400"/>
              </a:spcBef>
              <a:spcAft>
                <a:spcPts val="0"/>
              </a:spcAft>
              <a:buClr>
                <a:schemeClr val="dk1"/>
              </a:buClr>
              <a:buSzPts val="1100"/>
              <a:buFont typeface="Arial"/>
              <a:buNone/>
            </a:pPr>
            <a:r>
              <a:rPr lang="en-US">
                <a:solidFill>
                  <a:schemeClr val="dk1"/>
                </a:solidFill>
              </a:rPr>
              <a:t>For example, the following global.asax file reacts to the EndRequest event, which happens just before the page is sent to the user:</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&lt;%@ Application Language="C#" %&gt;</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&lt;script language ="c#" runat= "server"&gt;</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protected void Application_EndRequest(object sender, EventArgs e)</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a:t>
            </a:r>
            <a:endParaRPr>
              <a:solidFill>
                <a:schemeClr val="dk1"/>
              </a:solidFill>
            </a:endParaRPr>
          </a:p>
          <a:p>
            <a:pPr algn="l" indent="0" lvl="0" marL="457200" rtl="0">
              <a:spcBef>
                <a:spcPts val="1400"/>
              </a:spcBef>
              <a:spcAft>
                <a:spcPts val="0"/>
              </a:spcAft>
              <a:buClr>
                <a:schemeClr val="dk1"/>
              </a:buClr>
              <a:buSzPts val="1100"/>
              <a:buFont typeface="Arial"/>
              <a:buNone/>
            </a:pPr>
            <a:r>
              <a:rPr lang="en-US">
                <a:solidFill>
                  <a:schemeClr val="dk1"/>
                </a:solidFill>
              </a:rPr>
              <a:t>Response.Write("&lt;hr /&gt;This page was served at " +</a:t>
            </a:r>
            <a:endParaRPr>
              <a:solidFill>
                <a:schemeClr val="dk1"/>
              </a:solidFill>
            </a:endParaRPr>
          </a:p>
          <a:p>
            <a:pPr algn="l" indent="0" lvl="0" marL="457200" rtl="0">
              <a:spcBef>
                <a:spcPts val="1400"/>
              </a:spcBef>
              <a:spcAft>
                <a:spcPts val="0"/>
              </a:spcAft>
              <a:buClr>
                <a:schemeClr val="dk1"/>
              </a:buClr>
              <a:buSzPts val="1100"/>
              <a:buFont typeface="Arial"/>
              <a:buNone/>
            </a:pPr>
            <a:r>
              <a:rPr lang="en-US">
                <a:solidFill>
                  <a:schemeClr val="dk1"/>
                </a:solidFill>
              </a:rPr>
              <a:t>DateTime.Now.ToString());</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&lt;/script&gt;</a:t>
            </a:r>
            <a:endParaRPr>
              <a:solidFill>
                <a:schemeClr val="dk1"/>
              </a:solidFill>
            </a:endParaRPr>
          </a:p>
          <a:p>
            <a:pPr algn="l" indent="0" lvl="0" marL="0" rtl="0">
              <a:spcBef>
                <a:spcPts val="1400"/>
              </a:spcBef>
              <a:spcAft>
                <a:spcPts val="0"/>
              </a:spcAft>
              <a:buNone/>
            </a:pPr>
            <a:r>
              <a:t/>
            </a: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ad42d31f21fb4b10b00a183147a434a8</vt:lpwstr>
  </property>
</Properties>
</file>