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type="screen16x9" cy="6858000" cx="12192000"/>
  <p:notesSz cx="6858000" cy="9144000"/>
  <p:embeddedFontLst>
    <p:embeddedFont>
      <p:font typeface="Roboto"/>
      <p:regular r:id="rId47"/>
      <p:bold r:id="rId48"/>
      <p:italic r:id="rId49"/>
      <p:boldItalic r:id="rId50"/>
    </p:embeddedFont>
    <p:embeddedFont>
      <p:font typeface="Corbel"/>
      <p:regular r:id="rId51"/>
      <p:bold r:id="rId52"/>
      <p:italic r:id="rId53"/>
      <p:boldItalic r:id="rId54"/>
    </p:embeddedFont>
    <p:embeddedFont>
      <p:font typeface="Open Sans"/>
      <p:regular r:id="rId55"/>
      <p:bold r:id="rId56"/>
      <p:italic r:id="rId57"/>
      <p:boldItalic r:id="rId5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8D8A736D-23DB-4636-97FF-23BD99873F2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font" Target="fonts/font1.fntdata"/><Relationship Id="rId48" Type="http://schemas.openxmlformats.org/officeDocument/2006/relationships/font" Target="fonts/font2.fntdata"/><Relationship Id="rId49" Type="http://schemas.openxmlformats.org/officeDocument/2006/relationships/font" Target="fonts/font3.fntdata"/><Relationship Id="rId50" Type="http://schemas.openxmlformats.org/officeDocument/2006/relationships/font" Target="fonts/font4.fntdata"/><Relationship Id="rId51" Type="http://schemas.openxmlformats.org/officeDocument/2006/relationships/font" Target="fonts/font5.fntdata"/><Relationship Id="rId52" Type="http://schemas.openxmlformats.org/officeDocument/2006/relationships/font" Target="fonts/font6.fntdata"/><Relationship Id="rId53" Type="http://schemas.openxmlformats.org/officeDocument/2006/relationships/font" Target="fonts/font7.fntdata"/><Relationship Id="rId54" Type="http://schemas.openxmlformats.org/officeDocument/2006/relationships/font" Target="fonts/font8.fntdata"/><Relationship Id="rId55" Type="http://schemas.openxmlformats.org/officeDocument/2006/relationships/font" Target="fonts/font9.fntdata"/><Relationship Id="rId56" Type="http://schemas.openxmlformats.org/officeDocument/2006/relationships/font" Target="fonts/font10.fntdata"/><Relationship Id="rId57" Type="http://schemas.openxmlformats.org/officeDocument/2006/relationships/font" Target="fonts/font11.fntdata"/><Relationship Id="rId58" Type="http://schemas.openxmlformats.org/officeDocument/2006/relationships/font" Target="fonts/font12.fntdata"/><Relationship Id="rId59" Type="http://schemas.openxmlformats.org/officeDocument/2006/relationships/tableStyles" Target="tableStyles.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221" name="Shape 2"/>
        <p:cNvGrpSpPr/>
        <p:nvPr/>
      </p:nvGrpSpPr>
      <p:grpSpPr>
        <a:xfrm>
          <a:off x="0" y="0"/>
          <a:ext cx="0" cy="0"/>
          <a:chOff x="0" y="0"/>
          <a:chExt cx="0" cy="0"/>
        </a:xfrm>
      </p:grpSpPr>
      <p:sp>
        <p:nvSpPr>
          <p:cNvPr id="1048835"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836"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837"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838"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839"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840"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67"/>
        <p:cNvGrpSpPr/>
        <p:nvPr/>
      </p:nvGrpSpPr>
      <p:grpSpPr>
        <a:xfrm>
          <a:off x="0" y="0"/>
          <a:ext cx="0" cy="0"/>
          <a:chOff x="0" y="0"/>
          <a:chExt cx="0" cy="0"/>
        </a:xfrm>
      </p:grpSpPr>
      <p:sp>
        <p:nvSpPr>
          <p:cNvPr id="1048589" name="Google Shape;168;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169;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170;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219"/>
        <p:cNvGrpSpPr/>
        <p:nvPr/>
      </p:nvGrpSpPr>
      <p:grpSpPr>
        <a:xfrm>
          <a:off x="0" y="0"/>
          <a:ext cx="0" cy="0"/>
          <a:chOff x="0" y="0"/>
          <a:chExt cx="0" cy="0"/>
        </a:xfrm>
      </p:grpSpPr>
      <p:sp>
        <p:nvSpPr>
          <p:cNvPr id="1048620" name="Google Shape;220;p2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1" name="Google Shape;221;p2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225"/>
        <p:cNvGrpSpPr/>
        <p:nvPr/>
      </p:nvGrpSpPr>
      <p:grpSpPr>
        <a:xfrm>
          <a:off x="0" y="0"/>
          <a:ext cx="0" cy="0"/>
          <a:chOff x="0" y="0"/>
          <a:chExt cx="0" cy="0"/>
        </a:xfrm>
      </p:grpSpPr>
      <p:sp>
        <p:nvSpPr>
          <p:cNvPr id="1048622" name="Google Shape;226;p2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3" name="Google Shape;227;p2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230"/>
        <p:cNvGrpSpPr/>
        <p:nvPr/>
      </p:nvGrpSpPr>
      <p:grpSpPr>
        <a:xfrm>
          <a:off x="0" y="0"/>
          <a:ext cx="0" cy="0"/>
          <a:chOff x="0" y="0"/>
          <a:chExt cx="0" cy="0"/>
        </a:xfrm>
      </p:grpSpPr>
      <p:sp>
        <p:nvSpPr>
          <p:cNvPr id="1048626" name="Google Shape;231;p2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7" name="Google Shape;232;p2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236"/>
        <p:cNvGrpSpPr/>
        <p:nvPr/>
      </p:nvGrpSpPr>
      <p:grpSpPr>
        <a:xfrm>
          <a:off x="0" y="0"/>
          <a:ext cx="0" cy="0"/>
          <a:chOff x="0" y="0"/>
          <a:chExt cx="0" cy="0"/>
        </a:xfrm>
      </p:grpSpPr>
      <p:sp>
        <p:nvSpPr>
          <p:cNvPr id="1048629" name="Google Shape;237;p2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0" name="Google Shape;238;p2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241"/>
        <p:cNvGrpSpPr/>
        <p:nvPr/>
      </p:nvGrpSpPr>
      <p:grpSpPr>
        <a:xfrm>
          <a:off x="0" y="0"/>
          <a:ext cx="0" cy="0"/>
          <a:chOff x="0" y="0"/>
          <a:chExt cx="0" cy="0"/>
        </a:xfrm>
      </p:grpSpPr>
      <p:sp>
        <p:nvSpPr>
          <p:cNvPr id="1048632" name="Google Shape;242;p2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3" name="Google Shape;243;p2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246"/>
        <p:cNvGrpSpPr/>
        <p:nvPr/>
      </p:nvGrpSpPr>
      <p:grpSpPr>
        <a:xfrm>
          <a:off x="0" y="0"/>
          <a:ext cx="0" cy="0"/>
          <a:chOff x="0" y="0"/>
          <a:chExt cx="0" cy="0"/>
        </a:xfrm>
      </p:grpSpPr>
      <p:sp>
        <p:nvSpPr>
          <p:cNvPr id="1048645" name="Google Shape;247;g13dabbdfeaa_2_7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6" name="Google Shape;248;g13dabbdfeaa_2_7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251"/>
        <p:cNvGrpSpPr/>
        <p:nvPr/>
      </p:nvGrpSpPr>
      <p:grpSpPr>
        <a:xfrm>
          <a:off x="0" y="0"/>
          <a:ext cx="0" cy="0"/>
          <a:chOff x="0" y="0"/>
          <a:chExt cx="0" cy="0"/>
        </a:xfrm>
      </p:grpSpPr>
      <p:sp>
        <p:nvSpPr>
          <p:cNvPr id="1048648" name="Google Shape;252;g13dabbdfeaa_2_8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9" name="Google Shape;253;g13dabbdfeaa_2_8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256"/>
        <p:cNvGrpSpPr/>
        <p:nvPr/>
      </p:nvGrpSpPr>
      <p:grpSpPr>
        <a:xfrm>
          <a:off x="0" y="0"/>
          <a:ext cx="0" cy="0"/>
          <a:chOff x="0" y="0"/>
          <a:chExt cx="0" cy="0"/>
        </a:xfrm>
      </p:grpSpPr>
      <p:sp>
        <p:nvSpPr>
          <p:cNvPr id="1048651" name="Google Shape;257;g13dabbdfeaa_2_8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2" name="Google Shape;258;g13dabbdfeaa_2_8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3" name="Google Shape;259;g13dabbdfeaa_2_88: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262"/>
        <p:cNvGrpSpPr/>
        <p:nvPr/>
      </p:nvGrpSpPr>
      <p:grpSpPr>
        <a:xfrm>
          <a:off x="0" y="0"/>
          <a:ext cx="0" cy="0"/>
          <a:chOff x="0" y="0"/>
          <a:chExt cx="0" cy="0"/>
        </a:xfrm>
      </p:grpSpPr>
      <p:sp>
        <p:nvSpPr>
          <p:cNvPr id="1048656" name="Google Shape;263;g13dabbdfeaa_2_9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7" name="Google Shape;264;g13dabbdfeaa_2_9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265;g13dabbdfeaa_2_93: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273"/>
        <p:cNvGrpSpPr/>
        <p:nvPr/>
      </p:nvGrpSpPr>
      <p:grpSpPr>
        <a:xfrm>
          <a:off x="0" y="0"/>
          <a:ext cx="0" cy="0"/>
          <a:chOff x="0" y="0"/>
          <a:chExt cx="0" cy="0"/>
        </a:xfrm>
      </p:grpSpPr>
      <p:sp>
        <p:nvSpPr>
          <p:cNvPr id="1048660" name="Google Shape;274;g13dabbdfeaa_2_10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1" name="Google Shape;275;g13dabbdfeaa_2_10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73"/>
        <p:cNvGrpSpPr/>
        <p:nvPr/>
      </p:nvGrpSpPr>
      <p:grpSpPr>
        <a:xfrm>
          <a:off x="0" y="0"/>
          <a:ext cx="0" cy="0"/>
          <a:chOff x="0" y="0"/>
          <a:chExt cx="0" cy="0"/>
        </a:xfrm>
      </p:grpSpPr>
      <p:sp>
        <p:nvSpPr>
          <p:cNvPr id="1048599" name="Google Shape;174;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75;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278"/>
        <p:cNvGrpSpPr/>
        <p:nvPr/>
      </p:nvGrpSpPr>
      <p:grpSpPr>
        <a:xfrm>
          <a:off x="0" y="0"/>
          <a:ext cx="0" cy="0"/>
          <a:chOff x="0" y="0"/>
          <a:chExt cx="0" cy="0"/>
        </a:xfrm>
      </p:grpSpPr>
      <p:sp>
        <p:nvSpPr>
          <p:cNvPr id="1048663" name="Google Shape;279;g13dabbdfeaa_2_10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4" name="Google Shape;280;g13dabbdfeaa_2_10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283"/>
        <p:cNvGrpSpPr/>
        <p:nvPr/>
      </p:nvGrpSpPr>
      <p:grpSpPr>
        <a:xfrm>
          <a:off x="0" y="0"/>
          <a:ext cx="0" cy="0"/>
          <a:chOff x="0" y="0"/>
          <a:chExt cx="0" cy="0"/>
        </a:xfrm>
      </p:grpSpPr>
      <p:sp>
        <p:nvSpPr>
          <p:cNvPr id="1048665" name="Google Shape;284;g13dabbdfeaa_2_1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6" name="Google Shape;285;g13dabbdfeaa_2_1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288"/>
        <p:cNvGrpSpPr/>
        <p:nvPr/>
      </p:nvGrpSpPr>
      <p:grpSpPr>
        <a:xfrm>
          <a:off x="0" y="0"/>
          <a:ext cx="0" cy="0"/>
          <a:chOff x="0" y="0"/>
          <a:chExt cx="0" cy="0"/>
        </a:xfrm>
      </p:grpSpPr>
      <p:sp>
        <p:nvSpPr>
          <p:cNvPr id="1048668" name="Google Shape;289;g13dabbdfeaa_2_1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9" name="Google Shape;290;g13dabbdfeaa_2_1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294"/>
        <p:cNvGrpSpPr/>
        <p:nvPr/>
      </p:nvGrpSpPr>
      <p:grpSpPr>
        <a:xfrm>
          <a:off x="0" y="0"/>
          <a:ext cx="0" cy="0"/>
          <a:chOff x="0" y="0"/>
          <a:chExt cx="0" cy="0"/>
        </a:xfrm>
      </p:grpSpPr>
      <p:sp>
        <p:nvSpPr>
          <p:cNvPr id="1048670" name="Google Shape;295;g13dabbdfeaa_2_12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1" name="Google Shape;296;g13dabbdfeaa_2_1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299"/>
        <p:cNvGrpSpPr/>
        <p:nvPr/>
      </p:nvGrpSpPr>
      <p:grpSpPr>
        <a:xfrm>
          <a:off x="0" y="0"/>
          <a:ext cx="0" cy="0"/>
          <a:chOff x="0" y="0"/>
          <a:chExt cx="0" cy="0"/>
        </a:xfrm>
      </p:grpSpPr>
      <p:sp>
        <p:nvSpPr>
          <p:cNvPr id="1048672" name="Google Shape;300;g13dabbdfeaa_2_12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3" name="Google Shape;301;g13dabbdfeaa_2_12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304"/>
        <p:cNvGrpSpPr/>
        <p:nvPr/>
      </p:nvGrpSpPr>
      <p:grpSpPr>
        <a:xfrm>
          <a:off x="0" y="0"/>
          <a:ext cx="0" cy="0"/>
          <a:chOff x="0" y="0"/>
          <a:chExt cx="0" cy="0"/>
        </a:xfrm>
      </p:grpSpPr>
      <p:sp>
        <p:nvSpPr>
          <p:cNvPr id="1048675" name="Google Shape;305;g13dabbdfeaa_2_12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6" name="Google Shape;306;g13dabbdfeaa_2_12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309"/>
        <p:cNvGrpSpPr/>
        <p:nvPr/>
      </p:nvGrpSpPr>
      <p:grpSpPr>
        <a:xfrm>
          <a:off x="0" y="0"/>
          <a:ext cx="0" cy="0"/>
          <a:chOff x="0" y="0"/>
          <a:chExt cx="0" cy="0"/>
        </a:xfrm>
      </p:grpSpPr>
      <p:sp>
        <p:nvSpPr>
          <p:cNvPr id="1048677" name="Google Shape;310;g13dabbdfeaa_2_13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8" name="Google Shape;311;g13dabbdfeaa_2_13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314"/>
        <p:cNvGrpSpPr/>
        <p:nvPr/>
      </p:nvGrpSpPr>
      <p:grpSpPr>
        <a:xfrm>
          <a:off x="0" y="0"/>
          <a:ext cx="0" cy="0"/>
          <a:chOff x="0" y="0"/>
          <a:chExt cx="0" cy="0"/>
        </a:xfrm>
      </p:grpSpPr>
      <p:sp>
        <p:nvSpPr>
          <p:cNvPr id="1048679" name="Google Shape;315;g13dabbdfeaa_2_13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0" name="Google Shape;316;g13dabbdfeaa_2_13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319"/>
        <p:cNvGrpSpPr/>
        <p:nvPr/>
      </p:nvGrpSpPr>
      <p:grpSpPr>
        <a:xfrm>
          <a:off x="0" y="0"/>
          <a:ext cx="0" cy="0"/>
          <a:chOff x="0" y="0"/>
          <a:chExt cx="0" cy="0"/>
        </a:xfrm>
      </p:grpSpPr>
      <p:sp>
        <p:nvSpPr>
          <p:cNvPr id="1048683" name="Google Shape;320;g13dabbdfeaa_2_14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4" name="Google Shape;321;g13dabbdfeaa_2_14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325"/>
        <p:cNvGrpSpPr/>
        <p:nvPr/>
      </p:nvGrpSpPr>
      <p:grpSpPr>
        <a:xfrm>
          <a:off x="0" y="0"/>
          <a:ext cx="0" cy="0"/>
          <a:chOff x="0" y="0"/>
          <a:chExt cx="0" cy="0"/>
        </a:xfrm>
      </p:grpSpPr>
      <p:sp>
        <p:nvSpPr>
          <p:cNvPr id="1048687" name="Google Shape;326;g13ec21edbd3_2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8" name="Google Shape;327;g13ec21edbd3_2_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9" name="Google Shape;328;g13ec21edbd3_2_0: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79"/>
        <p:cNvGrpSpPr/>
        <p:nvPr/>
      </p:nvGrpSpPr>
      <p:grpSpPr>
        <a:xfrm>
          <a:off x="0" y="0"/>
          <a:ext cx="0" cy="0"/>
          <a:chOff x="0" y="0"/>
          <a:chExt cx="0" cy="0"/>
        </a:xfrm>
      </p:grpSpPr>
      <p:sp>
        <p:nvSpPr>
          <p:cNvPr id="1048602" name="Google Shape;180;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3" name="Google Shape;181;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332"/>
        <p:cNvGrpSpPr/>
        <p:nvPr/>
      </p:nvGrpSpPr>
      <p:grpSpPr>
        <a:xfrm>
          <a:off x="0" y="0"/>
          <a:ext cx="0" cy="0"/>
          <a:chOff x="0" y="0"/>
          <a:chExt cx="0" cy="0"/>
        </a:xfrm>
      </p:grpSpPr>
      <p:sp>
        <p:nvSpPr>
          <p:cNvPr id="1048691" name="Google Shape;333;g13ec21edbd3_2_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2" name="Google Shape;334;g13ec21edbd3_2_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337"/>
        <p:cNvGrpSpPr/>
        <p:nvPr/>
      </p:nvGrpSpPr>
      <p:grpSpPr>
        <a:xfrm>
          <a:off x="0" y="0"/>
          <a:ext cx="0" cy="0"/>
          <a:chOff x="0" y="0"/>
          <a:chExt cx="0" cy="0"/>
        </a:xfrm>
      </p:grpSpPr>
      <p:sp>
        <p:nvSpPr>
          <p:cNvPr id="1048694" name="Google Shape;338;g13ec21edbd3_2_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5" name="Google Shape;339;g13ec21edbd3_2_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342"/>
        <p:cNvGrpSpPr/>
        <p:nvPr/>
      </p:nvGrpSpPr>
      <p:grpSpPr>
        <a:xfrm>
          <a:off x="0" y="0"/>
          <a:ext cx="0" cy="0"/>
          <a:chOff x="0" y="0"/>
          <a:chExt cx="0" cy="0"/>
        </a:xfrm>
      </p:grpSpPr>
      <p:sp>
        <p:nvSpPr>
          <p:cNvPr id="1048697" name="Google Shape;343;g13ec21edbd3_2_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8" name="Google Shape;344;g13ec21edbd3_2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347"/>
        <p:cNvGrpSpPr/>
        <p:nvPr/>
      </p:nvGrpSpPr>
      <p:grpSpPr>
        <a:xfrm>
          <a:off x="0" y="0"/>
          <a:ext cx="0" cy="0"/>
          <a:chOff x="0" y="0"/>
          <a:chExt cx="0" cy="0"/>
        </a:xfrm>
      </p:grpSpPr>
      <p:sp>
        <p:nvSpPr>
          <p:cNvPr id="1048701" name="Google Shape;348;g13ec21edbd3_2_1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2" name="Google Shape;349;g13ec21edbd3_2_1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353"/>
        <p:cNvGrpSpPr/>
        <p:nvPr/>
      </p:nvGrpSpPr>
      <p:grpSpPr>
        <a:xfrm>
          <a:off x="0" y="0"/>
          <a:ext cx="0" cy="0"/>
          <a:chOff x="0" y="0"/>
          <a:chExt cx="0" cy="0"/>
        </a:xfrm>
      </p:grpSpPr>
      <p:sp>
        <p:nvSpPr>
          <p:cNvPr id="1048704" name="Google Shape;354;g13ec21edbd3_2_2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5" name="Google Shape;355;g13ec21edbd3_2_2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359"/>
        <p:cNvGrpSpPr/>
        <p:nvPr/>
      </p:nvGrpSpPr>
      <p:grpSpPr>
        <a:xfrm>
          <a:off x="0" y="0"/>
          <a:ext cx="0" cy="0"/>
          <a:chOff x="0" y="0"/>
          <a:chExt cx="0" cy="0"/>
        </a:xfrm>
      </p:grpSpPr>
      <p:sp>
        <p:nvSpPr>
          <p:cNvPr id="1048707" name="Google Shape;360;g13ec21edbd3_2_2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8" name="Google Shape;361;g13ec21edbd3_2_2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364"/>
        <p:cNvGrpSpPr/>
        <p:nvPr/>
      </p:nvGrpSpPr>
      <p:grpSpPr>
        <a:xfrm>
          <a:off x="0" y="0"/>
          <a:ext cx="0" cy="0"/>
          <a:chOff x="0" y="0"/>
          <a:chExt cx="0" cy="0"/>
        </a:xfrm>
      </p:grpSpPr>
      <p:sp>
        <p:nvSpPr>
          <p:cNvPr id="1048710" name="Google Shape;365;g13ec21edbd3_2_3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1" name="Google Shape;366;g13ec21edbd3_2_3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371"/>
        <p:cNvGrpSpPr/>
        <p:nvPr/>
      </p:nvGrpSpPr>
      <p:grpSpPr>
        <a:xfrm>
          <a:off x="0" y="0"/>
          <a:ext cx="0" cy="0"/>
          <a:chOff x="0" y="0"/>
          <a:chExt cx="0" cy="0"/>
        </a:xfrm>
      </p:grpSpPr>
      <p:sp>
        <p:nvSpPr>
          <p:cNvPr id="1048713" name="Google Shape;372;g13ec21edbd3_2_3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4" name="Google Shape;373;g13ec21edbd3_2_3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376"/>
        <p:cNvGrpSpPr/>
        <p:nvPr/>
      </p:nvGrpSpPr>
      <p:grpSpPr>
        <a:xfrm>
          <a:off x="0" y="0"/>
          <a:ext cx="0" cy="0"/>
          <a:chOff x="0" y="0"/>
          <a:chExt cx="0" cy="0"/>
        </a:xfrm>
      </p:grpSpPr>
      <p:sp>
        <p:nvSpPr>
          <p:cNvPr id="1048716" name="Google Shape;377;g13ec21edbd3_2_4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7" name="Google Shape;378;g13ec21edbd3_2_4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384"/>
        <p:cNvGrpSpPr/>
        <p:nvPr/>
      </p:nvGrpSpPr>
      <p:grpSpPr>
        <a:xfrm>
          <a:off x="0" y="0"/>
          <a:ext cx="0" cy="0"/>
          <a:chOff x="0" y="0"/>
          <a:chExt cx="0" cy="0"/>
        </a:xfrm>
      </p:grpSpPr>
      <p:sp>
        <p:nvSpPr>
          <p:cNvPr id="1048719" name="Google Shape;385;g13ec21edbd3_2_5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0" name="Google Shape;386;g13ec21edbd3_2_5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86"/>
        <p:cNvGrpSpPr/>
        <p:nvPr/>
      </p:nvGrpSpPr>
      <p:grpSpPr>
        <a:xfrm>
          <a:off x="0" y="0"/>
          <a:ext cx="0" cy="0"/>
          <a:chOff x="0" y="0"/>
          <a:chExt cx="0" cy="0"/>
        </a:xfrm>
      </p:grpSpPr>
      <p:sp>
        <p:nvSpPr>
          <p:cNvPr id="1048605" name="Google Shape;187;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6" name="Google Shape;188;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391"/>
        <p:cNvGrpSpPr/>
        <p:nvPr/>
      </p:nvGrpSpPr>
      <p:grpSpPr>
        <a:xfrm>
          <a:off x="0" y="0"/>
          <a:ext cx="0" cy="0"/>
          <a:chOff x="0" y="0"/>
          <a:chExt cx="0" cy="0"/>
        </a:xfrm>
      </p:grpSpPr>
      <p:sp>
        <p:nvSpPr>
          <p:cNvPr id="1048722" name="Google Shape;392;g13ec21edbd3_2_5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3" name="Google Shape;393;g13ec21edbd3_2_5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396"/>
        <p:cNvGrpSpPr/>
        <p:nvPr/>
      </p:nvGrpSpPr>
      <p:grpSpPr>
        <a:xfrm>
          <a:off x="0" y="0"/>
          <a:ext cx="0" cy="0"/>
          <a:chOff x="0" y="0"/>
          <a:chExt cx="0" cy="0"/>
        </a:xfrm>
      </p:grpSpPr>
      <p:sp>
        <p:nvSpPr>
          <p:cNvPr id="1048725" name="Google Shape;397;g13ec21edbd3_2_6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6" name="Google Shape;398;g13ec21edbd3_2_6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402"/>
        <p:cNvGrpSpPr/>
        <p:nvPr/>
      </p:nvGrpSpPr>
      <p:grpSpPr>
        <a:xfrm>
          <a:off x="0" y="0"/>
          <a:ext cx="0" cy="0"/>
          <a:chOff x="0" y="0"/>
          <a:chExt cx="0" cy="0"/>
        </a:xfrm>
      </p:grpSpPr>
      <p:sp>
        <p:nvSpPr>
          <p:cNvPr id="1048727" name="Google Shape;403;g13ec21edbd3_2_6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8" name="Google Shape;404;g13ec21edbd3_2_6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409"/>
        <p:cNvGrpSpPr/>
        <p:nvPr/>
      </p:nvGrpSpPr>
      <p:grpSpPr>
        <a:xfrm>
          <a:off x="0" y="0"/>
          <a:ext cx="0" cy="0"/>
          <a:chOff x="0" y="0"/>
          <a:chExt cx="0" cy="0"/>
        </a:xfrm>
      </p:grpSpPr>
      <p:sp>
        <p:nvSpPr>
          <p:cNvPr id="1048731" name="Google Shape;410;p2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2" name="Google Shape;411;p2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92"/>
        <p:cNvGrpSpPr/>
        <p:nvPr/>
      </p:nvGrpSpPr>
      <p:grpSpPr>
        <a:xfrm>
          <a:off x="0" y="0"/>
          <a:ext cx="0" cy="0"/>
          <a:chOff x="0" y="0"/>
          <a:chExt cx="0" cy="0"/>
        </a:xfrm>
      </p:grpSpPr>
      <p:sp>
        <p:nvSpPr>
          <p:cNvPr id="1048607" name="Google Shape;193;p1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94;p1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97"/>
        <p:cNvGrpSpPr/>
        <p:nvPr/>
      </p:nvGrpSpPr>
      <p:grpSpPr>
        <a:xfrm>
          <a:off x="0" y="0"/>
          <a:ext cx="0" cy="0"/>
          <a:chOff x="0" y="0"/>
          <a:chExt cx="0" cy="0"/>
        </a:xfrm>
      </p:grpSpPr>
      <p:sp>
        <p:nvSpPr>
          <p:cNvPr id="1048609" name="Google Shape;198;p2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0" name="Google Shape;199;p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203"/>
        <p:cNvGrpSpPr/>
        <p:nvPr/>
      </p:nvGrpSpPr>
      <p:grpSpPr>
        <a:xfrm>
          <a:off x="0" y="0"/>
          <a:ext cx="0" cy="0"/>
          <a:chOff x="0" y="0"/>
          <a:chExt cx="0" cy="0"/>
        </a:xfrm>
      </p:grpSpPr>
      <p:sp>
        <p:nvSpPr>
          <p:cNvPr id="1048611" name="Google Shape;204;p2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205;p2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208"/>
        <p:cNvGrpSpPr/>
        <p:nvPr/>
      </p:nvGrpSpPr>
      <p:grpSpPr>
        <a:xfrm>
          <a:off x="0" y="0"/>
          <a:ext cx="0" cy="0"/>
          <a:chOff x="0" y="0"/>
          <a:chExt cx="0" cy="0"/>
        </a:xfrm>
      </p:grpSpPr>
      <p:sp>
        <p:nvSpPr>
          <p:cNvPr id="1048613" name="Google Shape;209;p2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4" name="Google Shape;210;p2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213"/>
        <p:cNvGrpSpPr/>
        <p:nvPr/>
      </p:nvGrpSpPr>
      <p:grpSpPr>
        <a:xfrm>
          <a:off x="0" y="0"/>
          <a:ext cx="0" cy="0"/>
          <a:chOff x="0" y="0"/>
          <a:chExt cx="0" cy="0"/>
        </a:xfrm>
      </p:grpSpPr>
      <p:sp>
        <p:nvSpPr>
          <p:cNvPr id="1048615" name="Google Shape;214;p2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6" name="Google Shape;215;p2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7" name="Google Shape;216;p23: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6"/>
        <p:cNvGrpSpPr/>
        <p:nvPr/>
      </p:nvGrpSpPr>
      <p:grpSpPr>
        <a:xfrm>
          <a:off x="0" y="0"/>
          <a:ext cx="0" cy="0"/>
          <a:chOff x="0" y="0"/>
          <a:chExt cx="0" cy="0"/>
        </a:xfrm>
      </p:grpSpPr>
      <p:sp>
        <p:nvSpPr>
          <p:cNvPr id="1048582" name="Google Shape;17;p32"/>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32"/>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32"/>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3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3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3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32"/>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215" name="Shape 76"/>
        <p:cNvGrpSpPr/>
        <p:nvPr/>
      </p:nvGrpSpPr>
      <p:grpSpPr>
        <a:xfrm>
          <a:off x="0" y="0"/>
          <a:ext cx="0" cy="0"/>
          <a:chOff x="0" y="0"/>
          <a:chExt cx="0" cy="0"/>
        </a:xfrm>
      </p:grpSpPr>
      <p:sp>
        <p:nvSpPr>
          <p:cNvPr id="1048802" name="Google Shape;77;p41"/>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3" name="Google Shape;78;p41"/>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804" name="Google Shape;79;p4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5" name="Google Shape;80;p4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6" name="Google Shape;81;p4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213" name="Shape 82"/>
        <p:cNvGrpSpPr/>
        <p:nvPr/>
      </p:nvGrpSpPr>
      <p:grpSpPr>
        <a:xfrm>
          <a:off x="0" y="0"/>
          <a:ext cx="0" cy="0"/>
          <a:chOff x="0" y="0"/>
          <a:chExt cx="0" cy="0"/>
        </a:xfrm>
      </p:grpSpPr>
      <p:sp>
        <p:nvSpPr>
          <p:cNvPr id="1048791" name="Google Shape;83;p42"/>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2" name="Google Shape;84;p42"/>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93" name="Google Shape;85;p4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4" name="Google Shape;86;p4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5" name="Google Shape;87;p4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03" name="Shape 95"/>
        <p:cNvGrpSpPr/>
        <p:nvPr/>
      </p:nvGrpSpPr>
      <p:grpSpPr>
        <a:xfrm>
          <a:off x="0" y="0"/>
          <a:ext cx="0" cy="0"/>
          <a:chOff x="0" y="0"/>
          <a:chExt cx="0" cy="0"/>
        </a:xfrm>
      </p:grpSpPr>
      <p:sp>
        <p:nvSpPr>
          <p:cNvPr id="1048736" name="Google Shape;96;g13dabbdfeaa_2_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37" name="Google Shape;97;g13dabbdfeaa_2_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8" name="Google Shape;98;g13dabbdfeaa_2_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739" name="Google Shape;99;g13dabbdfeaa_2_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0" name="Google Shape;100;g13dabbdfeaa_2_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1" name="Google Shape;101;g13dabbdfeaa_2_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102;g13dabbdfeaa_2_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14" name="Shape 103"/>
        <p:cNvGrpSpPr/>
        <p:nvPr/>
      </p:nvGrpSpPr>
      <p:grpSpPr>
        <a:xfrm>
          <a:off x="0" y="0"/>
          <a:ext cx="0" cy="0"/>
          <a:chOff x="0" y="0"/>
          <a:chExt cx="0" cy="0"/>
        </a:xfrm>
      </p:grpSpPr>
      <p:sp>
        <p:nvSpPr>
          <p:cNvPr id="1048640" name="Google Shape;104;g13dabbdfeaa_2_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1" name="Google Shape;105;g13dabbdfeaa_2_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42" name="Google Shape;106;g13dabbdfeaa_2_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3" name="Google Shape;107;g13dabbdfeaa_2_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4" name="Google Shape;108;g13dabbdfeaa_2_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208" name="Shape 109"/>
        <p:cNvGrpSpPr/>
        <p:nvPr/>
      </p:nvGrpSpPr>
      <p:grpSpPr>
        <a:xfrm>
          <a:off x="0" y="0"/>
          <a:ext cx="0" cy="0"/>
          <a:chOff x="0" y="0"/>
          <a:chExt cx="0" cy="0"/>
        </a:xfrm>
      </p:grpSpPr>
      <p:sp>
        <p:nvSpPr>
          <p:cNvPr id="1048764" name="Google Shape;110;g13dabbdfeaa_2_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5" name="Google Shape;111;g13dabbdfeaa_2_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66" name="Google Shape;112;g13dabbdfeaa_2_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7" name="Google Shape;113;g13dabbdfeaa_2_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8" name="Google Shape;114;g13dabbdfeaa_2_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0" name="Google Shape;115;g13dabbdfeaa_2_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207" name="Shape 116"/>
        <p:cNvGrpSpPr/>
        <p:nvPr/>
      </p:nvGrpSpPr>
      <p:grpSpPr>
        <a:xfrm>
          <a:off x="0" y="0"/>
          <a:ext cx="0" cy="0"/>
          <a:chOff x="0" y="0"/>
          <a:chExt cx="0" cy="0"/>
        </a:xfrm>
      </p:grpSpPr>
      <p:sp>
        <p:nvSpPr>
          <p:cNvPr id="1048758" name="Google Shape;117;g13dabbdfeaa_2_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9" name="Google Shape;118;g13dabbdfeaa_2_28"/>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0" name="Google Shape;119;g13dabbdfeaa_2_28"/>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1" name="Google Shape;120;g13dabbdfeaa_2_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2" name="Google Shape;121;g13dabbdfeaa_2_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3" name="Google Shape;122;g13dabbdfeaa_2_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211" name="Shape 123"/>
        <p:cNvGrpSpPr/>
        <p:nvPr/>
      </p:nvGrpSpPr>
      <p:grpSpPr>
        <a:xfrm>
          <a:off x="0" y="0"/>
          <a:ext cx="0" cy="0"/>
          <a:chOff x="0" y="0"/>
          <a:chExt cx="0" cy="0"/>
        </a:xfrm>
      </p:grpSpPr>
      <p:sp>
        <p:nvSpPr>
          <p:cNvPr id="1048779" name="Google Shape;124;g13dabbdfeaa_2_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0" name="Google Shape;125;g13dabbdfeaa_2_3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81" name="Google Shape;126;g13dabbdfeaa_2_3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82" name="Google Shape;127;g13dabbdfeaa_2_3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83" name="Google Shape;128;g13dabbdfeaa_2_3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84" name="Google Shape;129;g13dabbdfeaa_2_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5" name="Google Shape;130;g13dabbdfeaa_2_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6" name="Google Shape;131;g13dabbdfeaa_2_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210" name="Shape 132"/>
        <p:cNvGrpSpPr/>
        <p:nvPr/>
      </p:nvGrpSpPr>
      <p:grpSpPr>
        <a:xfrm>
          <a:off x="0" y="0"/>
          <a:ext cx="0" cy="0"/>
          <a:chOff x="0" y="0"/>
          <a:chExt cx="0" cy="0"/>
        </a:xfrm>
      </p:grpSpPr>
      <p:sp>
        <p:nvSpPr>
          <p:cNvPr id="1048775" name="Google Shape;133;g13dabbdfeaa_2_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6" name="Google Shape;134;g13dabbdfeaa_2_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7" name="Google Shape;135;g13dabbdfeaa_2_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8" name="Google Shape;136;g13dabbdfeaa_2_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02" name="Shape 137"/>
        <p:cNvGrpSpPr/>
        <p:nvPr/>
      </p:nvGrpSpPr>
      <p:grpSpPr>
        <a:xfrm>
          <a:off x="0" y="0"/>
          <a:ext cx="0" cy="0"/>
          <a:chOff x="0" y="0"/>
          <a:chExt cx="0" cy="0"/>
        </a:xfrm>
      </p:grpSpPr>
      <p:sp>
        <p:nvSpPr>
          <p:cNvPr id="1048733" name="Google Shape;138;g13dabbdfeaa_2_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4" name="Google Shape;139;g13dabbdfeaa_2_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5" name="Google Shape;140;g13dabbdfeaa_2_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209" name="Shape 141"/>
        <p:cNvGrpSpPr/>
        <p:nvPr/>
      </p:nvGrpSpPr>
      <p:grpSpPr>
        <a:xfrm>
          <a:off x="0" y="0"/>
          <a:ext cx="0" cy="0"/>
          <a:chOff x="0" y="0"/>
          <a:chExt cx="0" cy="0"/>
        </a:xfrm>
      </p:grpSpPr>
      <p:sp>
        <p:nvSpPr>
          <p:cNvPr id="1048769" name="Google Shape;142;g13dabbdfeaa_2_53"/>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0" name="Google Shape;143;g13dabbdfeaa_2_53"/>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71" name="Google Shape;144;g13dabbdfeaa_2_53"/>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72" name="Google Shape;145;g13dabbdfeaa_2_5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3" name="Google Shape;146;g13dabbdfeaa_2_5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4" name="Google Shape;147;g13dabbdfeaa_2_5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62" name="Shape 24"/>
        <p:cNvGrpSpPr/>
        <p:nvPr/>
      </p:nvGrpSpPr>
      <p:grpSpPr>
        <a:xfrm>
          <a:off x="0" y="0"/>
          <a:ext cx="0" cy="0"/>
          <a:chOff x="0" y="0"/>
          <a:chExt cx="0" cy="0"/>
        </a:xfrm>
      </p:grpSpPr>
      <p:sp>
        <p:nvSpPr>
          <p:cNvPr id="1048592" name="Google Shape;25;p3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33"/>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3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3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3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204" name="Shape 148"/>
        <p:cNvGrpSpPr/>
        <p:nvPr/>
      </p:nvGrpSpPr>
      <p:grpSpPr>
        <a:xfrm>
          <a:off x="0" y="0"/>
          <a:ext cx="0" cy="0"/>
          <a:chOff x="0" y="0"/>
          <a:chExt cx="0" cy="0"/>
        </a:xfrm>
      </p:grpSpPr>
      <p:sp>
        <p:nvSpPr>
          <p:cNvPr id="1048742" name="Google Shape;149;g13dabbdfeaa_2_6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3" name="Google Shape;150;g13dabbdfeaa_2_60"/>
          <p:cNvSpPr/>
          <p:nvPr>
            <p:ph type="pic" idx="2"/>
          </p:nvPr>
        </p:nvSpPr>
        <p:spPr>
          <a:xfrm>
            <a:off x="5413248" y="1069847"/>
            <a:ext cx="6099048" cy="4800600"/>
          </a:xfrm>
          <a:prstGeom prst="rect"/>
          <a:noFill/>
          <a:ln>
            <a:noFill/>
          </a:ln>
        </p:spPr>
      </p:sp>
      <p:sp>
        <p:nvSpPr>
          <p:cNvPr id="1048744" name="Google Shape;151;g13dabbdfeaa_2_6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45" name="Google Shape;152;g13dabbdfeaa_2_6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6" name="Google Shape;153;g13dabbdfeaa_2_6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7" name="Google Shape;154;g13dabbdfeaa_2_6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205" name="Shape 155"/>
        <p:cNvGrpSpPr/>
        <p:nvPr/>
      </p:nvGrpSpPr>
      <p:grpSpPr>
        <a:xfrm>
          <a:off x="0" y="0"/>
          <a:ext cx="0" cy="0"/>
          <a:chOff x="0" y="0"/>
          <a:chExt cx="0" cy="0"/>
        </a:xfrm>
      </p:grpSpPr>
      <p:sp>
        <p:nvSpPr>
          <p:cNvPr id="1048748" name="Google Shape;156;g13dabbdfeaa_2_6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9" name="Google Shape;157;g13dabbdfeaa_2_6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50" name="Google Shape;158;g13dabbdfeaa_2_6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1" name="Google Shape;159;g13dabbdfeaa_2_6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2" name="Google Shape;160;g13dabbdfeaa_2_6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206" name="Shape 161"/>
        <p:cNvGrpSpPr/>
        <p:nvPr/>
      </p:nvGrpSpPr>
      <p:grpSpPr>
        <a:xfrm>
          <a:off x="0" y="0"/>
          <a:ext cx="0" cy="0"/>
          <a:chOff x="0" y="0"/>
          <a:chExt cx="0" cy="0"/>
        </a:xfrm>
      </p:grpSpPr>
      <p:sp>
        <p:nvSpPr>
          <p:cNvPr id="1048753" name="Google Shape;162;g13dabbdfeaa_2_73"/>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4" name="Google Shape;163;g13dabbdfeaa_2_73"/>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55" name="Google Shape;164;g13dabbdfeaa_2_7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6" name="Google Shape;165;g13dabbdfeaa_2_7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7" name="Google Shape;166;g13dabbdfeaa_2_7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216" name="Shape 30"/>
        <p:cNvGrpSpPr/>
        <p:nvPr/>
      </p:nvGrpSpPr>
      <p:grpSpPr>
        <a:xfrm>
          <a:off x="0" y="0"/>
          <a:ext cx="0" cy="0"/>
          <a:chOff x="0" y="0"/>
          <a:chExt cx="0" cy="0"/>
        </a:xfrm>
      </p:grpSpPr>
      <p:sp>
        <p:nvSpPr>
          <p:cNvPr id="1048807" name="Google Shape;31;p34"/>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8" name="Google Shape;32;p34"/>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809" name="Google Shape;33;p3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0" name="Google Shape;34;p3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1" name="Google Shape;35;p3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1" name="Google Shape;36;p34"/>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217" name="Shape 37"/>
        <p:cNvGrpSpPr/>
        <p:nvPr/>
      </p:nvGrpSpPr>
      <p:grpSpPr>
        <a:xfrm>
          <a:off x="0" y="0"/>
          <a:ext cx="0" cy="0"/>
          <a:chOff x="0" y="0"/>
          <a:chExt cx="0" cy="0"/>
        </a:xfrm>
      </p:grpSpPr>
      <p:sp>
        <p:nvSpPr>
          <p:cNvPr id="1048812" name="Google Shape;38;p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3" name="Google Shape;39;p35"/>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14" name="Google Shape;40;p35"/>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15" name="Google Shape;41;p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6" name="Google Shape;42;p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7" name="Google Shape;43;p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218" name="Shape 44"/>
        <p:cNvGrpSpPr/>
        <p:nvPr/>
      </p:nvGrpSpPr>
      <p:grpSpPr>
        <a:xfrm>
          <a:off x="0" y="0"/>
          <a:ext cx="0" cy="0"/>
          <a:chOff x="0" y="0"/>
          <a:chExt cx="0" cy="0"/>
        </a:xfrm>
      </p:grpSpPr>
      <p:sp>
        <p:nvSpPr>
          <p:cNvPr id="1048818" name="Google Shape;45;p36"/>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9" name="Google Shape;46;p36"/>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820" name="Google Shape;47;p36"/>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21" name="Google Shape;48;p36"/>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822" name="Google Shape;49;p36"/>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23" name="Google Shape;50;p3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4" name="Google Shape;51;p3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5" name="Google Shape;52;p3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212" name="Shape 53"/>
        <p:cNvGrpSpPr/>
        <p:nvPr/>
      </p:nvGrpSpPr>
      <p:grpSpPr>
        <a:xfrm>
          <a:off x="0" y="0"/>
          <a:ext cx="0" cy="0"/>
          <a:chOff x="0" y="0"/>
          <a:chExt cx="0" cy="0"/>
        </a:xfrm>
      </p:grpSpPr>
      <p:sp>
        <p:nvSpPr>
          <p:cNvPr id="1048787" name="Google Shape;54;p3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8" name="Google Shape;55;p3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9" name="Google Shape;56;p3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0" name="Google Shape;57;p3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19" name="Shape 58"/>
        <p:cNvGrpSpPr/>
        <p:nvPr/>
      </p:nvGrpSpPr>
      <p:grpSpPr>
        <a:xfrm>
          <a:off x="0" y="0"/>
          <a:ext cx="0" cy="0"/>
          <a:chOff x="0" y="0"/>
          <a:chExt cx="0" cy="0"/>
        </a:xfrm>
      </p:grpSpPr>
      <p:sp>
        <p:nvSpPr>
          <p:cNvPr id="1048826" name="Google Shape;59;p3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7" name="Google Shape;60;p3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8" name="Google Shape;61;p3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220" name="Shape 62"/>
        <p:cNvGrpSpPr/>
        <p:nvPr/>
      </p:nvGrpSpPr>
      <p:grpSpPr>
        <a:xfrm>
          <a:off x="0" y="0"/>
          <a:ext cx="0" cy="0"/>
          <a:chOff x="0" y="0"/>
          <a:chExt cx="0" cy="0"/>
        </a:xfrm>
      </p:grpSpPr>
      <p:sp>
        <p:nvSpPr>
          <p:cNvPr id="1048829" name="Google Shape;63;p39"/>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0" name="Google Shape;64;p39"/>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831" name="Google Shape;65;p39"/>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832" name="Google Shape;66;p3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3" name="Google Shape;67;p3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4" name="Google Shape;68;p3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214" name="Shape 69"/>
        <p:cNvGrpSpPr/>
        <p:nvPr/>
      </p:nvGrpSpPr>
      <p:grpSpPr>
        <a:xfrm>
          <a:off x="0" y="0"/>
          <a:ext cx="0" cy="0"/>
          <a:chOff x="0" y="0"/>
          <a:chExt cx="0" cy="0"/>
        </a:xfrm>
      </p:grpSpPr>
      <p:sp>
        <p:nvSpPr>
          <p:cNvPr id="1048796" name="Google Shape;70;p4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7" name="Google Shape;71;p40"/>
          <p:cNvSpPr/>
          <p:nvPr>
            <p:ph type="pic" idx="2"/>
          </p:nvPr>
        </p:nvSpPr>
        <p:spPr>
          <a:xfrm>
            <a:off x="5413248" y="1069847"/>
            <a:ext cx="6099048" cy="4800600"/>
          </a:xfrm>
          <a:prstGeom prst="rect"/>
          <a:noFill/>
          <a:ln>
            <a:noFill/>
          </a:ln>
        </p:spPr>
      </p:sp>
      <p:sp>
        <p:nvSpPr>
          <p:cNvPr id="1048798" name="Google Shape;72;p4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99" name="Google Shape;73;p4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0" name="Google Shape;74;p4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1" name="Google Shape;75;p4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 name="Shape 9"/>
        <p:cNvGrpSpPr/>
        <p:nvPr/>
      </p:nvGrpSpPr>
      <p:grpSpPr>
        <a:xfrm>
          <a:off x="0" y="0"/>
          <a:ext cx="0" cy="0"/>
          <a:chOff x="0" y="0"/>
          <a:chExt cx="0" cy="0"/>
        </a:xfrm>
      </p:grpSpPr>
      <p:sp>
        <p:nvSpPr>
          <p:cNvPr id="1048576" name="Google Shape;10;p31"/>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31"/>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31"/>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3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3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3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02" name="Shape 88"/>
        <p:cNvGrpSpPr/>
        <p:nvPr/>
      </p:nvGrpSpPr>
      <p:grpSpPr>
        <a:xfrm>
          <a:off x="0" y="0"/>
          <a:ext cx="0" cy="0"/>
          <a:chOff x="0" y="0"/>
          <a:chExt cx="0" cy="0"/>
        </a:xfrm>
      </p:grpSpPr>
      <p:sp>
        <p:nvSpPr>
          <p:cNvPr id="1048634" name="Google Shape;89;g13dabbdfeaa_2_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35" name="Google Shape;90;g13dabbdfeaa_2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36" name="Google Shape;91;g13dabbdfeaa_2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637" name="Google Shape;92;g13dabbdfeaa_2_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38" name="Google Shape;93;g13dabbdfeaa_2_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39" name="Google Shape;94;g13dabbdfeaa_2_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Relationship Id="rId5"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Relationship Id="rId5"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71"/>
        <p:cNvGrpSpPr/>
        <p:nvPr/>
      </p:nvGrpSpPr>
      <p:grpSpPr>
        <a:xfrm>
          <a:off x="0" y="0"/>
          <a:ext cx="0" cy="0"/>
          <a:chOff x="0" y="0"/>
          <a:chExt cx="0" cy="0"/>
        </a:xfrm>
      </p:grpSpPr>
      <p:sp>
        <p:nvSpPr>
          <p:cNvPr id="1048588" name="Google Shape;172;p1"/>
          <p:cNvSpPr/>
          <p:nvPr/>
        </p:nvSpPr>
        <p:spPr>
          <a:xfrm>
            <a:off x="1009934" y="914400"/>
            <a:ext cx="10029127" cy="47650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Lec-1</a:t>
            </a:r>
            <a:r>
              <a:rPr b="1" sz="5400" lang="en-US">
                <a:solidFill>
                  <a:srgbClr val="262626"/>
                </a:solidFill>
                <a:latin typeface="Corbel"/>
                <a:ea typeface="Corbel"/>
                <a:cs typeface="Corbel"/>
                <a:sym typeface="Corbel"/>
              </a:rPr>
              <a:t>1</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Web Form Fundamentals</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7" name="Shape 222"/>
        <p:cNvGrpSpPr/>
        <p:nvPr/>
      </p:nvGrpSpPr>
      <p:grpSpPr>
        <a:xfrm>
          <a:off x="0" y="0"/>
          <a:ext cx="0" cy="0"/>
          <a:chOff x="0" y="0"/>
          <a:chExt cx="0" cy="0"/>
        </a:xfrm>
      </p:grpSpPr>
      <p:sp>
        <p:nvSpPr>
          <p:cNvPr id="1048618" name="Google Shape;223;p24"/>
          <p:cNvSpPr txBox="1"/>
          <p:nvPr>
            <p:ph type="title"/>
          </p:nvPr>
        </p:nvSpPr>
        <p:spPr>
          <a:xfrm>
            <a:off x="1143000" y="609600"/>
            <a:ext cx="9875520" cy="817984"/>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rgbClr val="000000"/>
              </a:buClr>
              <a:buSzPct val="100000"/>
              <a:buFont typeface="Times New Roman"/>
              <a:buNone/>
            </a:pPr>
            <a:br>
              <a:rPr b="1" i="0" lang="en-US">
                <a:solidFill>
                  <a:srgbClr val="000000"/>
                </a:solidFill>
                <a:latin typeface="Times New Roman"/>
                <a:ea typeface="Times New Roman"/>
                <a:cs typeface="Times New Roman"/>
                <a:sym typeface="Times New Roman"/>
              </a:rPr>
            </a:br>
            <a:r>
              <a:rPr b="1" i="0" lang="en-US">
                <a:solidFill>
                  <a:srgbClr val="000000"/>
                </a:solidFill>
                <a:latin typeface="Times New Roman"/>
                <a:ea typeface="Times New Roman"/>
                <a:cs typeface="Times New Roman"/>
                <a:sym typeface="Times New Roman"/>
              </a:rPr>
              <a:t>		</a:t>
            </a:r>
            <a:r>
              <a:rPr b="1" sz="4000" i="0" lang="en-US">
                <a:solidFill>
                  <a:schemeClr val="accent2"/>
                </a:solidFill>
                <a:latin typeface="Times New Roman"/>
                <a:ea typeface="Times New Roman"/>
                <a:cs typeface="Times New Roman"/>
                <a:sym typeface="Times New Roman"/>
              </a:rPr>
              <a:t>HTML Server Controls</a:t>
            </a:r>
            <a:br>
              <a:rPr b="1" i="0" lang="en-US">
                <a:solidFill>
                  <a:srgbClr val="000000"/>
                </a:solidFill>
                <a:latin typeface="Times New Roman"/>
                <a:ea typeface="Times New Roman"/>
                <a:cs typeface="Times New Roman"/>
                <a:sym typeface="Times New Roman"/>
              </a:rPr>
            </a:br>
          </a:p>
        </p:txBody>
      </p:sp>
      <p:sp>
        <p:nvSpPr>
          <p:cNvPr id="1048619" name="Google Shape;224;p24"/>
          <p:cNvSpPr txBox="1"/>
          <p:nvPr>
            <p:ph type="body" idx="1"/>
          </p:nvPr>
        </p:nvSpPr>
        <p:spPr>
          <a:xfrm>
            <a:off x="1143000" y="1343608"/>
            <a:ext cx="9872871" cy="4752392"/>
          </a:xfrm>
          <a:prstGeom prst="rect"/>
          <a:noFill/>
          <a:ln>
            <a:noFill/>
          </a:ln>
        </p:spPr>
        <p:txBody>
          <a:bodyPr anchor="t" anchorCtr="0" bIns="45700" lIns="91425" rIns="91425" spcFirstLastPara="1" tIns="45700" wrap="square">
            <a:normAutofit/>
          </a:bodyPr>
          <a:p>
            <a:pPr algn="l" indent="-81279" lvl="0" marL="228600" rtl="0">
              <a:lnSpc>
                <a:spcPct val="90000"/>
              </a:lnSpc>
              <a:spcBef>
                <a:spcPts val="0"/>
              </a:spcBef>
              <a:spcAft>
                <a:spcPts val="0"/>
              </a:spcAft>
              <a:buSzPts val="1600"/>
              <a:buNone/>
            </a:pPr>
            <a:r>
              <a:t/>
            </a:r>
            <a:endParaRPr b="0"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0" sz="2000" i="0" lang="en-US">
                <a:solidFill>
                  <a:srgbClr val="000000"/>
                </a:solidFill>
                <a:latin typeface="Times New Roman"/>
                <a:ea typeface="Times New Roman"/>
                <a:cs typeface="Times New Roman"/>
                <a:sym typeface="Times New Roman"/>
              </a:rPr>
              <a:t>HTML elements in ASP.NET files are, by default, treated as text. </a:t>
            </a:r>
          </a:p>
          <a:p>
            <a:pPr algn="l" indent="-81279" lvl="0" marL="228600" rtl="0">
              <a:lnSpc>
                <a:spcPct val="90000"/>
              </a:lnSpc>
              <a:spcBef>
                <a:spcPts val="1400"/>
              </a:spcBef>
              <a:spcAft>
                <a:spcPts val="0"/>
              </a:spcAft>
              <a:buSzPts val="1600"/>
              <a:buNone/>
            </a:pPr>
            <a:r>
              <a:t/>
            </a:r>
            <a:endParaRPr b="0"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0" sz="2000" i="0" lang="en-US">
                <a:solidFill>
                  <a:srgbClr val="000000"/>
                </a:solidFill>
                <a:latin typeface="Times New Roman"/>
                <a:ea typeface="Times New Roman"/>
                <a:cs typeface="Times New Roman"/>
                <a:sym typeface="Times New Roman"/>
              </a:rPr>
              <a:t>To make these elements programmable, add a runat="server" attribute to the HTML element. This attribute indicates that the element should be treated as a server control.</a:t>
            </a:r>
          </a:p>
          <a:p>
            <a:pPr algn="l" indent="-81279" lvl="0" marL="228600" rtl="0">
              <a:lnSpc>
                <a:spcPct val="90000"/>
              </a:lnSpc>
              <a:spcBef>
                <a:spcPts val="1400"/>
              </a:spcBef>
              <a:spcAft>
                <a:spcPts val="0"/>
              </a:spcAft>
              <a:buSzPts val="1600"/>
              <a:buNone/>
            </a:pPr>
            <a:r>
              <a:t/>
            </a:r>
            <a:endParaRPr b="0"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0" sz="2000" i="0" lang="en-US">
                <a:solidFill>
                  <a:srgbClr val="000000"/>
                </a:solidFill>
                <a:latin typeface="Times New Roman"/>
                <a:ea typeface="Times New Roman"/>
                <a:cs typeface="Times New Roman"/>
                <a:sym typeface="Times New Roman"/>
              </a:rPr>
              <a:t>All HTML server controls must be within a &lt;form&gt; tag with the runat="server" attribute!</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0" name="Shape 228"/>
        <p:cNvGrpSpPr/>
        <p:nvPr/>
      </p:nvGrpSpPr>
      <p:grpSpPr>
        <a:xfrm>
          <a:off x="0" y="0"/>
          <a:ext cx="0" cy="0"/>
          <a:chOff x="0" y="0"/>
          <a:chExt cx="0" cy="0"/>
        </a:xfrm>
      </p:grpSpPr>
      <p:pic>
        <p:nvPicPr>
          <p:cNvPr id="2097159" name="Google Shape;229;p2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156996" y="438539"/>
            <a:ext cx="10151705" cy="5990253"/>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3" name="Shape 233"/>
        <p:cNvGrpSpPr/>
        <p:nvPr/>
      </p:nvGrpSpPr>
      <p:grpSpPr>
        <a:xfrm>
          <a:off x="0" y="0"/>
          <a:ext cx="0" cy="0"/>
          <a:chOff x="0" y="0"/>
          <a:chExt cx="0" cy="0"/>
        </a:xfrm>
      </p:grpSpPr>
      <p:sp>
        <p:nvSpPr>
          <p:cNvPr id="1048624" name="Google Shape;234;p26"/>
          <p:cNvSpPr txBox="1"/>
          <p:nvPr>
            <p:ph type="title"/>
          </p:nvPr>
        </p:nvSpPr>
        <p:spPr>
          <a:xfrm>
            <a:off x="1040363" y="301690"/>
            <a:ext cx="9875520" cy="575388"/>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chemeClr val="accent2"/>
              </a:buClr>
              <a:buSzPct val="100000"/>
              <a:buFont typeface="Times New Roman"/>
              <a:buNone/>
            </a:pPr>
            <a:r>
              <a:rPr b="1" sz="3600" lang="en-US">
                <a:solidFill>
                  <a:schemeClr val="accent2"/>
                </a:solidFill>
                <a:latin typeface="Times New Roman"/>
                <a:ea typeface="Times New Roman"/>
                <a:cs typeface="Times New Roman"/>
                <a:sym typeface="Times New Roman"/>
              </a:rPr>
              <a:t>ASP.NET - Event Handling</a:t>
            </a:r>
          </a:p>
        </p:txBody>
      </p:sp>
      <p:sp>
        <p:nvSpPr>
          <p:cNvPr id="1048625" name="Google Shape;235;p26"/>
          <p:cNvSpPr txBox="1"/>
          <p:nvPr>
            <p:ph type="body" idx="1"/>
          </p:nvPr>
        </p:nvSpPr>
        <p:spPr>
          <a:xfrm>
            <a:off x="550506" y="1184988"/>
            <a:ext cx="10465365" cy="4911012"/>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An event is an action or occurrence such as a mouse click, a key press, mouse movements, or any system-generated notification.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 process communicates through events. For example, interrupts are system-generated events. When events occur, the application should be able to respond to it and manage it.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Events in ASP.NET raised at the client machine, and handled at the server machine.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For example, a user clicks a button displayed in the browser. A Click event is raised. The browser handles this client-side event by posting it to the server.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server has a subroutine describing what to do when the event is raised; it is called the event-handler.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Therefore, when the event message is transmitted to the server, it checks whether the Click event has an associated event handler.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If it has, the event handler is executed.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6" name="Shape 239"/>
        <p:cNvGrpSpPr/>
        <p:nvPr/>
      </p:nvGrpSpPr>
      <p:grpSpPr>
        <a:xfrm>
          <a:off x="0" y="0"/>
          <a:ext cx="0" cy="0"/>
          <a:chOff x="0" y="0"/>
          <a:chExt cx="0" cy="0"/>
        </a:xfrm>
      </p:grpSpPr>
      <p:sp>
        <p:nvSpPr>
          <p:cNvPr id="1048628" name="Google Shape;240;p27"/>
          <p:cNvSpPr txBox="1"/>
          <p:nvPr>
            <p:ph type="body" idx="1"/>
          </p:nvPr>
        </p:nvSpPr>
        <p:spPr>
          <a:xfrm>
            <a:off x="522514" y="522514"/>
            <a:ext cx="11094098" cy="570100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b="1" sz="2400" lang="en-US">
                <a:latin typeface="Times New Roman"/>
                <a:ea typeface="Times New Roman"/>
                <a:cs typeface="Times New Roman"/>
                <a:sym typeface="Times New Roman"/>
              </a:rPr>
              <a:t>Event Arguments</a:t>
            </a:r>
            <a:endParaRPr sz="2000">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ASP.NET event handlers generally take two parameters and return void. The first parameter represents the object raising the event and the second parameter is event argument.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general syntax of an event is:</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private void EventName (object sender, EventArgs e);</a:t>
            </a:r>
          </a:p>
          <a:p>
            <a:pPr algn="l" indent="0" lvl="0" marL="45720" rtl="0">
              <a:lnSpc>
                <a:spcPct val="90000"/>
              </a:lnSpc>
              <a:spcBef>
                <a:spcPts val="1400"/>
              </a:spcBef>
              <a:spcAft>
                <a:spcPts val="0"/>
              </a:spcAft>
              <a:buSzPts val="1600"/>
              <a:buNone/>
            </a:pPr>
            <a:r>
              <a:rPr b="1" sz="2000" i="0" lang="en-US">
                <a:latin typeface="Times New Roman"/>
                <a:ea typeface="Times New Roman"/>
                <a:cs typeface="Times New Roman"/>
                <a:sym typeface="Times New Roman"/>
              </a:rPr>
              <a:t>Application and Session Events</a:t>
            </a:r>
          </a:p>
          <a:p>
            <a:pPr algn="just"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most important application events are: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Application_Start </a:t>
            </a:r>
            <a:r>
              <a:rPr sz="2000" lang="en-US">
                <a:solidFill>
                  <a:schemeClr val="dk1"/>
                </a:solidFill>
                <a:latin typeface="Times New Roman"/>
                <a:ea typeface="Times New Roman"/>
                <a:cs typeface="Times New Roman"/>
                <a:sym typeface="Times New Roman"/>
              </a:rPr>
              <a:t>- It is raised when the application/website is started.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Application_End </a:t>
            </a:r>
            <a:r>
              <a:rPr sz="2000" lang="en-US">
                <a:solidFill>
                  <a:schemeClr val="dk1"/>
                </a:solidFill>
                <a:latin typeface="Times New Roman"/>
                <a:ea typeface="Times New Roman"/>
                <a:cs typeface="Times New Roman"/>
                <a:sym typeface="Times New Roman"/>
              </a:rPr>
              <a:t>- It is raised when the application/website is stopped.</a:t>
            </a:r>
          </a:p>
          <a:p>
            <a:pPr algn="just"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Similarly, the most used Session events are: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Session_Start </a:t>
            </a:r>
            <a:r>
              <a:rPr sz="2000" lang="en-US">
                <a:solidFill>
                  <a:schemeClr val="dk1"/>
                </a:solidFill>
                <a:latin typeface="Times New Roman"/>
                <a:ea typeface="Times New Roman"/>
                <a:cs typeface="Times New Roman"/>
                <a:sym typeface="Times New Roman"/>
              </a:rPr>
              <a:t>- It is raised when a user first requests a page from the application.</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Session_End </a:t>
            </a:r>
            <a:r>
              <a:rPr sz="2000" lang="en-US">
                <a:solidFill>
                  <a:schemeClr val="dk1"/>
                </a:solidFill>
                <a:latin typeface="Times New Roman"/>
                <a:ea typeface="Times New Roman"/>
                <a:cs typeface="Times New Roman"/>
                <a:sym typeface="Times New Roman"/>
              </a:rPr>
              <a:t>- It is raised when the session ends.</a:t>
            </a: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9" name="Shape 244"/>
        <p:cNvGrpSpPr/>
        <p:nvPr/>
      </p:nvGrpSpPr>
      <p:grpSpPr>
        <a:xfrm>
          <a:off x="0" y="0"/>
          <a:ext cx="0" cy="0"/>
          <a:chOff x="0" y="0"/>
          <a:chExt cx="0" cy="0"/>
        </a:xfrm>
      </p:grpSpPr>
      <p:sp>
        <p:nvSpPr>
          <p:cNvPr id="1048631" name="Google Shape;245;p28"/>
          <p:cNvSpPr txBox="1"/>
          <p:nvPr>
            <p:ph type="body" idx="1"/>
          </p:nvPr>
        </p:nvSpPr>
        <p:spPr>
          <a:xfrm>
            <a:off x="765110" y="970384"/>
            <a:ext cx="10250761" cy="512561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b="0" i="0" lang="en-US">
                <a:latin typeface="Arial"/>
                <a:ea typeface="Arial"/>
                <a:cs typeface="Arial"/>
                <a:sym typeface="Arial"/>
              </a:rPr>
              <a:t>Page and Control Events</a:t>
            </a:r>
          </a:p>
          <a:p>
            <a:pPr algn="just"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Common page and control events are: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DataBinding</a:t>
            </a:r>
            <a:r>
              <a:rPr sz="2000" lang="en-US">
                <a:solidFill>
                  <a:schemeClr val="dk1"/>
                </a:solidFill>
                <a:latin typeface="Times New Roman"/>
                <a:ea typeface="Times New Roman"/>
                <a:cs typeface="Times New Roman"/>
                <a:sym typeface="Times New Roman"/>
              </a:rPr>
              <a:t> - It is raised when a control binds to a data source.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Disposed</a:t>
            </a:r>
            <a:r>
              <a:rPr sz="2000" lang="en-US">
                <a:solidFill>
                  <a:schemeClr val="dk1"/>
                </a:solidFill>
                <a:latin typeface="Times New Roman"/>
                <a:ea typeface="Times New Roman"/>
                <a:cs typeface="Times New Roman"/>
                <a:sym typeface="Times New Roman"/>
              </a:rPr>
              <a:t> - It is raised when the page or the control is released.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Error</a:t>
            </a:r>
            <a:r>
              <a:rPr sz="2000" lang="en-US">
                <a:solidFill>
                  <a:schemeClr val="dk1"/>
                </a:solidFill>
                <a:latin typeface="Times New Roman"/>
                <a:ea typeface="Times New Roman"/>
                <a:cs typeface="Times New Roman"/>
                <a:sym typeface="Times New Roman"/>
              </a:rPr>
              <a:t> - It is a page event, occurs when an unhandled exception is thrown.</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Init </a:t>
            </a:r>
            <a:r>
              <a:rPr sz="2000" lang="en-US">
                <a:solidFill>
                  <a:schemeClr val="dk1"/>
                </a:solidFill>
                <a:latin typeface="Times New Roman"/>
                <a:ea typeface="Times New Roman"/>
                <a:cs typeface="Times New Roman"/>
                <a:sym typeface="Times New Roman"/>
              </a:rPr>
              <a:t>- It is raised when the page or the control is initialized.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Load</a:t>
            </a:r>
            <a:r>
              <a:rPr sz="2000" lang="en-US">
                <a:solidFill>
                  <a:schemeClr val="dk1"/>
                </a:solidFill>
                <a:latin typeface="Times New Roman"/>
                <a:ea typeface="Times New Roman"/>
                <a:cs typeface="Times New Roman"/>
                <a:sym typeface="Times New Roman"/>
              </a:rPr>
              <a:t> - It is raised when the page or a control is loaded.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PreRender</a:t>
            </a:r>
            <a:r>
              <a:rPr sz="2000" lang="en-US">
                <a:solidFill>
                  <a:schemeClr val="dk1"/>
                </a:solidFill>
                <a:latin typeface="Times New Roman"/>
                <a:ea typeface="Times New Roman"/>
                <a:cs typeface="Times New Roman"/>
                <a:sym typeface="Times New Roman"/>
              </a:rPr>
              <a:t> - It is raised when the page or the control is to be rendered.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Unload</a:t>
            </a:r>
            <a:r>
              <a:rPr sz="2000" lang="en-US">
                <a:solidFill>
                  <a:schemeClr val="dk1"/>
                </a:solidFill>
                <a:latin typeface="Times New Roman"/>
                <a:ea typeface="Times New Roman"/>
                <a:cs typeface="Times New Roman"/>
                <a:sym typeface="Times New Roman"/>
              </a:rPr>
              <a:t> - It is raised when the page or control is unloaded from memory.</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5" name="Shape 249"/>
        <p:cNvGrpSpPr/>
        <p:nvPr/>
      </p:nvGrpSpPr>
      <p:grpSpPr>
        <a:xfrm>
          <a:off x="0" y="0"/>
          <a:ext cx="0" cy="0"/>
          <a:chOff x="0" y="0"/>
          <a:chExt cx="0" cy="0"/>
        </a:xfrm>
      </p:grpSpPr>
      <p:pic>
        <p:nvPicPr>
          <p:cNvPr id="2097160" name="Google Shape;250;g13dabbdfeaa_2_79"/>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287624" y="1203649"/>
            <a:ext cx="9619862" cy="4665306"/>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8" name="Shape 254"/>
        <p:cNvGrpSpPr/>
        <p:nvPr/>
      </p:nvGrpSpPr>
      <p:grpSpPr>
        <a:xfrm>
          <a:off x="0" y="0"/>
          <a:ext cx="0" cy="0"/>
          <a:chOff x="0" y="0"/>
          <a:chExt cx="0" cy="0"/>
        </a:xfrm>
      </p:grpSpPr>
      <p:sp>
        <p:nvSpPr>
          <p:cNvPr id="1048647" name="Google Shape;255;g13dabbdfeaa_2_84"/>
          <p:cNvSpPr txBox="1"/>
          <p:nvPr>
            <p:ph type="body" idx="1"/>
          </p:nvPr>
        </p:nvSpPr>
        <p:spPr>
          <a:xfrm>
            <a:off x="503854" y="606490"/>
            <a:ext cx="11206064" cy="5850294"/>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2240"/>
              <a:buNone/>
            </a:pPr>
            <a:r>
              <a:rPr b="1" sz="2800" lang="en-US">
                <a:solidFill>
                  <a:srgbClr val="FF0000"/>
                </a:solidFill>
                <a:latin typeface="Times New Roman"/>
                <a:ea typeface="Times New Roman"/>
                <a:cs typeface="Times New Roman"/>
                <a:sym typeface="Times New Roman"/>
              </a:rPr>
              <a:t>Event handling in ASP.NET</a:t>
            </a:r>
            <a:endParaRPr b="1" sz="2800">
              <a:solidFill>
                <a:srgbClr val="FF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events are raised by the client. The server handles all the event requests.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If the user presses a key, the keypress event is raised. The server handles the keypress event.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event handler is a subroutine defined at the server end. The actions to be performed when an event is raised are defined in the handler.</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Once the event is raised by the client, the server checks for the availability of the appropriate handler.</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 If the corresponding event is present, the event handler is executed.</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1" name="Shape 260"/>
        <p:cNvGrpSpPr/>
        <p:nvPr/>
      </p:nvGrpSpPr>
      <p:grpSpPr>
        <a:xfrm>
          <a:off x="0" y="0"/>
          <a:ext cx="0" cy="0"/>
          <a:chOff x="0" y="0"/>
          <a:chExt cx="0" cy="0"/>
        </a:xfrm>
      </p:grpSpPr>
      <p:sp>
        <p:nvSpPr>
          <p:cNvPr id="1048650" name="Google Shape;261;g13dabbdfeaa_2_88"/>
          <p:cNvSpPr txBox="1"/>
          <p:nvPr>
            <p:ph type="body" idx="1"/>
          </p:nvPr>
        </p:nvSpPr>
        <p:spPr>
          <a:xfrm>
            <a:off x="559838" y="774441"/>
            <a:ext cx="10991460" cy="562635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ASP.NET provides important feature event handling to Web Forms. It let us to implement event-based model for our application.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As a simple example, we can add a button to an ASP.NET Web Forms page and then write an event handler for the button's click event. ASP.NET Web Forms allows events on both client and server sides.</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In ASP.NET Web Forms pages, however, events associated with server controls originate on the client but are handled on the Web server by the ASP.NET.</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ASP.NET Web Forms follow a standard .NET Framework pattern for event-handler methods.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All events pass two arguments: an object representing the object that raised the event, and an event object containing any event-specific information.</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4" name="Shape 266"/>
        <p:cNvGrpSpPr/>
        <p:nvPr/>
      </p:nvGrpSpPr>
      <p:grpSpPr>
        <a:xfrm>
          <a:off x="0" y="0"/>
          <a:ext cx="0" cy="0"/>
          <a:chOff x="0" y="0"/>
          <a:chExt cx="0" cy="0"/>
        </a:xfrm>
      </p:grpSpPr>
      <p:sp>
        <p:nvSpPr>
          <p:cNvPr id="1048654" name="Google Shape;267;g13dabbdfeaa_2_93"/>
          <p:cNvSpPr txBox="1"/>
          <p:nvPr>
            <p:ph type="body" idx="1"/>
          </p:nvPr>
        </p:nvSpPr>
        <p:spPr>
          <a:xfrm>
            <a:off x="671804" y="746449"/>
            <a:ext cx="10344067" cy="5349551"/>
          </a:xfrm>
          <a:prstGeom prst="rect"/>
          <a:noFill/>
          <a:ln>
            <a:noFill/>
          </a:ln>
        </p:spPr>
        <p:txBody>
          <a:bodyPr anchor="t" anchorCtr="0" bIns="45700" lIns="91425" rIns="91425" spcFirstLastPara="1" tIns="45700" wrap="square">
            <a:normAutofit/>
          </a:bodyPr>
          <a:p>
            <a:pPr algn="l" indent="-81279" lvl="0" marL="228600" rtl="0">
              <a:lnSpc>
                <a:spcPct val="90000"/>
              </a:lnSpc>
              <a:spcBef>
                <a:spcPts val="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
        <p:nvSpPr>
          <p:cNvPr id="1048655" name="Google Shape;268;g13dabbdfeaa_2_93"/>
          <p:cNvSpPr txBox="1"/>
          <p:nvPr/>
        </p:nvSpPr>
        <p:spPr>
          <a:xfrm>
            <a:off x="671803" y="486852"/>
            <a:ext cx="11112760"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Times New Roman"/>
                <a:ea typeface="Times New Roman"/>
                <a:cs typeface="Times New Roman"/>
                <a:sym typeface="Times New Roman"/>
              </a:rPr>
              <a:t>Here, we are creating an event handler for click event. In this example, when user click on the button, an event fires and handler code executes at server side.</a:t>
            </a:r>
            <a:endParaRPr b="0" cap="none" sz="1800" i="0" strike="noStrike" u="none">
              <a:solidFill>
                <a:schemeClr val="dk1"/>
              </a:solidFill>
              <a:latin typeface="Times New Roman"/>
              <a:ea typeface="Times New Roman"/>
              <a:cs typeface="Times New Roman"/>
              <a:sym typeface="Times New Roman"/>
            </a:endParaRPr>
          </a:p>
        </p:txBody>
      </p:sp>
      <p:pic>
        <p:nvPicPr>
          <p:cNvPr id="2097161" name="Google Shape;269;g13dabbdfeaa_2_93"/>
          <p:cNvPicPr preferRelativeResize="0">
            <a:picLocks/>
          </p:cNvPicPr>
          <p:nvPr/>
        </p:nvPicPr>
        <p:blipFill rotWithShape="1">
          <a:blip xmlns:r="http://schemas.openxmlformats.org/officeDocument/2006/relationships" r:embed="rId1">
            <a:alphaModFix/>
          </a:blip>
          <a:srcRect l="0" t="0" r="0" b="0"/>
          <a:stretch>
            <a:fillRect/>
          </a:stretch>
        </p:blipFill>
        <p:spPr>
          <a:xfrm>
            <a:off x="261022" y="1133182"/>
            <a:ext cx="2323558" cy="4073299"/>
          </a:xfrm>
          <a:prstGeom prst="rect"/>
          <a:noFill/>
          <a:ln>
            <a:noFill/>
          </a:ln>
        </p:spPr>
      </p:pic>
      <p:pic>
        <p:nvPicPr>
          <p:cNvPr id="2097162" name="Google Shape;270;g13dabbdfeaa_2_93"/>
          <p:cNvPicPr preferRelativeResize="0">
            <a:picLocks/>
          </p:cNvPicPr>
          <p:nvPr/>
        </p:nvPicPr>
        <p:blipFill rotWithShape="1">
          <a:blip xmlns:r="http://schemas.openxmlformats.org/officeDocument/2006/relationships" r:embed="rId2">
            <a:alphaModFix/>
          </a:blip>
          <a:srcRect l="0" t="0" r="0" b="0"/>
          <a:stretch>
            <a:fillRect/>
          </a:stretch>
        </p:blipFill>
        <p:spPr>
          <a:xfrm>
            <a:off x="2584580" y="1139406"/>
            <a:ext cx="4020426" cy="5444900"/>
          </a:xfrm>
          <a:prstGeom prst="rect"/>
          <a:noFill/>
          <a:ln>
            <a:noFill/>
          </a:ln>
        </p:spPr>
      </p:pic>
      <p:pic>
        <p:nvPicPr>
          <p:cNvPr id="2097163" name="Google Shape;271;g13dabbdfeaa_2_93"/>
          <p:cNvPicPr preferRelativeResize="0">
            <a:picLocks/>
          </p:cNvPicPr>
          <p:nvPr/>
        </p:nvPicPr>
        <p:blipFill rotWithShape="1">
          <a:blip xmlns:r="http://schemas.openxmlformats.org/officeDocument/2006/relationships" r:embed="rId3">
            <a:alphaModFix/>
          </a:blip>
          <a:srcRect l="0" t="0" r="0" b="0"/>
          <a:stretch>
            <a:fillRect/>
          </a:stretch>
        </p:blipFill>
        <p:spPr>
          <a:xfrm>
            <a:off x="6605007" y="810017"/>
            <a:ext cx="5325972" cy="2676525"/>
          </a:xfrm>
          <a:prstGeom prst="rect"/>
          <a:noFill/>
          <a:ln>
            <a:noFill/>
          </a:ln>
        </p:spPr>
      </p:pic>
      <p:pic>
        <p:nvPicPr>
          <p:cNvPr id="2097164" name="Google Shape;272;g13dabbdfeaa_2_93"/>
          <p:cNvPicPr preferRelativeResize="0">
            <a:picLocks/>
          </p:cNvPicPr>
          <p:nvPr/>
        </p:nvPicPr>
        <p:blipFill rotWithShape="1">
          <a:blip xmlns:r="http://schemas.openxmlformats.org/officeDocument/2006/relationships" r:embed="rId4">
            <a:alphaModFix/>
          </a:blip>
          <a:srcRect l="0" t="0" r="0" b="0"/>
          <a:stretch>
            <a:fillRect/>
          </a:stretch>
        </p:blipFill>
        <p:spPr>
          <a:xfrm>
            <a:off x="6605007" y="3486542"/>
            <a:ext cx="5325972" cy="3091540"/>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7" name="Shape 276"/>
        <p:cNvGrpSpPr/>
        <p:nvPr/>
      </p:nvGrpSpPr>
      <p:grpSpPr>
        <a:xfrm>
          <a:off x="0" y="0"/>
          <a:ext cx="0" cy="0"/>
          <a:chOff x="0" y="0"/>
          <a:chExt cx="0" cy="0"/>
        </a:xfrm>
      </p:grpSpPr>
      <p:sp>
        <p:nvSpPr>
          <p:cNvPr id="1048659" name="Google Shape;277;g13dabbdfeaa_2_103"/>
          <p:cNvSpPr txBox="1"/>
          <p:nvPr>
            <p:ph type="body" idx="1"/>
          </p:nvPr>
        </p:nvSpPr>
        <p:spPr>
          <a:xfrm>
            <a:off x="1143000" y="942392"/>
            <a:ext cx="9872871" cy="515360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0" i="0" lang="en-US">
                <a:solidFill>
                  <a:srgbClr val="212121"/>
                </a:solidFill>
                <a:latin typeface="Open Sans"/>
                <a:ea typeface="Open Sans"/>
                <a:cs typeface="Open Sans"/>
                <a:sym typeface="Open Sans"/>
              </a:rPr>
              <a:t>The </a:t>
            </a:r>
            <a:r>
              <a:rPr b="1" i="0" lang="en-US">
                <a:solidFill>
                  <a:srgbClr val="212121"/>
                </a:solidFill>
                <a:latin typeface="Open Sans"/>
                <a:ea typeface="Open Sans"/>
                <a:cs typeface="Open Sans"/>
                <a:sym typeface="Open Sans"/>
              </a:rPr>
              <a:t>Response.Redirect </a:t>
            </a:r>
            <a:r>
              <a:rPr b="0" i="0" lang="en-US">
                <a:solidFill>
                  <a:srgbClr val="212121"/>
                </a:solidFill>
                <a:latin typeface="Open Sans"/>
                <a:ea typeface="Open Sans"/>
                <a:cs typeface="Open Sans"/>
                <a:sym typeface="Open Sans"/>
              </a:rPr>
              <a:t>method redirects a request to a new URL and specifies the new URL while the </a:t>
            </a:r>
            <a:r>
              <a:rPr b="1" i="0" lang="en-US">
                <a:solidFill>
                  <a:srgbClr val="212121"/>
                </a:solidFill>
                <a:latin typeface="Open Sans"/>
                <a:ea typeface="Open Sans"/>
                <a:cs typeface="Open Sans"/>
                <a:sym typeface="Open Sans"/>
              </a:rPr>
              <a:t>Server.Transfer </a:t>
            </a:r>
            <a:r>
              <a:rPr b="0" i="0" lang="en-US">
                <a:solidFill>
                  <a:srgbClr val="212121"/>
                </a:solidFill>
                <a:latin typeface="Open Sans"/>
                <a:ea typeface="Open Sans"/>
                <a:cs typeface="Open Sans"/>
                <a:sym typeface="Open Sans"/>
              </a:rPr>
              <a:t>method for the current request, terminates execution of the current page and starts execution of a new page using the specified URL path of the page.</a:t>
            </a:r>
            <a:br>
              <a:rPr b="0" i="0" lang="en-US">
                <a:solidFill>
                  <a:srgbClr val="212121"/>
                </a:solidFill>
                <a:latin typeface="Open Sans"/>
                <a:ea typeface="Open Sans"/>
                <a:cs typeface="Open Sans"/>
                <a:sym typeface="Open Sans"/>
              </a:rPr>
            </a:br>
            <a:br>
              <a:rPr b="0" i="0" lang="en-US">
                <a:solidFill>
                  <a:srgbClr val="212121"/>
                </a:solidFill>
                <a:latin typeface="Open Sans"/>
                <a:ea typeface="Open Sans"/>
                <a:cs typeface="Open Sans"/>
                <a:sym typeface="Open Sans"/>
              </a:rPr>
            </a:br>
            <a:r>
              <a:rPr b="0" i="0" lang="en-US">
                <a:solidFill>
                  <a:srgbClr val="212121"/>
                </a:solidFill>
                <a:latin typeface="Open Sans"/>
                <a:ea typeface="Open Sans"/>
                <a:cs typeface="Open Sans"/>
                <a:sym typeface="Open Sans"/>
              </a:rPr>
              <a:t>Both Response.Redirect and Server.Transfer has the same syntax like:</a:t>
            </a:r>
          </a:p>
          <a:p>
            <a:pPr algn="l" indent="-182880" lvl="0" marL="228600" rtl="0">
              <a:lnSpc>
                <a:spcPct val="90000"/>
              </a:lnSpc>
              <a:spcBef>
                <a:spcPts val="1400"/>
              </a:spcBef>
              <a:spcAft>
                <a:spcPts val="0"/>
              </a:spcAft>
              <a:buSzPts val="1760"/>
              <a:buFont typeface="Corbel"/>
              <a:buAutoNum type="arabicPeriod"/>
            </a:pPr>
            <a:r>
              <a:rPr b="0" i="0" lang="en-US">
                <a:solidFill>
                  <a:srgbClr val="000000"/>
                </a:solidFill>
                <a:latin typeface="Consolas"/>
                <a:ea typeface="Consolas"/>
                <a:cs typeface="Consolas"/>
                <a:sym typeface="Consolas"/>
              </a:rPr>
              <a:t>Response.Redirect(</a:t>
            </a:r>
            <a:r>
              <a:rPr b="0" i="0" lang="en-US">
                <a:solidFill>
                  <a:srgbClr val="0000FF"/>
                </a:solidFill>
                <a:latin typeface="Consolas"/>
                <a:ea typeface="Consolas"/>
                <a:cs typeface="Consolas"/>
                <a:sym typeface="Consolas"/>
              </a:rPr>
              <a:t>"UserDetail.aspx"</a:t>
            </a:r>
            <a:r>
              <a:rPr b="0" i="0" lang="en-US">
                <a:solidFill>
                  <a:srgbClr val="000000"/>
                </a:solidFill>
                <a:latin typeface="Consolas"/>
                <a:ea typeface="Consolas"/>
                <a:cs typeface="Consolas"/>
                <a:sym typeface="Consolas"/>
              </a:rPr>
              <a:t>);  </a:t>
            </a:r>
            <a:endParaRPr b="0" i="0">
              <a:solidFill>
                <a:srgbClr val="5C5C5C"/>
              </a:solidFill>
              <a:latin typeface="Consolas"/>
              <a:ea typeface="Consolas"/>
              <a:cs typeface="Consolas"/>
              <a:sym typeface="Consolas"/>
            </a:endParaRPr>
          </a:p>
          <a:p>
            <a:pPr algn="l" indent="-182880" lvl="0" marL="228600" rtl="0">
              <a:lnSpc>
                <a:spcPct val="90000"/>
              </a:lnSpc>
              <a:spcBef>
                <a:spcPts val="1400"/>
              </a:spcBef>
              <a:spcAft>
                <a:spcPts val="0"/>
              </a:spcAft>
              <a:buSzPts val="1760"/>
              <a:buFont typeface="Corbel"/>
              <a:buAutoNum type="arabicPeriod"/>
            </a:pPr>
            <a:r>
              <a:rPr b="0" i="0" lang="en-US">
                <a:solidFill>
                  <a:srgbClr val="000000"/>
                </a:solidFill>
                <a:latin typeface="Consolas"/>
                <a:ea typeface="Consolas"/>
                <a:cs typeface="Consolas"/>
                <a:sym typeface="Consolas"/>
              </a:rPr>
              <a:t>Server.Transfer(</a:t>
            </a:r>
            <a:r>
              <a:rPr b="0" i="0" lang="en-US">
                <a:solidFill>
                  <a:srgbClr val="0000FF"/>
                </a:solidFill>
                <a:latin typeface="Consolas"/>
                <a:ea typeface="Consolas"/>
                <a:cs typeface="Consolas"/>
                <a:sym typeface="Consolas"/>
              </a:rPr>
              <a:t>"UserDetail.aspx"</a:t>
            </a:r>
            <a:r>
              <a:rPr b="0" i="0" lang="en-US">
                <a:solidFill>
                  <a:srgbClr val="000000"/>
                </a:solidFill>
                <a:latin typeface="Consolas"/>
                <a:ea typeface="Consolas"/>
                <a:cs typeface="Consolas"/>
                <a:sym typeface="Consolas"/>
              </a:rPr>
              <a:t>);  </a:t>
            </a:r>
            <a:endParaRPr b="0" i="0">
              <a:solidFill>
                <a:srgbClr val="5C5C5C"/>
              </a:solidFill>
              <a:latin typeface="Consolas"/>
              <a:ea typeface="Consolas"/>
              <a:cs typeface="Consolas"/>
              <a:sym typeface="Consolas"/>
            </a:endParaRPr>
          </a:p>
          <a:p>
            <a:pPr algn="l" indent="-71120" lvl="0" marL="228600" rtl="0">
              <a:lnSpc>
                <a:spcPct val="90000"/>
              </a:lnSpc>
              <a:spcBef>
                <a:spcPts val="1400"/>
              </a:spcBef>
              <a:spcAft>
                <a:spcPts val="0"/>
              </a:spcAft>
              <a:buSzPts val="1760"/>
              <a:buNone/>
            </a:pPr>
            <a:r>
              <a:t/>
            </a:r>
          </a:p>
          <a:p>
            <a:pPr algn="l" indent="-182880" lvl="0" marL="228600" rtl="0">
              <a:lnSpc>
                <a:spcPct val="90000"/>
              </a:lnSpc>
              <a:spcBef>
                <a:spcPts val="1400"/>
              </a:spcBef>
              <a:spcAft>
                <a:spcPts val="0"/>
              </a:spcAft>
              <a:buSzPts val="1760"/>
              <a:buChar char="•"/>
            </a:pPr>
            <a:r>
              <a:rPr lang="en-US">
                <a:solidFill>
                  <a:srgbClr val="212121"/>
                </a:solidFill>
                <a:latin typeface="Open Sans"/>
                <a:ea typeface="Open Sans"/>
                <a:cs typeface="Open Sans"/>
                <a:sym typeface="Open Sans"/>
              </a:rPr>
              <a:t>To use Server.Transfer() when you want to navigate pages which reside on the same server, use Response.Redirect() when you want to navigate between pages which resides on different server and domain.</a:t>
            </a:r>
            <a:endParaRPr>
              <a:solidFill>
                <a:srgbClr val="21212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176"/>
        <p:cNvGrpSpPr/>
        <p:nvPr/>
      </p:nvGrpSpPr>
      <p:grpSpPr>
        <a:xfrm>
          <a:off x="0" y="0"/>
          <a:ext cx="0" cy="0"/>
          <a:chOff x="0" y="0"/>
          <a:chExt cx="0" cy="0"/>
        </a:xfrm>
      </p:grpSpPr>
      <p:sp>
        <p:nvSpPr>
          <p:cNvPr id="1048597" name="Google Shape;177;p16"/>
          <p:cNvSpPr txBox="1"/>
          <p:nvPr>
            <p:ph type="title"/>
          </p:nvPr>
        </p:nvSpPr>
        <p:spPr>
          <a:xfrm>
            <a:off x="886408" y="354564"/>
            <a:ext cx="10150773" cy="771331"/>
          </a:xfrm>
          <a:prstGeom prst="rect"/>
          <a:noFill/>
          <a:ln>
            <a:noFill/>
          </a:ln>
        </p:spPr>
        <p:txBody>
          <a:bodyPr anchor="ctr" anchorCtr="0" bIns="45700" lIns="91425" rIns="91425" spcFirstLastPara="1" tIns="45700" wrap="square">
            <a:normAutofit fontScale="90000"/>
          </a:bodyPr>
          <a:p>
            <a:pPr algn="ctr" indent="0" lvl="0" marL="0" rtl="0">
              <a:lnSpc>
                <a:spcPct val="90000"/>
              </a:lnSpc>
              <a:spcBef>
                <a:spcPts val="0"/>
              </a:spcBef>
              <a:spcAft>
                <a:spcPts val="0"/>
              </a:spcAft>
              <a:buClr>
                <a:schemeClr val="accent1"/>
              </a:buClr>
              <a:buSzPct val="100000"/>
              <a:buFont typeface="Times New Roman"/>
              <a:buNone/>
            </a:pPr>
            <a:br>
              <a:rPr b="1" lang="en-US">
                <a:latin typeface="Times New Roman"/>
                <a:ea typeface="Times New Roman"/>
                <a:cs typeface="Times New Roman"/>
                <a:sym typeface="Times New Roman"/>
              </a:rPr>
            </a:br>
            <a:r>
              <a:rPr b="1" sz="3600" lang="en-US">
                <a:solidFill>
                  <a:schemeClr val="accent2"/>
                </a:solidFill>
                <a:latin typeface="Times New Roman"/>
                <a:ea typeface="Times New Roman"/>
                <a:cs typeface="Times New Roman"/>
                <a:sym typeface="Times New Roman"/>
              </a:rPr>
              <a:t>ASP.NET Web server Controls</a:t>
            </a:r>
            <a:br>
              <a:rPr lang="en-US"/>
            </a:br>
          </a:p>
        </p:txBody>
      </p:sp>
      <p:sp>
        <p:nvSpPr>
          <p:cNvPr id="1048598" name="Google Shape;178;p16"/>
          <p:cNvSpPr txBox="1"/>
          <p:nvPr>
            <p:ph type="body" idx="1"/>
          </p:nvPr>
        </p:nvSpPr>
        <p:spPr>
          <a:xfrm>
            <a:off x="503854" y="1054359"/>
            <a:ext cx="11299370" cy="5449077"/>
          </a:xfrm>
          <a:prstGeom prst="rect"/>
          <a:noFill/>
          <a:ln>
            <a:noFill/>
          </a:ln>
        </p:spPr>
        <p:txBody>
          <a:bodyPr anchor="t" anchorCtr="0" bIns="45700" lIns="91425" rIns="91425" spcFirstLastPara="1" tIns="45700" wrap="square">
            <a:normAutofit/>
          </a:bodyPr>
          <a:p>
            <a:pPr algn="l" indent="-182930" lvl="0" marL="228600" rtl="0">
              <a:lnSpc>
                <a:spcPct val="90000"/>
              </a:lnSpc>
              <a:spcBef>
                <a:spcPts val="0"/>
              </a:spcBef>
              <a:spcAft>
                <a:spcPts val="0"/>
              </a:spcAft>
              <a:buSzPct val="80000"/>
              <a:buChar char="•"/>
            </a:pPr>
            <a:r>
              <a:rPr sz="1900" lang="en-US">
                <a:solidFill>
                  <a:schemeClr val="dk1"/>
                </a:solidFill>
                <a:latin typeface="Times New Roman"/>
                <a:ea typeface="Times New Roman"/>
                <a:cs typeface="Times New Roman"/>
                <a:sym typeface="Times New Roman"/>
              </a:rPr>
              <a:t>Server controls are objects placed on a page with the purpose of read and write data. </a:t>
            </a:r>
          </a:p>
          <a:p>
            <a:pPr algn="l" indent="0" lvl="0" marL="4572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A Server Control starts with </a:t>
            </a:r>
            <a:r>
              <a:rPr b="1" sz="1900" lang="en-US">
                <a:solidFill>
                  <a:schemeClr val="dk1"/>
                </a:solidFill>
                <a:latin typeface="Times New Roman"/>
                <a:ea typeface="Times New Roman"/>
                <a:cs typeface="Times New Roman"/>
                <a:sym typeface="Times New Roman"/>
              </a:rPr>
              <a:t>&lt;asp: </a:t>
            </a:r>
            <a:r>
              <a:rPr sz="1900" lang="en-US">
                <a:solidFill>
                  <a:schemeClr val="dk1"/>
                </a:solidFill>
                <a:latin typeface="Times New Roman"/>
                <a:ea typeface="Times New Roman"/>
                <a:cs typeface="Times New Roman"/>
                <a:sym typeface="Times New Roman"/>
              </a:rPr>
              <a:t>followed by the object name &lt;asp:</a:t>
            </a:r>
            <a:r>
              <a:rPr b="1" sz="1900" lang="en-US">
                <a:solidFill>
                  <a:schemeClr val="dk1"/>
                </a:solidFill>
                <a:latin typeface="Times New Roman"/>
                <a:ea typeface="Times New Roman"/>
                <a:cs typeface="Times New Roman"/>
                <a:sym typeface="Times New Roman"/>
              </a:rPr>
              <a:t>textbox</a:t>
            </a:r>
            <a:r>
              <a:rPr sz="19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 They must contain two other properties, </a:t>
            </a:r>
            <a:r>
              <a:rPr b="1" sz="1900" lang="en-US">
                <a:solidFill>
                  <a:schemeClr val="dk1"/>
                </a:solidFill>
                <a:latin typeface="Times New Roman"/>
                <a:ea typeface="Times New Roman"/>
                <a:cs typeface="Times New Roman"/>
                <a:sym typeface="Times New Roman"/>
              </a:rPr>
              <a:t>ID </a:t>
            </a:r>
            <a:r>
              <a:rPr sz="1900" lang="en-US">
                <a:solidFill>
                  <a:schemeClr val="dk1"/>
                </a:solidFill>
                <a:latin typeface="Times New Roman"/>
                <a:ea typeface="Times New Roman"/>
                <a:cs typeface="Times New Roman"/>
                <a:sym typeface="Times New Roman"/>
              </a:rPr>
              <a:t>which must be unique and </a:t>
            </a:r>
            <a:r>
              <a:rPr b="1" sz="1900" lang="en-US">
                <a:solidFill>
                  <a:schemeClr val="dk1"/>
                </a:solidFill>
                <a:latin typeface="Times New Roman"/>
                <a:ea typeface="Times New Roman"/>
                <a:cs typeface="Times New Roman"/>
                <a:sym typeface="Times New Roman"/>
              </a:rPr>
              <a:t>runat</a:t>
            </a:r>
            <a:r>
              <a:rPr sz="1900" lang="en-US">
                <a:solidFill>
                  <a:schemeClr val="dk1"/>
                </a:solidFill>
                <a:latin typeface="Times New Roman"/>
                <a:ea typeface="Times New Roman"/>
                <a:cs typeface="Times New Roman"/>
                <a:sym typeface="Times New Roman"/>
              </a:rPr>
              <a:t>=”server” which tells the web server to give the control server side processing. </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	</a:t>
            </a:r>
            <a:r>
              <a:rPr b="1" sz="1900" lang="en-US">
                <a:solidFill>
                  <a:schemeClr val="dk1"/>
                </a:solidFill>
                <a:latin typeface="Times New Roman"/>
                <a:ea typeface="Times New Roman"/>
                <a:cs typeface="Times New Roman"/>
                <a:sym typeface="Times New Roman"/>
              </a:rPr>
              <a:t>&lt;asp:control_name id="some_id" runat="server" /&gt;</a:t>
            </a: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They can be self closed by having a forward slash </a:t>
            </a:r>
            <a:r>
              <a:rPr b="1" sz="1900" lang="en-US">
                <a:solidFill>
                  <a:schemeClr val="dk1"/>
                </a:solidFill>
                <a:latin typeface="Times New Roman"/>
                <a:ea typeface="Times New Roman"/>
                <a:cs typeface="Times New Roman"/>
                <a:sym typeface="Times New Roman"/>
              </a:rPr>
              <a:t>(/)</a:t>
            </a:r>
            <a:r>
              <a:rPr sz="1900" lang="en-US">
                <a:solidFill>
                  <a:schemeClr val="dk1"/>
                </a:solidFill>
                <a:latin typeface="Times New Roman"/>
                <a:ea typeface="Times New Roman"/>
                <a:cs typeface="Times New Roman"/>
                <a:sym typeface="Times New Roman"/>
              </a:rPr>
              <a:t> before the ending tag or have a closing tag:</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	&lt;asp:textbox id=”txt” runat=”server” /&gt;</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	&lt;asp:textbox id=”txt” runat=”server” &gt;&lt;/asp:textbox&gt;</a:t>
            </a:r>
          </a:p>
          <a:p>
            <a:pPr algn="l" indent="0" lvl="0" marL="4572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After a control is processed by the web server, a standard HTML tag is sent to the browser for displaying. The above example will be rendered as:</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&lt;input type=”text” name=”txt” id=”txt” /&gt;</a:t>
            </a:r>
          </a:p>
          <a:p>
            <a:pPr algn="l" indent="-79502" lvl="0" marL="228600" rtl="0">
              <a:lnSpc>
                <a:spcPct val="90000"/>
              </a:lnSpc>
              <a:spcBef>
                <a:spcPts val="1400"/>
              </a:spcBef>
              <a:spcAft>
                <a:spcPts val="0"/>
              </a:spcAft>
              <a:buSzPct val="80000"/>
              <a:buNone/>
            </a:pPr>
            <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0" name="Shape 281"/>
        <p:cNvGrpSpPr/>
        <p:nvPr/>
      </p:nvGrpSpPr>
      <p:grpSpPr>
        <a:xfrm>
          <a:off x="0" y="0"/>
          <a:ext cx="0" cy="0"/>
          <a:chOff x="0" y="0"/>
          <a:chExt cx="0" cy="0"/>
        </a:xfrm>
      </p:grpSpPr>
      <p:sp>
        <p:nvSpPr>
          <p:cNvPr id="1048662" name="Google Shape;282;g13dabbdfeaa_2_107"/>
          <p:cNvSpPr txBox="1"/>
          <p:nvPr>
            <p:ph type="body" idx="1"/>
          </p:nvPr>
        </p:nvSpPr>
        <p:spPr>
          <a:xfrm>
            <a:off x="993710" y="740228"/>
            <a:ext cx="9872871" cy="537754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ct val="80000"/>
              <a:buChar char="•"/>
            </a:pPr>
            <a:r>
              <a:rPr b="1" i="0" lang="en-US">
                <a:solidFill>
                  <a:srgbClr val="212121"/>
                </a:solidFill>
                <a:latin typeface="Roboto"/>
                <a:ea typeface="Roboto"/>
                <a:cs typeface="Roboto"/>
                <a:sym typeface="Roboto"/>
              </a:rPr>
              <a:t>Validation Controls in ASP.NET</a:t>
            </a:r>
          </a:p>
          <a:p>
            <a:pPr algn="l" indent="-79502" lvl="0" marL="228600" rtl="0">
              <a:lnSpc>
                <a:spcPct val="90000"/>
              </a:lnSpc>
              <a:spcBef>
                <a:spcPts val="1400"/>
              </a:spcBef>
              <a:spcAft>
                <a:spcPts val="0"/>
              </a:spcAft>
              <a:buSzPct val="80000"/>
              <a:buNone/>
            </a:pPr>
            <a:r>
              <a:t/>
            </a:r>
            <a:endParaRPr b="0" i="0">
              <a:solidFill>
                <a:srgbClr val="212121"/>
              </a:solidFill>
              <a:latin typeface="Open Sans"/>
              <a:ea typeface="Open Sans"/>
              <a:cs typeface="Open Sans"/>
              <a:sym typeface="Open Sans"/>
            </a:endParaRPr>
          </a:p>
          <a:p>
            <a:pPr algn="l" indent="-182880" lvl="0" marL="228600" rtl="0">
              <a:lnSpc>
                <a:spcPct val="90000"/>
              </a:lnSpc>
              <a:spcBef>
                <a:spcPts val="1400"/>
              </a:spcBef>
              <a:spcAft>
                <a:spcPts val="0"/>
              </a:spcAft>
              <a:buSzPct val="80000"/>
              <a:buChar char="•"/>
            </a:pPr>
            <a:r>
              <a:rPr b="0" i="0" lang="en-US">
                <a:solidFill>
                  <a:srgbClr val="212121"/>
                </a:solidFill>
                <a:latin typeface="Open Sans"/>
                <a:ea typeface="Open Sans"/>
                <a:cs typeface="Open Sans"/>
                <a:sym typeface="Open Sans"/>
              </a:rPr>
              <a:t>An important aspect of creating ASP.NET Web pages for user input is to be able to check that the information users enter is valid. ASP.NET provides a set of validation controls that provide an easy-to-use but powerful way to check for errors and, if necessary, display messages to the user.</a:t>
            </a:r>
          </a:p>
          <a:p>
            <a:pPr algn="l" indent="-182880" lvl="0" marL="228600" rtl="0">
              <a:lnSpc>
                <a:spcPct val="90000"/>
              </a:lnSpc>
              <a:spcBef>
                <a:spcPts val="1400"/>
              </a:spcBef>
              <a:spcAft>
                <a:spcPts val="0"/>
              </a:spcAft>
              <a:buSzPct val="80000"/>
              <a:buChar char="•"/>
            </a:pPr>
            <a:r>
              <a:rPr b="0" i="0" lang="en-US">
                <a:solidFill>
                  <a:srgbClr val="212121"/>
                </a:solidFill>
                <a:latin typeface="Open Sans"/>
                <a:ea typeface="Open Sans"/>
                <a:cs typeface="Open Sans"/>
                <a:sym typeface="Open Sans"/>
              </a:rPr>
              <a:t> </a:t>
            </a:r>
          </a:p>
          <a:p>
            <a:pPr algn="l" indent="-182880" lvl="0" marL="228600" rtl="0">
              <a:lnSpc>
                <a:spcPct val="90000"/>
              </a:lnSpc>
              <a:spcBef>
                <a:spcPts val="1400"/>
              </a:spcBef>
              <a:spcAft>
                <a:spcPts val="0"/>
              </a:spcAft>
              <a:buSzPct val="80000"/>
              <a:buChar char="•"/>
            </a:pPr>
            <a:r>
              <a:rPr b="0" i="0" lang="en-US">
                <a:solidFill>
                  <a:srgbClr val="212121"/>
                </a:solidFill>
                <a:latin typeface="Open Sans"/>
                <a:ea typeface="Open Sans"/>
                <a:cs typeface="Open Sans"/>
                <a:sym typeface="Open Sans"/>
              </a:rPr>
              <a:t>There are six types of validation controls in ASP.NET</a:t>
            </a:r>
          </a:p>
          <a:p>
            <a:pPr algn="l" indent="-182880" lvl="0" marL="228600" rtl="0">
              <a:lnSpc>
                <a:spcPct val="90000"/>
              </a:lnSpc>
              <a:spcBef>
                <a:spcPts val="1400"/>
              </a:spcBef>
              <a:spcAft>
                <a:spcPts val="0"/>
              </a:spcAft>
              <a:buSzPct val="80000"/>
              <a:buFont typeface="Corbel"/>
              <a:buAutoNum type="arabicPeriod"/>
            </a:pPr>
            <a:r>
              <a:rPr b="0" i="0" lang="en-US">
                <a:solidFill>
                  <a:srgbClr val="212121"/>
                </a:solidFill>
                <a:latin typeface="Open Sans"/>
                <a:ea typeface="Open Sans"/>
                <a:cs typeface="Open Sans"/>
                <a:sym typeface="Open Sans"/>
              </a:rPr>
              <a:t>RequiredFieldValidation Control</a:t>
            </a:r>
          </a:p>
          <a:p>
            <a:pPr algn="l" indent="-182880" lvl="0" marL="228600" rtl="0">
              <a:lnSpc>
                <a:spcPct val="90000"/>
              </a:lnSpc>
              <a:spcBef>
                <a:spcPts val="1400"/>
              </a:spcBef>
              <a:spcAft>
                <a:spcPts val="0"/>
              </a:spcAft>
              <a:buSzPct val="80000"/>
              <a:buFont typeface="Corbel"/>
              <a:buAutoNum type="arabicPeriod"/>
            </a:pPr>
            <a:r>
              <a:rPr b="0" i="0" lang="en-US">
                <a:solidFill>
                  <a:srgbClr val="212121"/>
                </a:solidFill>
                <a:latin typeface="Open Sans"/>
                <a:ea typeface="Open Sans"/>
                <a:cs typeface="Open Sans"/>
                <a:sym typeface="Open Sans"/>
              </a:rPr>
              <a:t>CompareValidator Control</a:t>
            </a:r>
          </a:p>
          <a:p>
            <a:pPr algn="l" indent="-182880" lvl="0" marL="228600" rtl="0">
              <a:lnSpc>
                <a:spcPct val="90000"/>
              </a:lnSpc>
              <a:spcBef>
                <a:spcPts val="1400"/>
              </a:spcBef>
              <a:spcAft>
                <a:spcPts val="0"/>
              </a:spcAft>
              <a:buSzPct val="80000"/>
              <a:buFont typeface="Corbel"/>
              <a:buAutoNum type="arabicPeriod"/>
            </a:pPr>
            <a:r>
              <a:rPr b="0" i="0" lang="en-US">
                <a:solidFill>
                  <a:srgbClr val="212121"/>
                </a:solidFill>
                <a:latin typeface="Open Sans"/>
                <a:ea typeface="Open Sans"/>
                <a:cs typeface="Open Sans"/>
                <a:sym typeface="Open Sans"/>
              </a:rPr>
              <a:t>RangeValidator Control</a:t>
            </a:r>
          </a:p>
          <a:p>
            <a:pPr algn="l" indent="-182880" lvl="0" marL="228600" rtl="0">
              <a:lnSpc>
                <a:spcPct val="90000"/>
              </a:lnSpc>
              <a:spcBef>
                <a:spcPts val="1400"/>
              </a:spcBef>
              <a:spcAft>
                <a:spcPts val="0"/>
              </a:spcAft>
              <a:buSzPct val="80000"/>
              <a:buFont typeface="Corbel"/>
              <a:buAutoNum type="arabicPeriod"/>
            </a:pPr>
            <a:r>
              <a:rPr b="0" i="0" lang="en-US">
                <a:solidFill>
                  <a:srgbClr val="212121"/>
                </a:solidFill>
                <a:latin typeface="Open Sans"/>
                <a:ea typeface="Open Sans"/>
                <a:cs typeface="Open Sans"/>
                <a:sym typeface="Open Sans"/>
              </a:rPr>
              <a:t>RegularExpressionValidator Control</a:t>
            </a:r>
          </a:p>
          <a:p>
            <a:pPr algn="l" indent="-182880" lvl="0" marL="228600" rtl="0">
              <a:lnSpc>
                <a:spcPct val="90000"/>
              </a:lnSpc>
              <a:spcBef>
                <a:spcPts val="1400"/>
              </a:spcBef>
              <a:spcAft>
                <a:spcPts val="0"/>
              </a:spcAft>
              <a:buSzPct val="80000"/>
              <a:buFont typeface="Corbel"/>
              <a:buAutoNum type="arabicPeriod"/>
            </a:pPr>
            <a:r>
              <a:rPr b="0" i="0" lang="en-US">
                <a:solidFill>
                  <a:srgbClr val="212121"/>
                </a:solidFill>
                <a:latin typeface="Open Sans"/>
                <a:ea typeface="Open Sans"/>
                <a:cs typeface="Open Sans"/>
                <a:sym typeface="Open Sans"/>
              </a:rPr>
              <a:t>CustomValidator Control</a:t>
            </a:r>
          </a:p>
          <a:p>
            <a:pPr algn="l" indent="-182880" lvl="0" marL="228600" rtl="0">
              <a:lnSpc>
                <a:spcPct val="90000"/>
              </a:lnSpc>
              <a:spcBef>
                <a:spcPts val="1400"/>
              </a:spcBef>
              <a:spcAft>
                <a:spcPts val="0"/>
              </a:spcAft>
              <a:buSzPct val="80000"/>
              <a:buFont typeface="Corbel"/>
              <a:buAutoNum type="arabicPeriod"/>
            </a:pPr>
            <a:r>
              <a:rPr b="0" i="0" lang="en-US">
                <a:solidFill>
                  <a:srgbClr val="212121"/>
                </a:solidFill>
                <a:latin typeface="Open Sans"/>
                <a:ea typeface="Open Sans"/>
                <a:cs typeface="Open Sans"/>
                <a:sym typeface="Open Sans"/>
              </a:rPr>
              <a:t>ValidationSummary</a:t>
            </a:r>
            <a:endParaRPr b="0" i="0">
              <a:solidFill>
                <a:srgbClr val="212121"/>
              </a:solidFill>
              <a:latin typeface="Open Sans"/>
              <a:ea typeface="Open Sans"/>
              <a:cs typeface="Open Sans"/>
              <a:sym typeface="Open Sans"/>
            </a:endParaRPr>
          </a:p>
          <a:p>
            <a:pPr algn="l" indent="-79502" lvl="0" marL="228600" rtl="0">
              <a:lnSpc>
                <a:spcPct val="90000"/>
              </a:lnSpc>
              <a:spcBef>
                <a:spcPts val="1400"/>
              </a:spcBef>
              <a:spcAft>
                <a:spcPts val="0"/>
              </a:spcAft>
              <a:buSzPct val="80000"/>
              <a:buNone/>
            </a:pPr>
            <a: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3" name="Shape 286"/>
        <p:cNvGrpSpPr/>
        <p:nvPr/>
      </p:nvGrpSpPr>
      <p:grpSpPr>
        <a:xfrm>
          <a:off x="0" y="0"/>
          <a:ext cx="0" cy="0"/>
          <a:chOff x="0" y="0"/>
          <a:chExt cx="0" cy="0"/>
        </a:xfrm>
      </p:grpSpPr>
      <p:pic>
        <p:nvPicPr>
          <p:cNvPr id="2097165" name="Google Shape;287;g13dabbdfeaa_2_111"/>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821093" y="1101012"/>
            <a:ext cx="10263673" cy="5393094"/>
          </a:xfrm>
          <a:prstGeom prst="rect"/>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6" name="Shape 291"/>
        <p:cNvGrpSpPr/>
        <p:nvPr/>
      </p:nvGrpSpPr>
      <p:grpSpPr>
        <a:xfrm>
          <a:off x="0" y="0"/>
          <a:ext cx="0" cy="0"/>
          <a:chOff x="0" y="0"/>
          <a:chExt cx="0" cy="0"/>
        </a:xfrm>
      </p:grpSpPr>
      <p:sp>
        <p:nvSpPr>
          <p:cNvPr id="1048667" name="Google Shape;292;g13dabbdfeaa_2_115"/>
          <p:cNvSpPr txBox="1"/>
          <p:nvPr>
            <p:ph type="body" idx="1"/>
          </p:nvPr>
        </p:nvSpPr>
        <p:spPr>
          <a:xfrm>
            <a:off x="1143000" y="662473"/>
            <a:ext cx="9872871" cy="5433527"/>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b="0" i="0" lang="en-US">
                <a:solidFill>
                  <a:srgbClr val="3A3A3A"/>
                </a:solidFill>
                <a:latin typeface="Arial"/>
                <a:ea typeface="Arial"/>
                <a:cs typeface="Arial"/>
                <a:sym typeface="Arial"/>
              </a:rPr>
              <a:t>Validation can be performed at </a:t>
            </a:r>
            <a:r>
              <a:rPr b="1" i="0" lang="en-US">
                <a:solidFill>
                  <a:srgbClr val="3A3A3A"/>
                </a:solidFill>
                <a:latin typeface="Arial"/>
                <a:ea typeface="Arial"/>
                <a:cs typeface="Arial"/>
                <a:sym typeface="Arial"/>
              </a:rPr>
              <a:t>the client-side</a:t>
            </a:r>
            <a:r>
              <a:rPr b="0" i="0" lang="en-US">
                <a:solidFill>
                  <a:srgbClr val="3A3A3A"/>
                </a:solidFill>
                <a:latin typeface="Arial"/>
                <a:ea typeface="Arial"/>
                <a:cs typeface="Arial"/>
                <a:sym typeface="Arial"/>
              </a:rPr>
              <a:t> as well as </a:t>
            </a:r>
            <a:r>
              <a:rPr b="1" i="0" lang="en-US">
                <a:solidFill>
                  <a:srgbClr val="3A3A3A"/>
                </a:solidFill>
                <a:latin typeface="Arial"/>
                <a:ea typeface="Arial"/>
                <a:cs typeface="Arial"/>
                <a:sym typeface="Arial"/>
              </a:rPr>
              <a:t>server-side</a:t>
            </a:r>
            <a:r>
              <a:rPr b="0" i="0" lang="en-US">
                <a:solidFill>
                  <a:srgbClr val="3A3A3A"/>
                </a:solidFill>
                <a:latin typeface="Arial"/>
                <a:ea typeface="Arial"/>
                <a:cs typeface="Arial"/>
                <a:sym typeface="Arial"/>
              </a:rPr>
              <a:t>.</a:t>
            </a:r>
          </a:p>
          <a:p>
            <a:pPr algn="l" indent="-182880" lvl="0" marL="228600" rtl="0">
              <a:lnSpc>
                <a:spcPct val="90000"/>
              </a:lnSpc>
              <a:spcBef>
                <a:spcPts val="1400"/>
              </a:spcBef>
              <a:spcAft>
                <a:spcPts val="0"/>
              </a:spcAft>
              <a:buSzPts val="1760"/>
              <a:buFont typeface="Arial"/>
              <a:buChar char="•"/>
            </a:pPr>
            <a:r>
              <a:rPr b="0" i="0" lang="en-US">
                <a:solidFill>
                  <a:srgbClr val="3A3A3A"/>
                </a:solidFill>
                <a:latin typeface="Arial"/>
                <a:ea typeface="Arial"/>
                <a:cs typeface="Arial"/>
                <a:sym typeface="Arial"/>
              </a:rPr>
              <a:t>Client-side validation makes the process </a:t>
            </a:r>
            <a:r>
              <a:rPr b="1" i="0" lang="en-US">
                <a:solidFill>
                  <a:srgbClr val="3A3A3A"/>
                </a:solidFill>
                <a:latin typeface="Arial"/>
                <a:ea typeface="Arial"/>
                <a:cs typeface="Arial"/>
                <a:sym typeface="Arial"/>
              </a:rPr>
              <a:t>fast</a:t>
            </a:r>
            <a:r>
              <a:rPr b="0" i="0" lang="en-US">
                <a:solidFill>
                  <a:srgbClr val="3A3A3A"/>
                </a:solidFill>
                <a:latin typeface="Arial"/>
                <a:ea typeface="Arial"/>
                <a:cs typeface="Arial"/>
                <a:sym typeface="Arial"/>
              </a:rPr>
              <a:t> as there is less number of hits to the server.</a:t>
            </a:r>
          </a:p>
          <a:p>
            <a:pPr algn="l" indent="-182880" lvl="0" marL="228600" rtl="0">
              <a:lnSpc>
                <a:spcPct val="90000"/>
              </a:lnSpc>
              <a:spcBef>
                <a:spcPts val="1400"/>
              </a:spcBef>
              <a:spcAft>
                <a:spcPts val="0"/>
              </a:spcAft>
              <a:buSzPts val="1760"/>
              <a:buFont typeface="Arial"/>
              <a:buChar char="•"/>
            </a:pPr>
            <a:r>
              <a:rPr b="0" i="0" lang="en-US">
                <a:solidFill>
                  <a:srgbClr val="3A3A3A"/>
                </a:solidFill>
                <a:latin typeface="Arial"/>
                <a:ea typeface="Arial"/>
                <a:cs typeface="Arial"/>
                <a:sym typeface="Arial"/>
              </a:rPr>
              <a:t> Server-side validation is used to remove the limitation of client browsers dependencies and scripting language support. </a:t>
            </a:r>
          </a:p>
          <a:p>
            <a:pPr algn="l" indent="-71120" lvl="0" marL="228600" rtl="0">
              <a:lnSpc>
                <a:spcPct val="90000"/>
              </a:lnSpc>
              <a:spcBef>
                <a:spcPts val="1400"/>
              </a:spcBef>
              <a:spcAft>
                <a:spcPts val="0"/>
              </a:spcAft>
              <a:buSzPts val="1760"/>
              <a:buNone/>
            </a:pPr>
            <a:r>
              <a:t/>
            </a:r>
          </a:p>
        </p:txBody>
      </p:sp>
      <p:pic>
        <p:nvPicPr>
          <p:cNvPr id="2097166" name="Google Shape;293;g13dabbdfeaa_2_115"/>
          <p:cNvPicPr preferRelativeResize="0">
            <a:picLocks/>
          </p:cNvPicPr>
          <p:nvPr/>
        </p:nvPicPr>
        <p:blipFill rotWithShape="1">
          <a:blip xmlns:r="http://schemas.openxmlformats.org/officeDocument/2006/relationships" r:embed="rId1">
            <a:alphaModFix/>
          </a:blip>
          <a:srcRect l="0" t="0" r="0" b="0"/>
          <a:stretch>
            <a:fillRect/>
          </a:stretch>
        </p:blipFill>
        <p:spPr>
          <a:xfrm>
            <a:off x="951722" y="2612571"/>
            <a:ext cx="10064149" cy="3806890"/>
          </a:xfrm>
          <a:prstGeom prst="rect"/>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9" name="Shape 297"/>
        <p:cNvGrpSpPr/>
        <p:nvPr/>
      </p:nvGrpSpPr>
      <p:grpSpPr>
        <a:xfrm>
          <a:off x="0" y="0"/>
          <a:ext cx="0" cy="0"/>
          <a:chOff x="0" y="0"/>
          <a:chExt cx="0" cy="0"/>
        </a:xfrm>
      </p:grpSpPr>
      <p:pic>
        <p:nvPicPr>
          <p:cNvPr id="2097167" name="Google Shape;298;g13dabbdfeaa_2_120"/>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110343" y="1194318"/>
            <a:ext cx="10086392" cy="4454007"/>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2" name="Shape 302"/>
        <p:cNvGrpSpPr/>
        <p:nvPr/>
      </p:nvGrpSpPr>
      <p:grpSpPr>
        <a:xfrm>
          <a:off x="0" y="0"/>
          <a:ext cx="0" cy="0"/>
          <a:chOff x="0" y="0"/>
          <a:chExt cx="0" cy="0"/>
        </a:xfrm>
      </p:grpSpPr>
      <p:pic>
        <p:nvPicPr>
          <p:cNvPr id="2097168" name="Google Shape;303;g13dabbdfeaa_2_124"/>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380931" y="671804"/>
            <a:ext cx="9013371" cy="5424196"/>
          </a:xfrm>
          <a:prstGeom prst="rect"/>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5" name="Shape 307"/>
        <p:cNvGrpSpPr/>
        <p:nvPr/>
      </p:nvGrpSpPr>
      <p:grpSpPr>
        <a:xfrm>
          <a:off x="0" y="0"/>
          <a:ext cx="0" cy="0"/>
          <a:chOff x="0" y="0"/>
          <a:chExt cx="0" cy="0"/>
        </a:xfrm>
      </p:grpSpPr>
      <p:sp>
        <p:nvSpPr>
          <p:cNvPr id="1048674" name="Google Shape;308;g13dabbdfeaa_2_128"/>
          <p:cNvSpPr txBox="1"/>
          <p:nvPr>
            <p:ph type="body" idx="1"/>
          </p:nvPr>
        </p:nvSpPr>
        <p:spPr>
          <a:xfrm>
            <a:off x="1143000" y="1007706"/>
            <a:ext cx="9872871" cy="508829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lang="en-US">
                <a:solidFill>
                  <a:schemeClr val="dk1"/>
                </a:solidFill>
              </a:rPr>
              <a:t>BaseValidator Clas</a:t>
            </a:r>
            <a:r>
              <a:rPr lang="en-US">
                <a:solidFill>
                  <a:schemeClr val="dk1"/>
                </a:solidFill>
              </a:rPr>
              <a:t>s</a:t>
            </a:r>
          </a:p>
          <a:p>
            <a:pPr algn="l" indent="-182880" lvl="0" marL="228600" rtl="0">
              <a:lnSpc>
                <a:spcPct val="90000"/>
              </a:lnSpc>
              <a:spcBef>
                <a:spcPts val="1400"/>
              </a:spcBef>
              <a:spcAft>
                <a:spcPts val="0"/>
              </a:spcAft>
              <a:buSzPts val="1760"/>
              <a:buChar char="•"/>
            </a:pPr>
            <a:r>
              <a:rPr lang="en-US">
                <a:solidFill>
                  <a:schemeClr val="dk1"/>
                </a:solidFill>
              </a:rPr>
              <a:t>BaseValidator class is parent for all ASP.NET validation controls.</a:t>
            </a:r>
          </a:p>
          <a:p>
            <a:pPr algn="l" indent="-182880" lvl="0" marL="228600" rtl="0">
              <a:lnSpc>
                <a:spcPct val="90000"/>
              </a:lnSpc>
              <a:spcBef>
                <a:spcPts val="1400"/>
              </a:spcBef>
              <a:spcAft>
                <a:spcPts val="0"/>
              </a:spcAft>
              <a:buSzPts val="1760"/>
              <a:buChar char="•"/>
            </a:pPr>
            <a:r>
              <a:rPr lang="en-US">
                <a:solidFill>
                  <a:schemeClr val="dk1"/>
                </a:solidFill>
              </a:rPr>
              <a:t>It is abstract class means we cannot directly instantiate BaseValidator.</a:t>
            </a:r>
          </a:p>
          <a:p>
            <a:pPr algn="l" indent="-182880" lvl="0" marL="228600" rtl="0">
              <a:lnSpc>
                <a:spcPct val="90000"/>
              </a:lnSpc>
              <a:spcBef>
                <a:spcPts val="1400"/>
              </a:spcBef>
              <a:spcAft>
                <a:spcPts val="0"/>
              </a:spcAft>
              <a:buSzPts val="1760"/>
              <a:buChar char="•"/>
            </a:pPr>
            <a:r>
              <a:rPr lang="en-US">
                <a:solidFill>
                  <a:schemeClr val="dk1"/>
                </a:solidFill>
              </a:rPr>
              <a:t>All ASP.NET Validation controls inherit methods and properties of BaseValidator class.</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8" name="Shape 312"/>
        <p:cNvGrpSpPr/>
        <p:nvPr/>
      </p:nvGrpSpPr>
      <p:grpSpPr>
        <a:xfrm>
          <a:off x="0" y="0"/>
          <a:ext cx="0" cy="0"/>
          <a:chOff x="0" y="0"/>
          <a:chExt cx="0" cy="0"/>
        </a:xfrm>
      </p:grpSpPr>
      <p:pic>
        <p:nvPicPr>
          <p:cNvPr id="2097169" name="Google Shape;313;g13dabbdfeaa_2_132"/>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240970" y="914400"/>
            <a:ext cx="9815805" cy="5181600"/>
          </a:xfrm>
          <a:prstGeom prst="rect"/>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1" name="Shape 317"/>
        <p:cNvGrpSpPr/>
        <p:nvPr/>
      </p:nvGrpSpPr>
      <p:grpSpPr>
        <a:xfrm>
          <a:off x="0" y="0"/>
          <a:ext cx="0" cy="0"/>
          <a:chOff x="0" y="0"/>
          <a:chExt cx="0" cy="0"/>
        </a:xfrm>
      </p:grpSpPr>
      <p:pic>
        <p:nvPicPr>
          <p:cNvPr id="2097170" name="Google Shape;318;g13dabbdfeaa_2_136"/>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699797" y="1232847"/>
            <a:ext cx="10496938" cy="4038949"/>
          </a:xfrm>
          <a:prstGeom prst="rect"/>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54" name="Shape 322"/>
        <p:cNvGrpSpPr/>
        <p:nvPr/>
      </p:nvGrpSpPr>
      <p:grpSpPr>
        <a:xfrm>
          <a:off x="0" y="0"/>
          <a:ext cx="0" cy="0"/>
          <a:chOff x="0" y="0"/>
          <a:chExt cx="0" cy="0"/>
        </a:xfrm>
      </p:grpSpPr>
      <p:sp>
        <p:nvSpPr>
          <p:cNvPr id="1048681" name="Google Shape;323;g13dabbdfeaa_2_140"/>
          <p:cNvSpPr txBox="1"/>
          <p:nvPr>
            <p:ph type="title"/>
          </p:nvPr>
        </p:nvSpPr>
        <p:spPr>
          <a:xfrm>
            <a:off x="251927" y="609600"/>
            <a:ext cx="11523306" cy="538065"/>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chemeClr val="accent1"/>
              </a:buClr>
              <a:buSzPct val="100000"/>
              <a:buFont typeface="Corbel"/>
              <a:buNone/>
            </a:pPr>
            <a:r>
              <a:rPr lang="en-US"/>
              <a:t>ASP.NET - Custom Controls &amp; User Controls</a:t>
            </a:r>
          </a:p>
        </p:txBody>
      </p:sp>
      <p:sp>
        <p:nvSpPr>
          <p:cNvPr id="1048682" name="Google Shape;324;g13dabbdfeaa_2_140"/>
          <p:cNvSpPr txBox="1"/>
          <p:nvPr>
            <p:ph type="body" idx="1"/>
          </p:nvPr>
        </p:nvSpPr>
        <p:spPr>
          <a:xfrm>
            <a:off x="503854" y="1334278"/>
            <a:ext cx="10512018" cy="4761722"/>
          </a:xfrm>
          <a:prstGeom prst="rect"/>
          <a:noFill/>
          <a:ln>
            <a:noFill/>
          </a:ln>
        </p:spPr>
        <p:txBody>
          <a:bodyPr anchor="t" anchorCtr="0" bIns="45700" lIns="91425" rIns="91425" spcFirstLastPara="1" tIns="45700" wrap="square">
            <a:normAutofit lnSpcReduction="10000"/>
          </a:bodyPr>
          <a:p>
            <a:pPr algn="just" indent="-182880" lvl="0" marL="228600" rtl="0">
              <a:lnSpc>
                <a:spcPct val="90000"/>
              </a:lnSpc>
              <a:spcBef>
                <a:spcPts val="0"/>
              </a:spcBef>
              <a:spcAft>
                <a:spcPts val="0"/>
              </a:spcAft>
              <a:buSzPts val="1760"/>
              <a:buChar char="•"/>
            </a:pPr>
            <a:r>
              <a:rPr b="0" i="0" lang="en-US">
                <a:solidFill>
                  <a:srgbClr val="000000"/>
                </a:solidFill>
                <a:latin typeface="Arial"/>
                <a:ea typeface="Arial"/>
                <a:cs typeface="Arial"/>
                <a:sym typeface="Arial"/>
              </a:rPr>
              <a:t>ASP.NET allows the users to create controls. These user defined controls are categorized into:</a:t>
            </a:r>
          </a:p>
          <a:p>
            <a:pPr algn="l" indent="0" lvl="0" marL="45720" rtl="0">
              <a:lnSpc>
                <a:spcPct val="90000"/>
              </a:lnSpc>
              <a:spcBef>
                <a:spcPts val="1400"/>
              </a:spcBef>
              <a:spcAft>
                <a:spcPts val="0"/>
              </a:spcAft>
              <a:buSzPts val="1760"/>
              <a:buNone/>
            </a:pPr>
            <a:r>
              <a:rPr lang="en-US">
                <a:solidFill>
                  <a:srgbClr val="000000"/>
                </a:solidFill>
                <a:latin typeface="Arial"/>
                <a:ea typeface="Arial"/>
                <a:cs typeface="Arial"/>
                <a:sym typeface="Arial"/>
              </a:rPr>
              <a:t>	User controls</a:t>
            </a:r>
          </a:p>
          <a:p>
            <a:pPr algn="l" indent="0" lvl="0" marL="45720" rtl="0">
              <a:lnSpc>
                <a:spcPct val="90000"/>
              </a:lnSpc>
              <a:spcBef>
                <a:spcPts val="1400"/>
              </a:spcBef>
              <a:spcAft>
                <a:spcPts val="0"/>
              </a:spcAft>
              <a:buSzPts val="1760"/>
              <a:buNone/>
            </a:pPr>
            <a:r>
              <a:rPr lang="en-US">
                <a:solidFill>
                  <a:srgbClr val="000000"/>
                </a:solidFill>
                <a:latin typeface="Arial"/>
                <a:ea typeface="Arial"/>
                <a:cs typeface="Arial"/>
                <a:sym typeface="Arial"/>
              </a:rPr>
              <a:t>	Custom controls</a:t>
            </a:r>
          </a:p>
          <a:p>
            <a:pPr algn="l" indent="-182880" lvl="0" marL="228600" rtl="0">
              <a:lnSpc>
                <a:spcPct val="90000"/>
              </a:lnSpc>
              <a:spcBef>
                <a:spcPts val="1400"/>
              </a:spcBef>
              <a:spcAft>
                <a:spcPts val="0"/>
              </a:spcAft>
              <a:buSzPts val="1760"/>
              <a:buChar char="•"/>
            </a:pPr>
            <a:r>
              <a:rPr b="1" lang="en-US">
                <a:solidFill>
                  <a:srgbClr val="000000"/>
                </a:solidFill>
                <a:latin typeface="Arial"/>
                <a:ea typeface="Arial"/>
                <a:cs typeface="Arial"/>
                <a:sym typeface="Arial"/>
              </a:rPr>
              <a:t>User Controls</a:t>
            </a:r>
          </a:p>
          <a:p>
            <a:pPr algn="just" indent="-182880" lvl="0" marL="228600" rtl="0">
              <a:lnSpc>
                <a:spcPct val="90000"/>
              </a:lnSpc>
              <a:spcBef>
                <a:spcPts val="1400"/>
              </a:spcBef>
              <a:spcAft>
                <a:spcPts val="0"/>
              </a:spcAft>
              <a:buSzPts val="1760"/>
              <a:buChar char="•"/>
            </a:pPr>
            <a:r>
              <a:rPr lang="en-US">
                <a:solidFill>
                  <a:srgbClr val="000000"/>
                </a:solidFill>
                <a:latin typeface="Arial"/>
                <a:ea typeface="Arial"/>
                <a:cs typeface="Arial"/>
                <a:sym typeface="Arial"/>
              </a:rPr>
              <a:t>User controls behaves like miniature ASP.NET pages or web forms, which could be used by many other pages. These are derived from the System.Web.UI.UserControl class. These controls have the following characteristics:</a:t>
            </a:r>
          </a:p>
          <a:p>
            <a:pPr algn="l" indent="-182880" lvl="0" marL="228600" rtl="0">
              <a:lnSpc>
                <a:spcPct val="90000"/>
              </a:lnSpc>
              <a:spcBef>
                <a:spcPts val="1400"/>
              </a:spcBef>
              <a:spcAft>
                <a:spcPts val="0"/>
              </a:spcAft>
              <a:buSzPts val="1760"/>
              <a:buFont typeface="Arial"/>
              <a:buChar char="•"/>
            </a:pPr>
            <a:r>
              <a:rPr lang="en-US">
                <a:solidFill>
                  <a:srgbClr val="000000"/>
                </a:solidFill>
                <a:latin typeface="Arial"/>
                <a:ea typeface="Arial"/>
                <a:cs typeface="Arial"/>
                <a:sym typeface="Arial"/>
              </a:rPr>
              <a:t>They have an .ascx extension.</a:t>
            </a:r>
          </a:p>
          <a:p>
            <a:pPr algn="l" indent="-182880" lvl="0" marL="228600" rtl="0">
              <a:lnSpc>
                <a:spcPct val="90000"/>
              </a:lnSpc>
              <a:spcBef>
                <a:spcPts val="1400"/>
              </a:spcBef>
              <a:spcAft>
                <a:spcPts val="0"/>
              </a:spcAft>
              <a:buSzPts val="1760"/>
              <a:buFont typeface="Arial"/>
              <a:buChar char="•"/>
            </a:pPr>
            <a:r>
              <a:rPr lang="en-US">
                <a:solidFill>
                  <a:srgbClr val="000000"/>
                </a:solidFill>
                <a:latin typeface="Arial"/>
                <a:ea typeface="Arial"/>
                <a:cs typeface="Arial"/>
                <a:sym typeface="Arial"/>
              </a:rPr>
              <a:t>They may not contain any &lt;html&gt;, &lt;body&gt;, or &lt;form&gt; tags.</a:t>
            </a:r>
          </a:p>
          <a:p>
            <a:pPr algn="l" indent="-182880" lvl="0" marL="228600" rtl="0">
              <a:lnSpc>
                <a:spcPct val="90000"/>
              </a:lnSpc>
              <a:spcBef>
                <a:spcPts val="1400"/>
              </a:spcBef>
              <a:spcAft>
                <a:spcPts val="0"/>
              </a:spcAft>
              <a:buSzPts val="1760"/>
              <a:buFont typeface="Arial"/>
              <a:buChar char="•"/>
            </a:pPr>
            <a:r>
              <a:rPr lang="en-US">
                <a:solidFill>
                  <a:srgbClr val="000000"/>
                </a:solidFill>
                <a:latin typeface="Arial"/>
                <a:ea typeface="Arial"/>
                <a:cs typeface="Arial"/>
                <a:sym typeface="Arial"/>
              </a:rPr>
              <a:t>They have a Control directive instead of a Page directive.</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7" name="Shape 329"/>
        <p:cNvGrpSpPr/>
        <p:nvPr/>
      </p:nvGrpSpPr>
      <p:grpSpPr>
        <a:xfrm>
          <a:off x="0" y="0"/>
          <a:ext cx="0" cy="0"/>
          <a:chOff x="0" y="0"/>
          <a:chExt cx="0" cy="0"/>
        </a:xfrm>
      </p:grpSpPr>
      <p:sp>
        <p:nvSpPr>
          <p:cNvPr id="1048685" name="Google Shape;330;g13ec21edbd3_2_0"/>
          <p:cNvSpPr txBox="1"/>
          <p:nvPr>
            <p:ph type="title"/>
          </p:nvPr>
        </p:nvSpPr>
        <p:spPr>
          <a:xfrm>
            <a:off x="251927" y="609600"/>
            <a:ext cx="11523306" cy="538065"/>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ASP.NET - Custom Controls &amp; User Controls</a:t>
            </a:r>
          </a:p>
        </p:txBody>
      </p:sp>
      <p:sp>
        <p:nvSpPr>
          <p:cNvPr id="1048686" name="Google Shape;331;g13ec21edbd3_2_0"/>
          <p:cNvSpPr txBox="1"/>
          <p:nvPr>
            <p:ph type="body" idx="1"/>
          </p:nvPr>
        </p:nvSpPr>
        <p:spPr>
          <a:xfrm>
            <a:off x="610180" y="1270483"/>
            <a:ext cx="10512018" cy="5079774"/>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760"/>
              <a:buChar char="•"/>
            </a:pPr>
            <a:r>
              <a:rPr b="0" i="0" lang="en-US">
                <a:solidFill>
                  <a:srgbClr val="000000"/>
                </a:solidFill>
                <a:latin typeface="Times New Roman"/>
                <a:ea typeface="Times New Roman"/>
                <a:cs typeface="Times New Roman"/>
                <a:sym typeface="Times New Roman"/>
              </a:rPr>
              <a:t>ASP.NET allows the users to create controls. These user defined controls are categorized into:</a:t>
            </a:r>
          </a:p>
          <a:p>
            <a:pPr algn="l" indent="0" lvl="0" marL="45720" rtl="0">
              <a:lnSpc>
                <a:spcPct val="90000"/>
              </a:lnSpc>
              <a:spcBef>
                <a:spcPts val="1400"/>
              </a:spcBef>
              <a:spcAft>
                <a:spcPts val="0"/>
              </a:spcAft>
              <a:buSzPts val="1760"/>
              <a:buNone/>
            </a:pPr>
            <a:r>
              <a:rPr lang="en-US">
                <a:solidFill>
                  <a:srgbClr val="000000"/>
                </a:solidFill>
                <a:latin typeface="Times New Roman"/>
                <a:ea typeface="Times New Roman"/>
                <a:cs typeface="Times New Roman"/>
                <a:sym typeface="Times New Roman"/>
              </a:rPr>
              <a:t>	User controls</a:t>
            </a:r>
          </a:p>
          <a:p>
            <a:pPr algn="l" indent="0" lvl="0" marL="45720" rtl="0">
              <a:lnSpc>
                <a:spcPct val="90000"/>
              </a:lnSpc>
              <a:spcBef>
                <a:spcPts val="1400"/>
              </a:spcBef>
              <a:spcAft>
                <a:spcPts val="0"/>
              </a:spcAft>
              <a:buSzPts val="1760"/>
              <a:buNone/>
            </a:pPr>
            <a:r>
              <a:rPr lang="en-US">
                <a:solidFill>
                  <a:srgbClr val="000000"/>
                </a:solidFill>
                <a:latin typeface="Times New Roman"/>
                <a:ea typeface="Times New Roman"/>
                <a:cs typeface="Times New Roman"/>
                <a:sym typeface="Times New Roman"/>
              </a:rPr>
              <a:t>	Custom controls</a:t>
            </a:r>
          </a:p>
          <a:p>
            <a:pPr algn="l" indent="-182880" lvl="0" marL="228600" rtl="0">
              <a:lnSpc>
                <a:spcPct val="90000"/>
              </a:lnSpc>
              <a:spcBef>
                <a:spcPts val="1400"/>
              </a:spcBef>
              <a:spcAft>
                <a:spcPts val="0"/>
              </a:spcAft>
              <a:buSzPts val="1760"/>
              <a:buChar char="•"/>
            </a:pPr>
            <a:r>
              <a:rPr b="1" lang="en-US">
                <a:solidFill>
                  <a:srgbClr val="000000"/>
                </a:solidFill>
                <a:latin typeface="Times New Roman"/>
                <a:ea typeface="Times New Roman"/>
                <a:cs typeface="Times New Roman"/>
                <a:sym typeface="Times New Roman"/>
              </a:rPr>
              <a:t>User Controls</a:t>
            </a:r>
          </a:p>
          <a:p>
            <a:pPr algn="just"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User controls behaves like miniature ASP.NET pages or web forms, which could be used by many other pages. These are derived from the System.Web.UI.UserControl class. These controls have the following characteristics:</a:t>
            </a:r>
          </a:p>
          <a:p>
            <a:pPr algn="l" indent="-182880" lvl="0" marL="228600" rtl="0">
              <a:lnSpc>
                <a:spcPct val="90000"/>
              </a:lnSpc>
              <a:spcBef>
                <a:spcPts val="1400"/>
              </a:spcBef>
              <a:spcAft>
                <a:spcPts val="0"/>
              </a:spcAft>
              <a:buSzPts val="1760"/>
              <a:buFont typeface="Arial"/>
              <a:buChar char="•"/>
            </a:pPr>
            <a:r>
              <a:rPr lang="en-US">
                <a:solidFill>
                  <a:srgbClr val="000000"/>
                </a:solidFill>
                <a:latin typeface="Times New Roman"/>
                <a:ea typeface="Times New Roman"/>
                <a:cs typeface="Times New Roman"/>
                <a:sym typeface="Times New Roman"/>
              </a:rPr>
              <a:t>They have an .ascx extension.</a:t>
            </a:r>
          </a:p>
          <a:p>
            <a:pPr algn="l" indent="-182880" lvl="0" marL="228600" rtl="0">
              <a:lnSpc>
                <a:spcPct val="90000"/>
              </a:lnSpc>
              <a:spcBef>
                <a:spcPts val="1400"/>
              </a:spcBef>
              <a:spcAft>
                <a:spcPts val="0"/>
              </a:spcAft>
              <a:buSzPts val="1760"/>
              <a:buFont typeface="Arial"/>
              <a:buChar char="•"/>
            </a:pPr>
            <a:r>
              <a:rPr lang="en-US">
                <a:solidFill>
                  <a:srgbClr val="000000"/>
                </a:solidFill>
                <a:latin typeface="Times New Roman"/>
                <a:ea typeface="Times New Roman"/>
                <a:cs typeface="Times New Roman"/>
                <a:sym typeface="Times New Roman"/>
              </a:rPr>
              <a:t>They may not contain any &lt;html&gt;, &lt;body&gt;, or &lt;form&gt; tags.</a:t>
            </a:r>
          </a:p>
          <a:p>
            <a:pPr algn="l" indent="-182880" lvl="0" marL="228600" rtl="0">
              <a:lnSpc>
                <a:spcPct val="90000"/>
              </a:lnSpc>
              <a:spcBef>
                <a:spcPts val="1400"/>
              </a:spcBef>
              <a:spcAft>
                <a:spcPts val="0"/>
              </a:spcAft>
              <a:buSzPts val="1760"/>
              <a:buFont typeface="Arial"/>
              <a:buChar char="•"/>
            </a:pPr>
            <a:r>
              <a:rPr lang="en-US">
                <a:solidFill>
                  <a:srgbClr val="000000"/>
                </a:solidFill>
                <a:latin typeface="Times New Roman"/>
                <a:ea typeface="Times New Roman"/>
                <a:cs typeface="Times New Roman"/>
                <a:sym typeface="Times New Roman"/>
              </a:rPr>
              <a:t>They have a Control directive instead of a Page directive.</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182"/>
        <p:cNvGrpSpPr/>
        <p:nvPr/>
      </p:nvGrpSpPr>
      <p:grpSpPr>
        <a:xfrm>
          <a:off x="0" y="0"/>
          <a:ext cx="0" cy="0"/>
          <a:chOff x="0" y="0"/>
          <a:chExt cx="0" cy="0"/>
        </a:xfrm>
      </p:grpSpPr>
      <p:sp>
        <p:nvSpPr>
          <p:cNvPr id="1048601" name="Google Shape;183;p17"/>
          <p:cNvSpPr txBox="1"/>
          <p:nvPr>
            <p:ph type="body" idx="1"/>
          </p:nvPr>
        </p:nvSpPr>
        <p:spPr>
          <a:xfrm>
            <a:off x="373224" y="382555"/>
            <a:ext cx="11336694" cy="6186195"/>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600"/>
              <a:buNone/>
            </a:pPr>
            <a:r>
              <a:rPr b="1" sz="2000" lang="en-US">
                <a:solidFill>
                  <a:schemeClr val="dk1"/>
                </a:solidFill>
                <a:latin typeface="Times New Roman"/>
                <a:ea typeface="Times New Roman"/>
                <a:cs typeface="Times New Roman"/>
                <a:sym typeface="Times New Roman"/>
              </a:rPr>
              <a:t>1. Button &lt;asp:button/&gt;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Post back control for form submission.</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Example: &lt;asp:button id=”btn” runat=”server” text=”Search”/&gt;</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Properties: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p>
          <a:p>
            <a:pPr algn="l" indent="-71120" lvl="0" marL="228600" rtl="0">
              <a:lnSpc>
                <a:spcPct val="90000"/>
              </a:lnSpc>
              <a:spcBef>
                <a:spcPts val="1400"/>
              </a:spcBef>
              <a:spcAft>
                <a:spcPts val="0"/>
              </a:spcAft>
              <a:buSzPts val="1760"/>
              <a:buNone/>
            </a:pPr>
            <a:r>
              <a:t/>
            </a:r>
          </a:p>
          <a:p>
            <a:pPr algn="l" indent="0" lvl="0" marL="45720" marR="0" rtl="0">
              <a:lnSpc>
                <a:spcPct val="90000"/>
              </a:lnSpc>
              <a:spcBef>
                <a:spcPts val="1400"/>
              </a:spcBef>
              <a:spcAft>
                <a:spcPts val="0"/>
              </a:spcAft>
              <a:buClr>
                <a:srgbClr val="A6B727"/>
              </a:buClr>
              <a:buSzPts val="1600"/>
              <a:buFont typeface="Corbel"/>
              <a:buNone/>
            </a:pPr>
            <a:r>
              <a:rPr b="1" sz="2000" lang="en-US">
                <a:solidFill>
                  <a:srgbClr val="000000"/>
                </a:solidFill>
                <a:latin typeface="Times New Roman"/>
                <a:ea typeface="Times New Roman"/>
                <a:cs typeface="Times New Roman"/>
                <a:sym typeface="Times New Roman"/>
              </a:rPr>
              <a:t>2</a:t>
            </a:r>
            <a:r>
              <a:rPr b="1" cap="none" sz="2000" i="0" lang="en-US" strike="noStrike" u="none">
                <a:solidFill>
                  <a:srgbClr val="000000"/>
                </a:solidFill>
                <a:latin typeface="Times New Roman"/>
                <a:ea typeface="Times New Roman"/>
                <a:cs typeface="Times New Roman"/>
                <a:sym typeface="Times New Roman"/>
              </a:rPr>
              <a:t>. </a:t>
            </a:r>
            <a:r>
              <a:rPr b="1" sz="2000" lang="en-US">
                <a:solidFill>
                  <a:srgbClr val="000000"/>
                </a:solidFill>
                <a:latin typeface="Times New Roman"/>
                <a:ea typeface="Times New Roman"/>
                <a:cs typeface="Times New Roman"/>
                <a:sym typeface="Times New Roman"/>
              </a:rPr>
              <a:t>Checkbox &lt;asp:checkbox/&gt;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Selection control (multiple selections).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Example: &lt;asp:checkbox id=”ck” runat=”server” text=”Diploma”/&gt;</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Properties:  </a:t>
            </a:r>
          </a:p>
          <a:p>
            <a:pPr algn="l" indent="0" lvl="0" marL="45720" marR="0" rtl="0">
              <a:lnSpc>
                <a:spcPct val="90000"/>
              </a:lnSpc>
              <a:spcBef>
                <a:spcPts val="1400"/>
              </a:spcBef>
              <a:spcAft>
                <a:spcPts val="0"/>
              </a:spcAft>
              <a:buClr>
                <a:srgbClr val="A6B727"/>
              </a:buClr>
              <a:buSzPts val="1600"/>
              <a:buFont typeface="Corbel"/>
              <a:buNone/>
            </a:pPr>
            <a:r>
              <a:t/>
            </a:r>
            <a:endParaRPr b="1" cap="none" sz="2000" i="0" strike="noStrike" u="none">
              <a:solidFill>
                <a:srgbClr val="000000"/>
              </a:solidFill>
              <a:latin typeface="Times New Roman"/>
              <a:ea typeface="Times New Roman"/>
              <a:cs typeface="Times New Roman"/>
              <a:sym typeface="Times New Roman"/>
            </a:endParaRPr>
          </a:p>
        </p:txBody>
      </p:sp>
      <p:graphicFrame>
        <p:nvGraphicFramePr>
          <p:cNvPr id="4194304" name="Google Shape;184;p17"/>
          <p:cNvGraphicFramePr>
            <a:graphicFrameLocks/>
          </p:cNvGraphicFramePr>
          <p:nvPr/>
        </p:nvGraphicFramePr>
        <p:xfrm>
          <a:off x="869303" y="2062065"/>
          <a:ext cx="3000000" cy="3000000"/>
        </p:xfrm>
        <a:graphic>
          <a:graphicData uri="http://schemas.openxmlformats.org/drawingml/2006/table">
            <a:tbl>
              <a:tblPr>
                <a:noFill/>
                <a:tableStyleId>{8D8A736D-23DB-4636-97FF-23BD99873F25}</a:tableStyleId>
              </a:tblPr>
              <a:tblGrid>
                <a:gridCol w="3294325"/>
                <a:gridCol w="4980375"/>
              </a:tblGrid>
              <a:tr h="1166325">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   Id=”btn”</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Runat=”server”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Text=”Search”</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Enabled=”true/false”</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Creates an unique identifier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Sets  the button for server side processing</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Displays text on the button</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Enables or Disables the button</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r>
            </a:tbl>
          </a:graphicData>
        </a:graphic>
      </p:graphicFrame>
      <p:graphicFrame>
        <p:nvGraphicFramePr>
          <p:cNvPr id="4194305" name="Google Shape;185;p17"/>
          <p:cNvGraphicFramePr>
            <a:graphicFrameLocks/>
          </p:cNvGraphicFramePr>
          <p:nvPr/>
        </p:nvGraphicFramePr>
        <p:xfrm>
          <a:off x="1979987" y="4921897"/>
          <a:ext cx="3000000" cy="3000000"/>
        </p:xfrm>
        <a:graphic>
          <a:graphicData uri="http://schemas.openxmlformats.org/drawingml/2006/table">
            <a:tbl>
              <a:tblPr>
                <a:noFill/>
                <a:tableStyleId>{8D8A736D-23DB-4636-97FF-23BD99873F25}</a:tableStyleId>
              </a:tblPr>
              <a:tblGrid>
                <a:gridCol w="2774125"/>
                <a:gridCol w="4193950"/>
              </a:tblGrid>
              <a:tr h="1553550">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  Id=”ck”</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Runat=”server”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Text=”Diploma”</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Checked=”true/false”</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Creates an unique identifier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Sets  the checkbox for server side processing</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Displays text on  checkbox</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Checks or Uncheck the  checkbox</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0" name="Shape 335"/>
        <p:cNvGrpSpPr/>
        <p:nvPr/>
      </p:nvGrpSpPr>
      <p:grpSpPr>
        <a:xfrm>
          <a:off x="0" y="0"/>
          <a:ext cx="0" cy="0"/>
          <a:chOff x="0" y="0"/>
          <a:chExt cx="0" cy="0"/>
        </a:xfrm>
      </p:grpSpPr>
      <p:sp>
        <p:nvSpPr>
          <p:cNvPr id="1048690" name="Google Shape;336;g13ec21edbd3_2_7"/>
          <p:cNvSpPr txBox="1"/>
          <p:nvPr>
            <p:ph type="body" idx="1"/>
          </p:nvPr>
        </p:nvSpPr>
        <p:spPr>
          <a:xfrm>
            <a:off x="583096" y="437322"/>
            <a:ext cx="11052313" cy="584420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lang="en-US">
                <a:solidFill>
                  <a:schemeClr val="dk1"/>
                </a:solidFill>
                <a:latin typeface="Times New Roman"/>
                <a:ea typeface="Times New Roman"/>
                <a:cs typeface="Times New Roman"/>
                <a:sym typeface="Times New Roman"/>
              </a:rPr>
              <a:t>List Controls in ASP.NET</a:t>
            </a:r>
            <a:endParaRPr>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ASP.NET provides the following list controls.</a:t>
            </a:r>
          </a:p>
          <a:p>
            <a:pPr algn="l" indent="-71120" lvl="0" marL="22860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1. Drop-down list</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2. List box</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3. Radio button list</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4. Check box list</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5. Bulleted list</a:t>
            </a:r>
          </a:p>
          <a:p>
            <a:pPr algn="l" indent="0" lvl="0" marL="4572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These controls display list of options to select. You can select one or more options, the choice depends upon control.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They all derive from the </a:t>
            </a:r>
            <a:r>
              <a:rPr b="1" lang="en-US">
                <a:solidFill>
                  <a:schemeClr val="dk1"/>
                </a:solidFill>
                <a:latin typeface="Times New Roman"/>
                <a:ea typeface="Times New Roman"/>
                <a:cs typeface="Times New Roman"/>
                <a:sym typeface="Times New Roman"/>
              </a:rPr>
              <a:t>System.Web.UI.WebControls.ListControl </a:t>
            </a:r>
            <a:r>
              <a:rPr lang="en-US">
                <a:solidFill>
                  <a:schemeClr val="dk1"/>
                </a:solidFill>
                <a:latin typeface="Times New Roman"/>
                <a:ea typeface="Times New Roman"/>
                <a:cs typeface="Times New Roman"/>
                <a:sym typeface="Times New Roman"/>
              </a:rPr>
              <a:t>class.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63" name="Shape 340"/>
        <p:cNvGrpSpPr/>
        <p:nvPr/>
      </p:nvGrpSpPr>
      <p:grpSpPr>
        <a:xfrm>
          <a:off x="0" y="0"/>
          <a:ext cx="0" cy="0"/>
          <a:chOff x="0" y="0"/>
          <a:chExt cx="0" cy="0"/>
        </a:xfrm>
      </p:grpSpPr>
      <p:sp>
        <p:nvSpPr>
          <p:cNvPr id="1048693" name="Google Shape;341;g13ec21edbd3_2_11"/>
          <p:cNvSpPr txBox="1"/>
          <p:nvPr>
            <p:ph type="body" idx="1"/>
          </p:nvPr>
        </p:nvSpPr>
        <p:spPr>
          <a:xfrm>
            <a:off x="503854" y="606490"/>
            <a:ext cx="11206064" cy="585029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Font typeface="Arial"/>
              <a:buChar char="•"/>
            </a:pPr>
            <a:r>
              <a:rPr b="1" sz="2000" i="0" lang="en-US">
                <a:solidFill>
                  <a:srgbClr val="000000"/>
                </a:solidFill>
                <a:latin typeface="Times New Roman"/>
                <a:ea typeface="Times New Roman"/>
                <a:cs typeface="Times New Roman"/>
                <a:sym typeface="Times New Roman"/>
              </a:rPr>
              <a:t>Some of the important common properties of list controls are as follows:</a:t>
            </a:r>
          </a:p>
          <a:p>
            <a:pPr algn="l" indent="0" lvl="0" marL="45720" rtl="0">
              <a:lnSpc>
                <a:spcPct val="90000"/>
              </a:lnSpc>
              <a:spcBef>
                <a:spcPts val="1400"/>
              </a:spcBef>
              <a:spcAft>
                <a:spcPts val="0"/>
              </a:spcAft>
              <a:buSzPts val="1600"/>
              <a:buNone/>
            </a:pPr>
            <a:r>
              <a:t/>
            </a:r>
            <a:endParaRPr b="1"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1" sz="2000" i="0" lang="en-US" strike="noStrike" u="none">
                <a:solidFill>
                  <a:srgbClr val="000000"/>
                </a:solidFill>
                <a:latin typeface="Times New Roman"/>
                <a:ea typeface="Times New Roman"/>
                <a:cs typeface="Times New Roman"/>
                <a:sym typeface="Times New Roman"/>
              </a:rPr>
              <a:t>SelectedValue:</a:t>
            </a:r>
            <a:r>
              <a:rPr b="0" sz="2000" i="0" lang="en-US" strike="noStrike" u="none">
                <a:solidFill>
                  <a:srgbClr val="000000"/>
                </a:solidFill>
                <a:latin typeface="Times New Roman"/>
                <a:ea typeface="Times New Roman"/>
                <a:cs typeface="Times New Roman"/>
                <a:sym typeface="Times New Roman"/>
              </a:rPr>
              <a:t> Get the value of the selected item from the dropdown list.</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SelectedIndex:</a:t>
            </a:r>
            <a:r>
              <a:rPr b="0" sz="2000" i="0" lang="en-US" strike="noStrike" u="none">
                <a:solidFill>
                  <a:srgbClr val="000000"/>
                </a:solidFill>
                <a:latin typeface="Times New Roman"/>
                <a:ea typeface="Times New Roman"/>
                <a:cs typeface="Times New Roman"/>
                <a:sym typeface="Times New Roman"/>
              </a:rPr>
              <a:t> Gets the index of the selected item from the dropdown box.</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SelectedItem:</a:t>
            </a:r>
            <a:r>
              <a:rPr b="0" sz="2000" i="0" lang="en-US" strike="noStrike" u="none">
                <a:solidFill>
                  <a:srgbClr val="000000"/>
                </a:solidFill>
                <a:latin typeface="Times New Roman"/>
                <a:ea typeface="Times New Roman"/>
                <a:cs typeface="Times New Roman"/>
                <a:sym typeface="Times New Roman"/>
              </a:rPr>
              <a:t> Gets the text of selected item from the list.</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Items:</a:t>
            </a:r>
            <a:r>
              <a:rPr b="0" sz="2000" i="0" lang="en-US" strike="noStrike" u="none">
                <a:solidFill>
                  <a:srgbClr val="000000"/>
                </a:solidFill>
                <a:latin typeface="Times New Roman"/>
                <a:ea typeface="Times New Roman"/>
                <a:cs typeface="Times New Roman"/>
                <a:sym typeface="Times New Roman"/>
              </a:rPr>
              <a:t> Gets the collection of items from the dropdown list.</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DataTextField:</a:t>
            </a:r>
            <a:r>
              <a:rPr b="0" sz="2000" i="0" lang="en-US" strike="noStrike" u="none">
                <a:solidFill>
                  <a:srgbClr val="000000"/>
                </a:solidFill>
                <a:latin typeface="Times New Roman"/>
                <a:ea typeface="Times New Roman"/>
                <a:cs typeface="Times New Roman"/>
                <a:sym typeface="Times New Roman"/>
              </a:rPr>
              <a:t> Name of the data source field to supply the text of the items. Generally this field came from the datasource.</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DataValueField:</a:t>
            </a:r>
            <a:r>
              <a:rPr b="0" sz="2000" i="0" lang="en-US" strike="noStrike" u="none">
                <a:solidFill>
                  <a:srgbClr val="000000"/>
                </a:solidFill>
                <a:latin typeface="Times New Roman"/>
                <a:ea typeface="Times New Roman"/>
                <a:cs typeface="Times New Roman"/>
                <a:sym typeface="Times New Roman"/>
              </a:rPr>
              <a:t> Name of the data source field to supply the value of the items. This is not visible field to list controls, but you can use it in the code.</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DataSourceID:</a:t>
            </a:r>
            <a:r>
              <a:rPr b="0" sz="2000" i="0" lang="en-US" strike="noStrike" u="none">
                <a:solidFill>
                  <a:srgbClr val="000000"/>
                </a:solidFill>
                <a:latin typeface="Times New Roman"/>
                <a:ea typeface="Times New Roman"/>
                <a:cs typeface="Times New Roman"/>
                <a:sym typeface="Times New Roman"/>
              </a:rPr>
              <a:t> ID of the datasource control to provide data.</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6" name="Shape 345"/>
        <p:cNvGrpSpPr/>
        <p:nvPr/>
      </p:nvGrpSpPr>
      <p:grpSpPr>
        <a:xfrm>
          <a:off x="0" y="0"/>
          <a:ext cx="0" cy="0"/>
          <a:chOff x="0" y="0"/>
          <a:chExt cx="0" cy="0"/>
        </a:xfrm>
      </p:grpSpPr>
      <p:sp>
        <p:nvSpPr>
          <p:cNvPr id="1048696" name="Google Shape;346;g13ec21edbd3_2_15"/>
          <p:cNvSpPr txBox="1"/>
          <p:nvPr>
            <p:ph type="body" idx="1"/>
          </p:nvPr>
        </p:nvSpPr>
        <p:spPr>
          <a:xfrm>
            <a:off x="530088" y="609600"/>
            <a:ext cx="10485784" cy="54864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Font typeface="Arial"/>
              <a:buChar char="•"/>
            </a:pPr>
            <a:r>
              <a:rPr b="1" sz="2000" i="0" lang="en-US">
                <a:solidFill>
                  <a:srgbClr val="000000"/>
                </a:solidFill>
                <a:latin typeface="Times New Roman"/>
                <a:ea typeface="Times New Roman"/>
                <a:cs typeface="Times New Roman"/>
                <a:sym typeface="Times New Roman"/>
              </a:rPr>
              <a:t>There are several ways through which you can populate these controls such as:</a:t>
            </a:r>
            <a:br>
              <a:rPr sz="2000" lang="en-US">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By using data from database.</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Directly write code to add items.</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Add items through the items collection from property window.</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Write HTML to populate these controls.</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Use inbuilt datasource controls.</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69" name="Shape 350"/>
        <p:cNvGrpSpPr/>
        <p:nvPr/>
      </p:nvGrpSpPr>
      <p:grpSpPr>
        <a:xfrm>
          <a:off x="0" y="0"/>
          <a:ext cx="0" cy="0"/>
          <a:chOff x="0" y="0"/>
          <a:chExt cx="0" cy="0"/>
        </a:xfrm>
      </p:grpSpPr>
      <p:sp>
        <p:nvSpPr>
          <p:cNvPr id="1048699" name="Google Shape;351;g13ec21edbd3_2_19"/>
          <p:cNvSpPr txBox="1"/>
          <p:nvPr>
            <p:ph type="title"/>
          </p:nvPr>
        </p:nvSpPr>
        <p:spPr>
          <a:xfrm>
            <a:off x="483704" y="450574"/>
            <a:ext cx="11370365" cy="68911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ct val="100000"/>
              <a:buFont typeface="Corbel"/>
              <a:buNone/>
            </a:pPr>
            <a:br>
              <a:rPr lang="en-US"/>
            </a:br>
            <a:r>
              <a:rPr b="1" sz="2700" lang="en-US">
                <a:solidFill>
                  <a:schemeClr val="dk1"/>
                </a:solidFill>
                <a:latin typeface="Times New Roman"/>
                <a:ea typeface="Times New Roman"/>
                <a:cs typeface="Times New Roman"/>
                <a:sym typeface="Times New Roman"/>
              </a:rPr>
              <a:t>1. DropDownList control</a:t>
            </a:r>
            <a:br>
              <a:rPr lang="en-US"/>
            </a:br>
          </a:p>
        </p:txBody>
      </p:sp>
      <p:sp>
        <p:nvSpPr>
          <p:cNvPr id="1048700" name="Google Shape;352;g13ec21edbd3_2_19"/>
          <p:cNvSpPr txBox="1"/>
          <p:nvPr>
            <p:ph type="body" idx="1"/>
          </p:nvPr>
        </p:nvSpPr>
        <p:spPr>
          <a:xfrm>
            <a:off x="583096" y="1139687"/>
            <a:ext cx="11171583" cy="5108713"/>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endParaRPr b="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b="0" i="0" lang="en-US">
                <a:solidFill>
                  <a:srgbClr val="000000"/>
                </a:solidFill>
                <a:latin typeface="Times New Roman"/>
                <a:ea typeface="Times New Roman"/>
                <a:cs typeface="Times New Roman"/>
                <a:sym typeface="Times New Roman"/>
              </a:rPr>
              <a:t>DropDownList control is used select single option from multiple listed items.</a:t>
            </a:r>
          </a:p>
          <a:p>
            <a:pPr algn="l" indent="0" lvl="0" marL="45720" rtl="0">
              <a:lnSpc>
                <a:spcPct val="90000"/>
              </a:lnSpc>
              <a:spcBef>
                <a:spcPts val="1400"/>
              </a:spcBef>
              <a:spcAft>
                <a:spcPts val="0"/>
              </a:spcAft>
              <a:buSzPts val="1760"/>
              <a:buNone/>
            </a:pPr>
            <a:r>
              <a:t/>
            </a:r>
            <a:endParaRPr b="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Select the item from the DropDownList, the label control will display the selected item. </a:t>
            </a:r>
          </a:p>
          <a:p>
            <a:pPr algn="l" indent="0" lvl="0" marL="4572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Write code with association with IsPostBack property, otherwise will get the first item of the DropDownList.</a:t>
            </a:r>
          </a:p>
          <a:p>
            <a:pPr algn="l" indent="-71120" lvl="0" marL="22860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72" name="Shape 356"/>
        <p:cNvGrpSpPr/>
        <p:nvPr/>
      </p:nvGrpSpPr>
      <p:grpSpPr>
        <a:xfrm>
          <a:off x="0" y="0"/>
          <a:ext cx="0" cy="0"/>
          <a:chOff x="0" y="0"/>
          <a:chExt cx="0" cy="0"/>
        </a:xfrm>
      </p:grpSpPr>
      <p:sp>
        <p:nvSpPr>
          <p:cNvPr id="1048703" name="Google Shape;357;g13ec21edbd3_2_24"/>
          <p:cNvSpPr txBox="1"/>
          <p:nvPr>
            <p:ph type="body" idx="1"/>
          </p:nvPr>
        </p:nvSpPr>
        <p:spPr>
          <a:xfrm>
            <a:off x="1143000" y="371061"/>
            <a:ext cx="9872871" cy="5724939"/>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t/>
            </a:r>
          </a:p>
          <a:p>
            <a:pPr algn="l" indent="-71120" lvl="0" marL="228600" rtl="0">
              <a:lnSpc>
                <a:spcPct val="90000"/>
              </a:lnSpc>
              <a:spcBef>
                <a:spcPts val="1400"/>
              </a:spcBef>
              <a:spcAft>
                <a:spcPts val="0"/>
              </a:spcAft>
              <a:buSzPts val="1760"/>
              <a:buNone/>
            </a:pPr>
            <a:r>
              <a:t/>
            </a:r>
          </a:p>
        </p:txBody>
      </p:sp>
      <p:pic>
        <p:nvPicPr>
          <p:cNvPr id="2097171" name="Google Shape;358;g13ec21edbd3_2_24"/>
          <p:cNvPicPr preferRelativeResize="0">
            <a:picLocks/>
          </p:cNvPicPr>
          <p:nvPr/>
        </p:nvPicPr>
        <p:blipFill rotWithShape="1">
          <a:blip xmlns:r="http://schemas.openxmlformats.org/officeDocument/2006/relationships" r:embed="rId1">
            <a:alphaModFix/>
          </a:blip>
          <a:srcRect l="0" t="0" r="0" b="0"/>
          <a:stretch>
            <a:fillRect/>
          </a:stretch>
        </p:blipFill>
        <p:spPr>
          <a:xfrm>
            <a:off x="1775791" y="503582"/>
            <a:ext cx="8587409" cy="5844209"/>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75" name="Shape 362"/>
        <p:cNvGrpSpPr/>
        <p:nvPr/>
      </p:nvGrpSpPr>
      <p:grpSpPr>
        <a:xfrm>
          <a:off x="0" y="0"/>
          <a:ext cx="0" cy="0"/>
          <a:chOff x="0" y="0"/>
          <a:chExt cx="0" cy="0"/>
        </a:xfrm>
      </p:grpSpPr>
      <p:sp>
        <p:nvSpPr>
          <p:cNvPr id="1048706" name="Google Shape;363;g13ec21edbd3_2_29"/>
          <p:cNvSpPr txBox="1"/>
          <p:nvPr>
            <p:ph type="body" idx="1"/>
          </p:nvPr>
        </p:nvSpPr>
        <p:spPr>
          <a:xfrm>
            <a:off x="556592" y="715616"/>
            <a:ext cx="11012556" cy="5658679"/>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b="1" lang="en-US">
                <a:solidFill>
                  <a:schemeClr val="dk1"/>
                </a:solidFill>
                <a:latin typeface="Times New Roman"/>
                <a:ea typeface="Times New Roman"/>
                <a:cs typeface="Times New Roman"/>
                <a:sym typeface="Times New Roman"/>
              </a:rPr>
              <a:t>2. ListBox control</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ListBox control is similar to the DropDownList but main difference is that you can </a:t>
            </a:r>
            <a:r>
              <a:rPr b="1" sz="1800" lang="en-US">
                <a:solidFill>
                  <a:schemeClr val="dk1"/>
                </a:solidFill>
                <a:latin typeface="Times New Roman"/>
                <a:ea typeface="Times New Roman"/>
                <a:cs typeface="Times New Roman"/>
                <a:sym typeface="Times New Roman"/>
              </a:rPr>
              <a:t>select multiple items from ListBox at a time.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ListBox control has </a:t>
            </a:r>
            <a:r>
              <a:rPr b="1" sz="1800" lang="en-US">
                <a:solidFill>
                  <a:schemeClr val="dk1"/>
                </a:solidFill>
                <a:latin typeface="Times New Roman"/>
                <a:ea typeface="Times New Roman"/>
                <a:cs typeface="Times New Roman"/>
                <a:sym typeface="Times New Roman"/>
              </a:rPr>
              <a:t>SelectionMode </a:t>
            </a:r>
            <a:r>
              <a:rPr sz="1800" lang="en-US">
                <a:solidFill>
                  <a:schemeClr val="dk1"/>
                </a:solidFill>
                <a:latin typeface="Times New Roman"/>
                <a:ea typeface="Times New Roman"/>
                <a:cs typeface="Times New Roman"/>
                <a:sym typeface="Times New Roman"/>
              </a:rPr>
              <a:t>property that enables you to select multiple items from ListBox control.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By default SelectionMode property is set as single.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If you want to select multiple items from the ListBox, then set SelectionMode property value as Multiple and press Ctrl or Shift key when clicking more than one list item.</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ListBox control also supports data binding.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You can bind the ListBox through coding with database or attach it with one of the predefined DataSourceControl objects, which contains the items to display in the control. </a:t>
            </a:r>
          </a:p>
          <a:p>
            <a:pPr algn="l" indent="-182880" lvl="0" marL="228600" rtl="0">
              <a:lnSpc>
                <a:spcPct val="90000"/>
              </a:lnSpc>
              <a:spcBef>
                <a:spcPts val="1400"/>
              </a:spcBef>
              <a:spcAft>
                <a:spcPts val="0"/>
              </a:spcAft>
              <a:buSzPts val="1440"/>
              <a:buChar char="•"/>
            </a:pPr>
            <a:r>
              <a:rPr b="1" sz="1800" lang="en-US">
                <a:solidFill>
                  <a:schemeClr val="dk1"/>
                </a:solidFill>
                <a:latin typeface="Times New Roman"/>
                <a:ea typeface="Times New Roman"/>
                <a:cs typeface="Times New Roman"/>
                <a:sym typeface="Times New Roman"/>
              </a:rPr>
              <a:t>DataTextField and DataValueField </a:t>
            </a:r>
            <a:r>
              <a:rPr sz="1800" lang="en-US">
                <a:solidFill>
                  <a:schemeClr val="dk1"/>
                </a:solidFill>
                <a:latin typeface="Times New Roman"/>
                <a:ea typeface="Times New Roman"/>
                <a:cs typeface="Times New Roman"/>
                <a:sym typeface="Times New Roman"/>
              </a:rPr>
              <a:t>properties are used to bind to the Text and Value field in the data source.</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The </a:t>
            </a:r>
            <a:r>
              <a:rPr b="1" sz="1800" i="0" lang="en-US">
                <a:solidFill>
                  <a:srgbClr val="000000"/>
                </a:solidFill>
                <a:latin typeface="Times New Roman"/>
                <a:ea typeface="Times New Roman"/>
                <a:cs typeface="Times New Roman"/>
                <a:sym typeface="Times New Roman"/>
              </a:rPr>
              <a:t>Add</a:t>
            </a:r>
            <a:r>
              <a:rPr b="0" sz="1800" i="0" lang="en-US">
                <a:solidFill>
                  <a:srgbClr val="000000"/>
                </a:solidFill>
                <a:latin typeface="Times New Roman"/>
                <a:ea typeface="Times New Roman"/>
                <a:cs typeface="Times New Roman"/>
                <a:sym typeface="Times New Roman"/>
              </a:rPr>
              <a:t> method adds new items at the end of an unsorted list box. The Insert method allows you to specify where to insert the item you are adding.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78" name="Shape 367"/>
        <p:cNvGrpSpPr/>
        <p:nvPr/>
      </p:nvGrpSpPr>
      <p:grpSpPr>
        <a:xfrm>
          <a:off x="0" y="0"/>
          <a:ext cx="0" cy="0"/>
          <a:chOff x="0" y="0"/>
          <a:chExt cx="0" cy="0"/>
        </a:xfrm>
      </p:grpSpPr>
      <p:sp>
        <p:nvSpPr>
          <p:cNvPr id="1048709" name="Google Shape;368;g13ec21edbd3_2_33"/>
          <p:cNvSpPr txBox="1"/>
          <p:nvPr>
            <p:ph type="body" idx="1"/>
          </p:nvPr>
        </p:nvSpPr>
        <p:spPr>
          <a:xfrm>
            <a:off x="477078" y="324678"/>
            <a:ext cx="11184835" cy="538038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Click on show button, you will get the selected items.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ListBox control has a </a:t>
            </a:r>
            <a:r>
              <a:rPr b="1" sz="2000" lang="en-US">
                <a:solidFill>
                  <a:schemeClr val="dk1"/>
                </a:solidFill>
                <a:latin typeface="Times New Roman"/>
                <a:ea typeface="Times New Roman"/>
                <a:cs typeface="Times New Roman"/>
                <a:sym typeface="Times New Roman"/>
              </a:rPr>
              <a:t>SelectedIndexChanged </a:t>
            </a:r>
            <a:r>
              <a:rPr sz="2000" lang="en-US">
                <a:solidFill>
                  <a:schemeClr val="dk1"/>
                </a:solidFill>
                <a:latin typeface="Times New Roman"/>
                <a:ea typeface="Times New Roman"/>
                <a:cs typeface="Times New Roman"/>
                <a:sym typeface="Times New Roman"/>
              </a:rPr>
              <a:t>event handler.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 If AutoPostBack property is set to true, then this event is raised whenever you select new item from the List control.</a:t>
            </a:r>
            <a:endParaRPr sz="2000">
              <a:solidFill>
                <a:schemeClr val="dk1"/>
              </a:solidFill>
              <a:latin typeface="Times New Roman"/>
              <a:ea typeface="Times New Roman"/>
              <a:cs typeface="Times New Roman"/>
              <a:sym typeface="Times New Roman"/>
            </a:endParaRPr>
          </a:p>
        </p:txBody>
      </p:sp>
      <p:pic>
        <p:nvPicPr>
          <p:cNvPr id="2097172" name="Google Shape;369;g13ec21edbd3_2_33"/>
          <p:cNvPicPr preferRelativeResize="0">
            <a:picLocks/>
          </p:cNvPicPr>
          <p:nvPr/>
        </p:nvPicPr>
        <p:blipFill rotWithShape="1">
          <a:blip xmlns:r="http://schemas.openxmlformats.org/officeDocument/2006/relationships" r:embed="rId1">
            <a:alphaModFix/>
          </a:blip>
          <a:srcRect l="0" t="0" r="0" b="0"/>
          <a:stretch>
            <a:fillRect/>
          </a:stretch>
        </p:blipFill>
        <p:spPr>
          <a:xfrm>
            <a:off x="530087" y="1950347"/>
            <a:ext cx="3485322" cy="4479235"/>
          </a:xfrm>
          <a:prstGeom prst="rect"/>
          <a:noFill/>
          <a:ln>
            <a:noFill/>
          </a:ln>
        </p:spPr>
      </p:pic>
      <p:pic>
        <p:nvPicPr>
          <p:cNvPr id="2097173" name="Google Shape;370;g13ec21edbd3_2_33"/>
          <p:cNvPicPr preferRelativeResize="0">
            <a:picLocks/>
          </p:cNvPicPr>
          <p:nvPr/>
        </p:nvPicPr>
        <p:blipFill rotWithShape="1">
          <a:blip xmlns:r="http://schemas.openxmlformats.org/officeDocument/2006/relationships" r:embed="rId2">
            <a:alphaModFix/>
          </a:blip>
          <a:srcRect l="0" t="0" r="0" b="0"/>
          <a:stretch>
            <a:fillRect/>
          </a:stretch>
        </p:blipFill>
        <p:spPr>
          <a:xfrm>
            <a:off x="5174973" y="1733963"/>
            <a:ext cx="6155635" cy="4695619"/>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81" name="Shape 374"/>
        <p:cNvGrpSpPr/>
        <p:nvPr/>
      </p:nvGrpSpPr>
      <p:grpSpPr>
        <a:xfrm>
          <a:off x="0" y="0"/>
          <a:ext cx="0" cy="0"/>
          <a:chOff x="0" y="0"/>
          <a:chExt cx="0" cy="0"/>
        </a:xfrm>
      </p:grpSpPr>
      <p:sp>
        <p:nvSpPr>
          <p:cNvPr id="1048712" name="Google Shape;375;g13ec21edbd3_2_39"/>
          <p:cNvSpPr txBox="1"/>
          <p:nvPr>
            <p:ph type="body" idx="1"/>
          </p:nvPr>
        </p:nvSpPr>
        <p:spPr>
          <a:xfrm>
            <a:off x="477078" y="331303"/>
            <a:ext cx="11290852" cy="6029739"/>
          </a:xfrm>
          <a:prstGeom prst="rect"/>
          <a:noFill/>
          <a:ln>
            <a:noFill/>
          </a:ln>
        </p:spPr>
        <p:txBody>
          <a:bodyPr anchor="t" anchorCtr="0" bIns="45700" lIns="91425" rIns="91425" spcFirstLastPara="1" tIns="45700" wrap="square">
            <a:normAutofit lnSpcReduction="10000"/>
          </a:bodyPr>
          <a:p>
            <a:pPr algn="l" indent="0" lvl="0" marL="45720" rtl="0">
              <a:lnSpc>
                <a:spcPct val="90000"/>
              </a:lnSpc>
              <a:spcBef>
                <a:spcPts val="0"/>
              </a:spcBef>
              <a:spcAft>
                <a:spcPts val="0"/>
              </a:spcAft>
              <a:buSzPts val="1920"/>
              <a:buNone/>
            </a:pPr>
            <a:r>
              <a:rPr b="1" sz="2400" lang="en-US">
                <a:solidFill>
                  <a:schemeClr val="dk1"/>
                </a:solidFill>
                <a:latin typeface="Times New Roman"/>
                <a:ea typeface="Times New Roman"/>
                <a:cs typeface="Times New Roman"/>
                <a:sym typeface="Times New Roman"/>
              </a:rPr>
              <a:t>3. RadioButtonList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RadioButtonList Control is same as DropDownList but it displays a list of radio buttons that can be arranged either horizontally or vertically.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You can select </a:t>
            </a:r>
            <a:r>
              <a:rPr b="1" sz="2000" lang="en-US">
                <a:solidFill>
                  <a:schemeClr val="dk1"/>
                </a:solidFill>
                <a:latin typeface="Times New Roman"/>
                <a:ea typeface="Times New Roman"/>
                <a:cs typeface="Times New Roman"/>
                <a:sym typeface="Times New Roman"/>
              </a:rPr>
              <a:t>only one item </a:t>
            </a:r>
            <a:r>
              <a:rPr sz="2000" lang="en-US">
                <a:solidFill>
                  <a:schemeClr val="dk1"/>
                </a:solidFill>
                <a:latin typeface="Times New Roman"/>
                <a:ea typeface="Times New Roman"/>
                <a:cs typeface="Times New Roman"/>
                <a:sym typeface="Times New Roman"/>
              </a:rPr>
              <a:t>from the given RadioButtonList of options.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a:t>
            </a:r>
            <a:r>
              <a:rPr b="1" sz="2000" lang="en-US">
                <a:solidFill>
                  <a:schemeClr val="dk1"/>
                </a:solidFill>
                <a:latin typeface="Times New Roman"/>
                <a:ea typeface="Times New Roman"/>
                <a:cs typeface="Times New Roman"/>
                <a:sym typeface="Times New Roman"/>
              </a:rPr>
              <a:t>RadioButtonList</a:t>
            </a:r>
            <a:r>
              <a:rPr sz="2000" lang="en-US">
                <a:solidFill>
                  <a:schemeClr val="dk1"/>
                </a:solidFill>
                <a:latin typeface="Times New Roman"/>
                <a:ea typeface="Times New Roman"/>
                <a:cs typeface="Times New Roman"/>
                <a:sym typeface="Times New Roman"/>
              </a:rPr>
              <a:t> control supports three important properties that affect its layout:</a:t>
            </a:r>
            <a:br>
              <a:rPr sz="2000" lang="en-US">
                <a:solidFill>
                  <a:schemeClr val="dk1"/>
                </a:solidFill>
                <a:latin typeface="Times New Roman"/>
                <a:ea typeface="Times New Roman"/>
                <a:cs typeface="Times New Roman"/>
                <a:sym typeface="Times New Roman"/>
              </a:rPr>
            </a:br>
            <a:br>
              <a:rPr sz="2000" lang="en-US">
                <a:solidFill>
                  <a:schemeClr val="dk1"/>
                </a:solidFill>
                <a:latin typeface="Times New Roman"/>
                <a:ea typeface="Times New Roman"/>
                <a:cs typeface="Times New Roman"/>
                <a:sym typeface="Times New Roman"/>
              </a:rPr>
            </a:br>
            <a:r>
              <a:rPr b="1" sz="2000" lang="en-US">
                <a:solidFill>
                  <a:schemeClr val="dk1"/>
                </a:solidFill>
                <a:latin typeface="Times New Roman"/>
                <a:ea typeface="Times New Roman"/>
                <a:cs typeface="Times New Roman"/>
                <a:sym typeface="Times New Roman"/>
              </a:rPr>
              <a:t>RepeatColumns</a:t>
            </a:r>
            <a:r>
              <a:rPr sz="2000" lang="en-US">
                <a:solidFill>
                  <a:schemeClr val="dk1"/>
                </a:solidFill>
                <a:latin typeface="Times New Roman"/>
                <a:ea typeface="Times New Roman"/>
                <a:cs typeface="Times New Roman"/>
                <a:sym typeface="Times New Roman"/>
              </a:rPr>
              <a:t>: It displays the number of columns of radio buttons.</a:t>
            </a:r>
            <a:br>
              <a:rPr sz="2000" lang="en-US">
                <a:solidFill>
                  <a:schemeClr val="dk1"/>
                </a:solidFill>
                <a:latin typeface="Times New Roman"/>
                <a:ea typeface="Times New Roman"/>
                <a:cs typeface="Times New Roman"/>
                <a:sym typeface="Times New Roman"/>
              </a:rPr>
            </a:br>
            <a:r>
              <a:rPr b="1" sz="2000" lang="en-US">
                <a:solidFill>
                  <a:schemeClr val="dk1"/>
                </a:solidFill>
                <a:latin typeface="Times New Roman"/>
                <a:ea typeface="Times New Roman"/>
                <a:cs typeface="Times New Roman"/>
                <a:sym typeface="Times New Roman"/>
              </a:rPr>
              <a:t>RepeatDirection: </a:t>
            </a:r>
            <a:r>
              <a:rPr sz="2000" lang="en-US">
                <a:solidFill>
                  <a:schemeClr val="dk1"/>
                </a:solidFill>
                <a:latin typeface="Times New Roman"/>
                <a:ea typeface="Times New Roman"/>
                <a:cs typeface="Times New Roman"/>
                <a:sym typeface="Times New Roman"/>
              </a:rPr>
              <a:t>The direction that the radio buttons repeat. By default RepeatDirection value is vertical. Possible values are Horizontal and Vertical.</a:t>
            </a:r>
            <a:br>
              <a:rPr sz="2000" lang="en-US">
                <a:solidFill>
                  <a:schemeClr val="dk1"/>
                </a:solidFill>
                <a:latin typeface="Times New Roman"/>
                <a:ea typeface="Times New Roman"/>
                <a:cs typeface="Times New Roman"/>
                <a:sym typeface="Times New Roman"/>
              </a:rPr>
            </a:br>
            <a:r>
              <a:rPr b="1" sz="2000" lang="en-US">
                <a:solidFill>
                  <a:schemeClr val="dk1"/>
                </a:solidFill>
                <a:latin typeface="Times New Roman"/>
                <a:ea typeface="Times New Roman"/>
                <a:cs typeface="Times New Roman"/>
                <a:sym typeface="Times New Roman"/>
              </a:rPr>
              <a:t>RepeatLayout:</a:t>
            </a:r>
            <a:r>
              <a:rPr sz="2000" lang="en-US">
                <a:solidFill>
                  <a:schemeClr val="dk1"/>
                </a:solidFill>
                <a:latin typeface="Times New Roman"/>
                <a:ea typeface="Times New Roman"/>
                <a:cs typeface="Times New Roman"/>
                <a:sym typeface="Times New Roman"/>
              </a:rPr>
              <a:t> Determines whether the radio buttons display in an HTML table.</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Possible values are as follows:</a:t>
            </a:r>
            <a:br>
              <a:rPr sz="2000" lang="en-US">
                <a:solidFill>
                  <a:schemeClr val="dk1"/>
                </a:solidFill>
                <a:latin typeface="Times New Roman"/>
                <a:ea typeface="Times New Roman"/>
                <a:cs typeface="Times New Roman"/>
                <a:sym typeface="Times New Roman"/>
              </a:rPr>
            </a:br>
            <a:br>
              <a:rPr sz="2000" lang="en-US">
                <a:solidFill>
                  <a:schemeClr val="dk1"/>
                </a:solidFill>
                <a:latin typeface="Times New Roman"/>
                <a:ea typeface="Times New Roman"/>
                <a:cs typeface="Times New Roman"/>
                <a:sym typeface="Times New Roman"/>
              </a:rPr>
            </a:br>
            <a:r>
              <a:rPr sz="2000" lang="en-US">
                <a:solidFill>
                  <a:schemeClr val="dk1"/>
                </a:solidFill>
                <a:latin typeface="Times New Roman"/>
                <a:ea typeface="Times New Roman"/>
                <a:cs typeface="Times New Roman"/>
                <a:sym typeface="Times New Roman"/>
              </a:rPr>
              <a:t>Table</a:t>
            </a:r>
          </a:p>
          <a:p>
            <a:pPr algn="l" indent="-182880" lvl="0" marL="228600" rtl="0">
              <a:lnSpc>
                <a:spcPct val="90000"/>
              </a:lnSpc>
              <a:spcBef>
                <a:spcPts val="1400"/>
              </a:spcBef>
              <a:spcAft>
                <a:spcPts val="0"/>
              </a:spcAft>
              <a:buSzPts val="1600"/>
              <a:buFont typeface="Arial"/>
              <a:buChar char="•"/>
            </a:pPr>
            <a:r>
              <a:rPr sz="2000" lang="en-US">
                <a:solidFill>
                  <a:schemeClr val="dk1"/>
                </a:solidFill>
                <a:latin typeface="Times New Roman"/>
                <a:ea typeface="Times New Roman"/>
                <a:cs typeface="Times New Roman"/>
                <a:sym typeface="Times New Roman"/>
              </a:rPr>
              <a:t>Flow</a:t>
            </a:r>
          </a:p>
          <a:p>
            <a:pPr algn="l" indent="-182880" lvl="0" marL="228600" rtl="0">
              <a:lnSpc>
                <a:spcPct val="90000"/>
              </a:lnSpc>
              <a:spcBef>
                <a:spcPts val="1400"/>
              </a:spcBef>
              <a:spcAft>
                <a:spcPts val="0"/>
              </a:spcAft>
              <a:buSzPts val="1600"/>
              <a:buFont typeface="Arial"/>
              <a:buChar char="•"/>
            </a:pPr>
            <a:r>
              <a:rPr sz="2000" lang="en-US">
                <a:solidFill>
                  <a:schemeClr val="dk1"/>
                </a:solidFill>
                <a:latin typeface="Times New Roman"/>
                <a:ea typeface="Times New Roman"/>
                <a:cs typeface="Times New Roman"/>
                <a:sym typeface="Times New Roman"/>
              </a:rPr>
              <a:t>OrderedList</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Font typeface="Arial"/>
              <a:buChar char="•"/>
            </a:pPr>
            <a:r>
              <a:rPr sz="2000" lang="en-US">
                <a:solidFill>
                  <a:schemeClr val="dk1"/>
                </a:solidFill>
                <a:latin typeface="Times New Roman"/>
                <a:ea typeface="Times New Roman"/>
                <a:cs typeface="Times New Roman"/>
                <a:sym typeface="Times New Roman"/>
              </a:rPr>
              <a:t>UnorderedList</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84" name="Shape 379"/>
        <p:cNvGrpSpPr/>
        <p:nvPr/>
      </p:nvGrpSpPr>
      <p:grpSpPr>
        <a:xfrm>
          <a:off x="0" y="0"/>
          <a:ext cx="0" cy="0"/>
          <a:chOff x="0" y="0"/>
          <a:chExt cx="0" cy="0"/>
        </a:xfrm>
      </p:grpSpPr>
      <p:sp>
        <p:nvSpPr>
          <p:cNvPr id="1048715" name="Google Shape;380;g13ec21edbd3_2_43"/>
          <p:cNvSpPr txBox="1"/>
          <p:nvPr>
            <p:ph type="body" idx="1"/>
          </p:nvPr>
        </p:nvSpPr>
        <p:spPr>
          <a:xfrm>
            <a:off x="331304" y="530087"/>
            <a:ext cx="11449879" cy="591047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You can add items in RadioButtonList through item collection using property window.</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When you click on the RepeatDirection button the layout will be changed as Horizontal.</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RadioButtonList1.RepeatDirection = RepeatDirection.Horizontal;</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By default RepeatColumns value is zero. You can change this value according to </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application need.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If you set this value as three then output will be changed as:</a:t>
            </a:r>
            <a:endParaRPr sz="2000">
              <a:solidFill>
                <a:schemeClr val="dk1"/>
              </a:solidFill>
              <a:latin typeface="Times New Roman"/>
              <a:ea typeface="Times New Roman"/>
              <a:cs typeface="Times New Roman"/>
              <a:sym typeface="Times New Roman"/>
            </a:endParaRPr>
          </a:p>
        </p:txBody>
      </p:sp>
      <p:pic>
        <p:nvPicPr>
          <p:cNvPr id="2097174" name="Google Shape;381;g13ec21edbd3_2_43"/>
          <p:cNvPicPr preferRelativeResize="0">
            <a:picLocks/>
          </p:cNvPicPr>
          <p:nvPr/>
        </p:nvPicPr>
        <p:blipFill rotWithShape="1">
          <a:blip xmlns:r="http://schemas.openxmlformats.org/officeDocument/2006/relationships" r:embed="rId1">
            <a:alphaModFix/>
          </a:blip>
          <a:srcRect l="0" t="0" r="0" b="0"/>
          <a:stretch>
            <a:fillRect/>
          </a:stretch>
        </p:blipFill>
        <p:spPr>
          <a:xfrm>
            <a:off x="8945218" y="1577010"/>
            <a:ext cx="2650434" cy="4750904"/>
          </a:xfrm>
          <a:prstGeom prst="rect"/>
          <a:noFill/>
          <a:ln>
            <a:noFill/>
          </a:ln>
        </p:spPr>
      </p:pic>
      <p:pic>
        <p:nvPicPr>
          <p:cNvPr id="2097175" name="Google Shape;382;g13ec21edbd3_2_43"/>
          <p:cNvPicPr preferRelativeResize="0">
            <a:picLocks/>
          </p:cNvPicPr>
          <p:nvPr/>
        </p:nvPicPr>
        <p:blipFill rotWithShape="1">
          <a:blip xmlns:r="http://schemas.openxmlformats.org/officeDocument/2006/relationships" r:embed="rId2">
            <a:alphaModFix/>
          </a:blip>
          <a:srcRect l="0" t="0" r="0" b="0"/>
          <a:stretch>
            <a:fillRect/>
          </a:stretch>
        </p:blipFill>
        <p:spPr>
          <a:xfrm>
            <a:off x="1524000" y="1828386"/>
            <a:ext cx="6577013" cy="729284"/>
          </a:xfrm>
          <a:prstGeom prst="rect"/>
          <a:noFill/>
          <a:ln>
            <a:noFill/>
          </a:ln>
        </p:spPr>
      </p:pic>
      <p:pic>
        <p:nvPicPr>
          <p:cNvPr id="2097176" name="Google Shape;383;g13ec21edbd3_2_43"/>
          <p:cNvPicPr preferRelativeResize="0">
            <a:picLocks/>
          </p:cNvPicPr>
          <p:nvPr/>
        </p:nvPicPr>
        <p:blipFill rotWithShape="1">
          <a:blip xmlns:r="http://schemas.openxmlformats.org/officeDocument/2006/relationships" r:embed="rId3">
            <a:alphaModFix/>
          </a:blip>
          <a:srcRect l="0" t="0" r="0" b="0"/>
          <a:stretch>
            <a:fillRect/>
          </a:stretch>
        </p:blipFill>
        <p:spPr>
          <a:xfrm>
            <a:off x="1524000" y="4625009"/>
            <a:ext cx="5088835" cy="1139687"/>
          </a:xfrm>
          <a:prstGeom prst="rect"/>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87" name="Shape 387"/>
        <p:cNvGrpSpPr/>
        <p:nvPr/>
      </p:nvGrpSpPr>
      <p:grpSpPr>
        <a:xfrm>
          <a:off x="0" y="0"/>
          <a:ext cx="0" cy="0"/>
          <a:chOff x="0" y="0"/>
          <a:chExt cx="0" cy="0"/>
        </a:xfrm>
      </p:grpSpPr>
      <p:sp>
        <p:nvSpPr>
          <p:cNvPr id="1048718" name="Google Shape;388;g13ec21edbd3_2_50"/>
          <p:cNvSpPr txBox="1"/>
          <p:nvPr>
            <p:ph type="body" idx="1"/>
          </p:nvPr>
        </p:nvSpPr>
        <p:spPr>
          <a:xfrm>
            <a:off x="609600" y="477078"/>
            <a:ext cx="11171583" cy="591047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b="1" sz="2400" lang="en-US">
                <a:solidFill>
                  <a:schemeClr val="dk1"/>
                </a:solidFill>
                <a:latin typeface="Times New Roman"/>
                <a:ea typeface="Times New Roman"/>
                <a:cs typeface="Times New Roman"/>
                <a:sym typeface="Times New Roman"/>
              </a:rPr>
              <a:t>4. CheckBoxList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CheckBoxList is generally used, when you want to </a:t>
            </a:r>
            <a:r>
              <a:rPr b="1" sz="2000" lang="en-US">
                <a:solidFill>
                  <a:schemeClr val="dk1"/>
                </a:solidFill>
                <a:latin typeface="Times New Roman"/>
                <a:ea typeface="Times New Roman"/>
                <a:cs typeface="Times New Roman"/>
                <a:sym typeface="Times New Roman"/>
              </a:rPr>
              <a:t>select one or more options </a:t>
            </a:r>
            <a:r>
              <a:rPr sz="2000" lang="en-US">
                <a:solidFill>
                  <a:schemeClr val="dk1"/>
                </a:solidFill>
                <a:latin typeface="Times New Roman"/>
                <a:ea typeface="Times New Roman"/>
                <a:cs typeface="Times New Roman"/>
                <a:sym typeface="Times New Roman"/>
              </a:rPr>
              <a:t>from given several choices.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Most of the properties are same as RadioButtonList control, but the main difference is that you can select more than one item from CheckBoxList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CheckBoxList control is easier for use, when you have set of options of checkboxes.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When you click on the RepeatDirection button the layout will be changed as Horizontal.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By default, RepeatDirection is set to RepeatDirection.Vertical.</a:t>
            </a:r>
            <a:endParaRPr sz="2000">
              <a:solidFill>
                <a:schemeClr val="dk1"/>
              </a:solidFill>
              <a:latin typeface="Times New Roman"/>
              <a:ea typeface="Times New Roman"/>
              <a:cs typeface="Times New Roman"/>
              <a:sym typeface="Times New Roman"/>
            </a:endParaRPr>
          </a:p>
        </p:txBody>
      </p:sp>
      <p:pic>
        <p:nvPicPr>
          <p:cNvPr id="2097177" name="Google Shape;389;g13ec21edbd3_2_50"/>
          <p:cNvPicPr preferRelativeResize="0">
            <a:picLocks/>
          </p:cNvPicPr>
          <p:nvPr/>
        </p:nvPicPr>
        <p:blipFill rotWithShape="1">
          <a:blip xmlns:r="http://schemas.openxmlformats.org/officeDocument/2006/relationships" r:embed="rId1">
            <a:alphaModFix/>
          </a:blip>
          <a:srcRect l="0" t="0" r="0" b="0"/>
          <a:stretch>
            <a:fillRect/>
          </a:stretch>
        </p:blipFill>
        <p:spPr>
          <a:xfrm>
            <a:off x="9961908" y="2516463"/>
            <a:ext cx="1819275" cy="3971925"/>
          </a:xfrm>
          <a:prstGeom prst="rect"/>
          <a:noFill/>
          <a:ln>
            <a:noFill/>
          </a:ln>
        </p:spPr>
      </p:pic>
      <p:pic>
        <p:nvPicPr>
          <p:cNvPr id="2097178" name="Google Shape;390;g13ec21edbd3_2_50"/>
          <p:cNvPicPr preferRelativeResize="0">
            <a:picLocks/>
          </p:cNvPicPr>
          <p:nvPr/>
        </p:nvPicPr>
        <p:blipFill rotWithShape="1">
          <a:blip xmlns:r="http://schemas.openxmlformats.org/officeDocument/2006/relationships" r:embed="rId2">
            <a:alphaModFix/>
          </a:blip>
          <a:srcRect l="0" t="0" r="0" b="0"/>
          <a:stretch>
            <a:fillRect/>
          </a:stretch>
        </p:blipFill>
        <p:spPr>
          <a:xfrm>
            <a:off x="2450823" y="3940450"/>
            <a:ext cx="5858289" cy="777324"/>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189"/>
        <p:cNvGrpSpPr/>
        <p:nvPr/>
      </p:nvGrpSpPr>
      <p:grpSpPr>
        <a:xfrm>
          <a:off x="0" y="0"/>
          <a:ext cx="0" cy="0"/>
          <a:chOff x="0" y="0"/>
          <a:chExt cx="0" cy="0"/>
        </a:xfrm>
      </p:grpSpPr>
      <p:sp>
        <p:nvSpPr>
          <p:cNvPr id="1048604" name="Google Shape;190;p18"/>
          <p:cNvSpPr txBox="1"/>
          <p:nvPr>
            <p:ph type="body" idx="1"/>
          </p:nvPr>
        </p:nvSpPr>
        <p:spPr>
          <a:xfrm>
            <a:off x="1143000" y="858416"/>
            <a:ext cx="9872871" cy="523758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lang="en-US">
                <a:solidFill>
                  <a:schemeClr val="dk1"/>
                </a:solidFill>
                <a:latin typeface="Times New Roman"/>
                <a:ea typeface="Times New Roman"/>
                <a:cs typeface="Times New Roman"/>
                <a:sym typeface="Times New Roman"/>
              </a:rPr>
              <a:t>DropdownList</a:t>
            </a:r>
            <a:r>
              <a:rPr sz="2000" lang="en-US">
                <a:solidFill>
                  <a:schemeClr val="dk1"/>
                </a:solidFill>
                <a:latin typeface="Times New Roman"/>
                <a:ea typeface="Times New Roman"/>
                <a:cs typeface="Times New Roman"/>
                <a:sym typeface="Times New Roman"/>
              </a:rPr>
              <a:t>  &lt;asp:dropdownlist&gt;…&lt;/asp:dropdownlist&gt;</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pic>
        <p:nvPicPr>
          <p:cNvPr id="2097152" name="Google Shape;191;p18"/>
          <p:cNvPicPr preferRelativeResize="0">
            <a:picLocks/>
          </p:cNvPicPr>
          <p:nvPr/>
        </p:nvPicPr>
        <p:blipFill rotWithShape="1">
          <a:blip xmlns:r="http://schemas.openxmlformats.org/officeDocument/2006/relationships" r:embed="rId1">
            <a:alphaModFix/>
          </a:blip>
          <a:srcRect l="0" t="0" r="0" b="0"/>
          <a:stretch>
            <a:fillRect/>
          </a:stretch>
        </p:blipFill>
        <p:spPr>
          <a:xfrm>
            <a:off x="1073021" y="1362268"/>
            <a:ext cx="10347648" cy="4945225"/>
          </a:xfrm>
          <a:prstGeom prst="rect"/>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90" name="Shape 394"/>
        <p:cNvGrpSpPr/>
        <p:nvPr/>
      </p:nvGrpSpPr>
      <p:grpSpPr>
        <a:xfrm>
          <a:off x="0" y="0"/>
          <a:ext cx="0" cy="0"/>
          <a:chOff x="0" y="0"/>
          <a:chExt cx="0" cy="0"/>
        </a:xfrm>
      </p:grpSpPr>
      <p:sp>
        <p:nvSpPr>
          <p:cNvPr id="1048721" name="Google Shape;395;g13ec21edbd3_2_56"/>
          <p:cNvSpPr txBox="1"/>
          <p:nvPr>
            <p:ph type="body" idx="1"/>
          </p:nvPr>
        </p:nvSpPr>
        <p:spPr>
          <a:xfrm>
            <a:off x="583096" y="543339"/>
            <a:ext cx="10432775" cy="5552661"/>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600"/>
              <a:buNone/>
            </a:pPr>
            <a:r>
              <a:rPr sz="2000" lang="en-US">
                <a:solidFill>
                  <a:schemeClr val="dk1"/>
                </a:solidFill>
                <a:latin typeface="Times New Roman"/>
                <a:ea typeface="Times New Roman"/>
                <a:cs typeface="Times New Roman"/>
                <a:sym typeface="Times New Roman"/>
              </a:rPr>
              <a:t>5. </a:t>
            </a:r>
            <a:r>
              <a:rPr b="1" sz="2000" lang="en-US">
                <a:solidFill>
                  <a:schemeClr val="dk1"/>
                </a:solidFill>
                <a:latin typeface="Times New Roman"/>
                <a:ea typeface="Times New Roman"/>
                <a:cs typeface="Times New Roman"/>
                <a:sym typeface="Times New Roman"/>
              </a:rPr>
              <a:t>BulletedList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BulletedList control is very rich in displaying the items in different styles.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It dispalys the list either in unordered or ordered list. Each list item can be rendered as plain text, a LinkButton control, or a link to another web page.</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BulletedList control supports the </a:t>
            </a:r>
            <a:r>
              <a:rPr b="1" sz="2000" lang="en-US">
                <a:solidFill>
                  <a:schemeClr val="dk1"/>
                </a:solidFill>
                <a:latin typeface="Times New Roman"/>
                <a:ea typeface="Times New Roman"/>
                <a:cs typeface="Times New Roman"/>
                <a:sym typeface="Times New Roman"/>
              </a:rPr>
              <a:t>BulletStyle</a:t>
            </a:r>
            <a:r>
              <a:rPr sz="2000" lang="en-US">
                <a:solidFill>
                  <a:schemeClr val="dk1"/>
                </a:solidFill>
                <a:latin typeface="Times New Roman"/>
                <a:ea typeface="Times New Roman"/>
                <a:cs typeface="Times New Roman"/>
                <a:sym typeface="Times New Roman"/>
              </a:rPr>
              <a:t> property.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default value of BulletStyle property is NotSet and rendered as in list of bulleted items.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BulletedList control also supports the DisplayMode property that is used to modify the appearance of list items.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Possible values are as follows:</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HyperLink</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LinkButton</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Text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93" name="Shape 399"/>
        <p:cNvGrpSpPr/>
        <p:nvPr/>
      </p:nvGrpSpPr>
      <p:grpSpPr>
        <a:xfrm>
          <a:off x="0" y="0"/>
          <a:ext cx="0" cy="0"/>
          <a:chOff x="0" y="0"/>
          <a:chExt cx="0" cy="0"/>
        </a:xfrm>
      </p:grpSpPr>
      <p:sp>
        <p:nvSpPr>
          <p:cNvPr id="1048724" name="Google Shape;400;g13ec21edbd3_2_60"/>
          <p:cNvSpPr txBox="1"/>
          <p:nvPr>
            <p:ph type="body" idx="1"/>
          </p:nvPr>
        </p:nvSpPr>
        <p:spPr>
          <a:xfrm>
            <a:off x="477078" y="384313"/>
            <a:ext cx="11343861" cy="5711687"/>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chemeClr val="dk1"/>
                </a:solidFill>
                <a:latin typeface="Times New Roman"/>
                <a:ea typeface="Times New Roman"/>
                <a:cs typeface="Times New Roman"/>
                <a:sym typeface="Times New Roman"/>
              </a:rPr>
              <a:t>When you click on different button, the button style of list control will be changed accordingly.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In this example we have used Command Button concept. </a:t>
            </a:r>
            <a:endParaRPr>
              <a:solidFill>
                <a:schemeClr val="dk1"/>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p>
        </p:txBody>
      </p:sp>
      <p:pic>
        <p:nvPicPr>
          <p:cNvPr id="2097179" name="Google Shape;401;g13ec21edbd3_2_60"/>
          <p:cNvPicPr preferRelativeResize="0">
            <a:picLocks/>
          </p:cNvPicPr>
          <p:nvPr/>
        </p:nvPicPr>
        <p:blipFill rotWithShape="1">
          <a:blip xmlns:r="http://schemas.openxmlformats.org/officeDocument/2006/relationships" r:embed="rId1">
            <a:alphaModFix/>
          </a:blip>
          <a:srcRect l="0" t="0" r="0" b="0"/>
          <a:stretch>
            <a:fillRect/>
          </a:stretch>
        </p:blipFill>
        <p:spPr>
          <a:xfrm>
            <a:off x="1603513" y="1563757"/>
            <a:ext cx="8348870" cy="4249599"/>
          </a:xfrm>
          <a:prstGeom prst="rect"/>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96" name="Shape 405"/>
        <p:cNvGrpSpPr/>
        <p:nvPr/>
      </p:nvGrpSpPr>
      <p:grpSpPr>
        <a:xfrm>
          <a:off x="0" y="0"/>
          <a:ext cx="0" cy="0"/>
          <a:chOff x="0" y="0"/>
          <a:chExt cx="0" cy="0"/>
        </a:xfrm>
      </p:grpSpPr>
      <p:pic>
        <p:nvPicPr>
          <p:cNvPr id="2097180" name="Google Shape;406;g13ec21edbd3_2_6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707784" y="827674"/>
            <a:ext cx="2870304" cy="4340673"/>
          </a:xfrm>
          <a:prstGeom prst="rect"/>
          <a:noFill/>
          <a:ln>
            <a:noFill/>
          </a:ln>
        </p:spPr>
      </p:pic>
      <p:pic>
        <p:nvPicPr>
          <p:cNvPr id="2097181" name="Google Shape;407;g13ec21edbd3_2_65"/>
          <p:cNvPicPr preferRelativeResize="0">
            <a:picLocks/>
          </p:cNvPicPr>
          <p:nvPr/>
        </p:nvPicPr>
        <p:blipFill rotWithShape="1">
          <a:blip xmlns:r="http://schemas.openxmlformats.org/officeDocument/2006/relationships" r:embed="rId2">
            <a:alphaModFix/>
          </a:blip>
          <a:srcRect l="0" t="0" r="0" b="0"/>
          <a:stretch>
            <a:fillRect/>
          </a:stretch>
        </p:blipFill>
        <p:spPr>
          <a:xfrm>
            <a:off x="4130985" y="1020418"/>
            <a:ext cx="2870304" cy="3697355"/>
          </a:xfrm>
          <a:prstGeom prst="rect"/>
          <a:noFill/>
          <a:ln>
            <a:noFill/>
          </a:ln>
        </p:spPr>
      </p:pic>
      <p:pic>
        <p:nvPicPr>
          <p:cNvPr id="2097182" name="Google Shape;408;g13ec21edbd3_2_65"/>
          <p:cNvPicPr preferRelativeResize="0">
            <a:picLocks/>
          </p:cNvPicPr>
          <p:nvPr/>
        </p:nvPicPr>
        <p:blipFill rotWithShape="1">
          <a:blip xmlns:r="http://schemas.openxmlformats.org/officeDocument/2006/relationships" r:embed="rId3">
            <a:alphaModFix/>
          </a:blip>
          <a:srcRect l="0" t="0" r="0" b="0"/>
          <a:stretch>
            <a:fillRect/>
          </a:stretch>
        </p:blipFill>
        <p:spPr>
          <a:xfrm>
            <a:off x="8011560" y="1120637"/>
            <a:ext cx="2870304" cy="3371850"/>
          </a:xfrm>
          <a:prstGeom prst="rect"/>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99" name="Shape 412"/>
        <p:cNvGrpSpPr/>
        <p:nvPr/>
      </p:nvGrpSpPr>
      <p:grpSpPr>
        <a:xfrm>
          <a:off x="0" y="0"/>
          <a:ext cx="0" cy="0"/>
          <a:chOff x="0" y="0"/>
          <a:chExt cx="0" cy="0"/>
        </a:xfrm>
      </p:grpSpPr>
      <p:sp>
        <p:nvSpPr>
          <p:cNvPr id="1048729" name="Google Shape;413;p29"/>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730" name="Google Shape;414;p29"/>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2" name="Shape 195"/>
        <p:cNvGrpSpPr/>
        <p:nvPr/>
      </p:nvGrpSpPr>
      <p:grpSpPr>
        <a:xfrm>
          <a:off x="0" y="0"/>
          <a:ext cx="0" cy="0"/>
          <a:chOff x="0" y="0"/>
          <a:chExt cx="0" cy="0"/>
        </a:xfrm>
      </p:grpSpPr>
      <p:pic>
        <p:nvPicPr>
          <p:cNvPr id="2097153" name="Google Shape;196;p19"/>
          <p:cNvPicPr preferRelativeResize="0">
            <a:picLocks/>
          </p:cNvPicPr>
          <p:nvPr/>
        </p:nvPicPr>
        <p:blipFill rotWithShape="1">
          <a:blip xmlns:r="http://schemas.openxmlformats.org/officeDocument/2006/relationships" r:embed="rId1">
            <a:alphaModFix/>
          </a:blip>
          <a:srcRect l="0" t="0" r="0" b="0"/>
          <a:stretch>
            <a:fillRect/>
          </a:stretch>
        </p:blipFill>
        <p:spPr>
          <a:xfrm>
            <a:off x="1013295" y="728733"/>
            <a:ext cx="10435366" cy="5249212"/>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5" name="Shape 200"/>
        <p:cNvGrpSpPr/>
        <p:nvPr/>
      </p:nvGrpSpPr>
      <p:grpSpPr>
        <a:xfrm>
          <a:off x="0" y="0"/>
          <a:ext cx="0" cy="0"/>
          <a:chOff x="0" y="0"/>
          <a:chExt cx="0" cy="0"/>
        </a:xfrm>
      </p:grpSpPr>
      <p:pic>
        <p:nvPicPr>
          <p:cNvPr id="2097154" name="Google Shape;201;p20"/>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531829" y="325167"/>
            <a:ext cx="11102452" cy="3103833"/>
          </a:xfrm>
          <a:prstGeom prst="rect"/>
          <a:noFill/>
          <a:ln>
            <a:noFill/>
          </a:ln>
        </p:spPr>
      </p:pic>
      <p:pic>
        <p:nvPicPr>
          <p:cNvPr id="2097155" name="Google Shape;202;p20"/>
          <p:cNvPicPr preferRelativeResize="0">
            <a:picLocks/>
          </p:cNvPicPr>
          <p:nvPr/>
        </p:nvPicPr>
        <p:blipFill rotWithShape="1">
          <a:blip xmlns:r="http://schemas.openxmlformats.org/officeDocument/2006/relationships" r:embed="rId2">
            <a:alphaModFix/>
          </a:blip>
          <a:srcRect l="0" t="0" r="0" b="0"/>
          <a:stretch>
            <a:fillRect/>
          </a:stretch>
        </p:blipFill>
        <p:spPr>
          <a:xfrm>
            <a:off x="722533" y="3428999"/>
            <a:ext cx="10911748" cy="3103834"/>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8" name="Shape 206"/>
        <p:cNvGrpSpPr/>
        <p:nvPr/>
      </p:nvGrpSpPr>
      <p:grpSpPr>
        <a:xfrm>
          <a:off x="0" y="0"/>
          <a:ext cx="0" cy="0"/>
          <a:chOff x="0" y="0"/>
          <a:chExt cx="0" cy="0"/>
        </a:xfrm>
      </p:grpSpPr>
      <p:pic>
        <p:nvPicPr>
          <p:cNvPr id="2097156" name="Google Shape;207;p21"/>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895739" y="1050472"/>
            <a:ext cx="10394302" cy="4622540"/>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1" name="Shape 211"/>
        <p:cNvGrpSpPr/>
        <p:nvPr/>
      </p:nvGrpSpPr>
      <p:grpSpPr>
        <a:xfrm>
          <a:off x="0" y="0"/>
          <a:ext cx="0" cy="0"/>
          <a:chOff x="0" y="0"/>
          <a:chExt cx="0" cy="0"/>
        </a:xfrm>
      </p:grpSpPr>
      <p:pic>
        <p:nvPicPr>
          <p:cNvPr id="2097157" name="Google Shape;212;p22"/>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306287" y="970384"/>
            <a:ext cx="9927770" cy="5125616"/>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4" name="Shape 217"/>
        <p:cNvGrpSpPr/>
        <p:nvPr/>
      </p:nvGrpSpPr>
      <p:grpSpPr>
        <a:xfrm>
          <a:off x="0" y="0"/>
          <a:ext cx="0" cy="0"/>
          <a:chOff x="0" y="0"/>
          <a:chExt cx="0" cy="0"/>
        </a:xfrm>
      </p:grpSpPr>
      <p:pic>
        <p:nvPicPr>
          <p:cNvPr id="2097158" name="Google Shape;218;p23"/>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194318" y="382782"/>
            <a:ext cx="9853127" cy="6064671"/>
          </a:xfrm>
          <a:prstGeom prst="rect"/>
          <a:noFill/>
          <a:ln>
            <a:noFill/>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bd9df0b7cc2f4f6da339b97ec97bc358</vt:lpwstr>
  </property>
</Properties>
</file>