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type="screen16x9" cy="6858000" cx="12192000"/>
  <p:notesSz cx="6858000" cy="9144000"/>
  <p:embeddedFontLst>
    <p:embeddedFont>
      <p:font typeface="Corbel"/>
      <p:regular r:id="rId31"/>
      <p:bold r:id="rId32"/>
      <p:italic r:id="rId33"/>
      <p:boldItalic r:id="rId34"/>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font" Target="fonts/font1.fntdata"/><Relationship Id="rId32" Type="http://schemas.openxmlformats.org/officeDocument/2006/relationships/font" Target="fonts/font2.fntdata"/><Relationship Id="rId33" Type="http://schemas.openxmlformats.org/officeDocument/2006/relationships/font" Target="fonts/font3.fntdata"/><Relationship Id="rId34" Type="http://schemas.openxmlformats.org/officeDocument/2006/relationships/font" Target="fonts/font4.fntdata"/><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57" name="Shape 2"/>
        <p:cNvGrpSpPr/>
        <p:nvPr/>
      </p:nvGrpSpPr>
      <p:grpSpPr>
        <a:xfrm>
          <a:off x="0" y="0"/>
          <a:ext cx="0" cy="0"/>
          <a:chOff x="0" y="0"/>
          <a:chExt cx="0" cy="0"/>
        </a:xfrm>
      </p:grpSpPr>
      <p:sp>
        <p:nvSpPr>
          <p:cNvPr id="1048795"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96"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97"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98"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99"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800"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67"/>
        <p:cNvGrpSpPr/>
        <p:nvPr/>
      </p:nvGrpSpPr>
      <p:grpSpPr>
        <a:xfrm>
          <a:off x="0" y="0"/>
          <a:ext cx="0" cy="0"/>
          <a:chOff x="0" y="0"/>
          <a:chExt cx="0" cy="0"/>
        </a:xfrm>
      </p:grpSpPr>
      <p:sp>
        <p:nvSpPr>
          <p:cNvPr id="1048589" name="Google Shape;168;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169;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170;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219"/>
        <p:cNvGrpSpPr/>
        <p:nvPr/>
      </p:nvGrpSpPr>
      <p:grpSpPr>
        <a:xfrm>
          <a:off x="0" y="0"/>
          <a:ext cx="0" cy="0"/>
          <a:chOff x="0" y="0"/>
          <a:chExt cx="0" cy="0"/>
        </a:xfrm>
      </p:grpSpPr>
      <p:sp>
        <p:nvSpPr>
          <p:cNvPr id="1048625" name="Google Shape;220;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6" name="Google Shape;221;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224"/>
        <p:cNvGrpSpPr/>
        <p:nvPr/>
      </p:nvGrpSpPr>
      <p:grpSpPr>
        <a:xfrm>
          <a:off x="0" y="0"/>
          <a:ext cx="0" cy="0"/>
          <a:chOff x="0" y="0"/>
          <a:chExt cx="0" cy="0"/>
        </a:xfrm>
      </p:grpSpPr>
      <p:sp>
        <p:nvSpPr>
          <p:cNvPr id="1048628" name="Google Shape;225;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9" name="Google Shape;226;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232"/>
        <p:cNvGrpSpPr/>
        <p:nvPr/>
      </p:nvGrpSpPr>
      <p:grpSpPr>
        <a:xfrm>
          <a:off x="0" y="0"/>
          <a:ext cx="0" cy="0"/>
          <a:chOff x="0" y="0"/>
          <a:chExt cx="0" cy="0"/>
        </a:xfrm>
      </p:grpSpPr>
      <p:sp>
        <p:nvSpPr>
          <p:cNvPr id="1048631" name="Google Shape;233;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2" name="Google Shape;234;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239"/>
        <p:cNvGrpSpPr/>
        <p:nvPr/>
      </p:nvGrpSpPr>
      <p:grpSpPr>
        <a:xfrm>
          <a:off x="0" y="0"/>
          <a:ext cx="0" cy="0"/>
          <a:chOff x="0" y="0"/>
          <a:chExt cx="0" cy="0"/>
        </a:xfrm>
      </p:grpSpPr>
      <p:sp>
        <p:nvSpPr>
          <p:cNvPr id="1048634" name="Google Shape;240;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5" name="Google Shape;241;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244"/>
        <p:cNvGrpSpPr/>
        <p:nvPr/>
      </p:nvGrpSpPr>
      <p:grpSpPr>
        <a:xfrm>
          <a:off x="0" y="0"/>
          <a:ext cx="0" cy="0"/>
          <a:chOff x="0" y="0"/>
          <a:chExt cx="0" cy="0"/>
        </a:xfrm>
      </p:grpSpPr>
      <p:sp>
        <p:nvSpPr>
          <p:cNvPr id="1048637" name="Google Shape;245;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8" name="Google Shape;246;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250"/>
        <p:cNvGrpSpPr/>
        <p:nvPr/>
      </p:nvGrpSpPr>
      <p:grpSpPr>
        <a:xfrm>
          <a:off x="0" y="0"/>
          <a:ext cx="0" cy="0"/>
          <a:chOff x="0" y="0"/>
          <a:chExt cx="0" cy="0"/>
        </a:xfrm>
      </p:grpSpPr>
      <p:sp>
        <p:nvSpPr>
          <p:cNvPr id="1048639" name="Google Shape;251;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0" name="Google Shape;252;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257"/>
        <p:cNvGrpSpPr/>
        <p:nvPr/>
      </p:nvGrpSpPr>
      <p:grpSpPr>
        <a:xfrm>
          <a:off x="0" y="0"/>
          <a:ext cx="0" cy="0"/>
          <a:chOff x="0" y="0"/>
          <a:chExt cx="0" cy="0"/>
        </a:xfrm>
      </p:grpSpPr>
      <p:sp>
        <p:nvSpPr>
          <p:cNvPr id="1048653" name="Google Shape;258;g14070845f5b_2_7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4" name="Google Shape;259;g14070845f5b_2_7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5" name="Google Shape;260;g14070845f5b_2_79: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263"/>
        <p:cNvGrpSpPr/>
        <p:nvPr/>
      </p:nvGrpSpPr>
      <p:grpSpPr>
        <a:xfrm>
          <a:off x="0" y="0"/>
          <a:ext cx="0" cy="0"/>
          <a:chOff x="0" y="0"/>
          <a:chExt cx="0" cy="0"/>
        </a:xfrm>
      </p:grpSpPr>
      <p:sp>
        <p:nvSpPr>
          <p:cNvPr id="1048657" name="Google Shape;264;g14070845f5b_2_8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8" name="Google Shape;265;g14070845f5b_2_8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9" name="Google Shape;266;g14070845f5b_2_85: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270"/>
        <p:cNvGrpSpPr/>
        <p:nvPr/>
      </p:nvGrpSpPr>
      <p:grpSpPr>
        <a:xfrm>
          <a:off x="0" y="0"/>
          <a:ext cx="0" cy="0"/>
          <a:chOff x="0" y="0"/>
          <a:chExt cx="0" cy="0"/>
        </a:xfrm>
      </p:grpSpPr>
      <p:sp>
        <p:nvSpPr>
          <p:cNvPr id="1048661" name="Google Shape;271;g14070845f5b_2_9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2" name="Google Shape;272;g14070845f5b_2_9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275"/>
        <p:cNvGrpSpPr/>
        <p:nvPr/>
      </p:nvGrpSpPr>
      <p:grpSpPr>
        <a:xfrm>
          <a:off x="0" y="0"/>
          <a:ext cx="0" cy="0"/>
          <a:chOff x="0" y="0"/>
          <a:chExt cx="0" cy="0"/>
        </a:xfrm>
      </p:grpSpPr>
      <p:sp>
        <p:nvSpPr>
          <p:cNvPr id="1048664" name="Google Shape;276;g14070845f5b_2_9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5" name="Google Shape;277;g14070845f5b_2_9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73"/>
        <p:cNvGrpSpPr/>
        <p:nvPr/>
      </p:nvGrpSpPr>
      <p:grpSpPr>
        <a:xfrm>
          <a:off x="0" y="0"/>
          <a:ext cx="0" cy="0"/>
          <a:chOff x="0" y="0"/>
          <a:chExt cx="0" cy="0"/>
        </a:xfrm>
      </p:grpSpPr>
      <p:sp>
        <p:nvSpPr>
          <p:cNvPr id="1048599" name="Google Shape;174;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0" name="Google Shape;175;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1" name="Google Shape;176;p2: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280"/>
        <p:cNvGrpSpPr/>
        <p:nvPr/>
      </p:nvGrpSpPr>
      <p:grpSpPr>
        <a:xfrm>
          <a:off x="0" y="0"/>
          <a:ext cx="0" cy="0"/>
          <a:chOff x="0" y="0"/>
          <a:chExt cx="0" cy="0"/>
        </a:xfrm>
      </p:grpSpPr>
      <p:sp>
        <p:nvSpPr>
          <p:cNvPr id="1048667" name="Google Shape;281;g14070845f5b_2_9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8" name="Google Shape;282;g14070845f5b_2_9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286"/>
        <p:cNvGrpSpPr/>
        <p:nvPr/>
      </p:nvGrpSpPr>
      <p:grpSpPr>
        <a:xfrm>
          <a:off x="0" y="0"/>
          <a:ext cx="0" cy="0"/>
          <a:chOff x="0" y="0"/>
          <a:chExt cx="0" cy="0"/>
        </a:xfrm>
      </p:grpSpPr>
      <p:sp>
        <p:nvSpPr>
          <p:cNvPr id="1048672" name="Google Shape;287;g14070845f5b_2_10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3" name="Google Shape;288;g14070845f5b_2_10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294"/>
        <p:cNvGrpSpPr/>
        <p:nvPr/>
      </p:nvGrpSpPr>
      <p:grpSpPr>
        <a:xfrm>
          <a:off x="0" y="0"/>
          <a:ext cx="0" cy="0"/>
          <a:chOff x="0" y="0"/>
          <a:chExt cx="0" cy="0"/>
        </a:xfrm>
      </p:grpSpPr>
      <p:sp>
        <p:nvSpPr>
          <p:cNvPr id="1048675" name="Google Shape;295;g14070845f5b_2_1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6" name="Google Shape;296;g14070845f5b_2_1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300"/>
        <p:cNvGrpSpPr/>
        <p:nvPr/>
      </p:nvGrpSpPr>
      <p:grpSpPr>
        <a:xfrm>
          <a:off x="0" y="0"/>
          <a:ext cx="0" cy="0"/>
          <a:chOff x="0" y="0"/>
          <a:chExt cx="0" cy="0"/>
        </a:xfrm>
      </p:grpSpPr>
      <p:sp>
        <p:nvSpPr>
          <p:cNvPr id="1048678" name="Google Shape;301;g14070845f5b_2_1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9" name="Google Shape;302;g14070845f5b_2_1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0" name="Google Shape;303;g14070845f5b_2_116: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307"/>
        <p:cNvGrpSpPr/>
        <p:nvPr/>
      </p:nvGrpSpPr>
      <p:grpSpPr>
        <a:xfrm>
          <a:off x="0" y="0"/>
          <a:ext cx="0" cy="0"/>
          <a:chOff x="0" y="0"/>
          <a:chExt cx="0" cy="0"/>
        </a:xfrm>
      </p:grpSpPr>
      <p:sp>
        <p:nvSpPr>
          <p:cNvPr id="1048683" name="Google Shape;308;g14070845f5b_2_12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4" name="Google Shape;309;g14070845f5b_2_12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314"/>
        <p:cNvGrpSpPr/>
        <p:nvPr/>
      </p:nvGrpSpPr>
      <p:grpSpPr>
        <a:xfrm>
          <a:off x="0" y="0"/>
          <a:ext cx="0" cy="0"/>
          <a:chOff x="0" y="0"/>
          <a:chExt cx="0" cy="0"/>
        </a:xfrm>
      </p:grpSpPr>
      <p:sp>
        <p:nvSpPr>
          <p:cNvPr id="1048686" name="Google Shape;315;g14070845f5b_2_12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7" name="Google Shape;316;g14070845f5b_2_12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319"/>
        <p:cNvGrpSpPr/>
        <p:nvPr/>
      </p:nvGrpSpPr>
      <p:grpSpPr>
        <a:xfrm>
          <a:off x="0" y="0"/>
          <a:ext cx="0" cy="0"/>
          <a:chOff x="0" y="0"/>
          <a:chExt cx="0" cy="0"/>
        </a:xfrm>
      </p:grpSpPr>
      <p:sp>
        <p:nvSpPr>
          <p:cNvPr id="1048688" name="Google Shape;320;g14070845f5b_2_13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9" name="Google Shape;321;g14070845f5b_2_13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324"/>
        <p:cNvGrpSpPr/>
        <p:nvPr/>
      </p:nvGrpSpPr>
      <p:grpSpPr>
        <a:xfrm>
          <a:off x="0" y="0"/>
          <a:ext cx="0" cy="0"/>
          <a:chOff x="0" y="0"/>
          <a:chExt cx="0" cy="0"/>
        </a:xfrm>
      </p:grpSpPr>
      <p:sp>
        <p:nvSpPr>
          <p:cNvPr id="1048691" name="Google Shape;325;g14070845f5b_2_13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2" name="Google Shape;326;g14070845f5b_2_13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80"/>
        <p:cNvGrpSpPr/>
        <p:nvPr/>
      </p:nvGrpSpPr>
      <p:grpSpPr>
        <a:xfrm>
          <a:off x="0" y="0"/>
          <a:ext cx="0" cy="0"/>
          <a:chOff x="0" y="0"/>
          <a:chExt cx="0" cy="0"/>
        </a:xfrm>
      </p:grpSpPr>
      <p:sp>
        <p:nvSpPr>
          <p:cNvPr id="1048603" name="Google Shape;181;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82;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85"/>
        <p:cNvGrpSpPr/>
        <p:nvPr/>
      </p:nvGrpSpPr>
      <p:grpSpPr>
        <a:xfrm>
          <a:off x="0" y="0"/>
          <a:ext cx="0" cy="0"/>
          <a:chOff x="0" y="0"/>
          <a:chExt cx="0" cy="0"/>
        </a:xfrm>
      </p:grpSpPr>
      <p:sp>
        <p:nvSpPr>
          <p:cNvPr id="1048606" name="Google Shape;186;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7" name="Google Shape;187;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90"/>
        <p:cNvGrpSpPr/>
        <p:nvPr/>
      </p:nvGrpSpPr>
      <p:grpSpPr>
        <a:xfrm>
          <a:off x="0" y="0"/>
          <a:ext cx="0" cy="0"/>
          <a:chOff x="0" y="0"/>
          <a:chExt cx="0" cy="0"/>
        </a:xfrm>
      </p:grpSpPr>
      <p:sp>
        <p:nvSpPr>
          <p:cNvPr id="1048609" name="Google Shape;191;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0" name="Google Shape;192;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95"/>
        <p:cNvGrpSpPr/>
        <p:nvPr/>
      </p:nvGrpSpPr>
      <p:grpSpPr>
        <a:xfrm>
          <a:off x="0" y="0"/>
          <a:ext cx="0" cy="0"/>
          <a:chOff x="0" y="0"/>
          <a:chExt cx="0" cy="0"/>
        </a:xfrm>
      </p:grpSpPr>
      <p:sp>
        <p:nvSpPr>
          <p:cNvPr id="1048613" name="Google Shape;196;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4" name="Google Shape;197;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201"/>
        <p:cNvGrpSpPr/>
        <p:nvPr/>
      </p:nvGrpSpPr>
      <p:grpSpPr>
        <a:xfrm>
          <a:off x="0" y="0"/>
          <a:ext cx="0" cy="0"/>
          <a:chOff x="0" y="0"/>
          <a:chExt cx="0" cy="0"/>
        </a:xfrm>
      </p:grpSpPr>
      <p:sp>
        <p:nvSpPr>
          <p:cNvPr id="1048616" name="Google Shape;202;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7" name="Google Shape;203;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207"/>
        <p:cNvGrpSpPr/>
        <p:nvPr/>
      </p:nvGrpSpPr>
      <p:grpSpPr>
        <a:xfrm>
          <a:off x="0" y="0"/>
          <a:ext cx="0" cy="0"/>
          <a:chOff x="0" y="0"/>
          <a:chExt cx="0" cy="0"/>
        </a:xfrm>
      </p:grpSpPr>
      <p:sp>
        <p:nvSpPr>
          <p:cNvPr id="1048619" name="Google Shape;208;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209;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212"/>
        <p:cNvGrpSpPr/>
        <p:nvPr/>
      </p:nvGrpSpPr>
      <p:grpSpPr>
        <a:xfrm>
          <a:off x="0" y="0"/>
          <a:ext cx="0" cy="0"/>
          <a:chOff x="0" y="0"/>
          <a:chExt cx="0" cy="0"/>
        </a:xfrm>
      </p:grpSpPr>
      <p:sp>
        <p:nvSpPr>
          <p:cNvPr id="1048622" name="Google Shape;213;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3" name="Google Shape;214;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16"/>
        <p:cNvGrpSpPr/>
        <p:nvPr/>
      </p:nvGrpSpPr>
      <p:grpSpPr>
        <a:xfrm>
          <a:off x="0" y="0"/>
          <a:ext cx="0" cy="0"/>
          <a:chOff x="0" y="0"/>
          <a:chExt cx="0" cy="0"/>
        </a:xfrm>
      </p:grpSpPr>
      <p:sp>
        <p:nvSpPr>
          <p:cNvPr id="1048582" name="Google Shape;17;p19"/>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19"/>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19"/>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1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1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1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19"/>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51" name="Shape 76"/>
        <p:cNvGrpSpPr/>
        <p:nvPr/>
      </p:nvGrpSpPr>
      <p:grpSpPr>
        <a:xfrm>
          <a:off x="0" y="0"/>
          <a:ext cx="0" cy="0"/>
          <a:chOff x="0" y="0"/>
          <a:chExt cx="0" cy="0"/>
        </a:xfrm>
      </p:grpSpPr>
      <p:sp>
        <p:nvSpPr>
          <p:cNvPr id="1048762" name="Google Shape;77;p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3" name="Google Shape;78;p28"/>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64" name="Google Shape;79;p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5" name="Google Shape;80;p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6" name="Google Shape;81;p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49" name="Shape 82"/>
        <p:cNvGrpSpPr/>
        <p:nvPr/>
      </p:nvGrpSpPr>
      <p:grpSpPr>
        <a:xfrm>
          <a:off x="0" y="0"/>
          <a:ext cx="0" cy="0"/>
          <a:chOff x="0" y="0"/>
          <a:chExt cx="0" cy="0"/>
        </a:xfrm>
      </p:grpSpPr>
      <p:sp>
        <p:nvSpPr>
          <p:cNvPr id="1048751" name="Google Shape;83;p29"/>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2" name="Google Shape;84;p29"/>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53" name="Google Shape;85;p2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4" name="Google Shape;86;p2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5" name="Google Shape;87;p2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39" name="Shape 95"/>
        <p:cNvGrpSpPr/>
        <p:nvPr/>
      </p:nvGrpSpPr>
      <p:grpSpPr>
        <a:xfrm>
          <a:off x="0" y="0"/>
          <a:ext cx="0" cy="0"/>
          <a:chOff x="0" y="0"/>
          <a:chExt cx="0" cy="0"/>
        </a:xfrm>
      </p:grpSpPr>
      <p:sp>
        <p:nvSpPr>
          <p:cNvPr id="1048696" name="Google Shape;96;g14070845f5b_2_7"/>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7" name="Google Shape;97;g14070845f5b_2_7"/>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8" name="Google Shape;98;g14070845f5b_2_7"/>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699" name="Google Shape;99;g14070845f5b_2_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100;g14070845f5b_2_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1" name="Google Shape;101;g14070845f5b_2_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102;g14070845f5b_2_7"/>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01" name="Shape 103"/>
        <p:cNvGrpSpPr/>
        <p:nvPr/>
      </p:nvGrpSpPr>
      <p:grpSpPr>
        <a:xfrm>
          <a:off x="0" y="0"/>
          <a:ext cx="0" cy="0"/>
          <a:chOff x="0" y="0"/>
          <a:chExt cx="0" cy="0"/>
        </a:xfrm>
      </p:grpSpPr>
      <p:sp>
        <p:nvSpPr>
          <p:cNvPr id="1048647" name="Google Shape;104;g14070845f5b_2_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48" name="Google Shape;105;g14070845f5b_2_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49" name="Google Shape;106;g14070845f5b_2_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0" name="Google Shape;107;g14070845f5b_2_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1" name="Google Shape;108;g14070845f5b_2_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44" name="Shape 109"/>
        <p:cNvGrpSpPr/>
        <p:nvPr/>
      </p:nvGrpSpPr>
      <p:grpSpPr>
        <a:xfrm>
          <a:off x="0" y="0"/>
          <a:ext cx="0" cy="0"/>
          <a:chOff x="0" y="0"/>
          <a:chExt cx="0" cy="0"/>
        </a:xfrm>
      </p:grpSpPr>
      <p:sp>
        <p:nvSpPr>
          <p:cNvPr id="1048724" name="Google Shape;110;g14070845f5b_2_2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5" name="Google Shape;111;g14070845f5b_2_2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26" name="Google Shape;112;g14070845f5b_2_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7" name="Google Shape;113;g14070845f5b_2_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8" name="Google Shape;114;g14070845f5b_2_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0" name="Google Shape;115;g14070845f5b_2_2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43" name="Shape 116"/>
        <p:cNvGrpSpPr/>
        <p:nvPr/>
      </p:nvGrpSpPr>
      <p:grpSpPr>
        <a:xfrm>
          <a:off x="0" y="0"/>
          <a:ext cx="0" cy="0"/>
          <a:chOff x="0" y="0"/>
          <a:chExt cx="0" cy="0"/>
        </a:xfrm>
      </p:grpSpPr>
      <p:sp>
        <p:nvSpPr>
          <p:cNvPr id="1048718" name="Google Shape;117;g14070845f5b_2_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9" name="Google Shape;118;g14070845f5b_2_28"/>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20" name="Google Shape;119;g14070845f5b_2_28"/>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21" name="Google Shape;120;g14070845f5b_2_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2" name="Google Shape;121;g14070845f5b_2_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3" name="Google Shape;122;g14070845f5b_2_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47" name="Shape 123"/>
        <p:cNvGrpSpPr/>
        <p:nvPr/>
      </p:nvGrpSpPr>
      <p:grpSpPr>
        <a:xfrm>
          <a:off x="0" y="0"/>
          <a:ext cx="0" cy="0"/>
          <a:chOff x="0" y="0"/>
          <a:chExt cx="0" cy="0"/>
        </a:xfrm>
      </p:grpSpPr>
      <p:sp>
        <p:nvSpPr>
          <p:cNvPr id="1048739" name="Google Shape;124;g14070845f5b_2_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0" name="Google Shape;125;g14070845f5b_2_3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41" name="Google Shape;126;g14070845f5b_2_3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42" name="Google Shape;127;g14070845f5b_2_3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43" name="Google Shape;128;g14070845f5b_2_3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44" name="Google Shape;129;g14070845f5b_2_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5" name="Google Shape;130;g14070845f5b_2_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6" name="Google Shape;131;g14070845f5b_2_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46" name="Shape 132"/>
        <p:cNvGrpSpPr/>
        <p:nvPr/>
      </p:nvGrpSpPr>
      <p:grpSpPr>
        <a:xfrm>
          <a:off x="0" y="0"/>
          <a:ext cx="0" cy="0"/>
          <a:chOff x="0" y="0"/>
          <a:chExt cx="0" cy="0"/>
        </a:xfrm>
      </p:grpSpPr>
      <p:sp>
        <p:nvSpPr>
          <p:cNvPr id="1048735" name="Google Shape;133;g14070845f5b_2_4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6" name="Google Shape;134;g14070845f5b_2_4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7" name="Google Shape;135;g14070845f5b_2_4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8" name="Google Shape;136;g14070845f5b_2_4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38" name="Shape 137"/>
        <p:cNvGrpSpPr/>
        <p:nvPr/>
      </p:nvGrpSpPr>
      <p:grpSpPr>
        <a:xfrm>
          <a:off x="0" y="0"/>
          <a:ext cx="0" cy="0"/>
          <a:chOff x="0" y="0"/>
          <a:chExt cx="0" cy="0"/>
        </a:xfrm>
      </p:grpSpPr>
      <p:sp>
        <p:nvSpPr>
          <p:cNvPr id="1048693" name="Google Shape;138;g14070845f5b_2_4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139;g14070845f5b_2_4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5" name="Google Shape;140;g14070845f5b_2_4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45" name="Shape 141"/>
        <p:cNvGrpSpPr/>
        <p:nvPr/>
      </p:nvGrpSpPr>
      <p:grpSpPr>
        <a:xfrm>
          <a:off x="0" y="0"/>
          <a:ext cx="0" cy="0"/>
          <a:chOff x="0" y="0"/>
          <a:chExt cx="0" cy="0"/>
        </a:xfrm>
      </p:grpSpPr>
      <p:sp>
        <p:nvSpPr>
          <p:cNvPr id="1048729" name="Google Shape;142;g14070845f5b_2_53"/>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0" name="Google Shape;143;g14070845f5b_2_53"/>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31" name="Google Shape;144;g14070845f5b_2_53"/>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32" name="Google Shape;145;g14070845f5b_2_5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3" name="Google Shape;146;g14070845f5b_2_5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4" name="Google Shape;147;g14070845f5b_2_5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46" name="Shape 24"/>
        <p:cNvGrpSpPr/>
        <p:nvPr/>
      </p:nvGrpSpPr>
      <p:grpSpPr>
        <a:xfrm>
          <a:off x="0" y="0"/>
          <a:ext cx="0" cy="0"/>
          <a:chOff x="0" y="0"/>
          <a:chExt cx="0" cy="0"/>
        </a:xfrm>
      </p:grpSpPr>
      <p:sp>
        <p:nvSpPr>
          <p:cNvPr id="1048592" name="Google Shape;25;p2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2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2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2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2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40" name="Shape 148"/>
        <p:cNvGrpSpPr/>
        <p:nvPr/>
      </p:nvGrpSpPr>
      <p:grpSpPr>
        <a:xfrm>
          <a:off x="0" y="0"/>
          <a:ext cx="0" cy="0"/>
          <a:chOff x="0" y="0"/>
          <a:chExt cx="0" cy="0"/>
        </a:xfrm>
      </p:grpSpPr>
      <p:sp>
        <p:nvSpPr>
          <p:cNvPr id="1048702" name="Google Shape;149;g14070845f5b_2_6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3" name="Google Shape;150;g14070845f5b_2_60"/>
          <p:cNvSpPr/>
          <p:nvPr>
            <p:ph type="pic" idx="2"/>
          </p:nvPr>
        </p:nvSpPr>
        <p:spPr>
          <a:xfrm>
            <a:off x="5413248" y="1069847"/>
            <a:ext cx="6099048" cy="4800600"/>
          </a:xfrm>
          <a:prstGeom prst="rect"/>
          <a:noFill/>
          <a:ln>
            <a:noFill/>
          </a:ln>
        </p:spPr>
      </p:sp>
      <p:sp>
        <p:nvSpPr>
          <p:cNvPr id="1048704" name="Google Shape;151;g14070845f5b_2_6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05" name="Google Shape;152;g14070845f5b_2_6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6" name="Google Shape;153;g14070845f5b_2_6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154;g14070845f5b_2_6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41" name="Shape 155"/>
        <p:cNvGrpSpPr/>
        <p:nvPr/>
      </p:nvGrpSpPr>
      <p:grpSpPr>
        <a:xfrm>
          <a:off x="0" y="0"/>
          <a:ext cx="0" cy="0"/>
          <a:chOff x="0" y="0"/>
          <a:chExt cx="0" cy="0"/>
        </a:xfrm>
      </p:grpSpPr>
      <p:sp>
        <p:nvSpPr>
          <p:cNvPr id="1048708" name="Google Shape;156;g14070845f5b_2_6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9" name="Google Shape;157;g14070845f5b_2_67"/>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10" name="Google Shape;158;g14070845f5b_2_6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1" name="Google Shape;159;g14070845f5b_2_6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2" name="Google Shape;160;g14070845f5b_2_6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42" name="Shape 161"/>
        <p:cNvGrpSpPr/>
        <p:nvPr/>
      </p:nvGrpSpPr>
      <p:grpSpPr>
        <a:xfrm>
          <a:off x="0" y="0"/>
          <a:ext cx="0" cy="0"/>
          <a:chOff x="0" y="0"/>
          <a:chExt cx="0" cy="0"/>
        </a:xfrm>
      </p:grpSpPr>
      <p:sp>
        <p:nvSpPr>
          <p:cNvPr id="1048713" name="Google Shape;162;g14070845f5b_2_73"/>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4" name="Google Shape;163;g14070845f5b_2_73"/>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15" name="Google Shape;164;g14070845f5b_2_7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6" name="Google Shape;165;g14070845f5b_2_7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7" name="Google Shape;166;g14070845f5b_2_7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52" name="Shape 30"/>
        <p:cNvGrpSpPr/>
        <p:nvPr/>
      </p:nvGrpSpPr>
      <p:grpSpPr>
        <a:xfrm>
          <a:off x="0" y="0"/>
          <a:ext cx="0" cy="0"/>
          <a:chOff x="0" y="0"/>
          <a:chExt cx="0" cy="0"/>
        </a:xfrm>
      </p:grpSpPr>
      <p:sp>
        <p:nvSpPr>
          <p:cNvPr id="1048767" name="Google Shape;31;p2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8" name="Google Shape;32;p2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69" name="Google Shape;33;p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0" name="Google Shape;34;p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1" name="Google Shape;35;p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1" name="Google Shape;36;p2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53" name="Shape 37"/>
        <p:cNvGrpSpPr/>
        <p:nvPr/>
      </p:nvGrpSpPr>
      <p:grpSpPr>
        <a:xfrm>
          <a:off x="0" y="0"/>
          <a:ext cx="0" cy="0"/>
          <a:chOff x="0" y="0"/>
          <a:chExt cx="0" cy="0"/>
        </a:xfrm>
      </p:grpSpPr>
      <p:sp>
        <p:nvSpPr>
          <p:cNvPr id="1048772" name="Google Shape;38;p22"/>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3" name="Google Shape;39;p22"/>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74" name="Google Shape;40;p22"/>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75" name="Google Shape;41;p2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6" name="Google Shape;42;p2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7" name="Google Shape;43;p2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54" name="Shape 44"/>
        <p:cNvGrpSpPr/>
        <p:nvPr/>
      </p:nvGrpSpPr>
      <p:grpSpPr>
        <a:xfrm>
          <a:off x="0" y="0"/>
          <a:ext cx="0" cy="0"/>
          <a:chOff x="0" y="0"/>
          <a:chExt cx="0" cy="0"/>
        </a:xfrm>
      </p:grpSpPr>
      <p:sp>
        <p:nvSpPr>
          <p:cNvPr id="1048778" name="Google Shape;45;p2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9" name="Google Shape;46;p23"/>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80" name="Google Shape;47;p23"/>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81" name="Google Shape;48;p23"/>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82" name="Google Shape;49;p23"/>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83" name="Google Shape;50;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4" name="Google Shape;51;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5" name="Google Shape;52;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48" name="Shape 53"/>
        <p:cNvGrpSpPr/>
        <p:nvPr/>
      </p:nvGrpSpPr>
      <p:grpSpPr>
        <a:xfrm>
          <a:off x="0" y="0"/>
          <a:ext cx="0" cy="0"/>
          <a:chOff x="0" y="0"/>
          <a:chExt cx="0" cy="0"/>
        </a:xfrm>
      </p:grpSpPr>
      <p:sp>
        <p:nvSpPr>
          <p:cNvPr id="1048747" name="Google Shape;54;p2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8" name="Google Shape;55;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9" name="Google Shape;56;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0" name="Google Shape;57;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55" name="Shape 58"/>
        <p:cNvGrpSpPr/>
        <p:nvPr/>
      </p:nvGrpSpPr>
      <p:grpSpPr>
        <a:xfrm>
          <a:off x="0" y="0"/>
          <a:ext cx="0" cy="0"/>
          <a:chOff x="0" y="0"/>
          <a:chExt cx="0" cy="0"/>
        </a:xfrm>
      </p:grpSpPr>
      <p:sp>
        <p:nvSpPr>
          <p:cNvPr id="1048786" name="Google Shape;59;p2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7" name="Google Shape;60;p2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8" name="Google Shape;61;p2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56" name="Shape 62"/>
        <p:cNvGrpSpPr/>
        <p:nvPr/>
      </p:nvGrpSpPr>
      <p:grpSpPr>
        <a:xfrm>
          <a:off x="0" y="0"/>
          <a:ext cx="0" cy="0"/>
          <a:chOff x="0" y="0"/>
          <a:chExt cx="0" cy="0"/>
        </a:xfrm>
      </p:grpSpPr>
      <p:sp>
        <p:nvSpPr>
          <p:cNvPr id="1048789" name="Google Shape;63;p26"/>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0" name="Google Shape;64;p26"/>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91" name="Google Shape;65;p26"/>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92" name="Google Shape;66;p2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3" name="Google Shape;67;p2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4" name="Google Shape;68;p2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50" name="Shape 69"/>
        <p:cNvGrpSpPr/>
        <p:nvPr/>
      </p:nvGrpSpPr>
      <p:grpSpPr>
        <a:xfrm>
          <a:off x="0" y="0"/>
          <a:ext cx="0" cy="0"/>
          <a:chOff x="0" y="0"/>
          <a:chExt cx="0" cy="0"/>
        </a:xfrm>
      </p:grpSpPr>
      <p:sp>
        <p:nvSpPr>
          <p:cNvPr id="1048756" name="Google Shape;70;p27"/>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7" name="Google Shape;71;p27"/>
          <p:cNvSpPr/>
          <p:nvPr>
            <p:ph type="pic" idx="2"/>
          </p:nvPr>
        </p:nvSpPr>
        <p:spPr>
          <a:xfrm>
            <a:off x="5413248" y="1069847"/>
            <a:ext cx="6099048" cy="4800600"/>
          </a:xfrm>
          <a:prstGeom prst="rect"/>
          <a:noFill/>
          <a:ln>
            <a:noFill/>
          </a:ln>
        </p:spPr>
      </p:sp>
      <p:sp>
        <p:nvSpPr>
          <p:cNvPr id="1048758" name="Google Shape;72;p27"/>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59" name="Google Shape;73;p2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0" name="Google Shape;74;p2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1" name="Google Shape;75;p2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3" name="Shape 9"/>
        <p:cNvGrpSpPr/>
        <p:nvPr/>
      </p:nvGrpSpPr>
      <p:grpSpPr>
        <a:xfrm>
          <a:off x="0" y="0"/>
          <a:ext cx="0" cy="0"/>
          <a:chOff x="0" y="0"/>
          <a:chExt cx="0" cy="0"/>
        </a:xfrm>
      </p:grpSpPr>
      <p:sp>
        <p:nvSpPr>
          <p:cNvPr id="1048576" name="Google Shape;10;p18"/>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1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18"/>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1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1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1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89" name="Shape 88"/>
        <p:cNvGrpSpPr/>
        <p:nvPr/>
      </p:nvGrpSpPr>
      <p:grpSpPr>
        <a:xfrm>
          <a:off x="0" y="0"/>
          <a:ext cx="0" cy="0"/>
          <a:chOff x="0" y="0"/>
          <a:chExt cx="0" cy="0"/>
        </a:xfrm>
      </p:grpSpPr>
      <p:sp>
        <p:nvSpPr>
          <p:cNvPr id="1048641" name="Google Shape;89;g14070845f5b_2_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42" name="Google Shape;90;g14070845f5b_2_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643" name="Google Shape;91;g14070845f5b_2_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644" name="Google Shape;92;g14070845f5b_2_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45" name="Google Shape;93;g14070845f5b_2_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46" name="Google Shape;94;g14070845f5b_2_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71"/>
        <p:cNvGrpSpPr/>
        <p:nvPr/>
      </p:nvGrpSpPr>
      <p:grpSpPr>
        <a:xfrm>
          <a:off x="0" y="0"/>
          <a:ext cx="0" cy="0"/>
          <a:chOff x="0" y="0"/>
          <a:chExt cx="0" cy="0"/>
        </a:xfrm>
      </p:grpSpPr>
      <p:sp>
        <p:nvSpPr>
          <p:cNvPr id="1048588" name="Google Shape;172;p1"/>
          <p:cNvSpPr/>
          <p:nvPr/>
        </p:nvSpPr>
        <p:spPr>
          <a:xfrm>
            <a:off x="1009934" y="914400"/>
            <a:ext cx="10029127" cy="47650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Lec-1</a:t>
            </a:r>
            <a:r>
              <a:rPr b="1" sz="5400" lang="en-US">
                <a:solidFill>
                  <a:srgbClr val="262626"/>
                </a:solidFill>
                <a:latin typeface="Corbel"/>
                <a:ea typeface="Corbel"/>
                <a:cs typeface="Corbel"/>
                <a:sym typeface="Corbel"/>
              </a:rPr>
              <a:t>2</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Web Form Fundamentals</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 name="Shape 222"/>
        <p:cNvGrpSpPr/>
        <p:nvPr/>
      </p:nvGrpSpPr>
      <p:grpSpPr>
        <a:xfrm>
          <a:off x="0" y="0"/>
          <a:ext cx="0" cy="0"/>
          <a:chOff x="0" y="0"/>
          <a:chExt cx="0" cy="0"/>
        </a:xfrm>
      </p:grpSpPr>
      <p:sp>
        <p:nvSpPr>
          <p:cNvPr id="1048624" name="Google Shape;223;p10"/>
          <p:cNvSpPr txBox="1"/>
          <p:nvPr>
            <p:ph type="body" idx="1"/>
          </p:nvPr>
        </p:nvSpPr>
        <p:spPr>
          <a:xfrm>
            <a:off x="477078" y="331303"/>
            <a:ext cx="11290852" cy="6029739"/>
          </a:xfrm>
          <a:prstGeom prst="rect"/>
          <a:noFill/>
          <a:ln>
            <a:noFill/>
          </a:ln>
        </p:spPr>
        <p:txBody>
          <a:bodyPr anchor="t" anchorCtr="0" bIns="45700" lIns="91425" rIns="91425" spcFirstLastPara="1" tIns="45700" wrap="square">
            <a:normAutofit lnSpcReduction="10000"/>
          </a:bodyPr>
          <a:p>
            <a:pPr algn="l" indent="0" lvl="0" marL="45720" rtl="0">
              <a:lnSpc>
                <a:spcPct val="90000"/>
              </a:lnSpc>
              <a:spcBef>
                <a:spcPts val="0"/>
              </a:spcBef>
              <a:spcAft>
                <a:spcPts val="0"/>
              </a:spcAft>
              <a:buSzPts val="1920"/>
              <a:buNone/>
            </a:pPr>
            <a:r>
              <a:rPr b="1" sz="2400" lang="en-US">
                <a:solidFill>
                  <a:schemeClr val="dk1"/>
                </a:solidFill>
                <a:latin typeface="Times New Roman"/>
                <a:ea typeface="Times New Roman"/>
                <a:cs typeface="Times New Roman"/>
                <a:sym typeface="Times New Roman"/>
              </a:rPr>
              <a:t>3. RadioButtonList 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RadioButtonList Control is same as DropDownList but it displays a list of radio buttons that can be arranged either horizontally or vertically.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You can select </a:t>
            </a:r>
            <a:r>
              <a:rPr b="1" sz="2000" lang="en-US">
                <a:solidFill>
                  <a:schemeClr val="dk1"/>
                </a:solidFill>
                <a:latin typeface="Times New Roman"/>
                <a:ea typeface="Times New Roman"/>
                <a:cs typeface="Times New Roman"/>
                <a:sym typeface="Times New Roman"/>
              </a:rPr>
              <a:t>only one item </a:t>
            </a:r>
            <a:r>
              <a:rPr sz="2000" lang="en-US">
                <a:solidFill>
                  <a:schemeClr val="dk1"/>
                </a:solidFill>
                <a:latin typeface="Times New Roman"/>
                <a:ea typeface="Times New Roman"/>
                <a:cs typeface="Times New Roman"/>
                <a:sym typeface="Times New Roman"/>
              </a:rPr>
              <a:t>from the given RadioButtonList of options.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a:t>
            </a:r>
            <a:r>
              <a:rPr b="1" sz="2000" lang="en-US">
                <a:solidFill>
                  <a:schemeClr val="dk1"/>
                </a:solidFill>
                <a:latin typeface="Times New Roman"/>
                <a:ea typeface="Times New Roman"/>
                <a:cs typeface="Times New Roman"/>
                <a:sym typeface="Times New Roman"/>
              </a:rPr>
              <a:t>RadioButtonList</a:t>
            </a:r>
            <a:r>
              <a:rPr sz="2000" lang="en-US">
                <a:solidFill>
                  <a:schemeClr val="dk1"/>
                </a:solidFill>
                <a:latin typeface="Times New Roman"/>
                <a:ea typeface="Times New Roman"/>
                <a:cs typeface="Times New Roman"/>
                <a:sym typeface="Times New Roman"/>
              </a:rPr>
              <a:t> control supports three important properties that affect its layout:</a:t>
            </a:r>
            <a:br>
              <a:rPr sz="2000" lang="en-US">
                <a:solidFill>
                  <a:schemeClr val="dk1"/>
                </a:solidFill>
                <a:latin typeface="Times New Roman"/>
                <a:ea typeface="Times New Roman"/>
                <a:cs typeface="Times New Roman"/>
                <a:sym typeface="Times New Roman"/>
              </a:rPr>
            </a:br>
            <a:br>
              <a:rPr sz="2000" lang="en-US">
                <a:solidFill>
                  <a:schemeClr val="dk1"/>
                </a:solidFill>
                <a:latin typeface="Times New Roman"/>
                <a:ea typeface="Times New Roman"/>
                <a:cs typeface="Times New Roman"/>
                <a:sym typeface="Times New Roman"/>
              </a:rPr>
            </a:br>
            <a:r>
              <a:rPr b="1" sz="2000" lang="en-US">
                <a:solidFill>
                  <a:schemeClr val="dk1"/>
                </a:solidFill>
                <a:latin typeface="Times New Roman"/>
                <a:ea typeface="Times New Roman"/>
                <a:cs typeface="Times New Roman"/>
                <a:sym typeface="Times New Roman"/>
              </a:rPr>
              <a:t>RepeatColumns</a:t>
            </a:r>
            <a:r>
              <a:rPr sz="2000" lang="en-US">
                <a:solidFill>
                  <a:schemeClr val="dk1"/>
                </a:solidFill>
                <a:latin typeface="Times New Roman"/>
                <a:ea typeface="Times New Roman"/>
                <a:cs typeface="Times New Roman"/>
                <a:sym typeface="Times New Roman"/>
              </a:rPr>
              <a:t>: It displays the number of columns of radio buttons.</a:t>
            </a:r>
            <a:br>
              <a:rPr sz="2000" lang="en-US">
                <a:solidFill>
                  <a:schemeClr val="dk1"/>
                </a:solidFill>
                <a:latin typeface="Times New Roman"/>
                <a:ea typeface="Times New Roman"/>
                <a:cs typeface="Times New Roman"/>
                <a:sym typeface="Times New Roman"/>
              </a:rPr>
            </a:br>
            <a:r>
              <a:rPr b="1" sz="2000" lang="en-US">
                <a:solidFill>
                  <a:schemeClr val="dk1"/>
                </a:solidFill>
                <a:latin typeface="Times New Roman"/>
                <a:ea typeface="Times New Roman"/>
                <a:cs typeface="Times New Roman"/>
                <a:sym typeface="Times New Roman"/>
              </a:rPr>
              <a:t>RepeatDirection: </a:t>
            </a:r>
            <a:r>
              <a:rPr sz="2000" lang="en-US">
                <a:solidFill>
                  <a:schemeClr val="dk1"/>
                </a:solidFill>
                <a:latin typeface="Times New Roman"/>
                <a:ea typeface="Times New Roman"/>
                <a:cs typeface="Times New Roman"/>
                <a:sym typeface="Times New Roman"/>
              </a:rPr>
              <a:t>The direction that the radio buttons repeat. By default RepeatDirection value is vertical. Possible values are Horizontal and Vertical.</a:t>
            </a:r>
            <a:br>
              <a:rPr sz="2000" lang="en-US">
                <a:solidFill>
                  <a:schemeClr val="dk1"/>
                </a:solidFill>
                <a:latin typeface="Times New Roman"/>
                <a:ea typeface="Times New Roman"/>
                <a:cs typeface="Times New Roman"/>
                <a:sym typeface="Times New Roman"/>
              </a:rPr>
            </a:br>
            <a:r>
              <a:rPr b="1" sz="2000" lang="en-US">
                <a:solidFill>
                  <a:schemeClr val="dk1"/>
                </a:solidFill>
                <a:latin typeface="Times New Roman"/>
                <a:ea typeface="Times New Roman"/>
                <a:cs typeface="Times New Roman"/>
                <a:sym typeface="Times New Roman"/>
              </a:rPr>
              <a:t>RepeatLayout:</a:t>
            </a:r>
            <a:r>
              <a:rPr sz="2000" lang="en-US">
                <a:solidFill>
                  <a:schemeClr val="dk1"/>
                </a:solidFill>
                <a:latin typeface="Times New Roman"/>
                <a:ea typeface="Times New Roman"/>
                <a:cs typeface="Times New Roman"/>
                <a:sym typeface="Times New Roman"/>
              </a:rPr>
              <a:t> Determines whether the radio buttons display in an HTML table.</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Possible values are as follows:</a:t>
            </a:r>
            <a:br>
              <a:rPr sz="2000" lang="en-US">
                <a:solidFill>
                  <a:schemeClr val="dk1"/>
                </a:solidFill>
                <a:latin typeface="Times New Roman"/>
                <a:ea typeface="Times New Roman"/>
                <a:cs typeface="Times New Roman"/>
                <a:sym typeface="Times New Roman"/>
              </a:rPr>
            </a:br>
            <a:br>
              <a:rPr sz="2000" lang="en-US">
                <a:solidFill>
                  <a:schemeClr val="dk1"/>
                </a:solidFill>
                <a:latin typeface="Times New Roman"/>
                <a:ea typeface="Times New Roman"/>
                <a:cs typeface="Times New Roman"/>
                <a:sym typeface="Times New Roman"/>
              </a:rPr>
            </a:br>
            <a:r>
              <a:rPr sz="2000" lang="en-US">
                <a:solidFill>
                  <a:schemeClr val="dk1"/>
                </a:solidFill>
                <a:latin typeface="Times New Roman"/>
                <a:ea typeface="Times New Roman"/>
                <a:cs typeface="Times New Roman"/>
                <a:sym typeface="Times New Roman"/>
              </a:rPr>
              <a:t>Table</a:t>
            </a:r>
          </a:p>
          <a:p>
            <a:pPr algn="l" indent="-182880" lvl="0" marL="228600" rtl="0">
              <a:lnSpc>
                <a:spcPct val="90000"/>
              </a:lnSpc>
              <a:spcBef>
                <a:spcPts val="1400"/>
              </a:spcBef>
              <a:spcAft>
                <a:spcPts val="0"/>
              </a:spcAft>
              <a:buSzPts val="1600"/>
              <a:buFont typeface="Arial"/>
              <a:buChar char="•"/>
            </a:pPr>
            <a:r>
              <a:rPr sz="2000" lang="en-US">
                <a:solidFill>
                  <a:schemeClr val="dk1"/>
                </a:solidFill>
                <a:latin typeface="Times New Roman"/>
                <a:ea typeface="Times New Roman"/>
                <a:cs typeface="Times New Roman"/>
                <a:sym typeface="Times New Roman"/>
              </a:rPr>
              <a:t>Flow</a:t>
            </a:r>
          </a:p>
          <a:p>
            <a:pPr algn="l" indent="-182880" lvl="0" marL="228600" rtl="0">
              <a:lnSpc>
                <a:spcPct val="90000"/>
              </a:lnSpc>
              <a:spcBef>
                <a:spcPts val="1400"/>
              </a:spcBef>
              <a:spcAft>
                <a:spcPts val="0"/>
              </a:spcAft>
              <a:buSzPts val="1600"/>
              <a:buFont typeface="Arial"/>
              <a:buChar char="•"/>
            </a:pPr>
            <a:r>
              <a:rPr sz="2000" lang="en-US">
                <a:solidFill>
                  <a:schemeClr val="dk1"/>
                </a:solidFill>
                <a:latin typeface="Times New Roman"/>
                <a:ea typeface="Times New Roman"/>
                <a:cs typeface="Times New Roman"/>
                <a:sym typeface="Times New Roman"/>
              </a:rPr>
              <a:t>OrderedList</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Font typeface="Arial"/>
              <a:buChar char="•"/>
            </a:pPr>
            <a:r>
              <a:rPr sz="2000" lang="en-US">
                <a:solidFill>
                  <a:schemeClr val="dk1"/>
                </a:solidFill>
                <a:latin typeface="Times New Roman"/>
                <a:ea typeface="Times New Roman"/>
                <a:cs typeface="Times New Roman"/>
                <a:sym typeface="Times New Roman"/>
              </a:rPr>
              <a:t>UnorderedList</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4" name="Shape 227"/>
        <p:cNvGrpSpPr/>
        <p:nvPr/>
      </p:nvGrpSpPr>
      <p:grpSpPr>
        <a:xfrm>
          <a:off x="0" y="0"/>
          <a:ext cx="0" cy="0"/>
          <a:chOff x="0" y="0"/>
          <a:chExt cx="0" cy="0"/>
        </a:xfrm>
      </p:grpSpPr>
      <p:sp>
        <p:nvSpPr>
          <p:cNvPr id="1048627" name="Google Shape;228;p11"/>
          <p:cNvSpPr txBox="1"/>
          <p:nvPr>
            <p:ph type="body" idx="1"/>
          </p:nvPr>
        </p:nvSpPr>
        <p:spPr>
          <a:xfrm>
            <a:off x="331304" y="530087"/>
            <a:ext cx="11449879" cy="591047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You can add items in RadioButtonList through item collection using property window.</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When you click on the RepeatDirection button the layout will be changed as Horizontal.</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RadioButtonList1.RepeatDirection = RepeatDirection.Horizontal;</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By default RepeatColumns value is zero. You can change this value according to </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application need.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If you set this value as three then output will be changed as:</a:t>
            </a:r>
            <a:endParaRPr sz="2000">
              <a:solidFill>
                <a:schemeClr val="dk1"/>
              </a:solidFill>
              <a:latin typeface="Times New Roman"/>
              <a:ea typeface="Times New Roman"/>
              <a:cs typeface="Times New Roman"/>
              <a:sym typeface="Times New Roman"/>
            </a:endParaRPr>
          </a:p>
        </p:txBody>
      </p:sp>
      <p:pic>
        <p:nvPicPr>
          <p:cNvPr id="2097155" name="Google Shape;229;p11"/>
          <p:cNvPicPr preferRelativeResize="0">
            <a:picLocks/>
          </p:cNvPicPr>
          <p:nvPr/>
        </p:nvPicPr>
        <p:blipFill rotWithShape="1">
          <a:blip xmlns:r="http://schemas.openxmlformats.org/officeDocument/2006/relationships" r:embed="rId1">
            <a:alphaModFix/>
          </a:blip>
          <a:srcRect l="0" t="0" r="0" b="0"/>
          <a:stretch>
            <a:fillRect/>
          </a:stretch>
        </p:blipFill>
        <p:spPr>
          <a:xfrm>
            <a:off x="8945218" y="1577010"/>
            <a:ext cx="2650434" cy="4750904"/>
          </a:xfrm>
          <a:prstGeom prst="rect"/>
          <a:noFill/>
          <a:ln>
            <a:noFill/>
          </a:ln>
        </p:spPr>
      </p:pic>
      <p:pic>
        <p:nvPicPr>
          <p:cNvPr id="2097156" name="Google Shape;230;p11"/>
          <p:cNvPicPr preferRelativeResize="0">
            <a:picLocks/>
          </p:cNvPicPr>
          <p:nvPr/>
        </p:nvPicPr>
        <p:blipFill rotWithShape="1">
          <a:blip xmlns:r="http://schemas.openxmlformats.org/officeDocument/2006/relationships" r:embed="rId2">
            <a:alphaModFix/>
          </a:blip>
          <a:srcRect l="0" t="0" r="0" b="0"/>
          <a:stretch>
            <a:fillRect/>
          </a:stretch>
        </p:blipFill>
        <p:spPr>
          <a:xfrm>
            <a:off x="1524000" y="1828386"/>
            <a:ext cx="6577013" cy="729284"/>
          </a:xfrm>
          <a:prstGeom prst="rect"/>
          <a:noFill/>
          <a:ln>
            <a:noFill/>
          </a:ln>
        </p:spPr>
      </p:pic>
      <p:pic>
        <p:nvPicPr>
          <p:cNvPr id="2097157" name="Google Shape;231;p11"/>
          <p:cNvPicPr preferRelativeResize="0">
            <a:picLocks/>
          </p:cNvPicPr>
          <p:nvPr/>
        </p:nvPicPr>
        <p:blipFill rotWithShape="1">
          <a:blip xmlns:r="http://schemas.openxmlformats.org/officeDocument/2006/relationships" r:embed="rId3">
            <a:alphaModFix/>
          </a:blip>
          <a:srcRect l="0" t="0" r="0" b="0"/>
          <a:stretch>
            <a:fillRect/>
          </a:stretch>
        </p:blipFill>
        <p:spPr>
          <a:xfrm>
            <a:off x="1524000" y="4625009"/>
            <a:ext cx="5088835" cy="1139687"/>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Shape 235"/>
        <p:cNvGrpSpPr/>
        <p:nvPr/>
      </p:nvGrpSpPr>
      <p:grpSpPr>
        <a:xfrm>
          <a:off x="0" y="0"/>
          <a:ext cx="0" cy="0"/>
          <a:chOff x="0" y="0"/>
          <a:chExt cx="0" cy="0"/>
        </a:xfrm>
      </p:grpSpPr>
      <p:sp>
        <p:nvSpPr>
          <p:cNvPr id="1048630" name="Google Shape;236;p12"/>
          <p:cNvSpPr txBox="1"/>
          <p:nvPr>
            <p:ph type="body" idx="1"/>
          </p:nvPr>
        </p:nvSpPr>
        <p:spPr>
          <a:xfrm>
            <a:off x="609600" y="477078"/>
            <a:ext cx="11171583" cy="5910470"/>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b="1" sz="2400" lang="en-US">
                <a:solidFill>
                  <a:schemeClr val="dk1"/>
                </a:solidFill>
                <a:latin typeface="Times New Roman"/>
                <a:ea typeface="Times New Roman"/>
                <a:cs typeface="Times New Roman"/>
                <a:sym typeface="Times New Roman"/>
              </a:rPr>
              <a:t>4. CheckBoxList 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CheckBoxList is generally used, when you want to </a:t>
            </a:r>
            <a:r>
              <a:rPr b="1" sz="2000" lang="en-US">
                <a:solidFill>
                  <a:schemeClr val="dk1"/>
                </a:solidFill>
                <a:latin typeface="Times New Roman"/>
                <a:ea typeface="Times New Roman"/>
                <a:cs typeface="Times New Roman"/>
                <a:sym typeface="Times New Roman"/>
              </a:rPr>
              <a:t>select one or more options </a:t>
            </a:r>
            <a:r>
              <a:rPr sz="2000" lang="en-US">
                <a:solidFill>
                  <a:schemeClr val="dk1"/>
                </a:solidFill>
                <a:latin typeface="Times New Roman"/>
                <a:ea typeface="Times New Roman"/>
                <a:cs typeface="Times New Roman"/>
                <a:sym typeface="Times New Roman"/>
              </a:rPr>
              <a:t>from given several choices.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Most of the properties are same as RadioButtonList control, but the main difference is that you can select more than one item from CheckBoxList 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CheckBoxList control is easier for use, when you have set of options of checkboxes.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When you click on the RepeatDirection button the layout will be changed as Horizontal.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By default, RepeatDirection is set to RepeatDirection.Vertical.</a:t>
            </a:r>
            <a:endParaRPr sz="2000">
              <a:solidFill>
                <a:schemeClr val="dk1"/>
              </a:solidFill>
              <a:latin typeface="Times New Roman"/>
              <a:ea typeface="Times New Roman"/>
              <a:cs typeface="Times New Roman"/>
              <a:sym typeface="Times New Roman"/>
            </a:endParaRPr>
          </a:p>
        </p:txBody>
      </p:sp>
      <p:pic>
        <p:nvPicPr>
          <p:cNvPr id="2097158" name="Google Shape;237;p12"/>
          <p:cNvPicPr preferRelativeResize="0">
            <a:picLocks/>
          </p:cNvPicPr>
          <p:nvPr/>
        </p:nvPicPr>
        <p:blipFill rotWithShape="1">
          <a:blip xmlns:r="http://schemas.openxmlformats.org/officeDocument/2006/relationships" r:embed="rId1">
            <a:alphaModFix/>
          </a:blip>
          <a:srcRect l="0" t="0" r="0" b="0"/>
          <a:stretch>
            <a:fillRect/>
          </a:stretch>
        </p:blipFill>
        <p:spPr>
          <a:xfrm>
            <a:off x="9961908" y="2516463"/>
            <a:ext cx="1819275" cy="3971925"/>
          </a:xfrm>
          <a:prstGeom prst="rect"/>
          <a:noFill/>
          <a:ln>
            <a:noFill/>
          </a:ln>
        </p:spPr>
      </p:pic>
      <p:pic>
        <p:nvPicPr>
          <p:cNvPr id="2097159" name="Google Shape;238;p12"/>
          <p:cNvPicPr preferRelativeResize="0">
            <a:picLocks/>
          </p:cNvPicPr>
          <p:nvPr/>
        </p:nvPicPr>
        <p:blipFill rotWithShape="1">
          <a:blip xmlns:r="http://schemas.openxmlformats.org/officeDocument/2006/relationships" r:embed="rId2">
            <a:alphaModFix/>
          </a:blip>
          <a:srcRect l="0" t="0" r="0" b="0"/>
          <a:stretch>
            <a:fillRect/>
          </a:stretch>
        </p:blipFill>
        <p:spPr>
          <a:xfrm>
            <a:off x="2450823" y="3940450"/>
            <a:ext cx="5858289" cy="777324"/>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0" name="Shape 242"/>
        <p:cNvGrpSpPr/>
        <p:nvPr/>
      </p:nvGrpSpPr>
      <p:grpSpPr>
        <a:xfrm>
          <a:off x="0" y="0"/>
          <a:ext cx="0" cy="0"/>
          <a:chOff x="0" y="0"/>
          <a:chExt cx="0" cy="0"/>
        </a:xfrm>
      </p:grpSpPr>
      <p:sp>
        <p:nvSpPr>
          <p:cNvPr id="1048633" name="Google Shape;243;p13"/>
          <p:cNvSpPr txBox="1"/>
          <p:nvPr>
            <p:ph type="body" idx="1"/>
          </p:nvPr>
        </p:nvSpPr>
        <p:spPr>
          <a:xfrm>
            <a:off x="583096" y="543339"/>
            <a:ext cx="10432775" cy="5552661"/>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600"/>
              <a:buNone/>
            </a:pPr>
            <a:r>
              <a:rPr sz="2000" lang="en-US">
                <a:solidFill>
                  <a:schemeClr val="dk1"/>
                </a:solidFill>
                <a:latin typeface="Times New Roman"/>
                <a:ea typeface="Times New Roman"/>
                <a:cs typeface="Times New Roman"/>
                <a:sym typeface="Times New Roman"/>
              </a:rPr>
              <a:t>5. </a:t>
            </a:r>
            <a:r>
              <a:rPr b="1" sz="2000" lang="en-US">
                <a:solidFill>
                  <a:schemeClr val="dk1"/>
                </a:solidFill>
                <a:latin typeface="Times New Roman"/>
                <a:ea typeface="Times New Roman"/>
                <a:cs typeface="Times New Roman"/>
                <a:sym typeface="Times New Roman"/>
              </a:rPr>
              <a:t>BulletedList 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BulletedList control is very rich in displaying the items in different styles.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It dispalys the list either in unordered or ordered list. Each list item can be rendered as plain text, a LinkButton control, or a link to another web page.</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BulletedList control supports the </a:t>
            </a:r>
            <a:r>
              <a:rPr b="1" sz="2000" lang="en-US">
                <a:solidFill>
                  <a:schemeClr val="dk1"/>
                </a:solidFill>
                <a:latin typeface="Times New Roman"/>
                <a:ea typeface="Times New Roman"/>
                <a:cs typeface="Times New Roman"/>
                <a:sym typeface="Times New Roman"/>
              </a:rPr>
              <a:t>BulletStyle</a:t>
            </a:r>
            <a:r>
              <a:rPr sz="2000" lang="en-US">
                <a:solidFill>
                  <a:schemeClr val="dk1"/>
                </a:solidFill>
                <a:latin typeface="Times New Roman"/>
                <a:ea typeface="Times New Roman"/>
                <a:cs typeface="Times New Roman"/>
                <a:sym typeface="Times New Roman"/>
              </a:rPr>
              <a:t> property.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default value of BulletStyle property is NotSet and rendered as in list of bulleted items.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BulletedList control also supports the DisplayMode property that is used to modify the appearance of list items.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Possible values are as follows:</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HyperLink</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LinkButton</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3" name="Shape 247"/>
        <p:cNvGrpSpPr/>
        <p:nvPr/>
      </p:nvGrpSpPr>
      <p:grpSpPr>
        <a:xfrm>
          <a:off x="0" y="0"/>
          <a:ext cx="0" cy="0"/>
          <a:chOff x="0" y="0"/>
          <a:chExt cx="0" cy="0"/>
        </a:xfrm>
      </p:grpSpPr>
      <p:sp>
        <p:nvSpPr>
          <p:cNvPr id="1048636" name="Google Shape;248;p14"/>
          <p:cNvSpPr txBox="1"/>
          <p:nvPr>
            <p:ph type="body" idx="1"/>
          </p:nvPr>
        </p:nvSpPr>
        <p:spPr>
          <a:xfrm>
            <a:off x="477078" y="384313"/>
            <a:ext cx="11343861" cy="5711687"/>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chemeClr val="dk1"/>
                </a:solidFill>
                <a:latin typeface="Times New Roman"/>
                <a:ea typeface="Times New Roman"/>
                <a:cs typeface="Times New Roman"/>
                <a:sym typeface="Times New Roman"/>
              </a:rPr>
              <a:t>When you click on different button, the button style of list control will be changed accordingly.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In this example we have used Command Button concept. </a:t>
            </a:r>
            <a:endParaRPr>
              <a:solidFill>
                <a:schemeClr val="dk1"/>
              </a:solidFill>
              <a:latin typeface="Times New Roman"/>
              <a:ea typeface="Times New Roman"/>
              <a:cs typeface="Times New Roman"/>
              <a:sym typeface="Times New Roman"/>
            </a:endParaRPr>
          </a:p>
          <a:p>
            <a:pPr algn="l" indent="-71120" lvl="0" marL="228600" rtl="0">
              <a:lnSpc>
                <a:spcPct val="90000"/>
              </a:lnSpc>
              <a:spcBef>
                <a:spcPts val="1400"/>
              </a:spcBef>
              <a:spcAft>
                <a:spcPts val="0"/>
              </a:spcAft>
              <a:buSzPts val="1760"/>
              <a:buNone/>
            </a:pPr>
            <a:r>
              <a:t/>
            </a:r>
          </a:p>
        </p:txBody>
      </p:sp>
      <p:pic>
        <p:nvPicPr>
          <p:cNvPr id="2097160" name="Google Shape;249;p14"/>
          <p:cNvPicPr preferRelativeResize="0">
            <a:picLocks/>
          </p:cNvPicPr>
          <p:nvPr/>
        </p:nvPicPr>
        <p:blipFill rotWithShape="1">
          <a:blip xmlns:r="http://schemas.openxmlformats.org/officeDocument/2006/relationships" r:embed="rId1">
            <a:alphaModFix/>
          </a:blip>
          <a:srcRect l="0" t="0" r="0" b="0"/>
          <a:stretch>
            <a:fillRect/>
          </a:stretch>
        </p:blipFill>
        <p:spPr>
          <a:xfrm>
            <a:off x="1603513" y="1563757"/>
            <a:ext cx="8348870" cy="4249599"/>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6" name="Shape 253"/>
        <p:cNvGrpSpPr/>
        <p:nvPr/>
      </p:nvGrpSpPr>
      <p:grpSpPr>
        <a:xfrm>
          <a:off x="0" y="0"/>
          <a:ext cx="0" cy="0"/>
          <a:chOff x="0" y="0"/>
          <a:chExt cx="0" cy="0"/>
        </a:xfrm>
      </p:grpSpPr>
      <p:pic>
        <p:nvPicPr>
          <p:cNvPr id="2097161" name="Google Shape;254;p1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707784" y="827674"/>
            <a:ext cx="2870304" cy="4340673"/>
          </a:xfrm>
          <a:prstGeom prst="rect"/>
          <a:noFill/>
          <a:ln>
            <a:noFill/>
          </a:ln>
        </p:spPr>
      </p:pic>
      <p:pic>
        <p:nvPicPr>
          <p:cNvPr id="2097162" name="Google Shape;255;p15"/>
          <p:cNvPicPr preferRelativeResize="0">
            <a:picLocks/>
          </p:cNvPicPr>
          <p:nvPr/>
        </p:nvPicPr>
        <p:blipFill rotWithShape="1">
          <a:blip xmlns:r="http://schemas.openxmlformats.org/officeDocument/2006/relationships" r:embed="rId2">
            <a:alphaModFix/>
          </a:blip>
          <a:srcRect l="0" t="0" r="0" b="0"/>
          <a:stretch>
            <a:fillRect/>
          </a:stretch>
        </p:blipFill>
        <p:spPr>
          <a:xfrm>
            <a:off x="4130985" y="1020418"/>
            <a:ext cx="2870304" cy="3697355"/>
          </a:xfrm>
          <a:prstGeom prst="rect"/>
          <a:noFill/>
          <a:ln>
            <a:noFill/>
          </a:ln>
        </p:spPr>
      </p:pic>
      <p:pic>
        <p:nvPicPr>
          <p:cNvPr id="2097163" name="Google Shape;256;p15"/>
          <p:cNvPicPr preferRelativeResize="0">
            <a:picLocks/>
          </p:cNvPicPr>
          <p:nvPr/>
        </p:nvPicPr>
        <p:blipFill rotWithShape="1">
          <a:blip xmlns:r="http://schemas.openxmlformats.org/officeDocument/2006/relationships" r:embed="rId3">
            <a:alphaModFix/>
          </a:blip>
          <a:srcRect l="0" t="0" r="0" b="0"/>
          <a:stretch>
            <a:fillRect/>
          </a:stretch>
        </p:blipFill>
        <p:spPr>
          <a:xfrm>
            <a:off x="8011560" y="1120637"/>
            <a:ext cx="2870304" cy="3371850"/>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2" name="Shape 261"/>
        <p:cNvGrpSpPr/>
        <p:nvPr/>
      </p:nvGrpSpPr>
      <p:grpSpPr>
        <a:xfrm>
          <a:off x="0" y="0"/>
          <a:ext cx="0" cy="0"/>
          <a:chOff x="0" y="0"/>
          <a:chExt cx="0" cy="0"/>
        </a:xfrm>
      </p:grpSpPr>
      <p:sp>
        <p:nvSpPr>
          <p:cNvPr id="1048652" name="Google Shape;262;g14070845f5b_2_79"/>
          <p:cNvSpPr txBox="1"/>
          <p:nvPr>
            <p:ph type="body" idx="1"/>
          </p:nvPr>
        </p:nvSpPr>
        <p:spPr>
          <a:xfrm>
            <a:off x="457200" y="583324"/>
            <a:ext cx="11160175" cy="5766933"/>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b="1" sz="2400" lang="en-US">
                <a:solidFill>
                  <a:schemeClr val="dk1"/>
                </a:solidFill>
                <a:latin typeface="Times New Roman"/>
                <a:ea typeface="Times New Roman"/>
                <a:cs typeface="Times New Roman"/>
                <a:sym typeface="Times New Roman"/>
              </a:rPr>
              <a:t>Rich Controls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These are controls whose object model is largely separate from the HTML they generate.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Rich controls are still handled as single objects, they only differ from normal controls in terms of more complex HTML and user interface being generated.</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Font typeface="Arial"/>
              <a:buChar char="•"/>
            </a:pPr>
            <a:r>
              <a:rPr b="0" sz="2000" i="0" lang="en-US">
                <a:solidFill>
                  <a:srgbClr val="000000"/>
                </a:solidFill>
                <a:latin typeface="Times New Roman"/>
                <a:ea typeface="Times New Roman"/>
                <a:cs typeface="Times New Roman"/>
                <a:sym typeface="Times New Roman"/>
              </a:rPr>
              <a:t>ASP.NET provides large set of controls. These controls are divided into different categories, depends upon their functionalities. The followings control comes under the rich controls category.</a:t>
            </a:r>
            <a:br>
              <a:rPr sz="2000" lang="en-US">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latin typeface="Times New Roman"/>
                <a:ea typeface="Times New Roman"/>
                <a:cs typeface="Times New Roman"/>
                <a:sym typeface="Times New Roman"/>
              </a:rPr>
              <a:t>1. </a:t>
            </a:r>
            <a:r>
              <a:rPr b="0" sz="2000" i="0" lang="en-US" strike="noStrike" u="none">
                <a:solidFill>
                  <a:srgbClr val="000000"/>
                </a:solidFill>
                <a:latin typeface="Times New Roman"/>
                <a:ea typeface="Times New Roman"/>
                <a:cs typeface="Times New Roman"/>
                <a:sym typeface="Times New Roman"/>
              </a:rPr>
              <a:t>FileUpload control </a:t>
            </a:r>
          </a:p>
          <a:p>
            <a:pPr algn="l" indent="0" lvl="0" marL="45720" rtl="0">
              <a:lnSpc>
                <a:spcPct val="90000"/>
              </a:lnSpc>
              <a:spcBef>
                <a:spcPts val="1400"/>
              </a:spcBef>
              <a:spcAft>
                <a:spcPts val="0"/>
              </a:spcAft>
              <a:buSzPts val="1600"/>
              <a:buNone/>
            </a:pPr>
            <a:r>
              <a:rPr sz="2000" lang="en-US">
                <a:solidFill>
                  <a:srgbClr val="000000"/>
                </a:solidFill>
                <a:latin typeface="Times New Roman"/>
                <a:ea typeface="Times New Roman"/>
                <a:cs typeface="Times New Roman"/>
                <a:sym typeface="Times New Roman"/>
              </a:rPr>
              <a:t>2. </a:t>
            </a:r>
            <a:r>
              <a:rPr b="0" sz="2000" i="0" lang="en-US" strike="noStrike" u="none">
                <a:solidFill>
                  <a:srgbClr val="000000"/>
                </a:solidFill>
                <a:latin typeface="Times New Roman"/>
                <a:ea typeface="Times New Roman"/>
                <a:cs typeface="Times New Roman"/>
                <a:sym typeface="Times New Roman"/>
              </a:rPr>
              <a:t>AdRotator control</a:t>
            </a:r>
          </a:p>
          <a:p>
            <a:pPr algn="l" indent="0" lvl="0" marL="45720" rtl="0">
              <a:lnSpc>
                <a:spcPct val="90000"/>
              </a:lnSpc>
              <a:spcBef>
                <a:spcPts val="1400"/>
              </a:spcBef>
              <a:spcAft>
                <a:spcPts val="0"/>
              </a:spcAft>
              <a:buSzPts val="1600"/>
              <a:buNone/>
            </a:pPr>
            <a:r>
              <a:rPr sz="2000" lang="en-US">
                <a:solidFill>
                  <a:srgbClr val="000000"/>
                </a:solidFill>
                <a:latin typeface="Times New Roman"/>
                <a:ea typeface="Times New Roman"/>
                <a:cs typeface="Times New Roman"/>
                <a:sym typeface="Times New Roman"/>
              </a:rPr>
              <a:t>3. </a:t>
            </a:r>
            <a:r>
              <a:rPr b="0" sz="2000" i="0" lang="en-US" strike="noStrike" u="none">
                <a:solidFill>
                  <a:srgbClr val="000000"/>
                </a:solidFill>
                <a:latin typeface="Times New Roman"/>
                <a:ea typeface="Times New Roman"/>
                <a:cs typeface="Times New Roman"/>
                <a:sym typeface="Times New Roman"/>
              </a:rPr>
              <a:t>Calendar control </a:t>
            </a:r>
          </a:p>
          <a:p>
            <a:pPr algn="l" indent="0" lvl="0" marL="45720" rtl="0">
              <a:lnSpc>
                <a:spcPct val="90000"/>
              </a:lnSpc>
              <a:spcBef>
                <a:spcPts val="1400"/>
              </a:spcBef>
              <a:spcAft>
                <a:spcPts val="0"/>
              </a:spcAft>
              <a:buSzPts val="1600"/>
              <a:buNone/>
            </a:pPr>
            <a:r>
              <a:rPr b="0" sz="2000" i="0" lang="en-US" strike="noStrike" u="none">
                <a:solidFill>
                  <a:srgbClr val="000000"/>
                </a:solidFill>
                <a:latin typeface="Times New Roman"/>
                <a:ea typeface="Times New Roman"/>
                <a:cs typeface="Times New Roman"/>
                <a:sym typeface="Times New Roman"/>
              </a:rPr>
              <a:t>4.MultiView control </a:t>
            </a:r>
          </a:p>
          <a:p>
            <a:pPr algn="l" indent="0" lvl="0" marL="45720" rtl="0">
              <a:lnSpc>
                <a:spcPct val="90000"/>
              </a:lnSpc>
              <a:spcBef>
                <a:spcPts val="1400"/>
              </a:spcBef>
              <a:spcAft>
                <a:spcPts val="0"/>
              </a:spcAft>
              <a:buSzPts val="1600"/>
              <a:buNone/>
            </a:pPr>
            <a:r>
              <a:rPr b="0" sz="2000" i="0" lang="en-US" strike="noStrike" u="none">
                <a:solidFill>
                  <a:srgbClr val="000000"/>
                </a:solidFill>
                <a:latin typeface="Times New Roman"/>
                <a:ea typeface="Times New Roman"/>
                <a:cs typeface="Times New Roman"/>
                <a:sym typeface="Times New Roman"/>
              </a:rPr>
              <a:t>5.Wizard control</a:t>
            </a:r>
          </a:p>
          <a:p>
            <a:pPr algn="l" indent="0" lvl="0" marL="45720" rtl="0">
              <a:lnSpc>
                <a:spcPct val="90000"/>
              </a:lnSpc>
              <a:spcBef>
                <a:spcPts val="1400"/>
              </a:spcBef>
              <a:spcAft>
                <a:spcPts val="0"/>
              </a:spcAft>
              <a:buSzPts val="1920"/>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5" name="Shape 267"/>
        <p:cNvGrpSpPr/>
        <p:nvPr/>
      </p:nvGrpSpPr>
      <p:grpSpPr>
        <a:xfrm>
          <a:off x="0" y="0"/>
          <a:ext cx="0" cy="0"/>
          <a:chOff x="0" y="0"/>
          <a:chExt cx="0" cy="0"/>
        </a:xfrm>
      </p:grpSpPr>
      <p:sp>
        <p:nvSpPr>
          <p:cNvPr id="1048656" name="Google Shape;268;g14070845f5b_2_85"/>
          <p:cNvSpPr txBox="1"/>
          <p:nvPr>
            <p:ph type="body" idx="1"/>
          </p:nvPr>
        </p:nvSpPr>
        <p:spPr>
          <a:xfrm>
            <a:off x="583096" y="437322"/>
            <a:ext cx="11052313" cy="584420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chemeClr val="dk1"/>
                </a:solidFill>
                <a:latin typeface="Times New Roman"/>
                <a:ea typeface="Times New Roman"/>
                <a:cs typeface="Times New Roman"/>
                <a:sym typeface="Times New Roman"/>
              </a:rPr>
              <a:t>1. Fileupload Control</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FileUpload control is used to browse and upload files.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After the file is uploaded, you can store the file on any drive or database.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FileUpload control is the combination of a browse button and a text box for entering the filename.</a:t>
            </a:r>
          </a:p>
          <a:p>
            <a:pPr algn="l" indent="-71120" lvl="0" marL="228600" rtl="0">
              <a:lnSpc>
                <a:spcPct val="90000"/>
              </a:lnSpc>
              <a:spcBef>
                <a:spcPts val="1400"/>
              </a:spcBef>
              <a:spcAft>
                <a:spcPts val="0"/>
              </a:spcAft>
              <a:buSzPts val="1760"/>
              <a:buNone/>
            </a:pPr>
            <a:r>
              <a:t/>
            </a:r>
            <a:endParaRPr>
              <a:solidFill>
                <a:schemeClr val="dk1"/>
              </a:solidFill>
              <a:latin typeface="Times New Roman"/>
              <a:ea typeface="Times New Roman"/>
              <a:cs typeface="Times New Roman"/>
              <a:sym typeface="Times New Roman"/>
            </a:endParaRPr>
          </a:p>
        </p:txBody>
      </p:sp>
      <p:pic>
        <p:nvPicPr>
          <p:cNvPr id="2097164" name="Google Shape;269;g14070845f5b_2_85"/>
          <p:cNvPicPr preferRelativeResize="0">
            <a:picLocks/>
          </p:cNvPicPr>
          <p:nvPr/>
        </p:nvPicPr>
        <p:blipFill rotWithShape="1">
          <a:blip xmlns:r="http://schemas.openxmlformats.org/officeDocument/2006/relationships" r:embed="rId1">
            <a:alphaModFix/>
          </a:blip>
          <a:srcRect l="0" t="0" r="0" b="0"/>
          <a:stretch>
            <a:fillRect/>
          </a:stretch>
        </p:blipFill>
        <p:spPr>
          <a:xfrm>
            <a:off x="2154456" y="2743035"/>
            <a:ext cx="5791365" cy="2964082"/>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8" name="Shape 273"/>
        <p:cNvGrpSpPr/>
        <p:nvPr/>
      </p:nvGrpSpPr>
      <p:grpSpPr>
        <a:xfrm>
          <a:off x="0" y="0"/>
          <a:ext cx="0" cy="0"/>
          <a:chOff x="0" y="0"/>
          <a:chExt cx="0" cy="0"/>
        </a:xfrm>
      </p:grpSpPr>
      <p:sp>
        <p:nvSpPr>
          <p:cNvPr id="1048660" name="Google Shape;274;g14070845f5b_2_91"/>
          <p:cNvSpPr txBox="1"/>
          <p:nvPr>
            <p:ph type="body" idx="1"/>
          </p:nvPr>
        </p:nvSpPr>
        <p:spPr>
          <a:xfrm>
            <a:off x="503854" y="606490"/>
            <a:ext cx="11206064" cy="585029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Font typeface="Arial"/>
              <a:buChar char="•"/>
            </a:pPr>
            <a:r>
              <a:rPr b="1" sz="1800" i="0" lang="en-US">
                <a:solidFill>
                  <a:srgbClr val="000000"/>
                </a:solidFill>
                <a:latin typeface="Times New Roman"/>
                <a:ea typeface="Times New Roman"/>
                <a:cs typeface="Times New Roman"/>
                <a:sym typeface="Times New Roman"/>
              </a:rPr>
              <a:t>The FileUpload control supports the following important properties.</a:t>
            </a:r>
            <a:br>
              <a:rPr sz="1800" lang="en-US">
                <a:latin typeface="Times New Roman"/>
                <a:ea typeface="Times New Roman"/>
                <a:cs typeface="Times New Roman"/>
                <a:sym typeface="Times New Roman"/>
              </a:rPr>
            </a:br>
            <a:br>
              <a:rPr sz="1800" lang="en-US">
                <a:latin typeface="Times New Roman"/>
                <a:ea typeface="Times New Roman"/>
                <a:cs typeface="Times New Roman"/>
                <a:sym typeface="Times New Roman"/>
              </a:rPr>
            </a:br>
            <a:r>
              <a:rPr b="1" sz="1800" i="0" lang="en-US" strike="noStrike" u="none">
                <a:solidFill>
                  <a:srgbClr val="000000"/>
                </a:solidFill>
                <a:latin typeface="Times New Roman"/>
                <a:ea typeface="Times New Roman"/>
                <a:cs typeface="Times New Roman"/>
                <a:sym typeface="Times New Roman"/>
              </a:rPr>
              <a:t>FileBytes: </a:t>
            </a:r>
            <a:r>
              <a:rPr b="0" sz="1800" i="0" lang="en-US" strike="noStrike" u="none">
                <a:solidFill>
                  <a:srgbClr val="000000"/>
                </a:solidFill>
                <a:latin typeface="Times New Roman"/>
                <a:ea typeface="Times New Roman"/>
                <a:cs typeface="Times New Roman"/>
                <a:sym typeface="Times New Roman"/>
              </a:rPr>
              <a:t>It returns the contents of uploaded file as a byte array</a:t>
            </a:r>
          </a:p>
          <a:p>
            <a:pPr algn="l" indent="-182880" lvl="0" marL="228600" rtl="0">
              <a:lnSpc>
                <a:spcPct val="90000"/>
              </a:lnSpc>
              <a:spcBef>
                <a:spcPts val="1400"/>
              </a:spcBef>
              <a:spcAft>
                <a:spcPts val="0"/>
              </a:spcAft>
              <a:buSzPts val="1440"/>
              <a:buFont typeface="Arial"/>
              <a:buChar char="•"/>
            </a:pPr>
            <a:r>
              <a:rPr b="1" sz="1800" i="0" lang="en-US" strike="noStrike" u="none">
                <a:solidFill>
                  <a:srgbClr val="000000"/>
                </a:solidFill>
                <a:latin typeface="Times New Roman"/>
                <a:ea typeface="Times New Roman"/>
                <a:cs typeface="Times New Roman"/>
                <a:sym typeface="Times New Roman"/>
              </a:rPr>
              <a:t>FileContent:</a:t>
            </a:r>
            <a:r>
              <a:rPr b="0" sz="1800" i="0" lang="en-US" strike="noStrike" u="none">
                <a:solidFill>
                  <a:srgbClr val="000000"/>
                </a:solidFill>
                <a:latin typeface="Times New Roman"/>
                <a:ea typeface="Times New Roman"/>
                <a:cs typeface="Times New Roman"/>
                <a:sym typeface="Times New Roman"/>
              </a:rPr>
              <a:t> You can get the uploaded file contents as a stream.</a:t>
            </a:r>
          </a:p>
          <a:p>
            <a:pPr algn="l" indent="-182880" lvl="0" marL="228600" rtl="0">
              <a:lnSpc>
                <a:spcPct val="90000"/>
              </a:lnSpc>
              <a:spcBef>
                <a:spcPts val="1400"/>
              </a:spcBef>
              <a:spcAft>
                <a:spcPts val="0"/>
              </a:spcAft>
              <a:buSzPts val="1440"/>
              <a:buFont typeface="Arial"/>
              <a:buChar char="•"/>
            </a:pPr>
            <a:r>
              <a:rPr b="1" sz="1800" i="0" lang="en-US" strike="noStrike" u="none">
                <a:solidFill>
                  <a:srgbClr val="000000"/>
                </a:solidFill>
                <a:latin typeface="Times New Roman"/>
                <a:ea typeface="Times New Roman"/>
                <a:cs typeface="Times New Roman"/>
                <a:sym typeface="Times New Roman"/>
              </a:rPr>
              <a:t>FileName: </a:t>
            </a:r>
            <a:r>
              <a:rPr b="0" sz="1800" i="0" lang="en-US" strike="noStrike" u="none">
                <a:solidFill>
                  <a:srgbClr val="000000"/>
                </a:solidFill>
                <a:latin typeface="Times New Roman"/>
                <a:ea typeface="Times New Roman"/>
                <a:cs typeface="Times New Roman"/>
                <a:sym typeface="Times New Roman"/>
              </a:rPr>
              <a:t>Provides the name of uploaded file.</a:t>
            </a:r>
          </a:p>
          <a:p>
            <a:pPr algn="l" indent="-182880" lvl="0" marL="228600" rtl="0">
              <a:lnSpc>
                <a:spcPct val="90000"/>
              </a:lnSpc>
              <a:spcBef>
                <a:spcPts val="1400"/>
              </a:spcBef>
              <a:spcAft>
                <a:spcPts val="0"/>
              </a:spcAft>
              <a:buSzPts val="1440"/>
              <a:buFont typeface="Arial"/>
              <a:buChar char="•"/>
            </a:pPr>
            <a:r>
              <a:rPr b="1" sz="1800" i="0" lang="en-US" strike="noStrike" u="none">
                <a:solidFill>
                  <a:srgbClr val="000000"/>
                </a:solidFill>
                <a:latin typeface="Times New Roman"/>
                <a:ea typeface="Times New Roman"/>
                <a:cs typeface="Times New Roman"/>
                <a:sym typeface="Times New Roman"/>
              </a:rPr>
              <a:t>HasFile:</a:t>
            </a:r>
            <a:r>
              <a:rPr b="0" sz="1800" i="0" lang="en-US" strike="noStrike" u="none">
                <a:solidFill>
                  <a:srgbClr val="000000"/>
                </a:solidFill>
                <a:latin typeface="Times New Roman"/>
                <a:ea typeface="Times New Roman"/>
                <a:cs typeface="Times New Roman"/>
                <a:sym typeface="Times New Roman"/>
              </a:rPr>
              <a:t> It is a Boolean property that checks whether particular file is available or not.</a:t>
            </a:r>
          </a:p>
          <a:p>
            <a:pPr algn="l" indent="-182880" lvl="0" marL="228600" rtl="0">
              <a:lnSpc>
                <a:spcPct val="90000"/>
              </a:lnSpc>
              <a:spcBef>
                <a:spcPts val="1400"/>
              </a:spcBef>
              <a:spcAft>
                <a:spcPts val="0"/>
              </a:spcAft>
              <a:buSzPts val="1440"/>
              <a:buFont typeface="Arial"/>
              <a:buChar char="•"/>
            </a:pPr>
            <a:r>
              <a:rPr b="1" sz="1800" i="0" lang="en-US" strike="noStrike" u="none">
                <a:solidFill>
                  <a:srgbClr val="000000"/>
                </a:solidFill>
                <a:latin typeface="Times New Roman"/>
                <a:ea typeface="Times New Roman"/>
                <a:cs typeface="Times New Roman"/>
                <a:sym typeface="Times New Roman"/>
              </a:rPr>
              <a:t>PostedFile:</a:t>
            </a:r>
            <a:r>
              <a:rPr b="0" sz="1800" i="0" lang="en-US" strike="noStrike" u="none">
                <a:solidFill>
                  <a:srgbClr val="000000"/>
                </a:solidFill>
                <a:latin typeface="Times New Roman"/>
                <a:ea typeface="Times New Roman"/>
                <a:cs typeface="Times New Roman"/>
                <a:sym typeface="Times New Roman"/>
              </a:rPr>
              <a:t> Gets the uploaded file wrapped in the HttpPostedFile object.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1" name="Shape 278"/>
        <p:cNvGrpSpPr/>
        <p:nvPr/>
      </p:nvGrpSpPr>
      <p:grpSpPr>
        <a:xfrm>
          <a:off x="0" y="0"/>
          <a:ext cx="0" cy="0"/>
          <a:chOff x="0" y="0"/>
          <a:chExt cx="0" cy="0"/>
        </a:xfrm>
      </p:grpSpPr>
      <p:sp>
        <p:nvSpPr>
          <p:cNvPr id="1048663" name="Google Shape;279;g14070845f5b_2_95"/>
          <p:cNvSpPr txBox="1"/>
          <p:nvPr>
            <p:ph type="body" idx="1"/>
          </p:nvPr>
        </p:nvSpPr>
        <p:spPr>
          <a:xfrm>
            <a:off x="662152" y="630621"/>
            <a:ext cx="10353719" cy="5465379"/>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sz="1800" lang="en-US">
                <a:solidFill>
                  <a:schemeClr val="dk1"/>
                </a:solidFill>
                <a:latin typeface="Times New Roman"/>
                <a:ea typeface="Times New Roman"/>
                <a:cs typeface="Times New Roman"/>
                <a:sym typeface="Times New Roman"/>
              </a:rPr>
              <a:t>The FileUpload is declared like this:</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&lt;asp:FileUpload ID="MyUpload" runat="server" /&gt;</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“&lt;input type=”file”&gt;” is the  HTML tag.</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Allowing multiple files to be uploaded at once by using the </a:t>
            </a:r>
            <a:r>
              <a:rPr b="1" sz="1800" lang="en-US">
                <a:solidFill>
                  <a:schemeClr val="dk1"/>
                </a:solidFill>
                <a:latin typeface="Times New Roman"/>
                <a:ea typeface="Times New Roman"/>
                <a:cs typeface="Times New Roman"/>
                <a:sym typeface="Times New Roman"/>
              </a:rPr>
              <a:t>AllowMultiple</a:t>
            </a:r>
            <a:r>
              <a:rPr sz="1800" lang="en-US">
                <a:solidFill>
                  <a:schemeClr val="dk1"/>
                </a:solidFill>
                <a:latin typeface="Times New Roman"/>
                <a:ea typeface="Times New Roman"/>
                <a:cs typeface="Times New Roman"/>
                <a:sym typeface="Times New Roman"/>
              </a:rPr>
              <a:t> property.</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&lt;asp:FileUpload ID="MyUpload" </a:t>
            </a:r>
            <a:r>
              <a:rPr b="1" sz="1800" lang="en-US">
                <a:solidFill>
                  <a:schemeClr val="dk1"/>
                </a:solidFill>
                <a:latin typeface="Times New Roman"/>
                <a:ea typeface="Times New Roman"/>
                <a:cs typeface="Times New Roman"/>
                <a:sym typeface="Times New Roman"/>
              </a:rPr>
              <a:t>AllowMultiple</a:t>
            </a:r>
            <a:r>
              <a:rPr sz="1800" lang="en-US">
                <a:solidFill>
                  <a:schemeClr val="dk1"/>
                </a:solidFill>
                <a:latin typeface="Times New Roman"/>
                <a:ea typeface="Times New Roman"/>
                <a:cs typeface="Times New Roman"/>
                <a:sym typeface="Times New Roman"/>
              </a:rPr>
              <a:t>="true" runat="server" /&gt;</a:t>
            </a:r>
          </a:p>
          <a:p>
            <a:pPr algn="l" indent="-71120" lvl="0" marL="228600" rtl="0">
              <a:lnSpc>
                <a:spcPct val="90000"/>
              </a:lnSpc>
              <a:spcBef>
                <a:spcPts val="1400"/>
              </a:spcBef>
              <a:spcAft>
                <a:spcPts val="0"/>
              </a:spcAft>
              <a:buSzPts val="1760"/>
              <a:buNone/>
            </a:pPr>
            <a:r>
              <a:t/>
            </a:r>
            <a:endParaRPr b="1">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b="1" lang="en-US">
                <a:solidFill>
                  <a:schemeClr val="dk1"/>
                </a:solidFill>
                <a:latin typeface="Times New Roman"/>
                <a:ea typeface="Times New Roman"/>
                <a:cs typeface="Times New Roman"/>
                <a:sym typeface="Times New Roman"/>
              </a:rPr>
              <a:t>Uploading Large Files</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Modifying the uploaded file size limit: by default this limit is set to 4MB.</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 If you want to upload a file more than four megabytes of data, you need to change this setting.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This functionality can be altered through the config file by specifying a value for the </a:t>
            </a:r>
            <a:r>
              <a:rPr b="1" sz="1800" lang="en-US">
                <a:solidFill>
                  <a:schemeClr val="dk1"/>
                </a:solidFill>
                <a:latin typeface="Times New Roman"/>
                <a:ea typeface="Times New Roman"/>
                <a:cs typeface="Times New Roman"/>
                <a:sym typeface="Times New Roman"/>
              </a:rPr>
              <a:t>maxRequestLength </a:t>
            </a:r>
            <a:r>
              <a:rPr sz="1800" lang="en-US">
                <a:solidFill>
                  <a:schemeClr val="dk1"/>
                </a:solidFill>
                <a:latin typeface="Times New Roman"/>
                <a:ea typeface="Times New Roman"/>
                <a:cs typeface="Times New Roman"/>
                <a:sym typeface="Times New Roman"/>
              </a:rPr>
              <a:t>setting in the </a:t>
            </a:r>
            <a:r>
              <a:rPr b="1" sz="1800" lang="en-US">
                <a:solidFill>
                  <a:schemeClr val="dk1"/>
                </a:solidFill>
                <a:latin typeface="Times New Roman"/>
                <a:ea typeface="Times New Roman"/>
                <a:cs typeface="Times New Roman"/>
                <a:sym typeface="Times New Roman"/>
              </a:rPr>
              <a:t>httpRuntime</a:t>
            </a:r>
            <a:r>
              <a:rPr sz="1800" lang="en-US">
                <a:solidFill>
                  <a:schemeClr val="dk1"/>
                </a:solidFill>
                <a:latin typeface="Times New Roman"/>
                <a:ea typeface="Times New Roman"/>
                <a:cs typeface="Times New Roman"/>
                <a:sym typeface="Times New Roman"/>
              </a:rPr>
              <a:t> tag.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Shape 177"/>
        <p:cNvGrpSpPr/>
        <p:nvPr/>
      </p:nvGrpSpPr>
      <p:grpSpPr>
        <a:xfrm>
          <a:off x="0" y="0"/>
          <a:ext cx="0" cy="0"/>
          <a:chOff x="0" y="0"/>
          <a:chExt cx="0" cy="0"/>
        </a:xfrm>
      </p:grpSpPr>
      <p:sp>
        <p:nvSpPr>
          <p:cNvPr id="1048597" name="Google Shape;178;p2"/>
          <p:cNvSpPr txBox="1"/>
          <p:nvPr>
            <p:ph type="title"/>
          </p:nvPr>
        </p:nvSpPr>
        <p:spPr>
          <a:xfrm>
            <a:off x="251927" y="609600"/>
            <a:ext cx="11523306" cy="538065"/>
          </a:xfrm>
          <a:prstGeom prst="rect"/>
          <a:noFill/>
          <a:ln>
            <a:noFill/>
          </a:ln>
        </p:spPr>
        <p:txBody>
          <a:bodyPr anchor="ctr" anchorCtr="0" bIns="45700" lIns="91425" rIns="91425" spcFirstLastPara="1" tIns="45700" wrap="square">
            <a:normAutofit fontScale="90000"/>
          </a:bodyPr>
          <a:p>
            <a:pPr algn="ctr" indent="0" lvl="0" marL="0" rtl="0">
              <a:lnSpc>
                <a:spcPct val="90000"/>
              </a:lnSpc>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ASP.NET - Custom Controls &amp; User Controls</a:t>
            </a:r>
          </a:p>
        </p:txBody>
      </p:sp>
      <p:sp>
        <p:nvSpPr>
          <p:cNvPr id="1048598" name="Google Shape;179;p2"/>
          <p:cNvSpPr txBox="1"/>
          <p:nvPr>
            <p:ph type="body" idx="1"/>
          </p:nvPr>
        </p:nvSpPr>
        <p:spPr>
          <a:xfrm>
            <a:off x="610180" y="1270483"/>
            <a:ext cx="10512018" cy="5079774"/>
          </a:xfrm>
          <a:prstGeom prst="rect"/>
          <a:noFill/>
          <a:ln>
            <a:noFill/>
          </a:ln>
        </p:spPr>
        <p:txBody>
          <a:bodyPr anchor="t" anchorCtr="0" bIns="45700" lIns="91425" rIns="91425" spcFirstLastPara="1" tIns="45700" wrap="square">
            <a:normAutofit/>
          </a:bodyPr>
          <a:p>
            <a:pPr algn="just" indent="-182880" lvl="0" marL="228600" rtl="0">
              <a:lnSpc>
                <a:spcPct val="90000"/>
              </a:lnSpc>
              <a:spcBef>
                <a:spcPts val="0"/>
              </a:spcBef>
              <a:spcAft>
                <a:spcPts val="0"/>
              </a:spcAft>
              <a:buSzPts val="1760"/>
              <a:buChar char="•"/>
            </a:pPr>
            <a:r>
              <a:rPr b="0" i="0" lang="en-US">
                <a:solidFill>
                  <a:srgbClr val="000000"/>
                </a:solidFill>
                <a:latin typeface="Times New Roman"/>
                <a:ea typeface="Times New Roman"/>
                <a:cs typeface="Times New Roman"/>
                <a:sym typeface="Times New Roman"/>
              </a:rPr>
              <a:t>ASP.NET allows the users to create controls. These user defined controls are categorized into:</a:t>
            </a:r>
          </a:p>
          <a:p>
            <a:pPr algn="l" indent="0" lvl="0" marL="45720" rtl="0">
              <a:lnSpc>
                <a:spcPct val="90000"/>
              </a:lnSpc>
              <a:spcBef>
                <a:spcPts val="1400"/>
              </a:spcBef>
              <a:spcAft>
                <a:spcPts val="0"/>
              </a:spcAft>
              <a:buSzPts val="1760"/>
              <a:buNone/>
            </a:pPr>
            <a:r>
              <a:rPr lang="en-US">
                <a:solidFill>
                  <a:srgbClr val="000000"/>
                </a:solidFill>
                <a:latin typeface="Times New Roman"/>
                <a:ea typeface="Times New Roman"/>
                <a:cs typeface="Times New Roman"/>
                <a:sym typeface="Times New Roman"/>
              </a:rPr>
              <a:t>	User controls</a:t>
            </a:r>
          </a:p>
          <a:p>
            <a:pPr algn="l" indent="0" lvl="0" marL="45720" rtl="0">
              <a:lnSpc>
                <a:spcPct val="90000"/>
              </a:lnSpc>
              <a:spcBef>
                <a:spcPts val="1400"/>
              </a:spcBef>
              <a:spcAft>
                <a:spcPts val="0"/>
              </a:spcAft>
              <a:buSzPts val="1760"/>
              <a:buNone/>
            </a:pPr>
            <a:r>
              <a:rPr lang="en-US">
                <a:solidFill>
                  <a:srgbClr val="000000"/>
                </a:solidFill>
                <a:latin typeface="Times New Roman"/>
                <a:ea typeface="Times New Roman"/>
                <a:cs typeface="Times New Roman"/>
                <a:sym typeface="Times New Roman"/>
              </a:rPr>
              <a:t>	Custom controls</a:t>
            </a:r>
          </a:p>
          <a:p>
            <a:pPr algn="l" indent="-182880" lvl="0" marL="228600" rtl="0">
              <a:lnSpc>
                <a:spcPct val="90000"/>
              </a:lnSpc>
              <a:spcBef>
                <a:spcPts val="1400"/>
              </a:spcBef>
              <a:spcAft>
                <a:spcPts val="0"/>
              </a:spcAft>
              <a:buSzPts val="1760"/>
              <a:buChar char="•"/>
            </a:pPr>
            <a:r>
              <a:rPr b="1" lang="en-US">
                <a:solidFill>
                  <a:srgbClr val="000000"/>
                </a:solidFill>
                <a:latin typeface="Times New Roman"/>
                <a:ea typeface="Times New Roman"/>
                <a:cs typeface="Times New Roman"/>
                <a:sym typeface="Times New Roman"/>
              </a:rPr>
              <a:t>User Controls</a:t>
            </a:r>
          </a:p>
          <a:p>
            <a:pPr algn="just"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User controls behaves like miniature ASP.NET pages or web forms, which could be used by many other pages. These are derived from the System.Web.UI.UserControl class. These controls have the following characteristics:</a:t>
            </a:r>
          </a:p>
          <a:p>
            <a:pPr algn="l" indent="-182880" lvl="0" marL="228600" rtl="0">
              <a:lnSpc>
                <a:spcPct val="90000"/>
              </a:lnSpc>
              <a:spcBef>
                <a:spcPts val="1400"/>
              </a:spcBef>
              <a:spcAft>
                <a:spcPts val="0"/>
              </a:spcAft>
              <a:buSzPts val="1760"/>
              <a:buFont typeface="Arial"/>
              <a:buChar char="•"/>
            </a:pPr>
            <a:r>
              <a:rPr lang="en-US">
                <a:solidFill>
                  <a:srgbClr val="000000"/>
                </a:solidFill>
                <a:latin typeface="Times New Roman"/>
                <a:ea typeface="Times New Roman"/>
                <a:cs typeface="Times New Roman"/>
                <a:sym typeface="Times New Roman"/>
              </a:rPr>
              <a:t>They have an .ascx extension.</a:t>
            </a:r>
          </a:p>
          <a:p>
            <a:pPr algn="l" indent="-182880" lvl="0" marL="228600" rtl="0">
              <a:lnSpc>
                <a:spcPct val="90000"/>
              </a:lnSpc>
              <a:spcBef>
                <a:spcPts val="1400"/>
              </a:spcBef>
              <a:spcAft>
                <a:spcPts val="0"/>
              </a:spcAft>
              <a:buSzPts val="1760"/>
              <a:buFont typeface="Arial"/>
              <a:buChar char="•"/>
            </a:pPr>
            <a:r>
              <a:rPr lang="en-US">
                <a:solidFill>
                  <a:srgbClr val="000000"/>
                </a:solidFill>
                <a:latin typeface="Times New Roman"/>
                <a:ea typeface="Times New Roman"/>
                <a:cs typeface="Times New Roman"/>
                <a:sym typeface="Times New Roman"/>
              </a:rPr>
              <a:t>They may not contain any &lt;html&gt;, &lt;body&gt;, or &lt;form&gt; tags.</a:t>
            </a:r>
          </a:p>
          <a:p>
            <a:pPr algn="l" indent="-182880" lvl="0" marL="228600" rtl="0">
              <a:lnSpc>
                <a:spcPct val="90000"/>
              </a:lnSpc>
              <a:spcBef>
                <a:spcPts val="1400"/>
              </a:spcBef>
              <a:spcAft>
                <a:spcPts val="0"/>
              </a:spcAft>
              <a:buSzPts val="1760"/>
              <a:buFont typeface="Arial"/>
              <a:buChar char="•"/>
            </a:pPr>
            <a:r>
              <a:rPr lang="en-US">
                <a:solidFill>
                  <a:srgbClr val="000000"/>
                </a:solidFill>
                <a:latin typeface="Times New Roman"/>
                <a:ea typeface="Times New Roman"/>
                <a:cs typeface="Times New Roman"/>
                <a:sym typeface="Times New Roman"/>
              </a:rPr>
              <a:t>They have a Control directive instead of a Page directive.</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4" name="Shape 283"/>
        <p:cNvGrpSpPr/>
        <p:nvPr/>
      </p:nvGrpSpPr>
      <p:grpSpPr>
        <a:xfrm>
          <a:off x="0" y="0"/>
          <a:ext cx="0" cy="0"/>
          <a:chOff x="0" y="0"/>
          <a:chExt cx="0" cy="0"/>
        </a:xfrm>
      </p:grpSpPr>
      <p:sp>
        <p:nvSpPr>
          <p:cNvPr id="1048666" name="Google Shape;284;g14070845f5b_2_99"/>
          <p:cNvSpPr txBox="1"/>
          <p:nvPr>
            <p:ph type="body" idx="1"/>
          </p:nvPr>
        </p:nvSpPr>
        <p:spPr>
          <a:xfrm>
            <a:off x="550808" y="419361"/>
            <a:ext cx="11352158" cy="5980387"/>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sz="2400" lang="en-US">
                <a:solidFill>
                  <a:schemeClr val="dk1"/>
                </a:solidFill>
                <a:latin typeface="Times New Roman"/>
                <a:ea typeface="Times New Roman"/>
                <a:cs typeface="Times New Roman"/>
                <a:sym typeface="Times New Roman"/>
              </a:rPr>
              <a:t>In the following example files up to 16384 bytes (16MB) are allowed:</a:t>
            </a:r>
            <a:endParaRPr>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p>
          <a:p>
            <a:pPr algn="l" indent="0" lvl="0" marL="45720" rtl="0">
              <a:lnSpc>
                <a:spcPct val="90000"/>
              </a:lnSpc>
              <a:spcBef>
                <a:spcPts val="1400"/>
              </a:spcBef>
              <a:spcAft>
                <a:spcPts val="0"/>
              </a:spcAft>
              <a:buSzPts val="1760"/>
              <a:buNone/>
            </a:pPr>
            <a:r>
              <a:t/>
            </a:r>
          </a:p>
          <a:p>
            <a:pPr algn="l" indent="0" lvl="0" marL="45720" rtl="0">
              <a:lnSpc>
                <a:spcPct val="90000"/>
              </a:lnSpc>
              <a:spcBef>
                <a:spcPts val="1400"/>
              </a:spcBef>
              <a:spcAft>
                <a:spcPts val="0"/>
              </a:spcAft>
              <a:buSzPts val="1760"/>
              <a:buNone/>
            </a:pPr>
            <a:r>
              <a:t/>
            </a:r>
          </a:p>
          <a:p>
            <a:pPr algn="l" indent="0" lvl="0" marL="45720" rtl="0">
              <a:lnSpc>
                <a:spcPct val="90000"/>
              </a:lnSpc>
              <a:spcBef>
                <a:spcPts val="1400"/>
              </a:spcBef>
              <a:spcAft>
                <a:spcPts val="0"/>
              </a:spcAft>
              <a:buSzPts val="1760"/>
              <a:buNone/>
            </a:pPr>
            <a:r>
              <a:t/>
            </a:r>
          </a:p>
          <a:p>
            <a:pPr algn="l" indent="0" lvl="0" marL="45720" rtl="0">
              <a:lnSpc>
                <a:spcPct val="90000"/>
              </a:lnSpc>
              <a:spcBef>
                <a:spcPts val="1400"/>
              </a:spcBef>
              <a:spcAft>
                <a:spcPts val="0"/>
              </a:spcAft>
              <a:buSzPts val="1760"/>
              <a:buNone/>
            </a:pPr>
            <a:r>
              <a:t/>
            </a:r>
          </a:p>
          <a:p>
            <a:pPr algn="l" indent="0" lvl="0" marL="45720" rtl="0">
              <a:lnSpc>
                <a:spcPct val="90000"/>
              </a:lnSpc>
              <a:spcBef>
                <a:spcPts val="1400"/>
              </a:spcBef>
              <a:spcAft>
                <a:spcPts val="0"/>
              </a:spcAft>
              <a:buSzPts val="1760"/>
              <a:buNone/>
            </a:pPr>
            <a:r>
              <a:t/>
            </a:r>
          </a:p>
          <a:p>
            <a:pPr algn="l" indent="0" lvl="0" marL="45720" rtl="0">
              <a:lnSpc>
                <a:spcPct val="90000"/>
              </a:lnSpc>
              <a:spcBef>
                <a:spcPts val="1400"/>
              </a:spcBef>
              <a:spcAft>
                <a:spcPts val="0"/>
              </a:spcAft>
              <a:buSzPts val="1760"/>
              <a:buNone/>
            </a:pPr>
            <a:r>
              <a:t/>
            </a:r>
          </a:p>
          <a:p>
            <a:pPr algn="l" indent="-182880" lvl="0" marL="228600" rtl="0">
              <a:lnSpc>
                <a:spcPct val="90000"/>
              </a:lnSpc>
              <a:spcBef>
                <a:spcPts val="1400"/>
              </a:spcBef>
              <a:spcAft>
                <a:spcPts val="0"/>
              </a:spcAft>
              <a:buSzPts val="1440"/>
              <a:buChar char="•"/>
            </a:pPr>
            <a:r>
              <a:rPr b="1" sz="1800" lang="en-US">
                <a:solidFill>
                  <a:schemeClr val="dk1"/>
                </a:solidFill>
                <a:latin typeface="Times New Roman"/>
                <a:ea typeface="Times New Roman"/>
                <a:cs typeface="Times New Roman"/>
                <a:sym typeface="Times New Roman"/>
              </a:rPr>
              <a:t>executionTimeout</a:t>
            </a:r>
            <a:r>
              <a:rPr sz="1800" lang="en-US">
                <a:solidFill>
                  <a:schemeClr val="dk1"/>
                </a:solidFill>
                <a:latin typeface="Times New Roman"/>
                <a:ea typeface="Times New Roman"/>
                <a:cs typeface="Times New Roman"/>
                <a:sym typeface="Times New Roman"/>
              </a:rPr>
              <a:t> is commonly used alongside maxRequestLength and it restricts the time in seconds for a file request to be executed.</a:t>
            </a:r>
            <a:br>
              <a:rPr sz="1800" lang="en-US">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While extremely useful in some scenarios, maxRequestLength shouldn’t be used when not needed because abnormally large files can temporarily block the ASP .NET threads and even be part of Denial of Service (DoS) attacks.</a:t>
            </a:r>
            <a:endParaRPr sz="1800">
              <a:solidFill>
                <a:schemeClr val="dk1"/>
              </a:solidFill>
              <a:latin typeface="Times New Roman"/>
              <a:ea typeface="Times New Roman"/>
              <a:cs typeface="Times New Roman"/>
              <a:sym typeface="Times New Roman"/>
            </a:endParaRPr>
          </a:p>
        </p:txBody>
      </p:sp>
      <p:pic>
        <p:nvPicPr>
          <p:cNvPr id="2097165" name="Google Shape;285;g14070845f5b_2_99"/>
          <p:cNvPicPr preferRelativeResize="0">
            <a:picLocks/>
          </p:cNvPicPr>
          <p:nvPr/>
        </p:nvPicPr>
        <p:blipFill rotWithShape="1">
          <a:blip xmlns:r="http://schemas.openxmlformats.org/officeDocument/2006/relationships" r:embed="rId1">
            <a:alphaModFix/>
          </a:blip>
          <a:srcRect l="0" t="0" r="0" b="0"/>
          <a:stretch>
            <a:fillRect/>
          </a:stretch>
        </p:blipFill>
        <p:spPr>
          <a:xfrm>
            <a:off x="671677" y="920559"/>
            <a:ext cx="9686267" cy="2941993"/>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7" name="Shape 289"/>
        <p:cNvGrpSpPr/>
        <p:nvPr/>
      </p:nvGrpSpPr>
      <p:grpSpPr>
        <a:xfrm>
          <a:off x="0" y="0"/>
          <a:ext cx="0" cy="0"/>
          <a:chOff x="0" y="0"/>
          <a:chExt cx="0" cy="0"/>
        </a:xfrm>
      </p:grpSpPr>
      <p:sp>
        <p:nvSpPr>
          <p:cNvPr id="1048669" name="Google Shape;290;g14070845f5b_2_104"/>
          <p:cNvSpPr txBox="1"/>
          <p:nvPr>
            <p:ph type="body" idx="1"/>
          </p:nvPr>
        </p:nvSpPr>
        <p:spPr>
          <a:xfrm>
            <a:off x="583096" y="268015"/>
            <a:ext cx="11171583" cy="619584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1" lang="en-US">
                <a:solidFill>
                  <a:srgbClr val="000000"/>
                </a:solidFill>
                <a:latin typeface="Times New Roman"/>
                <a:ea typeface="Times New Roman"/>
                <a:cs typeface="Times New Roman"/>
                <a:sym typeface="Times New Roman"/>
              </a:rPr>
              <a:t>AdRotator</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AdRotator is mainly used to switch through randomly selected images previously collected in a group. </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Most users have seen the AdRotator in action when they open a page containing banner ads. </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AdRotator’s are easily implementable on ASP .NET pages and even more, the predefined images can be stored separately inside the config file.</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The list of images must be stored in XML format. This is an example of two images stored for the AdRotator:</a:t>
            </a:r>
            <a:endParaRPr>
              <a:solidFill>
                <a:srgbClr val="000000"/>
              </a:solidFill>
              <a:latin typeface="Times New Roman"/>
              <a:ea typeface="Times New Roman"/>
              <a:cs typeface="Times New Roman"/>
              <a:sym typeface="Times New Roman"/>
            </a:endParaRPr>
          </a:p>
        </p:txBody>
      </p:sp>
      <p:sp>
        <p:nvSpPr>
          <p:cNvPr id="1048670" name="Google Shape;291;g14070845f5b_2_104"/>
          <p:cNvSpPr txBox="1"/>
          <p:nvPr/>
        </p:nvSpPr>
        <p:spPr>
          <a:xfrm>
            <a:off x="867104" y="3429000"/>
            <a:ext cx="9995338"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Times New Roman"/>
                <a:ea typeface="Times New Roman"/>
                <a:cs typeface="Times New Roman"/>
                <a:sym typeface="Times New Roman"/>
              </a:rPr>
              <a:t>&lt;asp:AdRotator id="Ad" runat="server" AdvertisementFile="MyAdRotator.xml"  Target="_blank" KeywordFilter="Test" /&gt;</a:t>
            </a:r>
            <a:endParaRPr b="0" cap="none" sz="1400" i="0" strike="noStrike" u="none">
              <a:solidFill>
                <a:srgbClr val="000000"/>
              </a:solidFill>
              <a:latin typeface="Arial"/>
              <a:ea typeface="Arial"/>
              <a:cs typeface="Arial"/>
              <a:sym typeface="Arial"/>
            </a:endParaRPr>
          </a:p>
        </p:txBody>
      </p:sp>
      <p:pic>
        <p:nvPicPr>
          <p:cNvPr id="2097166" name="Google Shape;292;g14070845f5b_2_104"/>
          <p:cNvPicPr preferRelativeResize="0">
            <a:picLocks/>
          </p:cNvPicPr>
          <p:nvPr/>
        </p:nvPicPr>
        <p:blipFill rotWithShape="1">
          <a:blip xmlns:r="http://schemas.openxmlformats.org/officeDocument/2006/relationships" r:embed="rId1">
            <a:alphaModFix/>
          </a:blip>
          <a:srcRect l="0" t="0" r="0" b="0"/>
          <a:stretch>
            <a:fillRect/>
          </a:stretch>
        </p:blipFill>
        <p:spPr>
          <a:xfrm>
            <a:off x="6980511" y="4075331"/>
            <a:ext cx="4344385" cy="1801791"/>
          </a:xfrm>
          <a:prstGeom prst="rect"/>
          <a:noFill/>
          <a:ln>
            <a:noFill/>
          </a:ln>
        </p:spPr>
      </p:pic>
      <p:sp>
        <p:nvSpPr>
          <p:cNvPr id="1048671" name="Google Shape;293;g14070845f5b_2_104"/>
          <p:cNvSpPr txBox="1"/>
          <p:nvPr/>
        </p:nvSpPr>
        <p:spPr>
          <a:xfrm>
            <a:off x="735118" y="4791560"/>
            <a:ext cx="6093372"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orbel"/>
                <a:ea typeface="Corbel"/>
                <a:cs typeface="Corbel"/>
                <a:sym typeface="Corbel"/>
              </a:rPr>
              <a:t>https://www.youtube.com/watch?v=UBVmw2mTYzM</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0" name="Shape 297"/>
        <p:cNvGrpSpPr/>
        <p:nvPr/>
      </p:nvGrpSpPr>
      <p:grpSpPr>
        <a:xfrm>
          <a:off x="0" y="0"/>
          <a:ext cx="0" cy="0"/>
          <a:chOff x="0" y="0"/>
          <a:chExt cx="0" cy="0"/>
        </a:xfrm>
      </p:grpSpPr>
      <p:sp>
        <p:nvSpPr>
          <p:cNvPr id="1048674" name="Google Shape;298;g14070845f5b_2_111"/>
          <p:cNvSpPr txBox="1"/>
          <p:nvPr>
            <p:ph type="body" idx="1"/>
          </p:nvPr>
        </p:nvSpPr>
        <p:spPr>
          <a:xfrm>
            <a:off x="556592" y="441434"/>
            <a:ext cx="11012556" cy="593286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sz="1800" lang="en-US">
                <a:solidFill>
                  <a:srgbClr val="646464"/>
                </a:solidFill>
                <a:latin typeface="Times New Roman"/>
                <a:ea typeface="Times New Roman"/>
                <a:cs typeface="Times New Roman"/>
                <a:sym typeface="Times New Roman"/>
              </a:rPr>
              <a:t>T</a:t>
            </a:r>
            <a:r>
              <a:rPr b="0" sz="1800" i="0" lang="en-US">
                <a:solidFill>
                  <a:srgbClr val="646464"/>
                </a:solidFill>
                <a:latin typeface="Times New Roman"/>
                <a:ea typeface="Times New Roman"/>
                <a:cs typeface="Times New Roman"/>
                <a:sym typeface="Times New Roman"/>
              </a:rPr>
              <a:t>he AdRotator control can be modified through several properties. They are the following:</a:t>
            </a:r>
          </a:p>
          <a:p>
            <a:pPr algn="l" indent="-182880" lvl="0" marL="228600" rtl="0">
              <a:lnSpc>
                <a:spcPct val="90000"/>
              </a:lnSpc>
              <a:spcBef>
                <a:spcPts val="1400"/>
              </a:spcBef>
              <a:spcAft>
                <a:spcPts val="0"/>
              </a:spcAft>
              <a:buSzPts val="1440"/>
              <a:buFont typeface="Arial"/>
              <a:buChar char="•"/>
            </a:pPr>
            <a:r>
              <a:rPr b="1" sz="1800" i="0" lang="en-US">
                <a:solidFill>
                  <a:srgbClr val="646464"/>
                </a:solidFill>
                <a:latin typeface="Times New Roman"/>
                <a:ea typeface="Times New Roman"/>
                <a:cs typeface="Times New Roman"/>
                <a:sym typeface="Times New Roman"/>
              </a:rPr>
              <a:t>ImageUrl</a:t>
            </a:r>
            <a:endParaRPr b="0" sz="1800" i="0">
              <a:solidFill>
                <a:srgbClr val="646464"/>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Arial"/>
              <a:buChar char="•"/>
            </a:pPr>
            <a:r>
              <a:rPr b="1" sz="1800" i="0" lang="en-US">
                <a:solidFill>
                  <a:srgbClr val="646464"/>
                </a:solidFill>
                <a:latin typeface="Times New Roman"/>
                <a:ea typeface="Times New Roman"/>
                <a:cs typeface="Times New Roman"/>
                <a:sym typeface="Times New Roman"/>
              </a:rPr>
              <a:t>NavigateUrl </a:t>
            </a:r>
            <a:r>
              <a:rPr b="0" sz="1800" i="0" lang="en-US">
                <a:solidFill>
                  <a:srgbClr val="646464"/>
                </a:solidFill>
                <a:latin typeface="Times New Roman"/>
                <a:ea typeface="Times New Roman"/>
                <a:cs typeface="Times New Roman"/>
                <a:sym typeface="Times New Roman"/>
              </a:rPr>
              <a:t>– link to open when clicked on the banner</a:t>
            </a:r>
          </a:p>
          <a:p>
            <a:pPr algn="l" indent="-182880" lvl="0" marL="228600" rtl="0">
              <a:lnSpc>
                <a:spcPct val="90000"/>
              </a:lnSpc>
              <a:spcBef>
                <a:spcPts val="1400"/>
              </a:spcBef>
              <a:spcAft>
                <a:spcPts val="0"/>
              </a:spcAft>
              <a:buSzPts val="1440"/>
              <a:buFont typeface="Arial"/>
              <a:buChar char="•"/>
            </a:pPr>
            <a:r>
              <a:rPr b="1" sz="1800" i="0" lang="en-US">
                <a:solidFill>
                  <a:srgbClr val="646464"/>
                </a:solidFill>
                <a:latin typeface="Times New Roman"/>
                <a:ea typeface="Times New Roman"/>
                <a:cs typeface="Times New Roman"/>
                <a:sym typeface="Times New Roman"/>
              </a:rPr>
              <a:t>AlternateText </a:t>
            </a:r>
            <a:r>
              <a:rPr b="0" sz="1800" i="0" lang="en-US">
                <a:solidFill>
                  <a:srgbClr val="646464"/>
                </a:solidFill>
                <a:latin typeface="Times New Roman"/>
                <a:ea typeface="Times New Roman"/>
                <a:cs typeface="Times New Roman"/>
                <a:sym typeface="Times New Roman"/>
              </a:rPr>
              <a:t>– the alt attribute of the banner image</a:t>
            </a:r>
          </a:p>
          <a:p>
            <a:pPr algn="l" indent="-182880" lvl="0" marL="228600" rtl="0">
              <a:lnSpc>
                <a:spcPct val="90000"/>
              </a:lnSpc>
              <a:spcBef>
                <a:spcPts val="1400"/>
              </a:spcBef>
              <a:spcAft>
                <a:spcPts val="0"/>
              </a:spcAft>
              <a:buSzPts val="1440"/>
              <a:buFont typeface="Arial"/>
              <a:buChar char="•"/>
            </a:pPr>
            <a:r>
              <a:rPr b="1" sz="1800" i="0" lang="en-US">
                <a:solidFill>
                  <a:srgbClr val="646464"/>
                </a:solidFill>
                <a:latin typeface="Times New Roman"/>
                <a:ea typeface="Times New Roman"/>
                <a:cs typeface="Times New Roman"/>
                <a:sym typeface="Times New Roman"/>
              </a:rPr>
              <a:t>Impressions </a:t>
            </a:r>
            <a:r>
              <a:rPr b="0" sz="1800" i="0" lang="en-US">
                <a:solidFill>
                  <a:srgbClr val="646464"/>
                </a:solidFill>
                <a:latin typeface="Times New Roman"/>
                <a:ea typeface="Times New Roman"/>
                <a:cs typeface="Times New Roman"/>
                <a:sym typeface="Times New Roman"/>
              </a:rPr>
              <a:t>– determines how often the banner will appear. </a:t>
            </a:r>
          </a:p>
          <a:p>
            <a:pPr algn="l" indent="-182880" lvl="0" marL="228600" rtl="0">
              <a:lnSpc>
                <a:spcPct val="90000"/>
              </a:lnSpc>
              <a:spcBef>
                <a:spcPts val="1400"/>
              </a:spcBef>
              <a:spcAft>
                <a:spcPts val="0"/>
              </a:spcAft>
              <a:buSzPts val="1440"/>
              <a:buFont typeface="Arial"/>
              <a:buChar char="•"/>
            </a:pPr>
            <a:r>
              <a:rPr b="1" sz="1800" i="0" lang="en-US">
                <a:solidFill>
                  <a:srgbClr val="646464"/>
                </a:solidFill>
                <a:latin typeface="Times New Roman"/>
                <a:ea typeface="Times New Roman"/>
                <a:cs typeface="Times New Roman"/>
                <a:sym typeface="Times New Roman"/>
              </a:rPr>
              <a:t>Keyword </a:t>
            </a:r>
            <a:r>
              <a:rPr b="0" sz="1800" i="0" lang="en-US">
                <a:solidFill>
                  <a:srgbClr val="646464"/>
                </a:solidFill>
                <a:latin typeface="Times New Roman"/>
                <a:ea typeface="Times New Roman"/>
                <a:cs typeface="Times New Roman"/>
                <a:sym typeface="Times New Roman"/>
              </a:rPr>
              <a:t>– used for filtering. For example, developers can restrict banners with certain keywords from appearing on the page</a:t>
            </a: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pic>
        <p:nvPicPr>
          <p:cNvPr id="2097167" name="Google Shape;299;g14070845f5b_2_111"/>
          <p:cNvPicPr preferRelativeResize="0">
            <a:picLocks/>
          </p:cNvPicPr>
          <p:nvPr/>
        </p:nvPicPr>
        <p:blipFill rotWithShape="1">
          <a:blip xmlns:r="http://schemas.openxmlformats.org/officeDocument/2006/relationships" r:embed="rId1">
            <a:alphaModFix/>
          </a:blip>
          <a:srcRect l="0" t="0" r="0" b="0"/>
          <a:stretch>
            <a:fillRect/>
          </a:stretch>
        </p:blipFill>
        <p:spPr>
          <a:xfrm>
            <a:off x="804041" y="3429000"/>
            <a:ext cx="10152993" cy="2798379"/>
          </a:xfrm>
          <a:prstGeom prst="rect"/>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3" name="Shape 304"/>
        <p:cNvGrpSpPr/>
        <p:nvPr/>
      </p:nvGrpSpPr>
      <p:grpSpPr>
        <a:xfrm>
          <a:off x="0" y="0"/>
          <a:ext cx="0" cy="0"/>
          <a:chOff x="0" y="0"/>
          <a:chExt cx="0" cy="0"/>
        </a:xfrm>
      </p:grpSpPr>
      <p:sp>
        <p:nvSpPr>
          <p:cNvPr id="1048677" name="Google Shape;305;g14070845f5b_2_116"/>
          <p:cNvSpPr txBox="1"/>
          <p:nvPr>
            <p:ph type="body" idx="1"/>
          </p:nvPr>
        </p:nvSpPr>
        <p:spPr>
          <a:xfrm>
            <a:off x="614856" y="288378"/>
            <a:ext cx="10401016" cy="580762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lang="en-US">
                <a:solidFill>
                  <a:schemeClr val="dk1"/>
                </a:solidFill>
                <a:latin typeface="Times New Roman"/>
                <a:ea typeface="Times New Roman"/>
                <a:cs typeface="Times New Roman"/>
                <a:sym typeface="Times New Roman"/>
              </a:rPr>
              <a:t>MultiView control</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MultiView control can be used when you want to create a tabbed page.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In many situations, a web form may be very long, and then you can divide a long form into multiple sub forms. MultiView control is made up of multiple view controls. You can put multiple ASP.NET controls inside view controls.</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 One View control is displayed at a time and it is called as the active view. View control does not work separately. It is always used with a Multiview control.</a:t>
            </a:r>
          </a:p>
          <a:p>
            <a:pPr algn="l" indent="-71120" lvl="0" marL="228600" rtl="0">
              <a:lnSpc>
                <a:spcPct val="90000"/>
              </a:lnSpc>
              <a:spcBef>
                <a:spcPts val="1400"/>
              </a:spcBef>
              <a:spcAft>
                <a:spcPts val="0"/>
              </a:spcAft>
              <a:buSzPts val="1760"/>
              <a:buNone/>
            </a:pPr>
            <a:r>
              <a:t/>
            </a:r>
          </a:p>
          <a:p>
            <a:pPr algn="l" indent="0" lvl="0" marL="45720" rtl="0">
              <a:lnSpc>
                <a:spcPct val="90000"/>
              </a:lnSpc>
              <a:spcBef>
                <a:spcPts val="1400"/>
              </a:spcBef>
              <a:spcAft>
                <a:spcPts val="0"/>
              </a:spcAft>
              <a:buSzPts val="1760"/>
              <a:buNone/>
            </a:pPr>
            <a:r>
              <a:rPr lang="en-US"/>
              <a:t> </a:t>
            </a:r>
          </a:p>
          <a:p>
            <a:pPr algn="l" indent="-71120" lvl="0" marL="228600" rtl="0">
              <a:lnSpc>
                <a:spcPct val="90000"/>
              </a:lnSpc>
              <a:spcBef>
                <a:spcPts val="1400"/>
              </a:spcBef>
              <a:spcAft>
                <a:spcPts val="0"/>
              </a:spcAft>
              <a:buSzPts val="1760"/>
              <a:buNone/>
            </a:pPr>
            <a:r>
              <a:t/>
            </a:r>
          </a:p>
        </p:txBody>
      </p:sp>
      <p:pic>
        <p:nvPicPr>
          <p:cNvPr id="2097168" name="Google Shape;306;g14070845f5b_2_116"/>
          <p:cNvPicPr preferRelativeResize="0">
            <a:picLocks/>
          </p:cNvPicPr>
          <p:nvPr/>
        </p:nvPicPr>
        <p:blipFill rotWithShape="1">
          <a:blip xmlns:r="http://schemas.openxmlformats.org/officeDocument/2006/relationships" r:embed="rId1">
            <a:alphaModFix/>
          </a:blip>
          <a:srcRect l="0" t="0" r="0" b="0"/>
          <a:stretch>
            <a:fillRect/>
          </a:stretch>
        </p:blipFill>
        <p:spPr>
          <a:xfrm>
            <a:off x="1176128" y="2758965"/>
            <a:ext cx="9575955" cy="3589939"/>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6" name="Shape 310"/>
        <p:cNvGrpSpPr/>
        <p:nvPr/>
      </p:nvGrpSpPr>
      <p:grpSpPr>
        <a:xfrm>
          <a:off x="0" y="0"/>
          <a:ext cx="0" cy="0"/>
          <a:chOff x="0" y="0"/>
          <a:chExt cx="0" cy="0"/>
        </a:xfrm>
      </p:grpSpPr>
      <p:sp>
        <p:nvSpPr>
          <p:cNvPr id="1048681" name="Google Shape;311;g14070845f5b_2_122"/>
          <p:cNvSpPr txBox="1"/>
          <p:nvPr>
            <p:ph type="body" idx="1"/>
          </p:nvPr>
        </p:nvSpPr>
        <p:spPr>
          <a:xfrm>
            <a:off x="477078" y="331303"/>
            <a:ext cx="11290852" cy="6029739"/>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1" sz="2000" lang="en-US">
                <a:solidFill>
                  <a:schemeClr val="dk1"/>
                </a:solidFill>
                <a:latin typeface="Times New Roman"/>
                <a:ea typeface="Times New Roman"/>
                <a:cs typeface="Times New Roman"/>
                <a:sym typeface="Times New Roman"/>
              </a:rPr>
              <a:t>Multiview Control</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pic>
        <p:nvPicPr>
          <p:cNvPr id="2097169" name="Google Shape;312;g14070845f5b_2_122"/>
          <p:cNvPicPr preferRelativeResize="0">
            <a:picLocks/>
          </p:cNvPicPr>
          <p:nvPr/>
        </p:nvPicPr>
        <p:blipFill rotWithShape="1">
          <a:blip xmlns:r="http://schemas.openxmlformats.org/officeDocument/2006/relationships" r:embed="rId1">
            <a:alphaModFix/>
          </a:blip>
          <a:srcRect l="0" t="0" r="0" b="0"/>
          <a:stretch>
            <a:fillRect/>
          </a:stretch>
        </p:blipFill>
        <p:spPr>
          <a:xfrm>
            <a:off x="1002669" y="845696"/>
            <a:ext cx="10181405" cy="3300636"/>
          </a:xfrm>
          <a:prstGeom prst="rect"/>
          <a:noFill/>
          <a:ln>
            <a:noFill/>
          </a:ln>
        </p:spPr>
      </p:pic>
      <p:sp>
        <p:nvSpPr>
          <p:cNvPr id="1048682" name="Google Shape;313;g14070845f5b_2_122"/>
          <p:cNvSpPr txBox="1"/>
          <p:nvPr/>
        </p:nvSpPr>
        <p:spPr>
          <a:xfrm>
            <a:off x="1202121" y="4660725"/>
            <a:ext cx="6093372"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orbel"/>
                <a:ea typeface="Corbel"/>
                <a:cs typeface="Corbel"/>
                <a:sym typeface="Corbel"/>
              </a:rPr>
              <a:t>https://www.youtube.com/watch?v=FxOIEKpHchg</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9" name="Shape 317"/>
        <p:cNvGrpSpPr/>
        <p:nvPr/>
      </p:nvGrpSpPr>
      <p:grpSpPr>
        <a:xfrm>
          <a:off x="0" y="0"/>
          <a:ext cx="0" cy="0"/>
          <a:chOff x="0" y="0"/>
          <a:chExt cx="0" cy="0"/>
        </a:xfrm>
      </p:grpSpPr>
      <p:sp>
        <p:nvSpPr>
          <p:cNvPr id="1048685" name="Google Shape;318;g14070845f5b_2_128"/>
          <p:cNvSpPr txBox="1"/>
          <p:nvPr>
            <p:ph type="body" idx="1"/>
          </p:nvPr>
        </p:nvSpPr>
        <p:spPr>
          <a:xfrm>
            <a:off x="599090" y="520263"/>
            <a:ext cx="10416781" cy="5575738"/>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b="1" sz="2400" lang="en-US">
                <a:solidFill>
                  <a:schemeClr val="dk1"/>
                </a:solidFill>
                <a:latin typeface="Times New Roman"/>
                <a:ea typeface="Times New Roman"/>
                <a:cs typeface="Times New Roman"/>
                <a:sym typeface="Times New Roman"/>
              </a:rPr>
              <a:t>Wizard Control</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This control is same as MultiView control but the main difference is that, it has inbuilt navigation buttons.</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The wizard control enables you to design a long form in such a way that you can work in multiple sub form. You can perform the task in a step by step process. It reduces the work of developers to design multiple forms. It enables you to create multi step user interface. Wizard control provides with built-in previous/next functionality.</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 Important events of Wizard control are as follows:</a:t>
            </a: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ActiveStepChanged:</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CancelButtonClick:</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FinishButtonClick:</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NextButtonClick:</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PreviousButtonClick:</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2" name="Shape 322"/>
        <p:cNvGrpSpPr/>
        <p:nvPr/>
      </p:nvGrpSpPr>
      <p:grpSpPr>
        <a:xfrm>
          <a:off x="0" y="0"/>
          <a:ext cx="0" cy="0"/>
          <a:chOff x="0" y="0"/>
          <a:chExt cx="0" cy="0"/>
        </a:xfrm>
      </p:grpSpPr>
      <p:pic>
        <p:nvPicPr>
          <p:cNvPr id="2097170" name="Google Shape;323;g14070845f5b_2_132"/>
          <p:cNvPicPr preferRelativeResize="0">
            <a:picLocks/>
          </p:cNvPicPr>
          <p:nvPr/>
        </p:nvPicPr>
        <p:blipFill rotWithShape="1">
          <a:blip xmlns:r="http://schemas.openxmlformats.org/officeDocument/2006/relationships" r:embed="rId1">
            <a:alphaModFix/>
          </a:blip>
          <a:srcRect l="0" t="0" r="0" b="0"/>
          <a:stretch>
            <a:fillRect/>
          </a:stretch>
        </p:blipFill>
        <p:spPr>
          <a:xfrm>
            <a:off x="1040525" y="630621"/>
            <a:ext cx="9900744" cy="5754413"/>
          </a:xfrm>
          <a:prstGeom prst="rect"/>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5" name="Shape 327"/>
        <p:cNvGrpSpPr/>
        <p:nvPr/>
      </p:nvGrpSpPr>
      <p:grpSpPr>
        <a:xfrm>
          <a:off x="0" y="0"/>
          <a:ext cx="0" cy="0"/>
          <a:chOff x="0" y="0"/>
          <a:chExt cx="0" cy="0"/>
        </a:xfrm>
      </p:grpSpPr>
      <p:sp>
        <p:nvSpPr>
          <p:cNvPr id="1048690" name="Google Shape;328;g14070845f5b_2_136"/>
          <p:cNvSpPr txBox="1"/>
          <p:nvPr>
            <p:ph type="body" idx="1"/>
          </p:nvPr>
        </p:nvSpPr>
        <p:spPr>
          <a:xfrm>
            <a:off x="583096" y="543339"/>
            <a:ext cx="10941497" cy="585746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The StepType associated with each WizardStep determines the type of navigation buttons that will be displayed for that step.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StepTypes are:</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Start:</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Step:</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Finish:</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Complete:</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Auto:</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Wizard is the more complex version of MultiView.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It can (and will do by default) show a sidebar with navigation through different steps in a task thus providing the option for the user to skip certain task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Shape 183"/>
        <p:cNvGrpSpPr/>
        <p:nvPr/>
      </p:nvGrpSpPr>
      <p:grpSpPr>
        <a:xfrm>
          <a:off x="0" y="0"/>
          <a:ext cx="0" cy="0"/>
          <a:chOff x="0" y="0"/>
          <a:chExt cx="0" cy="0"/>
        </a:xfrm>
      </p:grpSpPr>
      <p:sp>
        <p:nvSpPr>
          <p:cNvPr id="1048602" name="Google Shape;184;p3"/>
          <p:cNvSpPr txBox="1"/>
          <p:nvPr>
            <p:ph type="body" idx="1"/>
          </p:nvPr>
        </p:nvSpPr>
        <p:spPr>
          <a:xfrm>
            <a:off x="583096" y="437322"/>
            <a:ext cx="11052313" cy="584420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1" lang="en-US">
                <a:solidFill>
                  <a:schemeClr val="dk1"/>
                </a:solidFill>
                <a:latin typeface="Times New Roman"/>
                <a:ea typeface="Times New Roman"/>
                <a:cs typeface="Times New Roman"/>
                <a:sym typeface="Times New Roman"/>
              </a:rPr>
              <a:t>List Controls in ASP.NET</a:t>
            </a:r>
            <a:endParaRPr>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ASP.NET provides the following list controls.</a:t>
            </a:r>
          </a:p>
          <a:p>
            <a:pPr algn="l" indent="-71120" lvl="0" marL="228600" rtl="0">
              <a:lnSpc>
                <a:spcPct val="90000"/>
              </a:lnSpc>
              <a:spcBef>
                <a:spcPts val="1400"/>
              </a:spcBef>
              <a:spcAft>
                <a:spcPts val="0"/>
              </a:spcAft>
              <a:buSzPts val="1760"/>
              <a:buNone/>
            </a:pPr>
            <a:r>
              <a:t/>
            </a:r>
            <a:endParaRPr>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1. Drop-down list</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2. List box</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3. Radio button list</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4. Check box list</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5. Bulleted list</a:t>
            </a:r>
          </a:p>
          <a:p>
            <a:pPr algn="l" indent="0" lvl="0" marL="45720" rtl="0">
              <a:lnSpc>
                <a:spcPct val="90000"/>
              </a:lnSpc>
              <a:spcBef>
                <a:spcPts val="1400"/>
              </a:spcBef>
              <a:spcAft>
                <a:spcPts val="0"/>
              </a:spcAft>
              <a:buSzPts val="1760"/>
              <a:buNone/>
            </a:pPr>
            <a:r>
              <a:t/>
            </a:r>
            <a:endParaRPr>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These controls display list of options to select. You can select one or more options, the choice depends upon control.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They all derive from the </a:t>
            </a:r>
            <a:r>
              <a:rPr b="1" lang="en-US">
                <a:solidFill>
                  <a:schemeClr val="dk1"/>
                </a:solidFill>
                <a:latin typeface="Times New Roman"/>
                <a:ea typeface="Times New Roman"/>
                <a:cs typeface="Times New Roman"/>
                <a:sym typeface="Times New Roman"/>
              </a:rPr>
              <a:t>System.Web.UI.WebControls.ListControl </a:t>
            </a:r>
            <a:r>
              <a:rPr lang="en-US">
                <a:solidFill>
                  <a:schemeClr val="dk1"/>
                </a:solidFill>
                <a:latin typeface="Times New Roman"/>
                <a:ea typeface="Times New Roman"/>
                <a:cs typeface="Times New Roman"/>
                <a:sym typeface="Times New Roman"/>
              </a:rPr>
              <a:t>class.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Shape 188"/>
        <p:cNvGrpSpPr/>
        <p:nvPr/>
      </p:nvGrpSpPr>
      <p:grpSpPr>
        <a:xfrm>
          <a:off x="0" y="0"/>
          <a:ext cx="0" cy="0"/>
          <a:chOff x="0" y="0"/>
          <a:chExt cx="0" cy="0"/>
        </a:xfrm>
      </p:grpSpPr>
      <p:sp>
        <p:nvSpPr>
          <p:cNvPr id="1048605" name="Google Shape;189;p4"/>
          <p:cNvSpPr txBox="1"/>
          <p:nvPr>
            <p:ph type="body" idx="1"/>
          </p:nvPr>
        </p:nvSpPr>
        <p:spPr>
          <a:xfrm>
            <a:off x="503854" y="606490"/>
            <a:ext cx="11206064" cy="585029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Font typeface="Arial"/>
              <a:buChar char="•"/>
            </a:pPr>
            <a:r>
              <a:rPr b="1" sz="2000" i="0" lang="en-US">
                <a:solidFill>
                  <a:srgbClr val="000000"/>
                </a:solidFill>
                <a:latin typeface="Times New Roman"/>
                <a:ea typeface="Times New Roman"/>
                <a:cs typeface="Times New Roman"/>
                <a:sym typeface="Times New Roman"/>
              </a:rPr>
              <a:t>Some of the important common properties of list controls are as follows:</a:t>
            </a:r>
          </a:p>
          <a:p>
            <a:pPr algn="l" indent="0" lvl="0" marL="45720" rtl="0">
              <a:lnSpc>
                <a:spcPct val="90000"/>
              </a:lnSpc>
              <a:spcBef>
                <a:spcPts val="1400"/>
              </a:spcBef>
              <a:spcAft>
                <a:spcPts val="0"/>
              </a:spcAft>
              <a:buSzPts val="1600"/>
              <a:buNone/>
            </a:pPr>
            <a:r>
              <a:t/>
            </a:r>
            <a:endParaRPr b="1" sz="200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1" sz="2000" i="0" lang="en-US" strike="noStrike" u="none">
                <a:solidFill>
                  <a:srgbClr val="000000"/>
                </a:solidFill>
                <a:latin typeface="Times New Roman"/>
                <a:ea typeface="Times New Roman"/>
                <a:cs typeface="Times New Roman"/>
                <a:sym typeface="Times New Roman"/>
              </a:rPr>
              <a:t>SelectedValue:</a:t>
            </a:r>
            <a:r>
              <a:rPr b="0" sz="2000" i="0" lang="en-US" strike="noStrike" u="none">
                <a:solidFill>
                  <a:srgbClr val="000000"/>
                </a:solidFill>
                <a:latin typeface="Times New Roman"/>
                <a:ea typeface="Times New Roman"/>
                <a:cs typeface="Times New Roman"/>
                <a:sym typeface="Times New Roman"/>
              </a:rPr>
              <a:t> Get the value of the selected item from the dropdown list.</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SelectedIndex:</a:t>
            </a:r>
            <a:r>
              <a:rPr b="0" sz="2000" i="0" lang="en-US" strike="noStrike" u="none">
                <a:solidFill>
                  <a:srgbClr val="000000"/>
                </a:solidFill>
                <a:latin typeface="Times New Roman"/>
                <a:ea typeface="Times New Roman"/>
                <a:cs typeface="Times New Roman"/>
                <a:sym typeface="Times New Roman"/>
              </a:rPr>
              <a:t> Gets the index of the selected item from the dropdown box.</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SelectedItem:</a:t>
            </a:r>
            <a:r>
              <a:rPr b="0" sz="2000" i="0" lang="en-US" strike="noStrike" u="none">
                <a:solidFill>
                  <a:srgbClr val="000000"/>
                </a:solidFill>
                <a:latin typeface="Times New Roman"/>
                <a:ea typeface="Times New Roman"/>
                <a:cs typeface="Times New Roman"/>
                <a:sym typeface="Times New Roman"/>
              </a:rPr>
              <a:t> Gets the text of selected item from the list.</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Items:</a:t>
            </a:r>
            <a:r>
              <a:rPr b="0" sz="2000" i="0" lang="en-US" strike="noStrike" u="none">
                <a:solidFill>
                  <a:srgbClr val="000000"/>
                </a:solidFill>
                <a:latin typeface="Times New Roman"/>
                <a:ea typeface="Times New Roman"/>
                <a:cs typeface="Times New Roman"/>
                <a:sym typeface="Times New Roman"/>
              </a:rPr>
              <a:t> Gets the collection of items from the dropdown list.</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DataTextField:</a:t>
            </a:r>
            <a:r>
              <a:rPr b="0" sz="2000" i="0" lang="en-US" strike="noStrike" u="none">
                <a:solidFill>
                  <a:srgbClr val="000000"/>
                </a:solidFill>
                <a:latin typeface="Times New Roman"/>
                <a:ea typeface="Times New Roman"/>
                <a:cs typeface="Times New Roman"/>
                <a:sym typeface="Times New Roman"/>
              </a:rPr>
              <a:t> Name of the data source field to supply the text of the items. Generally this field came from the datasource.</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DataValueField:</a:t>
            </a:r>
            <a:r>
              <a:rPr b="0" sz="2000" i="0" lang="en-US" strike="noStrike" u="none">
                <a:solidFill>
                  <a:srgbClr val="000000"/>
                </a:solidFill>
                <a:latin typeface="Times New Roman"/>
                <a:ea typeface="Times New Roman"/>
                <a:cs typeface="Times New Roman"/>
                <a:sym typeface="Times New Roman"/>
              </a:rPr>
              <a:t> Name of the data source field to supply the value of the items. This is not visible field to list controls, but you can use it in the code.</a:t>
            </a:r>
          </a:p>
          <a:p>
            <a:pPr algn="l" indent="-182880" lvl="0" marL="228600" rtl="0">
              <a:lnSpc>
                <a:spcPct val="90000"/>
              </a:lnSpc>
              <a:spcBef>
                <a:spcPts val="1400"/>
              </a:spcBef>
              <a:spcAft>
                <a:spcPts val="0"/>
              </a:spcAft>
              <a:buSzPts val="1600"/>
              <a:buFont typeface="Arial"/>
              <a:buChar char="•"/>
            </a:pPr>
            <a:r>
              <a:rPr b="1" sz="2000" i="0" lang="en-US" strike="noStrike" u="none">
                <a:solidFill>
                  <a:srgbClr val="000000"/>
                </a:solidFill>
                <a:latin typeface="Times New Roman"/>
                <a:ea typeface="Times New Roman"/>
                <a:cs typeface="Times New Roman"/>
                <a:sym typeface="Times New Roman"/>
              </a:rPr>
              <a:t>DataSourceID:</a:t>
            </a:r>
            <a:r>
              <a:rPr b="0" sz="2000" i="0" lang="en-US" strike="noStrike" u="none">
                <a:solidFill>
                  <a:srgbClr val="000000"/>
                </a:solidFill>
                <a:latin typeface="Times New Roman"/>
                <a:ea typeface="Times New Roman"/>
                <a:cs typeface="Times New Roman"/>
                <a:sym typeface="Times New Roman"/>
              </a:rPr>
              <a:t> ID of the datasource control to provide data.</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Shape 193"/>
        <p:cNvGrpSpPr/>
        <p:nvPr/>
      </p:nvGrpSpPr>
      <p:grpSpPr>
        <a:xfrm>
          <a:off x="0" y="0"/>
          <a:ext cx="0" cy="0"/>
          <a:chOff x="0" y="0"/>
          <a:chExt cx="0" cy="0"/>
        </a:xfrm>
      </p:grpSpPr>
      <p:sp>
        <p:nvSpPr>
          <p:cNvPr id="1048608" name="Google Shape;194;p5"/>
          <p:cNvSpPr txBox="1"/>
          <p:nvPr>
            <p:ph type="body" idx="1"/>
          </p:nvPr>
        </p:nvSpPr>
        <p:spPr>
          <a:xfrm>
            <a:off x="530088" y="609600"/>
            <a:ext cx="10485784" cy="54864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Font typeface="Arial"/>
              <a:buChar char="•"/>
            </a:pPr>
            <a:r>
              <a:rPr b="1" sz="2000" i="0" lang="en-US">
                <a:solidFill>
                  <a:srgbClr val="000000"/>
                </a:solidFill>
                <a:latin typeface="Times New Roman"/>
                <a:ea typeface="Times New Roman"/>
                <a:cs typeface="Times New Roman"/>
                <a:sym typeface="Times New Roman"/>
              </a:rPr>
              <a:t>There are several ways through which you can populate these controls such as:</a:t>
            </a:r>
            <a:br>
              <a:rPr sz="2000" lang="en-US">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By using data from database.</a:t>
            </a: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Directly write code to add items.</a:t>
            </a: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Add items through the items collection from property window.</a:t>
            </a: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Write HTML to populate these controls.</a:t>
            </a:r>
          </a:p>
          <a:p>
            <a:pPr algn="l" indent="-457200" lvl="0" marL="502919" rtl="0">
              <a:lnSpc>
                <a:spcPct val="90000"/>
              </a:lnSpc>
              <a:spcBef>
                <a:spcPts val="1400"/>
              </a:spcBef>
              <a:spcAft>
                <a:spcPts val="0"/>
              </a:spcAft>
              <a:buSzPts val="1600"/>
              <a:buFont typeface="Corbel"/>
              <a:buAutoNum type="arabicPeriod"/>
            </a:pPr>
            <a:r>
              <a:rPr b="0" sz="2000" i="0" lang="en-US" strike="noStrike" u="none">
                <a:solidFill>
                  <a:srgbClr val="000000"/>
                </a:solidFill>
                <a:latin typeface="Times New Roman"/>
                <a:ea typeface="Times New Roman"/>
                <a:cs typeface="Times New Roman"/>
                <a:sym typeface="Times New Roman"/>
              </a:rPr>
              <a:t>Use inbuilt datasource controls.</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9" name="Shape 198"/>
        <p:cNvGrpSpPr/>
        <p:nvPr/>
      </p:nvGrpSpPr>
      <p:grpSpPr>
        <a:xfrm>
          <a:off x="0" y="0"/>
          <a:ext cx="0" cy="0"/>
          <a:chOff x="0" y="0"/>
          <a:chExt cx="0" cy="0"/>
        </a:xfrm>
      </p:grpSpPr>
      <p:sp>
        <p:nvSpPr>
          <p:cNvPr id="1048611" name="Google Shape;199;p6"/>
          <p:cNvSpPr txBox="1"/>
          <p:nvPr>
            <p:ph type="title"/>
          </p:nvPr>
        </p:nvSpPr>
        <p:spPr>
          <a:xfrm>
            <a:off x="483704" y="450574"/>
            <a:ext cx="11370365" cy="68911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accent1"/>
              </a:buClr>
              <a:buSzPct val="100000"/>
              <a:buFont typeface="Corbel"/>
              <a:buNone/>
            </a:pPr>
            <a:br>
              <a:rPr lang="en-US"/>
            </a:br>
            <a:r>
              <a:rPr b="1" sz="2700" lang="en-US">
                <a:solidFill>
                  <a:schemeClr val="dk1"/>
                </a:solidFill>
                <a:latin typeface="Times New Roman"/>
                <a:ea typeface="Times New Roman"/>
                <a:cs typeface="Times New Roman"/>
                <a:sym typeface="Times New Roman"/>
              </a:rPr>
              <a:t>1. DropDownList control</a:t>
            </a:r>
            <a:br>
              <a:rPr lang="en-US"/>
            </a:br>
          </a:p>
        </p:txBody>
      </p:sp>
      <p:sp>
        <p:nvSpPr>
          <p:cNvPr id="1048612" name="Google Shape;200;p6"/>
          <p:cNvSpPr txBox="1"/>
          <p:nvPr>
            <p:ph type="body" idx="1"/>
          </p:nvPr>
        </p:nvSpPr>
        <p:spPr>
          <a:xfrm>
            <a:off x="583096" y="1139687"/>
            <a:ext cx="11171583" cy="5108713"/>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endParaRPr b="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b="0" i="0" lang="en-US">
                <a:solidFill>
                  <a:srgbClr val="000000"/>
                </a:solidFill>
                <a:latin typeface="Times New Roman"/>
                <a:ea typeface="Times New Roman"/>
                <a:cs typeface="Times New Roman"/>
                <a:sym typeface="Times New Roman"/>
              </a:rPr>
              <a:t>DropDownList control is used select single option from multiple listed items.</a:t>
            </a:r>
          </a:p>
          <a:p>
            <a:pPr algn="l" indent="0" lvl="0" marL="45720" rtl="0">
              <a:lnSpc>
                <a:spcPct val="90000"/>
              </a:lnSpc>
              <a:spcBef>
                <a:spcPts val="1400"/>
              </a:spcBef>
              <a:spcAft>
                <a:spcPts val="0"/>
              </a:spcAft>
              <a:buSzPts val="1760"/>
              <a:buNone/>
            </a:pPr>
            <a:r>
              <a:t/>
            </a:r>
            <a:endParaRPr b="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Select the item from the DropDownList, the label control will display the selected item. </a:t>
            </a:r>
          </a:p>
          <a:p>
            <a:pPr algn="l" indent="0" lvl="0" marL="4572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Write code with association with IsPostBack property, otherwise will get the first item of the DropDownList.</a:t>
            </a:r>
          </a:p>
          <a:p>
            <a:pPr algn="l" indent="-71120" lvl="0" marL="22860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2" name="Shape 204"/>
        <p:cNvGrpSpPr/>
        <p:nvPr/>
      </p:nvGrpSpPr>
      <p:grpSpPr>
        <a:xfrm>
          <a:off x="0" y="0"/>
          <a:ext cx="0" cy="0"/>
          <a:chOff x="0" y="0"/>
          <a:chExt cx="0" cy="0"/>
        </a:xfrm>
      </p:grpSpPr>
      <p:sp>
        <p:nvSpPr>
          <p:cNvPr id="1048615" name="Google Shape;205;p7"/>
          <p:cNvSpPr txBox="1"/>
          <p:nvPr>
            <p:ph type="body" idx="1"/>
          </p:nvPr>
        </p:nvSpPr>
        <p:spPr>
          <a:xfrm>
            <a:off x="1143000" y="371061"/>
            <a:ext cx="9872871" cy="5724939"/>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t/>
            </a:r>
          </a:p>
          <a:p>
            <a:pPr algn="l" indent="-71120" lvl="0" marL="228600" rtl="0">
              <a:lnSpc>
                <a:spcPct val="90000"/>
              </a:lnSpc>
              <a:spcBef>
                <a:spcPts val="1400"/>
              </a:spcBef>
              <a:spcAft>
                <a:spcPts val="0"/>
              </a:spcAft>
              <a:buSzPts val="1760"/>
              <a:buNone/>
            </a:pPr>
            <a:r>
              <a:t/>
            </a:r>
          </a:p>
        </p:txBody>
      </p:sp>
      <p:pic>
        <p:nvPicPr>
          <p:cNvPr id="2097152" name="Google Shape;206;p7"/>
          <p:cNvPicPr preferRelativeResize="0">
            <a:picLocks/>
          </p:cNvPicPr>
          <p:nvPr/>
        </p:nvPicPr>
        <p:blipFill rotWithShape="1">
          <a:blip xmlns:r="http://schemas.openxmlformats.org/officeDocument/2006/relationships" r:embed="rId1">
            <a:alphaModFix/>
          </a:blip>
          <a:srcRect l="0" t="0" r="0" b="0"/>
          <a:stretch>
            <a:fillRect/>
          </a:stretch>
        </p:blipFill>
        <p:spPr>
          <a:xfrm>
            <a:off x="1775791" y="503582"/>
            <a:ext cx="8587409" cy="5844209"/>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5" name="Shape 210"/>
        <p:cNvGrpSpPr/>
        <p:nvPr/>
      </p:nvGrpSpPr>
      <p:grpSpPr>
        <a:xfrm>
          <a:off x="0" y="0"/>
          <a:ext cx="0" cy="0"/>
          <a:chOff x="0" y="0"/>
          <a:chExt cx="0" cy="0"/>
        </a:xfrm>
      </p:grpSpPr>
      <p:sp>
        <p:nvSpPr>
          <p:cNvPr id="1048618" name="Google Shape;211;p8"/>
          <p:cNvSpPr txBox="1"/>
          <p:nvPr>
            <p:ph type="body" idx="1"/>
          </p:nvPr>
        </p:nvSpPr>
        <p:spPr>
          <a:xfrm>
            <a:off x="556592" y="715616"/>
            <a:ext cx="11012556" cy="5658679"/>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b="1" lang="en-US">
                <a:solidFill>
                  <a:schemeClr val="dk1"/>
                </a:solidFill>
                <a:latin typeface="Times New Roman"/>
                <a:ea typeface="Times New Roman"/>
                <a:cs typeface="Times New Roman"/>
                <a:sym typeface="Times New Roman"/>
              </a:rPr>
              <a:t>2. ListBox control</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The ListBox control is similar to the DropDownList but main difference is that you can </a:t>
            </a:r>
            <a:r>
              <a:rPr b="1" sz="1800" lang="en-US">
                <a:solidFill>
                  <a:schemeClr val="dk1"/>
                </a:solidFill>
                <a:latin typeface="Times New Roman"/>
                <a:ea typeface="Times New Roman"/>
                <a:cs typeface="Times New Roman"/>
                <a:sym typeface="Times New Roman"/>
              </a:rPr>
              <a:t>select multiple items from ListBox at a time.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ListBox control has </a:t>
            </a:r>
            <a:r>
              <a:rPr b="1" sz="1800" lang="en-US">
                <a:solidFill>
                  <a:schemeClr val="dk1"/>
                </a:solidFill>
                <a:latin typeface="Times New Roman"/>
                <a:ea typeface="Times New Roman"/>
                <a:cs typeface="Times New Roman"/>
                <a:sym typeface="Times New Roman"/>
              </a:rPr>
              <a:t>SelectionMode </a:t>
            </a:r>
            <a:r>
              <a:rPr sz="1800" lang="en-US">
                <a:solidFill>
                  <a:schemeClr val="dk1"/>
                </a:solidFill>
                <a:latin typeface="Times New Roman"/>
                <a:ea typeface="Times New Roman"/>
                <a:cs typeface="Times New Roman"/>
                <a:sym typeface="Times New Roman"/>
              </a:rPr>
              <a:t>property that enables you to select multiple items from ListBox control.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By default SelectionMode property is set as single.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If you want to select multiple items from the ListBox, then set SelectionMode property value as Multiple and press Ctrl or Shift key when clicking more than one list item.</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The ListBox control also supports data binding.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You can bind the ListBox through coding with database or attach it with one of the predefined DataSourceControl objects, which contains the items to display in the control. </a:t>
            </a:r>
          </a:p>
          <a:p>
            <a:pPr algn="l" indent="-182880" lvl="0" marL="228600" rtl="0">
              <a:lnSpc>
                <a:spcPct val="90000"/>
              </a:lnSpc>
              <a:spcBef>
                <a:spcPts val="1400"/>
              </a:spcBef>
              <a:spcAft>
                <a:spcPts val="0"/>
              </a:spcAft>
              <a:buSzPts val="1440"/>
              <a:buChar char="•"/>
            </a:pPr>
            <a:r>
              <a:rPr b="1" sz="1800" lang="en-US">
                <a:solidFill>
                  <a:schemeClr val="dk1"/>
                </a:solidFill>
                <a:latin typeface="Times New Roman"/>
                <a:ea typeface="Times New Roman"/>
                <a:cs typeface="Times New Roman"/>
                <a:sym typeface="Times New Roman"/>
              </a:rPr>
              <a:t>DataTextField and DataValueField </a:t>
            </a:r>
            <a:r>
              <a:rPr sz="1800" lang="en-US">
                <a:solidFill>
                  <a:schemeClr val="dk1"/>
                </a:solidFill>
                <a:latin typeface="Times New Roman"/>
                <a:ea typeface="Times New Roman"/>
                <a:cs typeface="Times New Roman"/>
                <a:sym typeface="Times New Roman"/>
              </a:rPr>
              <a:t>properties are used to bind to the Text and Value field in the data source.</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The </a:t>
            </a:r>
            <a:r>
              <a:rPr b="1" sz="1800" i="0" lang="en-US">
                <a:solidFill>
                  <a:srgbClr val="000000"/>
                </a:solidFill>
                <a:latin typeface="Times New Roman"/>
                <a:ea typeface="Times New Roman"/>
                <a:cs typeface="Times New Roman"/>
                <a:sym typeface="Times New Roman"/>
              </a:rPr>
              <a:t>Add</a:t>
            </a:r>
            <a:r>
              <a:rPr b="0" sz="1800" i="0" lang="en-US">
                <a:solidFill>
                  <a:srgbClr val="000000"/>
                </a:solidFill>
                <a:latin typeface="Times New Roman"/>
                <a:ea typeface="Times New Roman"/>
                <a:cs typeface="Times New Roman"/>
                <a:sym typeface="Times New Roman"/>
              </a:rPr>
              <a:t> method adds new items at the end of an unsorted list box. The Insert method allows you to specify where to insert the item you are adding.</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8" name="Shape 215"/>
        <p:cNvGrpSpPr/>
        <p:nvPr/>
      </p:nvGrpSpPr>
      <p:grpSpPr>
        <a:xfrm>
          <a:off x="0" y="0"/>
          <a:ext cx="0" cy="0"/>
          <a:chOff x="0" y="0"/>
          <a:chExt cx="0" cy="0"/>
        </a:xfrm>
      </p:grpSpPr>
      <p:sp>
        <p:nvSpPr>
          <p:cNvPr id="1048621" name="Google Shape;216;p9"/>
          <p:cNvSpPr txBox="1"/>
          <p:nvPr>
            <p:ph type="body" idx="1"/>
          </p:nvPr>
        </p:nvSpPr>
        <p:spPr>
          <a:xfrm>
            <a:off x="477078" y="324678"/>
            <a:ext cx="11184835" cy="538038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Click on show button, you will get the selected items.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ListBox control has a </a:t>
            </a:r>
            <a:r>
              <a:rPr b="1" sz="2000" lang="en-US">
                <a:solidFill>
                  <a:schemeClr val="dk1"/>
                </a:solidFill>
                <a:latin typeface="Times New Roman"/>
                <a:ea typeface="Times New Roman"/>
                <a:cs typeface="Times New Roman"/>
                <a:sym typeface="Times New Roman"/>
              </a:rPr>
              <a:t>SelectedIndexChanged </a:t>
            </a:r>
            <a:r>
              <a:rPr sz="2000" lang="en-US">
                <a:solidFill>
                  <a:schemeClr val="dk1"/>
                </a:solidFill>
                <a:latin typeface="Times New Roman"/>
                <a:ea typeface="Times New Roman"/>
                <a:cs typeface="Times New Roman"/>
                <a:sym typeface="Times New Roman"/>
              </a:rPr>
              <a:t>event handler.</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 If AutoPostBack property is set to true, then this event is raised whenever you select new item from the List control.</a:t>
            </a:r>
            <a:endParaRPr sz="2000">
              <a:solidFill>
                <a:schemeClr val="dk1"/>
              </a:solidFill>
              <a:latin typeface="Times New Roman"/>
              <a:ea typeface="Times New Roman"/>
              <a:cs typeface="Times New Roman"/>
              <a:sym typeface="Times New Roman"/>
            </a:endParaRPr>
          </a:p>
        </p:txBody>
      </p:sp>
      <p:pic>
        <p:nvPicPr>
          <p:cNvPr id="2097153" name="Google Shape;217;p9"/>
          <p:cNvPicPr preferRelativeResize="0">
            <a:picLocks/>
          </p:cNvPicPr>
          <p:nvPr/>
        </p:nvPicPr>
        <p:blipFill rotWithShape="1">
          <a:blip xmlns:r="http://schemas.openxmlformats.org/officeDocument/2006/relationships" r:embed="rId1">
            <a:alphaModFix/>
          </a:blip>
          <a:srcRect l="0" t="0" r="0" b="0"/>
          <a:stretch>
            <a:fillRect/>
          </a:stretch>
        </p:blipFill>
        <p:spPr>
          <a:xfrm>
            <a:off x="530087" y="1950347"/>
            <a:ext cx="3485322" cy="4479235"/>
          </a:xfrm>
          <a:prstGeom prst="rect"/>
          <a:noFill/>
          <a:ln>
            <a:noFill/>
          </a:ln>
        </p:spPr>
      </p:pic>
      <p:pic>
        <p:nvPicPr>
          <p:cNvPr id="2097154" name="Google Shape;218;p9"/>
          <p:cNvPicPr preferRelativeResize="0">
            <a:picLocks/>
          </p:cNvPicPr>
          <p:nvPr/>
        </p:nvPicPr>
        <p:blipFill rotWithShape="1">
          <a:blip xmlns:r="http://schemas.openxmlformats.org/officeDocument/2006/relationships" r:embed="rId2">
            <a:alphaModFix/>
          </a:blip>
          <a:srcRect l="0" t="0" r="0" b="0"/>
          <a:stretch>
            <a:fillRect/>
          </a:stretch>
        </p:blipFill>
        <p:spPr>
          <a:xfrm>
            <a:off x="5174973" y="1733963"/>
            <a:ext cx="6155635" cy="4695619"/>
          </a:xfrm>
          <a:prstGeom prst="rect"/>
          <a:noFill/>
          <a:ln w="9525"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43ef460bc0974fd6b87318f13842174f</vt:lpwstr>
  </property>
</Properties>
</file>