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8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5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6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7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8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9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9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0" name="Google Shape;9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591" name="Google Shape;91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5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32" name="Google Shape;14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35" name="Google Shape;151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38" name="Google Shape;157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6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41" name="Google Shape;163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67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45" name="Google Shape;168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73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48" name="Google Shape;174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9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0" name="Google Shape;9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01" name="Google Shape;97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02;g143efd848a3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6" name="Google Shape;103;g143efd848a3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7" name="Google Shape;104;g143efd848a3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1;g143efd848a3_0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3" name="Google Shape;112;g143efd848a3_0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4" name="Google Shape;113;g143efd848a3_0_8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1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7" name="Google Shape;11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18" name="Google Shape;119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23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21" name="Google Shape;12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2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23" name="Google Shape;13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3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26" name="Google Shape;13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39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29" name="Google Shape;140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17;p15"/>
          <p:cNvSpPr/>
          <p:nvPr/>
        </p:nvSpPr>
        <p:spPr>
          <a:xfrm>
            <a:off x="231140" y="243840"/>
            <a:ext cx="11724640" cy="6377939"/>
          </a:xfrm>
          <a:prstGeom prst="rect"/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8;p15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ctr"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b="1" cap="none" sz="7200">
                <a:solidFill>
                  <a:srgbClr val="FFFFFF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9;p15"/>
          <p:cNvSpPr txBox="1"/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algn="ctr" lvl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algn="ctr" lvl="2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algn="ctr" lvl="3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algn="ctr" lvl="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algn="ctr" lvl="5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algn="ctr" lvl="6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algn="ctr" lvl="7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algn="ctr" lvl="8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048585" name="Google Shape;20;p15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6" name="Google Shape;21;p15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2;p15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145728" name="Google Shape;23;p15"/>
          <p:cNvCxnSpPr>
            <a:cxnSpLocks/>
          </p:cNvCxnSpPr>
          <p:nvPr/>
        </p:nvCxnSpPr>
        <p:spPr>
          <a:xfrm>
            <a:off x="1978660" y="3733800"/>
            <a:ext cx="8229601" cy="0"/>
          </a:xfrm>
          <a:prstGeom prst="straightConnector1"/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80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77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78;p24"/>
          <p:cNvSpPr txBox="1"/>
          <p:nvPr>
            <p:ph type="body" idx="1"/>
          </p:nvPr>
        </p:nvSpPr>
        <p:spPr>
          <a:xfrm rot="5400000">
            <a:off x="4060136" y="-859735"/>
            <a:ext cx="4038600" cy="98728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666" name="Google Shape;79;p24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80;p24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81;p24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78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83;p25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84;p25"/>
          <p:cNvSpPr txBox="1"/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655" name="Google Shape;85;p25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86;p25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87;p25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3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25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6;p16"/>
          <p:cNvSpPr txBox="1"/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lvl1pPr>
            <a:lvl2pPr algn="l" indent="-3200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3pPr>
            <a:lvl4pPr algn="l" indent="-320039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4pPr>
            <a:lvl5pPr algn="l" indent="-32003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5pPr>
            <a:lvl6pPr algn="l" indent="-32003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6pPr>
            <a:lvl7pPr algn="l" indent="-32003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7pPr>
            <a:lvl8pPr algn="l" indent="-32004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</a:lvl8pPr>
            <a:lvl9pPr algn="l" indent="-32004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</a:lvl9pPr>
          </a:lstStyle>
          <a:p/>
        </p:txBody>
      </p:sp>
      <p:sp>
        <p:nvSpPr>
          <p:cNvPr id="1048594" name="Google Shape;27;p16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8;p16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29;p16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8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31;p17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ctr"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0" cap="none" sz="72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32;p17"/>
          <p:cNvSpPr txBox="1"/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1" name="Google Shape;33;p17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34;p17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35;p17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3145729" name="Google Shape;36;p17"/>
          <p:cNvCxnSpPr>
            <a:cxnSpLocks/>
          </p:cNvCxnSpPr>
          <p:nvPr/>
        </p:nvCxnSpPr>
        <p:spPr>
          <a:xfrm>
            <a:off x="1981200" y="4020408"/>
            <a:ext cx="8229601" cy="0"/>
          </a:xfrm>
          <a:prstGeom prst="straightConnector1"/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8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38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39;p18"/>
          <p:cNvSpPr txBox="1"/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76" name="Google Shape;40;p18"/>
          <p:cNvSpPr txBox="1"/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77" name="Google Shape;41;p18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42;p18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43;p18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83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45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46;p19"/>
          <p:cNvSpPr txBox="1"/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82" name="Google Shape;47;p19"/>
          <p:cNvSpPr txBox="1"/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83" name="Google Shape;48;p19"/>
          <p:cNvSpPr txBox="1"/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84" name="Google Shape;49;p19"/>
          <p:cNvSpPr txBox="1"/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algn="l" indent="-3302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algn="l" indent="-32003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algn="l" indent="-30988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algn="l" indent="-309879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algn="l" indent="-309879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algn="l" indent="-309879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algn="l" indent="-309879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algn="l" indent="-309879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048685" name="Google Shape;50;p19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51;p19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7" name="Google Shape;52;p19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7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54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55;p20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56;p20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57;p20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40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59;p21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60;p21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0" name="Google Shape;61;p21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8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63;p22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64;p22"/>
          <p:cNvSpPr txBox="1"/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91160" lvl="0" marL="4572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algn="l" indent="-37084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algn="l" indent="-350519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algn="l" indent="-3302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algn="l" indent="-3302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algn="l" indent="-3302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algn="l" indent="-3302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algn="l" indent="-3302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algn="l" indent="-3302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048690" name="Google Shape;65;p22"/>
          <p:cNvSpPr txBox="1"/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91" name="Google Shape;66;p22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2" name="Google Shape;67;p22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3" name="Google Shape;68;p22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7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70;p23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71;p23"/>
          <p:cNvSpPr/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/>
          <a:noFill/>
          <a:ln>
            <a:noFill/>
          </a:ln>
        </p:spPr>
      </p:sp>
      <p:sp>
        <p:nvSpPr>
          <p:cNvPr id="1048660" name="Google Shape;72;p23"/>
          <p:cNvSpPr txBox="1"/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algn="l" indent="-228600" lvl="1" marL="91440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61" name="Google Shape;73;p23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74;p23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75;p23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4"/>
          <p:cNvSpPr/>
          <p:nvPr/>
        </p:nvSpPr>
        <p:spPr>
          <a:xfrm>
            <a:off x="231140" y="243840"/>
            <a:ext cx="11724640" cy="6377939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77" name="Google Shape;11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cap="none" sz="44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Google Shape;12;p14"/>
          <p:cNvSpPr txBox="1"/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0360" lvl="0" marL="457200" marR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  <a:defRPr b="0" cap="none" sz="2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30200" lvl="1" marL="914400" marR="0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cap="none" sz="20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20039" lvl="2" marL="1371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cap="none" sz="18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09880" lvl="3" marL="18288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09879" lvl="4" marL="22860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09879" lvl="5" marL="27432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9879" lvl="6" marL="32004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09879" lvl="7" marL="3657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09879" lvl="8" marL="4114800" marR="0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Arial"/>
              <a:buChar char="•"/>
              <a:defRPr b="0" cap="none" sz="16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9" name="Google Shape;13;p14"/>
          <p:cNvSpPr txBox="1"/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0" name="Google Shape;14;p14"/>
          <p:cNvSpPr txBox="1"/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1" name="Google Shape;15;p14"/>
          <p:cNvSpPr txBox="1"/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c-sharpcorner.com/article/how-to-create-master-page-in-asp-net/" TargetMode="External"/><Relationship Id="rId2" Type="http://schemas.openxmlformats.org/officeDocument/2006/relationships/hyperlink" Target="https://practiceaspnet.wordpress.com/2015/09/18/master-pages-in-asp-net/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tutorialride.com/asp-net/server-side-state-management-system-asp-net.htm" TargetMode="External"/><Relationship Id="rId2" Type="http://schemas.openxmlformats.org/officeDocument/2006/relationships/hyperlink" Target="https://www.c-sharpcorner.com/UploadFile/78d182/Asp-Net-state-management-techniques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hyperlink" Target="https://www.msdotnet.co.in/2013/10/how-to-use-query-string-in-aspnet.html%23.X42LodAzZPY" TargetMode="External"/><Relationship Id="rId2" Type="http://schemas.openxmlformats.org/officeDocument/2006/relationships/hyperlink" Target="https://www.msdotnet.co.in/2013/10/how-to-use-session-state-in-aspnet.html%23.X42K09AzZPY" TargetMode="External"/><Relationship Id="rId3" Type="http://schemas.openxmlformats.org/officeDocument/2006/relationships/hyperlink" Target="https://www.c-sharpcorner.com/UploadFile/cd3aa3/7526/" TargetMode="External"/><Relationship Id="rId4" Type="http://schemas.openxmlformats.org/officeDocument/2006/relationships/hyperlink" Target="https://www.aspdotnet-suresh.com/2013/11/asp-net-count-number-of-visitors-in-Website.html" TargetMode="External"/><Relationship Id="rId5" Type="http://schemas.openxmlformats.org/officeDocument/2006/relationships/hyperlink" Target="https://www.webcodeexpert.com/2013/10/how-to-count-number-of-times-website.html" TargetMode="Externa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93;p1"/>
          <p:cNvSpPr/>
          <p:nvPr/>
        </p:nvSpPr>
        <p:spPr>
          <a:xfrm>
            <a:off x="1009934" y="914400"/>
            <a:ext cx="10029127" cy="6263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Advanced Web programming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cap="none" sz="5400" i="0" strike="noStrike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Lec-</a:t>
            </a:r>
            <a:r>
              <a:rPr b="1" sz="5400" lang="en-US">
                <a:solidFill>
                  <a:srgbClr val="262626"/>
                </a:solidFill>
              </a:rPr>
              <a:t>1</a:t>
            </a: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cap="none" sz="5400" i="0" strike="noStrike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Unit 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cap="none" sz="4800" i="0" lang="en-US" strike="noStrike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Styles, Themes, and Master Pages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48;p8"/>
          <p:cNvSpPr txBox="1"/>
          <p:nvPr>
            <p:ph type="body" idx="1"/>
          </p:nvPr>
        </p:nvSpPr>
        <p:spPr>
          <a:xfrm>
            <a:off x="708660" y="960120"/>
            <a:ext cx="10307211" cy="51358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master page above is a normal HTML page designed as a template for other pages.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@ Master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directive defines it as a master page.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master page contains a placeholder tag </a:t>
            </a:r>
            <a:r>
              <a:rPr b="1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&lt;asp:ContentPlaceHolder&gt;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for individual content.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id="CPH1"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attribute identifies the placeholder, allowing many placeholders in the same master page.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master page was saved with the name </a:t>
            </a:r>
            <a:r>
              <a:rPr b="1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"master1.master".</a:t>
            </a: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53;p9"/>
          <p:cNvSpPr txBox="1"/>
          <p:nvPr>
            <p:ph type="body" idx="1"/>
          </p:nvPr>
        </p:nvSpPr>
        <p:spPr>
          <a:xfrm>
            <a:off x="662940" y="594360"/>
            <a:ext cx="10961370" cy="5829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sz="180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 Page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content page above is one of the individual content pages of the web.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@ Page</a:t>
            </a: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directive defines it as a standard content page.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content page contains a content tag </a:t>
            </a:r>
            <a:r>
              <a:rPr b="1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&lt;asp:Content&gt;</a:t>
            </a: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with a reference to the master page (ContentPlaceHolderId="CPH1").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content page was saved with the name </a:t>
            </a:r>
            <a:r>
              <a:rPr b="1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"mypage1.aspx"</a:t>
            </a: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0" sz="18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the user requests this page, ASP.NET merges the content page with the master page.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  <p:pic>
        <p:nvPicPr>
          <p:cNvPr id="2097156" name="Google Shape;154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8780" y="3611880"/>
            <a:ext cx="9281159" cy="281178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59;p10"/>
          <p:cNvSpPr txBox="1"/>
          <p:nvPr>
            <p:ph type="body" idx="1"/>
          </p:nvPr>
        </p:nvSpPr>
        <p:spPr>
          <a:xfrm>
            <a:off x="537210" y="651510"/>
            <a:ext cx="10478661" cy="544449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sz="180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Page With Controls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20"/>
              <a:buChar char="•"/>
            </a:pPr>
            <a:r>
              <a:rPr b="0" sz="140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content page above demonstrates how .NET controls can be inserted into the content page just like an into an ordinary page.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  <p:pic>
        <p:nvPicPr>
          <p:cNvPr id="2097157" name="Google Shape;160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986790" y="1580197"/>
            <a:ext cx="10478660" cy="4515803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65;p11"/>
          <p:cNvSpPr txBox="1"/>
          <p:nvPr>
            <p:ph type="body" idx="1"/>
          </p:nvPr>
        </p:nvSpPr>
        <p:spPr>
          <a:xfrm>
            <a:off x="1028700" y="2045970"/>
            <a:ext cx="9872871" cy="403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u="sng">
                <a:solidFill>
                  <a:schemeClr val="hlink"/>
                </a:solidFill>
                <a:hlinkClick r:id="rId1"/>
              </a:rPr>
              <a:t>https://www.c-sharpcorner.com/article/how-to-create-master-page-in-asp-net/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https://practiceaspnet.wordpress.com/2015/09/18/master-pages-in-asp-net/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70;p12"/>
          <p:cNvSpPr txBox="1"/>
          <p:nvPr>
            <p:ph type="body" idx="1"/>
          </p:nvPr>
        </p:nvSpPr>
        <p:spPr>
          <a:xfrm>
            <a:off x="1143000" y="1380931"/>
            <a:ext cx="9872871" cy="471506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ctr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sz="4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43" name="Google Shape;171;p12"/>
          <p:cNvSpPr/>
          <p:nvPr/>
        </p:nvSpPr>
        <p:spPr>
          <a:xfrm>
            <a:off x="3217359" y="2967335"/>
            <a:ext cx="5757282" cy="9233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continued….</a:t>
            </a:r>
            <a:endParaRPr b="1" cap="none" sz="54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76;p13"/>
          <p:cNvSpPr txBox="1"/>
          <p:nvPr>
            <p:ph type="body" idx="1"/>
          </p:nvPr>
        </p:nvSpPr>
        <p:spPr>
          <a:xfrm>
            <a:off x="460338" y="774441"/>
            <a:ext cx="11271324" cy="530911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60958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60958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 (23/10/20) quiz</a:t>
            </a:r>
          </a:p>
          <a:p>
            <a:pPr algn="ctr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https://forms.gle/LpRr1HS1UVqpTXM2A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1" sz="36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sz="3600" lang="en-US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6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99;p2"/>
          <p:cNvSpPr txBox="1"/>
          <p:nvPr>
            <p:ph type="title"/>
          </p:nvPr>
        </p:nvSpPr>
        <p:spPr>
          <a:xfrm>
            <a:off x="1035065" y="382401"/>
            <a:ext cx="9875520" cy="62530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1048598" name="Google Shape;100;p2"/>
          <p:cNvSpPr txBox="1"/>
          <p:nvPr>
            <p:ph type="body" idx="1"/>
          </p:nvPr>
        </p:nvSpPr>
        <p:spPr>
          <a:xfrm>
            <a:off x="1066800" y="1707502"/>
            <a:ext cx="9873000" cy="438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2082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40"/>
              <a:buChar char="•"/>
            </a:pPr>
            <a:r>
              <a:rPr b="1" sz="1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State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3114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sz="18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State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082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40"/>
              <a:buChar char="•"/>
            </a:pPr>
            <a:r>
              <a:rPr b="1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Styles, Themes, and Master Pages </a:t>
            </a: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algn="l" indent="-2082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80"/>
              <a:buChar char="•"/>
            </a:pPr>
            <a:r>
              <a:rPr b="0" sz="16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Styles, </a:t>
            </a:r>
          </a:p>
          <a:p>
            <a:pPr algn="l" indent="-2082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Char char="•"/>
            </a:pP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Themes, </a:t>
            </a:r>
          </a:p>
          <a:p>
            <a:pPr algn="l" indent="-2082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Char char="•"/>
            </a:pP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Page Basics, </a:t>
            </a:r>
          </a:p>
          <a:p>
            <a:pPr algn="l" indent="-2082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40"/>
              <a:buChar char="•"/>
            </a:pPr>
            <a:r>
              <a:rPr b="0" sz="18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Master Pages, 	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0" sz="2000" i="0" lang="en-US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06;g143efd848a3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/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3" name="Google Shape;107;g143efd848a3_0_0"/>
          <p:cNvSpPr txBox="1"/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/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8;g143efd848a3_0_0"/>
          <p:cNvSpPr txBox="1"/>
          <p:nvPr/>
        </p:nvSpPr>
        <p:spPr>
          <a:xfrm>
            <a:off x="1143000" y="523400"/>
            <a:ext cx="9873000" cy="55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Server side state management system - ASP.NET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0" lvl="0" marL="0" marR="25400" rtl="0">
              <a:spcBef>
                <a:spcPts val="800"/>
              </a:spcBef>
              <a:spcAft>
                <a:spcPts val="0"/>
              </a:spcAft>
              <a:buNone/>
            </a:pPr>
            <a:r>
              <a:rPr sz="1600" lang="en-US" u="sng">
                <a:solidFill>
                  <a:srgbClr val="F59E00"/>
                </a:solidFill>
                <a:latin typeface="Corbel"/>
                <a:ea typeface="Corbel"/>
                <a:cs typeface="Corbel"/>
                <a:sym typeface="Corbel"/>
                <a:hlinkClick r:id="rId1"/>
              </a:rPr>
              <a:t>https://www.tutorialride.com/asp-net/server-side-state-management-system-asp-net.htm</a:t>
            </a:r>
            <a:r>
              <a:rPr sz="1600" lang="en-US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14325" lvl="0" marL="457200" marR="25400" rtl="0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Verdana"/>
              <a:buChar char="•"/>
            </a:pPr>
            <a:r>
              <a:rPr b="1" sz="1350"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two important objects which work on server.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algn="l" indent="-314325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Verdana"/>
              <a:buAutoNum type="arabicPeriod"/>
            </a:pPr>
            <a:r>
              <a:rPr sz="1350"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Session - </a:t>
            </a:r>
            <a:r>
              <a:rPr sz="1350" lang="en-US" u="sng">
                <a:solidFill>
                  <a:srgbClr val="F59E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https://www.c-sharpcorner.com/UploadFile/78d182/Asp-Net-state-management-techniques/</a:t>
            </a:r>
            <a:r>
              <a:rPr sz="1350"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algn="l" indent="-314325" lvl="0" marL="457200" marR="25400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Verdana"/>
              <a:buAutoNum type="arabicPeriod"/>
            </a:pPr>
            <a:r>
              <a:rPr sz="1350"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Application - </a:t>
            </a:r>
            <a:r>
              <a:rPr sz="1350" lang="en-US" u="sng">
                <a:solidFill>
                  <a:srgbClr val="F59E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https://www.c-sharpcorner.com/UploadFile/78d182/Asp-Net-state-management-techniques/</a:t>
            </a:r>
            <a:r>
              <a:rPr sz="1350"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algn="l" indent="0" lvl="0" marL="457200" marR="25400" rtl="0">
              <a:lnSpc>
                <a:spcPct val="169565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6B727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l" indent="0" lvl="0" marL="0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6B72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97152" name="Google Shape;109;g143efd848a3_0_0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997950" y="2452625"/>
            <a:ext cx="10165500" cy="3777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5;g143efd848a3_0_8"/>
          <p:cNvSpPr txBox="1"/>
          <p:nvPr/>
        </p:nvSpPr>
        <p:spPr>
          <a:xfrm>
            <a:off x="427704" y="560439"/>
            <a:ext cx="10588200" cy="553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lnSpcReduction="20000"/>
          </a:bodyPr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use Query String and session state- </a:t>
            </a:r>
            <a:endParaRPr sz="2200">
              <a:solidFill>
                <a:srgbClr val="A6B727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ts val="1440"/>
              <a:buFont typeface="Corbel"/>
              <a:buChar char="•"/>
            </a:pPr>
            <a:r>
              <a:rPr sz="1800"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"/>
              </a:rPr>
              <a:t>https://www.msdotnet.co.in/2013/10/how-to-use-query-string-in-aspnet.html#.X42LodAzZPY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ts val="1440"/>
              <a:buFont typeface="Corbel"/>
              <a:buChar char="•"/>
            </a:pPr>
            <a:r>
              <a:rPr sz="1800"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https://www.msdotnet.co.in/2013/10/how-to-use-session-state-in-aspnet.html#.X42K09AzZPY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COUNT NUMBER OF TIMES WEBSITE VISITED AND ONLINE USERS IN ASP.NET USING C# </a:t>
            </a:r>
            <a:endParaRPr sz="2200">
              <a:solidFill>
                <a:srgbClr val="A6B727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algn="l" indent="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sz="1800" lang="en-US">
                <a:latin typeface="Verdana"/>
                <a:ea typeface="Verdana"/>
                <a:cs typeface="Verdana"/>
                <a:sym typeface="Verdana"/>
              </a:rPr>
              <a:t>To count the number of active visitors on your ASP.NET website.</a:t>
            </a:r>
            <a:r>
              <a:rPr sz="1800"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-</a:t>
            </a:r>
            <a:endParaRPr sz="2200">
              <a:solidFill>
                <a:srgbClr val="A6B727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ts val="1440"/>
              <a:buFont typeface="Corbel"/>
              <a:buChar char="•"/>
            </a:pPr>
            <a:r>
              <a:rPr sz="1800"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https://www.c-sharpcorner.com/UploadFile/cd3aa3/7526/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ts val="1440"/>
              <a:buFont typeface="Corbel"/>
              <a:buChar char="•"/>
            </a:pPr>
            <a:r>
              <a:rPr sz="1800"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https://www.aspdotnet-suresh.com/2013/11/asp-net-count-number-of-visitors-in-Website.html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ts val="1440"/>
              <a:buFont typeface="Corbel"/>
              <a:buChar char="•"/>
            </a:pPr>
            <a:r>
              <a:rPr sz="1800"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https://www.webcodeexpert.com/2013/10/how-to-count-number-of-times-website.html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9144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1;p3"/>
          <p:cNvSpPr txBox="1"/>
          <p:nvPr>
            <p:ph type="body" idx="1"/>
          </p:nvPr>
        </p:nvSpPr>
        <p:spPr>
          <a:xfrm>
            <a:off x="571500" y="400050"/>
            <a:ext cx="11041380" cy="60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techniques you’ve learned so far, you can create polished web pages and let users surf from one page to another.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</a:t>
            </a: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part of the Cascading Style Sheet (CSS) standard.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aren’t directly tied to ASP.NET, but they’re still a great help in applying consistent formatting across your entire website.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 are useful, but there are some things they just can’t do.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styles are based on the HTML standard, they have no understanding of ASP.NET concepts like control properties.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fill the gap, ASP.NET includes a </a:t>
            </a:r>
            <a:r>
              <a:rPr b="1"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themes</a:t>
            </a: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feature, which plays a similar role to styles but works exclusively with server controls.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as you use styles to automatically set the formatting characteristics of HTML elements, you use themes to automatically set the properties of ASP.NET controls.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feature for standardizing websites is </a:t>
            </a:r>
            <a:r>
              <a:rPr b="1"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pages</a:t>
            </a: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Essentially, a master page is a blueprint for part of your website.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master page, you can define web page layout, complete with all the usual details such as headers, menu bars, and ad banners.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sz="18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Once you’ve perfected a master page, you can use it to create content pages. Each content page automatically acquires the layout and the content of the linked master page.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26;p4"/>
          <p:cNvSpPr txBox="1"/>
          <p:nvPr>
            <p:ph type="body" idx="1"/>
          </p:nvPr>
        </p:nvSpPr>
        <p:spPr>
          <a:xfrm>
            <a:off x="411480" y="594360"/>
            <a:ext cx="10604391" cy="586359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ctr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  <a:p>
            <a:pPr algn="l" indent="-345440" lvl="0" marL="502919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  <a:p>
            <a:pPr algn="l" indent="-345440" lvl="0" marL="502919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  <p:pic>
        <p:nvPicPr>
          <p:cNvPr id="2097153" name="Google Shape;127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594360" y="1097280"/>
            <a:ext cx="10824209" cy="484632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32;p5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994410" y="331470"/>
            <a:ext cx="10138410" cy="63436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7;p6"/>
          <p:cNvSpPr txBox="1"/>
          <p:nvPr>
            <p:ph type="body" idx="1"/>
          </p:nvPr>
        </p:nvSpPr>
        <p:spPr>
          <a:xfrm>
            <a:off x="651510" y="560070"/>
            <a:ext cx="10364361" cy="55359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ctr" indent="0" lvl="0" marL="457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ASP.NET Web Forms - Master Pages</a:t>
            </a:r>
          </a:p>
          <a:p>
            <a:pPr algn="l" indent="0" lvl="0" marL="4572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pages provide templates for other pages on your web site.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pages allow you to create a consistent look and behavior for all the pages (or group of pages) in your web application.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master page provides a template for other pages, with shared layout and functionality. 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page defines placeholders for the content, which can be overridden by content pages.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output result is a combination of the master page and the content page.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pages contain the content you want to display.</a:t>
            </a:r>
          </a:p>
          <a:p>
            <a:pPr algn="l" indent="-18288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users request the content page, ASP.NET merges the pages to produce output that combines the layout of the master page with the content of the content page.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7"/>
          <p:cNvSpPr txBox="1"/>
          <p:nvPr>
            <p:ph type="body" idx="1"/>
          </p:nvPr>
        </p:nvSpPr>
        <p:spPr>
          <a:xfrm>
            <a:off x="662940" y="617220"/>
            <a:ext cx="10352931" cy="547878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18288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Master Page Example</a:t>
            </a:r>
          </a:p>
          <a:p>
            <a:pPr algn="l" indent="-71120" lvl="0" marL="2286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</a:p>
        </p:txBody>
      </p:sp>
      <p:pic>
        <p:nvPicPr>
          <p:cNvPr id="2097155" name="Google Shape;14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525780" y="1199197"/>
            <a:ext cx="10847069" cy="3144203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Priyasha Sawant</dc:creator>
  <dcterms:created xsi:type="dcterms:W3CDTF">2020-07-14T02:29:53Z</dcterms:created>
  <dcterms:modified xsi:type="dcterms:W3CDTF">2023-10-08T12:21:08Z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8097d8f6c71540da8b22de5b3ce38736</vt:lpwstr>
  </property>
</Properties>
</file>