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type="screen16x9" cy="6858000" cx="12192000"/>
  <p:notesSz cx="6858000" cy="9144000"/>
  <p:embeddedFontLst>
    <p:embeddedFont>
      <p:font typeface="Corbel"/>
      <p:regular r:id="rId29"/>
      <p:bold r:id="rId30"/>
      <p:italic r:id="rId31"/>
      <p:boldItalic r:id="rId3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font" Target="fonts/font1.fntdata"/><Relationship Id="rId30" Type="http://schemas.openxmlformats.org/officeDocument/2006/relationships/font" Target="fonts/font2.fntdata"/><Relationship Id="rId31" Type="http://schemas.openxmlformats.org/officeDocument/2006/relationships/font" Target="fonts/font3.fntdata"/><Relationship Id="rId32" Type="http://schemas.openxmlformats.org/officeDocument/2006/relationships/font" Target="fonts/font4.fntdata"/><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49" name="Shape 2"/>
        <p:cNvGrpSpPr/>
        <p:nvPr/>
      </p:nvGrpSpPr>
      <p:grpSpPr>
        <a:xfrm>
          <a:off x="0" y="0"/>
          <a:ext cx="0" cy="0"/>
          <a:chOff x="0" y="0"/>
          <a:chExt cx="0" cy="0"/>
        </a:xfrm>
      </p:grpSpPr>
      <p:sp>
        <p:nvSpPr>
          <p:cNvPr id="1048788"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89"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90"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91"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92"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93"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hyperlink" Target="https://www.dotnetperls.com/timespan" TargetMode="External"/><Relationship Id="rId2" Type="http://schemas.openxmlformats.org/officeDocument/2006/relationships/slide" Target="../slides/slide15.xml"/><Relationship Id="rId3"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7"/>
        <p:cNvGrpSpPr/>
        <p:nvPr/>
      </p:nvGrpSpPr>
      <p:grpSpPr>
        <a:xfrm>
          <a:off x="0" y="0"/>
          <a:ext cx="0" cy="0"/>
          <a:chOff x="0" y="0"/>
          <a:chExt cx="0" cy="0"/>
        </a:xfrm>
      </p:grpSpPr>
      <p:sp>
        <p:nvSpPr>
          <p:cNvPr id="1048589" name="Google Shape;168;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169;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170;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19"/>
        <p:cNvGrpSpPr/>
        <p:nvPr/>
      </p:nvGrpSpPr>
      <p:grpSpPr>
        <a:xfrm>
          <a:off x="0" y="0"/>
          <a:ext cx="0" cy="0"/>
          <a:chOff x="0" y="0"/>
          <a:chExt cx="0" cy="0"/>
        </a:xfrm>
      </p:grpSpPr>
      <p:sp>
        <p:nvSpPr>
          <p:cNvPr id="1048645" name="Google Shape;220;g1349a57a9be_0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46" name="Google Shape;221;g1349a57a9be_0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222;g1349a57a9be_0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226"/>
        <p:cNvGrpSpPr/>
        <p:nvPr/>
      </p:nvGrpSpPr>
      <p:grpSpPr>
        <a:xfrm>
          <a:off x="0" y="0"/>
          <a:ext cx="0" cy="0"/>
          <a:chOff x="0" y="0"/>
          <a:chExt cx="0" cy="0"/>
        </a:xfrm>
      </p:grpSpPr>
      <p:sp>
        <p:nvSpPr>
          <p:cNvPr id="1048649" name="Google Shape;227;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0" name="Google Shape;228;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31"/>
        <p:cNvGrpSpPr/>
        <p:nvPr/>
      </p:nvGrpSpPr>
      <p:grpSpPr>
        <a:xfrm>
          <a:off x="0" y="0"/>
          <a:ext cx="0" cy="0"/>
          <a:chOff x="0" y="0"/>
          <a:chExt cx="0" cy="0"/>
        </a:xfrm>
      </p:grpSpPr>
      <p:sp>
        <p:nvSpPr>
          <p:cNvPr id="1048652" name="Google Shape;232;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3" name="Google Shape;233;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237"/>
        <p:cNvGrpSpPr/>
        <p:nvPr/>
      </p:nvGrpSpPr>
      <p:grpSpPr>
        <a:xfrm>
          <a:off x="0" y="0"/>
          <a:ext cx="0" cy="0"/>
          <a:chOff x="0" y="0"/>
          <a:chExt cx="0" cy="0"/>
        </a:xfrm>
      </p:grpSpPr>
      <p:sp>
        <p:nvSpPr>
          <p:cNvPr id="1048655" name="Google Shape;238;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6" name="Google Shape;239;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242"/>
        <p:cNvGrpSpPr/>
        <p:nvPr/>
      </p:nvGrpSpPr>
      <p:grpSpPr>
        <a:xfrm>
          <a:off x="0" y="0"/>
          <a:ext cx="0" cy="0"/>
          <a:chOff x="0" y="0"/>
          <a:chExt cx="0" cy="0"/>
        </a:xfrm>
      </p:grpSpPr>
      <p:sp>
        <p:nvSpPr>
          <p:cNvPr id="1048658" name="Google Shape;243;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9" name="Google Shape;244;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248"/>
        <p:cNvGrpSpPr/>
        <p:nvPr/>
      </p:nvGrpSpPr>
      <p:grpSpPr>
        <a:xfrm>
          <a:off x="0" y="0"/>
          <a:ext cx="0" cy="0"/>
          <a:chOff x="0" y="0"/>
          <a:chExt cx="0" cy="0"/>
        </a:xfrm>
      </p:grpSpPr>
      <p:sp>
        <p:nvSpPr>
          <p:cNvPr id="1048660" name="Google Shape;249;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rPr lang="en-US" u="sng">
                <a:solidFill>
                  <a:schemeClr val="hlink"/>
                </a:solidFill>
                <a:hlinkClick r:id="rId1"/>
              </a:rPr>
              <a:t>https://www.dotnetperls.com/timespan</a:t>
            </a:r>
            <a:r>
              <a:rPr lang="en-US"/>
              <a:t> </a:t>
            </a:r>
          </a:p>
        </p:txBody>
      </p:sp>
      <p:sp>
        <p:nvSpPr>
          <p:cNvPr id="1048661" name="Google Shape;250;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253"/>
        <p:cNvGrpSpPr/>
        <p:nvPr/>
      </p:nvGrpSpPr>
      <p:grpSpPr>
        <a:xfrm>
          <a:off x="0" y="0"/>
          <a:ext cx="0" cy="0"/>
          <a:chOff x="0" y="0"/>
          <a:chExt cx="0" cy="0"/>
        </a:xfrm>
      </p:grpSpPr>
      <p:sp>
        <p:nvSpPr>
          <p:cNvPr id="1048663" name="Google Shape;254;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64" name="Google Shape;255;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5" name="Google Shape;256;p9: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259"/>
        <p:cNvGrpSpPr/>
        <p:nvPr/>
      </p:nvGrpSpPr>
      <p:grpSpPr>
        <a:xfrm>
          <a:off x="0" y="0"/>
          <a:ext cx="0" cy="0"/>
          <a:chOff x="0" y="0"/>
          <a:chExt cx="0" cy="0"/>
        </a:xfrm>
      </p:grpSpPr>
      <p:sp>
        <p:nvSpPr>
          <p:cNvPr id="1048667" name="Google Shape;260;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8" name="Google Shape;261;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264"/>
        <p:cNvGrpSpPr/>
        <p:nvPr/>
      </p:nvGrpSpPr>
      <p:grpSpPr>
        <a:xfrm>
          <a:off x="0" y="0"/>
          <a:ext cx="0" cy="0"/>
          <a:chOff x="0" y="0"/>
          <a:chExt cx="0" cy="0"/>
        </a:xfrm>
      </p:grpSpPr>
      <p:sp>
        <p:nvSpPr>
          <p:cNvPr id="1048669" name="Google Shape;265;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0" name="Google Shape;266;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269"/>
        <p:cNvGrpSpPr/>
        <p:nvPr/>
      </p:nvGrpSpPr>
      <p:grpSpPr>
        <a:xfrm>
          <a:off x="0" y="0"/>
          <a:ext cx="0" cy="0"/>
          <a:chOff x="0" y="0"/>
          <a:chExt cx="0" cy="0"/>
        </a:xfrm>
      </p:grpSpPr>
      <p:sp>
        <p:nvSpPr>
          <p:cNvPr id="1048672" name="Google Shape;270;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271;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73"/>
        <p:cNvGrpSpPr/>
        <p:nvPr/>
      </p:nvGrpSpPr>
      <p:grpSpPr>
        <a:xfrm>
          <a:off x="0" y="0"/>
          <a:ext cx="0" cy="0"/>
          <a:chOff x="0" y="0"/>
          <a:chExt cx="0" cy="0"/>
        </a:xfrm>
      </p:grpSpPr>
      <p:sp>
        <p:nvSpPr>
          <p:cNvPr id="1048605" name="Google Shape;174;g1349a57a9be_2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6" name="Google Shape;175;g1349a57a9be_2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274"/>
        <p:cNvGrpSpPr/>
        <p:nvPr/>
      </p:nvGrpSpPr>
      <p:grpSpPr>
        <a:xfrm>
          <a:off x="0" y="0"/>
          <a:ext cx="0" cy="0"/>
          <a:chOff x="0" y="0"/>
          <a:chExt cx="0" cy="0"/>
        </a:xfrm>
      </p:grpSpPr>
      <p:sp>
        <p:nvSpPr>
          <p:cNvPr id="1048674" name="Google Shape;275;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5" name="Google Shape;276;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279"/>
        <p:cNvGrpSpPr/>
        <p:nvPr/>
      </p:nvGrpSpPr>
      <p:grpSpPr>
        <a:xfrm>
          <a:off x="0" y="0"/>
          <a:ext cx="0" cy="0"/>
          <a:chOff x="0" y="0"/>
          <a:chExt cx="0" cy="0"/>
        </a:xfrm>
      </p:grpSpPr>
      <p:sp>
        <p:nvSpPr>
          <p:cNvPr id="1048677" name="Google Shape;280;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8" name="Google Shape;281;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284"/>
        <p:cNvGrpSpPr/>
        <p:nvPr/>
      </p:nvGrpSpPr>
      <p:grpSpPr>
        <a:xfrm>
          <a:off x="0" y="0"/>
          <a:ext cx="0" cy="0"/>
          <a:chOff x="0" y="0"/>
          <a:chExt cx="0" cy="0"/>
        </a:xfrm>
      </p:grpSpPr>
      <p:sp>
        <p:nvSpPr>
          <p:cNvPr id="1048680" name="Google Shape;285;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1" name="Google Shape;286;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289"/>
        <p:cNvGrpSpPr/>
        <p:nvPr/>
      </p:nvGrpSpPr>
      <p:grpSpPr>
        <a:xfrm>
          <a:off x="0" y="0"/>
          <a:ext cx="0" cy="0"/>
          <a:chOff x="0" y="0"/>
          <a:chExt cx="0" cy="0"/>
        </a:xfrm>
      </p:grpSpPr>
      <p:sp>
        <p:nvSpPr>
          <p:cNvPr id="1048683" name="Google Shape;290;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4" name="Google Shape;291;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294"/>
        <p:cNvGrpSpPr/>
        <p:nvPr/>
      </p:nvGrpSpPr>
      <p:grpSpPr>
        <a:xfrm>
          <a:off x="0" y="0"/>
          <a:ext cx="0" cy="0"/>
          <a:chOff x="0" y="0"/>
          <a:chExt cx="0" cy="0"/>
        </a:xfrm>
      </p:grpSpPr>
      <p:sp>
        <p:nvSpPr>
          <p:cNvPr id="1048686" name="Google Shape;295;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7" name="Google Shape;296;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299"/>
        <p:cNvGrpSpPr/>
        <p:nvPr/>
      </p:nvGrpSpPr>
      <p:grpSpPr>
        <a:xfrm>
          <a:off x="0" y="0"/>
          <a:ext cx="0" cy="0"/>
          <a:chOff x="0" y="0"/>
          <a:chExt cx="0" cy="0"/>
        </a:xfrm>
      </p:grpSpPr>
      <p:sp>
        <p:nvSpPr>
          <p:cNvPr id="1048690" name="Google Shape;300;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1" name="Google Shape;301;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79"/>
        <p:cNvGrpSpPr/>
        <p:nvPr/>
      </p:nvGrpSpPr>
      <p:grpSpPr>
        <a:xfrm>
          <a:off x="0" y="0"/>
          <a:ext cx="0" cy="0"/>
          <a:chOff x="0" y="0"/>
          <a:chExt cx="0" cy="0"/>
        </a:xfrm>
      </p:grpSpPr>
      <p:sp>
        <p:nvSpPr>
          <p:cNvPr id="1048608" name="Google Shape;180;g1349a57a9be_2_9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9" name="Google Shape;181;g1349a57a9be_2_9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84"/>
        <p:cNvGrpSpPr/>
        <p:nvPr/>
      </p:nvGrpSpPr>
      <p:grpSpPr>
        <a:xfrm>
          <a:off x="0" y="0"/>
          <a:ext cx="0" cy="0"/>
          <a:chOff x="0" y="0"/>
          <a:chExt cx="0" cy="0"/>
        </a:xfrm>
      </p:grpSpPr>
      <p:sp>
        <p:nvSpPr>
          <p:cNvPr id="1048611" name="Google Shape;185;g1349a57a9be_2_9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86;g1349a57a9be_2_9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89"/>
        <p:cNvGrpSpPr/>
        <p:nvPr/>
      </p:nvGrpSpPr>
      <p:grpSpPr>
        <a:xfrm>
          <a:off x="0" y="0"/>
          <a:ext cx="0" cy="0"/>
          <a:chOff x="0" y="0"/>
          <a:chExt cx="0" cy="0"/>
        </a:xfrm>
      </p:grpSpPr>
      <p:sp>
        <p:nvSpPr>
          <p:cNvPr id="1048614" name="Google Shape;190;g1349a57a9be_2_9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5" name="Google Shape;191;g1349a57a9be_2_9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94"/>
        <p:cNvGrpSpPr/>
        <p:nvPr/>
      </p:nvGrpSpPr>
      <p:grpSpPr>
        <a:xfrm>
          <a:off x="0" y="0"/>
          <a:ext cx="0" cy="0"/>
          <a:chOff x="0" y="0"/>
          <a:chExt cx="0" cy="0"/>
        </a:xfrm>
      </p:grpSpPr>
      <p:sp>
        <p:nvSpPr>
          <p:cNvPr id="1048617" name="Google Shape;195;g1349a57a9be_2_10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8" name="Google Shape;196;g1349a57a9be_2_10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199"/>
        <p:cNvGrpSpPr/>
        <p:nvPr/>
      </p:nvGrpSpPr>
      <p:grpSpPr>
        <a:xfrm>
          <a:off x="0" y="0"/>
          <a:ext cx="0" cy="0"/>
          <a:chOff x="0" y="0"/>
          <a:chExt cx="0" cy="0"/>
        </a:xfrm>
      </p:grpSpPr>
      <p:sp>
        <p:nvSpPr>
          <p:cNvPr id="1048629" name="Google Shape;200;g1349a57a9be_2_10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0" name="Google Shape;201;g1349a57a9be_2_10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208"/>
        <p:cNvGrpSpPr/>
        <p:nvPr/>
      </p:nvGrpSpPr>
      <p:grpSpPr>
        <a:xfrm>
          <a:off x="0" y="0"/>
          <a:ext cx="0" cy="0"/>
          <a:chOff x="0" y="0"/>
          <a:chExt cx="0" cy="0"/>
        </a:xfrm>
      </p:grpSpPr>
      <p:sp>
        <p:nvSpPr>
          <p:cNvPr id="1048638" name="Google Shape;209;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9" name="Google Shape;210;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214"/>
        <p:cNvGrpSpPr/>
        <p:nvPr/>
      </p:nvGrpSpPr>
      <p:grpSpPr>
        <a:xfrm>
          <a:off x="0" y="0"/>
          <a:ext cx="0" cy="0"/>
          <a:chOff x="0" y="0"/>
          <a:chExt cx="0" cy="0"/>
        </a:xfrm>
      </p:grpSpPr>
      <p:sp>
        <p:nvSpPr>
          <p:cNvPr id="1048641" name="Google Shape;215;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2" name="Google Shape;216;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6"/>
        <p:cNvGrpSpPr/>
        <p:nvPr/>
      </p:nvGrpSpPr>
      <p:grpSpPr>
        <a:xfrm>
          <a:off x="0" y="0"/>
          <a:ext cx="0" cy="0"/>
          <a:chOff x="0" y="0"/>
          <a:chExt cx="0" cy="0"/>
        </a:xfrm>
      </p:grpSpPr>
      <p:sp>
        <p:nvSpPr>
          <p:cNvPr id="1048582" name="Google Shape;17;p21"/>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21"/>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21"/>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21"/>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43" name="Shape 76"/>
        <p:cNvGrpSpPr/>
        <p:nvPr/>
      </p:nvGrpSpPr>
      <p:grpSpPr>
        <a:xfrm>
          <a:off x="0" y="0"/>
          <a:ext cx="0" cy="0"/>
          <a:chOff x="0" y="0"/>
          <a:chExt cx="0" cy="0"/>
        </a:xfrm>
      </p:grpSpPr>
      <p:sp>
        <p:nvSpPr>
          <p:cNvPr id="1048755" name="Google Shape;77;p3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6" name="Google Shape;78;p30"/>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57" name="Google Shape;79;p3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8" name="Google Shape;80;p3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9" name="Google Shape;81;p3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41" name="Shape 82"/>
        <p:cNvGrpSpPr/>
        <p:nvPr/>
      </p:nvGrpSpPr>
      <p:grpSpPr>
        <a:xfrm>
          <a:off x="0" y="0"/>
          <a:ext cx="0" cy="0"/>
          <a:chOff x="0" y="0"/>
          <a:chExt cx="0" cy="0"/>
        </a:xfrm>
      </p:grpSpPr>
      <p:sp>
        <p:nvSpPr>
          <p:cNvPr id="1048744" name="Google Shape;83;p31"/>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5" name="Google Shape;84;p31"/>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46" name="Google Shape;85;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7" name="Google Shape;86;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8" name="Google Shape;87;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32" name="Shape 95"/>
        <p:cNvGrpSpPr/>
        <p:nvPr/>
      </p:nvGrpSpPr>
      <p:grpSpPr>
        <a:xfrm>
          <a:off x="0" y="0"/>
          <a:ext cx="0" cy="0"/>
          <a:chOff x="0" y="0"/>
          <a:chExt cx="0" cy="0"/>
        </a:xfrm>
      </p:grpSpPr>
      <p:sp>
        <p:nvSpPr>
          <p:cNvPr id="1048695" name="Google Shape;96;g1349a57a9be_2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96" name="Google Shape;97;g1349a57a9be_2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Corbe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98;g1349a57a9be_2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698" name="Google Shape;99;g1349a57a9be_2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9" name="Google Shape;100;g1349a57a9be_2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101;g1349a57a9be_2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102;g1349a57a9be_2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6" name="Shape 103"/>
        <p:cNvGrpSpPr/>
        <p:nvPr/>
      </p:nvGrpSpPr>
      <p:grpSpPr>
        <a:xfrm>
          <a:off x="0" y="0"/>
          <a:ext cx="0" cy="0"/>
          <a:chOff x="0" y="0"/>
          <a:chExt cx="0" cy="0"/>
        </a:xfrm>
      </p:grpSpPr>
      <p:sp>
        <p:nvSpPr>
          <p:cNvPr id="1048598" name="Google Shape;104;g1349a57a9be_2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9" name="Google Shape;105;g1349a57a9be_2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00" name="Google Shape;106;g1349a57a9be_2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1" name="Google Shape;107;g1349a57a9be_2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2" name="Google Shape;108;g1349a57a9be_2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36" name="Shape 109"/>
        <p:cNvGrpSpPr/>
        <p:nvPr/>
      </p:nvGrpSpPr>
      <p:grpSpPr>
        <a:xfrm>
          <a:off x="0" y="0"/>
          <a:ext cx="0" cy="0"/>
          <a:chOff x="0" y="0"/>
          <a:chExt cx="0" cy="0"/>
        </a:xfrm>
      </p:grpSpPr>
      <p:sp>
        <p:nvSpPr>
          <p:cNvPr id="1048717" name="Google Shape;110;g1349a57a9be_2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8" name="Google Shape;111;g1349a57a9be_2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19" name="Google Shape;112;g1349a57a9be_2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0" name="Google Shape;113;g1349a57a9be_2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1" name="Google Shape;114;g1349a57a9be_2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0" name="Google Shape;115;g1349a57a9be_2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2" name="Shape 116"/>
        <p:cNvGrpSpPr/>
        <p:nvPr/>
      </p:nvGrpSpPr>
      <p:grpSpPr>
        <a:xfrm>
          <a:off x="0" y="0"/>
          <a:ext cx="0" cy="0"/>
          <a:chOff x="0" y="0"/>
          <a:chExt cx="0" cy="0"/>
        </a:xfrm>
      </p:grpSpPr>
      <p:sp>
        <p:nvSpPr>
          <p:cNvPr id="1048619" name="Google Shape;117;g1349a57a9be_2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0" name="Google Shape;118;g1349a57a9be_2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21" name="Google Shape;119;g1349a57a9be_2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622" name="Google Shape;120;g1349a57a9be_2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3" name="Google Shape;121;g1349a57a9be_2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4" name="Google Shape;122;g1349a57a9be_2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39" name="Shape 123"/>
        <p:cNvGrpSpPr/>
        <p:nvPr/>
      </p:nvGrpSpPr>
      <p:grpSpPr>
        <a:xfrm>
          <a:off x="0" y="0"/>
          <a:ext cx="0" cy="0"/>
          <a:chOff x="0" y="0"/>
          <a:chExt cx="0" cy="0"/>
        </a:xfrm>
      </p:grpSpPr>
      <p:sp>
        <p:nvSpPr>
          <p:cNvPr id="1048732" name="Google Shape;124;g1349a57a9be_2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3" name="Google Shape;125;g1349a57a9be_2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34" name="Google Shape;126;g1349a57a9be_2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5" name="Google Shape;127;g1349a57a9be_2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36" name="Google Shape;128;g1349a57a9be_2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7" name="Google Shape;129;g1349a57a9be_2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8" name="Google Shape;130;g1349a57a9be_2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9" name="Google Shape;131;g1349a57a9be_2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38" name="Shape 132"/>
        <p:cNvGrpSpPr/>
        <p:nvPr/>
      </p:nvGrpSpPr>
      <p:grpSpPr>
        <a:xfrm>
          <a:off x="0" y="0"/>
          <a:ext cx="0" cy="0"/>
          <a:chOff x="0" y="0"/>
          <a:chExt cx="0" cy="0"/>
        </a:xfrm>
      </p:grpSpPr>
      <p:sp>
        <p:nvSpPr>
          <p:cNvPr id="1048728" name="Google Shape;133;g1349a57a9be_2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9" name="Google Shape;134;g1349a57a9be_2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0" name="Google Shape;135;g1349a57a9be_2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1" name="Google Shape;136;g1349a57a9be_2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31" name="Shape 137"/>
        <p:cNvGrpSpPr/>
        <p:nvPr/>
      </p:nvGrpSpPr>
      <p:grpSpPr>
        <a:xfrm>
          <a:off x="0" y="0"/>
          <a:ext cx="0" cy="0"/>
          <a:chOff x="0" y="0"/>
          <a:chExt cx="0" cy="0"/>
        </a:xfrm>
      </p:grpSpPr>
      <p:sp>
        <p:nvSpPr>
          <p:cNvPr id="1048692" name="Google Shape;138;g1349a57a9be_2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3" name="Google Shape;139;g1349a57a9be_2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140;g1349a57a9be_2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37" name="Shape 141"/>
        <p:cNvGrpSpPr/>
        <p:nvPr/>
      </p:nvGrpSpPr>
      <p:grpSpPr>
        <a:xfrm>
          <a:off x="0" y="0"/>
          <a:ext cx="0" cy="0"/>
          <a:chOff x="0" y="0"/>
          <a:chExt cx="0" cy="0"/>
        </a:xfrm>
      </p:grpSpPr>
      <p:sp>
        <p:nvSpPr>
          <p:cNvPr id="1048722" name="Google Shape;142;g1349a57a9be_2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3" name="Google Shape;143;g1349a57a9be_2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24" name="Google Shape;144;g1349a57a9be_2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25" name="Google Shape;145;g1349a57a9be_2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6" name="Google Shape;146;g1349a57a9be_2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7" name="Google Shape;147;g1349a57a9be_2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76" name="Shape 24"/>
        <p:cNvGrpSpPr/>
        <p:nvPr/>
      </p:nvGrpSpPr>
      <p:grpSpPr>
        <a:xfrm>
          <a:off x="0" y="0"/>
          <a:ext cx="0" cy="0"/>
          <a:chOff x="0" y="0"/>
          <a:chExt cx="0" cy="0"/>
        </a:xfrm>
      </p:grpSpPr>
      <p:sp>
        <p:nvSpPr>
          <p:cNvPr id="1048631" name="Google Shape;25;p2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2" name="Google Shape;26;p22"/>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33" name="Google Shape;27;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4" name="Google Shape;28;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5" name="Google Shape;29;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33" name="Shape 148"/>
        <p:cNvGrpSpPr/>
        <p:nvPr/>
      </p:nvGrpSpPr>
      <p:grpSpPr>
        <a:xfrm>
          <a:off x="0" y="0"/>
          <a:ext cx="0" cy="0"/>
          <a:chOff x="0" y="0"/>
          <a:chExt cx="0" cy="0"/>
        </a:xfrm>
      </p:grpSpPr>
      <p:sp>
        <p:nvSpPr>
          <p:cNvPr id="1048701" name="Google Shape;149;g1349a57a9be_2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2" name="Google Shape;150;g1349a57a9be_2_60"/>
          <p:cNvSpPr/>
          <p:nvPr>
            <p:ph type="pic" idx="2"/>
          </p:nvPr>
        </p:nvSpPr>
        <p:spPr>
          <a:xfrm>
            <a:off x="5413248" y="1069847"/>
            <a:ext cx="6099048" cy="4800600"/>
          </a:xfrm>
          <a:prstGeom prst="rect"/>
          <a:noFill/>
          <a:ln>
            <a:noFill/>
          </a:ln>
        </p:spPr>
      </p:sp>
      <p:sp>
        <p:nvSpPr>
          <p:cNvPr id="1048703" name="Google Shape;151;g1349a57a9be_2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04" name="Google Shape;152;g1349a57a9be_2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5" name="Google Shape;153;g1349a57a9be_2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6" name="Google Shape;154;g1349a57a9be_2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34" name="Shape 155"/>
        <p:cNvGrpSpPr/>
        <p:nvPr/>
      </p:nvGrpSpPr>
      <p:grpSpPr>
        <a:xfrm>
          <a:off x="0" y="0"/>
          <a:ext cx="0" cy="0"/>
          <a:chOff x="0" y="0"/>
          <a:chExt cx="0" cy="0"/>
        </a:xfrm>
      </p:grpSpPr>
      <p:sp>
        <p:nvSpPr>
          <p:cNvPr id="1048707" name="Google Shape;156;g1349a57a9be_2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8" name="Google Shape;157;g1349a57a9be_2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09" name="Google Shape;158;g1349a57a9be_2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0" name="Google Shape;159;g1349a57a9be_2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1" name="Google Shape;160;g1349a57a9be_2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35" name="Shape 161"/>
        <p:cNvGrpSpPr/>
        <p:nvPr/>
      </p:nvGrpSpPr>
      <p:grpSpPr>
        <a:xfrm>
          <a:off x="0" y="0"/>
          <a:ext cx="0" cy="0"/>
          <a:chOff x="0" y="0"/>
          <a:chExt cx="0" cy="0"/>
        </a:xfrm>
      </p:grpSpPr>
      <p:sp>
        <p:nvSpPr>
          <p:cNvPr id="1048712" name="Google Shape;162;g1349a57a9be_2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3" name="Google Shape;163;g1349a57a9be_2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14" name="Google Shape;164;g1349a57a9be_2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5" name="Google Shape;165;g1349a57a9be_2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6" name="Google Shape;166;g1349a57a9be_2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44" name="Shape 30"/>
        <p:cNvGrpSpPr/>
        <p:nvPr/>
      </p:nvGrpSpPr>
      <p:grpSpPr>
        <a:xfrm>
          <a:off x="0" y="0"/>
          <a:ext cx="0" cy="0"/>
          <a:chOff x="0" y="0"/>
          <a:chExt cx="0" cy="0"/>
        </a:xfrm>
      </p:grpSpPr>
      <p:sp>
        <p:nvSpPr>
          <p:cNvPr id="1048760" name="Google Shape;31;p23"/>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Corbe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1" name="Google Shape;32;p23"/>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62" name="Google Shape;33;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3" name="Google Shape;34;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4" name="Google Shape;35;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cxnSp>
        <p:nvCxnSpPr>
          <p:cNvPr id="3145731" name="Google Shape;36;p23"/>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45" name="Shape 37"/>
        <p:cNvGrpSpPr/>
        <p:nvPr/>
      </p:nvGrpSpPr>
      <p:grpSpPr>
        <a:xfrm>
          <a:off x="0" y="0"/>
          <a:ext cx="0" cy="0"/>
          <a:chOff x="0" y="0"/>
          <a:chExt cx="0" cy="0"/>
        </a:xfrm>
      </p:grpSpPr>
      <p:sp>
        <p:nvSpPr>
          <p:cNvPr id="1048765" name="Google Shape;38;p2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6" name="Google Shape;39;p24"/>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7" name="Google Shape;40;p24"/>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8" name="Google Shape;41;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9" name="Google Shape;42;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0" name="Google Shape;43;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46" name="Shape 44"/>
        <p:cNvGrpSpPr/>
        <p:nvPr/>
      </p:nvGrpSpPr>
      <p:grpSpPr>
        <a:xfrm>
          <a:off x="0" y="0"/>
          <a:ext cx="0" cy="0"/>
          <a:chOff x="0" y="0"/>
          <a:chExt cx="0" cy="0"/>
        </a:xfrm>
      </p:grpSpPr>
      <p:sp>
        <p:nvSpPr>
          <p:cNvPr id="1048771" name="Google Shape;45;p2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2" name="Google Shape;46;p2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73" name="Google Shape;47;p2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4" name="Google Shape;48;p2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75" name="Google Shape;49;p2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76" name="Google Shape;50;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7" name="Google Shape;51;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8" name="Google Shape;52;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40" name="Shape 53"/>
        <p:cNvGrpSpPr/>
        <p:nvPr/>
      </p:nvGrpSpPr>
      <p:grpSpPr>
        <a:xfrm>
          <a:off x="0" y="0"/>
          <a:ext cx="0" cy="0"/>
          <a:chOff x="0" y="0"/>
          <a:chExt cx="0" cy="0"/>
        </a:xfrm>
      </p:grpSpPr>
      <p:sp>
        <p:nvSpPr>
          <p:cNvPr id="1048740" name="Google Shape;54;p2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1" name="Google Shape;55;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2" name="Google Shape;56;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3" name="Google Shape;57;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47" name="Shape 58"/>
        <p:cNvGrpSpPr/>
        <p:nvPr/>
      </p:nvGrpSpPr>
      <p:grpSpPr>
        <a:xfrm>
          <a:off x="0" y="0"/>
          <a:ext cx="0" cy="0"/>
          <a:chOff x="0" y="0"/>
          <a:chExt cx="0" cy="0"/>
        </a:xfrm>
      </p:grpSpPr>
      <p:sp>
        <p:nvSpPr>
          <p:cNvPr id="1048779" name="Google Shape;59;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0" name="Google Shape;60;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1" name="Google Shape;61;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48" name="Shape 62"/>
        <p:cNvGrpSpPr/>
        <p:nvPr/>
      </p:nvGrpSpPr>
      <p:grpSpPr>
        <a:xfrm>
          <a:off x="0" y="0"/>
          <a:ext cx="0" cy="0"/>
          <a:chOff x="0" y="0"/>
          <a:chExt cx="0" cy="0"/>
        </a:xfrm>
      </p:grpSpPr>
      <p:sp>
        <p:nvSpPr>
          <p:cNvPr id="1048782" name="Google Shape;63;p28"/>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3" name="Google Shape;64;p28"/>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84" name="Google Shape;65;p28"/>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85" name="Google Shape;66;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6" name="Google Shape;67;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7" name="Google Shape;68;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42" name="Shape 69"/>
        <p:cNvGrpSpPr/>
        <p:nvPr/>
      </p:nvGrpSpPr>
      <p:grpSpPr>
        <a:xfrm>
          <a:off x="0" y="0"/>
          <a:ext cx="0" cy="0"/>
          <a:chOff x="0" y="0"/>
          <a:chExt cx="0" cy="0"/>
        </a:xfrm>
      </p:grpSpPr>
      <p:sp>
        <p:nvSpPr>
          <p:cNvPr id="1048749" name="Google Shape;70;p29"/>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Corbe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0" name="Google Shape;71;p29"/>
          <p:cNvSpPr/>
          <p:nvPr>
            <p:ph type="pic" idx="2"/>
          </p:nvPr>
        </p:nvSpPr>
        <p:spPr>
          <a:xfrm>
            <a:off x="5413248" y="1069847"/>
            <a:ext cx="6099048" cy="4800600"/>
          </a:xfrm>
          <a:prstGeom prst="rect"/>
          <a:noFill/>
          <a:ln>
            <a:noFill/>
          </a:ln>
        </p:spPr>
      </p:sp>
      <p:sp>
        <p:nvSpPr>
          <p:cNvPr id="1048751" name="Google Shape;72;p29"/>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52" name="Google Shape;73;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3" name="Google Shape;74;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4" name="Google Shape;75;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9"/>
        <p:cNvGrpSpPr/>
        <p:nvPr/>
      </p:nvGrpSpPr>
      <p:grpSpPr>
        <a:xfrm>
          <a:off x="0" y="0"/>
          <a:ext cx="0" cy="0"/>
          <a:chOff x="0" y="0"/>
          <a:chExt cx="0" cy="0"/>
        </a:xfrm>
      </p:grpSpPr>
      <p:sp>
        <p:nvSpPr>
          <p:cNvPr id="1048576" name="Google Shape;10;p2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2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2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79" name="Google Shape;13;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0" name="Google Shape;14;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81" name="Google Shape;15;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44" name="Shape 88"/>
        <p:cNvGrpSpPr/>
        <p:nvPr/>
      </p:nvGrpSpPr>
      <p:grpSpPr>
        <a:xfrm>
          <a:off x="0" y="0"/>
          <a:ext cx="0" cy="0"/>
          <a:chOff x="0" y="0"/>
          <a:chExt cx="0" cy="0"/>
        </a:xfrm>
      </p:grpSpPr>
      <p:sp>
        <p:nvSpPr>
          <p:cNvPr id="1048592" name="Google Shape;89;g1349a57a9be_2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93" name="Google Shape;90;g1349a57a9be_2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Corbel"/>
              <a:buNone/>
              <a:defRPr b="0" cap="none" sz="44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94" name="Google Shape;91;g1349a57a9be_2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Corbel"/>
              <a:buChar char="•"/>
              <a:defRPr b="0" cap="none" sz="2200" i="0" strike="noStrike" u="none">
                <a:solidFill>
                  <a:schemeClr val="accent1"/>
                </a:solidFill>
                <a:latin typeface="Corbel"/>
                <a:ea typeface="Corbel"/>
                <a:cs typeface="Corbel"/>
                <a:sym typeface="Corbel"/>
              </a:defRPr>
            </a:lvl1pPr>
            <a:lvl2pPr algn="l" indent="-330200" lvl="1" marL="914400" marR="0" rtl="0">
              <a:lnSpc>
                <a:spcPct val="90000"/>
              </a:lnSpc>
              <a:spcBef>
                <a:spcPts val="200"/>
              </a:spcBef>
              <a:spcAft>
                <a:spcPts val="0"/>
              </a:spcAft>
              <a:buClr>
                <a:schemeClr val="accent1"/>
              </a:buClr>
              <a:buSzPts val="1600"/>
              <a:buFont typeface="Corbel"/>
              <a:buChar char="•"/>
              <a:defRPr b="0" cap="none" sz="2000" i="0" strike="noStrike" u="none">
                <a:solidFill>
                  <a:schemeClr val="accent1"/>
                </a:solidFill>
                <a:latin typeface="Corbel"/>
                <a:ea typeface="Corbel"/>
                <a:cs typeface="Corbel"/>
                <a:sym typeface="Corbel"/>
              </a:defRPr>
            </a:lvl2pPr>
            <a:lvl3pPr algn="l" indent="-320039" lvl="2" marL="1371600" marR="0" rtl="0">
              <a:lnSpc>
                <a:spcPct val="90000"/>
              </a:lnSpc>
              <a:spcBef>
                <a:spcPts val="400"/>
              </a:spcBef>
              <a:spcAft>
                <a:spcPts val="0"/>
              </a:spcAft>
              <a:buClr>
                <a:schemeClr val="accent1"/>
              </a:buClr>
              <a:buSzPts val="1440"/>
              <a:buFont typeface="Corbel"/>
              <a:buChar char="•"/>
              <a:defRPr b="0" cap="none" sz="1800" i="0" strike="noStrike" u="none">
                <a:solidFill>
                  <a:schemeClr val="accent1"/>
                </a:solidFill>
                <a:latin typeface="Corbel"/>
                <a:ea typeface="Corbel"/>
                <a:cs typeface="Corbel"/>
                <a:sym typeface="Corbel"/>
              </a:defRPr>
            </a:lvl3pPr>
            <a:lvl4pPr algn="l" indent="-309880" lvl="3" marL="18288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4pPr>
            <a:lvl5pPr algn="l" indent="-309879" lvl="4" marL="22860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5pPr>
            <a:lvl6pPr algn="l" indent="-309879" lvl="5" marL="27432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6pPr>
            <a:lvl7pPr algn="l" indent="-309879" lvl="6" marL="32004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7pPr>
            <a:lvl8pPr algn="l" indent="-309879" lvl="7" marL="3657600" marR="0" rtl="0">
              <a:lnSpc>
                <a:spcPct val="90000"/>
              </a:lnSpc>
              <a:spcBef>
                <a:spcPts val="400"/>
              </a:spcBef>
              <a:spcAft>
                <a:spcPts val="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8pPr>
            <a:lvl9pPr algn="l" indent="-309879" lvl="8" marL="4114800" marR="0" rtl="0">
              <a:lnSpc>
                <a:spcPct val="90000"/>
              </a:lnSpc>
              <a:spcBef>
                <a:spcPts val="400"/>
              </a:spcBef>
              <a:spcAft>
                <a:spcPts val="400"/>
              </a:spcAft>
              <a:buClr>
                <a:schemeClr val="accent1"/>
              </a:buClr>
              <a:buSzPts val="1280"/>
              <a:buFont typeface="Corbel"/>
              <a:buChar char="•"/>
              <a:defRPr b="0" cap="none" sz="1600" i="0" strike="noStrike" u="none">
                <a:solidFill>
                  <a:schemeClr val="accent1"/>
                </a:solidFill>
                <a:latin typeface="Corbel"/>
                <a:ea typeface="Corbel"/>
                <a:cs typeface="Corbel"/>
                <a:sym typeface="Corbel"/>
              </a:defRPr>
            </a:lvl9pPr>
          </a:lstStyle>
          <a:p/>
        </p:txBody>
      </p:sp>
      <p:sp>
        <p:nvSpPr>
          <p:cNvPr id="1048595" name="Google Shape;92;g1349a57a9be_2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96" name="Google Shape;93;g1349a57a9be_2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Corbel"/>
                <a:ea typeface="Corbel"/>
                <a:cs typeface="Corbel"/>
                <a:sym typeface="Corbe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orbel"/>
                <a:ea typeface="Corbel"/>
                <a:cs typeface="Corbel"/>
                <a:sym typeface="Corbel"/>
              </a:defRPr>
            </a:lvl9pPr>
          </a:lstStyle>
          <a:p/>
        </p:txBody>
      </p:sp>
      <p:sp>
        <p:nvSpPr>
          <p:cNvPr id="1048597" name="Google Shape;94;g1349a57a9be_2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Corbel"/>
                <a:ea typeface="Corbel"/>
                <a:cs typeface="Corbel"/>
                <a:sym typeface="Corbe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71"/>
        <p:cNvGrpSpPr/>
        <p:nvPr/>
      </p:nvGrpSpPr>
      <p:grpSpPr>
        <a:xfrm>
          <a:off x="0" y="0"/>
          <a:ext cx="0" cy="0"/>
          <a:chOff x="0" y="0"/>
          <a:chExt cx="0" cy="0"/>
        </a:xfrm>
      </p:grpSpPr>
      <p:sp>
        <p:nvSpPr>
          <p:cNvPr id="1048588" name="Google Shape;172;p1"/>
          <p:cNvSpPr/>
          <p:nvPr/>
        </p:nvSpPr>
        <p:spPr>
          <a:xfrm>
            <a:off x="1009934" y="1943978"/>
            <a:ext cx="10181230" cy="3736299"/>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Lec-</a:t>
            </a:r>
            <a:r>
              <a:rPr b="1" sz="5400" lang="en-US">
                <a:solidFill>
                  <a:srgbClr val="262626"/>
                </a:solidFill>
                <a:latin typeface="Corbel"/>
                <a:ea typeface="Corbel"/>
                <a:cs typeface="Corbel"/>
                <a:sym typeface="Corbel"/>
              </a:rPr>
              <a:t>3</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Corbel"/>
                <a:ea typeface="Corbel"/>
                <a:cs typeface="Corbel"/>
                <a:sym typeface="Corbel"/>
              </a:rPr>
              <a:t>C# Language</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2500"/>
              <a:buFont typeface="Arial"/>
              <a:buNone/>
            </a:pPr>
            <a:r>
              <a:t/>
            </a:r>
            <a:endParaRPr b="0" cap="none" sz="2500" i="0" strike="noStrike" u="none">
              <a:solidFill>
                <a:srgbClr val="262626"/>
              </a:solidFill>
              <a:latin typeface="Times New Roman"/>
              <a:ea typeface="Times New Roman"/>
              <a:cs typeface="Times New Roman"/>
              <a:sym typeface="Times New Roman"/>
            </a:endParaRPr>
          </a:p>
          <a:p>
            <a:pPr algn="ctr" indent="0" lvl="0" marL="0" marR="0" rtl="0">
              <a:lnSpc>
                <a:spcPct val="100000"/>
              </a:lnSpc>
              <a:spcBef>
                <a:spcPts val="0"/>
              </a:spcBef>
              <a:spcAft>
                <a:spcPts val="0"/>
              </a:spcAft>
              <a:buClr>
                <a:srgbClr val="000000"/>
              </a:buClr>
              <a:buSzPts val="2500"/>
              <a:buFont typeface="Arial"/>
              <a:buNone/>
            </a:pPr>
            <a:r>
              <a:rPr b="1" cap="none" sz="2500" i="0" lang="en-US" strike="noStrike" u="none">
                <a:solidFill>
                  <a:srgbClr val="262626"/>
                </a:solidFill>
                <a:latin typeface="Times New Roman"/>
                <a:ea typeface="Times New Roman"/>
                <a:cs typeface="Times New Roman"/>
                <a:sym typeface="Times New Roman"/>
              </a:rPr>
              <a:t>(Ref- Beginning of Asp.net 4.5 in C #-</a:t>
            </a:r>
            <a:r>
              <a:rPr b="1" cap="none" sz="2500" i="0" lang="en-US" strike="noStrike" u="none">
                <a:solidFill>
                  <a:srgbClr val="262626"/>
                </a:solidFill>
                <a:latin typeface="Corbel"/>
                <a:ea typeface="Corbel"/>
                <a:cs typeface="Corbel"/>
                <a:sym typeface="Corbel"/>
              </a:rPr>
              <a:t> </a:t>
            </a:r>
            <a:r>
              <a:rPr b="1" cap="none" sz="2500" i="0" lang="en-US" strike="noStrike" u="none">
                <a:solidFill>
                  <a:srgbClr val="262626"/>
                </a:solidFill>
                <a:latin typeface="Times New Roman"/>
                <a:ea typeface="Times New Roman"/>
                <a:cs typeface="Times New Roman"/>
                <a:sym typeface="Times New Roman"/>
              </a:rPr>
              <a:t>Pg no:28……</a:t>
            </a:r>
            <a:r>
              <a:rPr b="1" cap="none" sz="2500" i="0" lang="en-US" strike="noStrike" u="none">
                <a:solidFill>
                  <a:srgbClr val="262626"/>
                </a:solidFill>
                <a:latin typeface="Corbel"/>
                <a:ea typeface="Corbel"/>
                <a:cs typeface="Corbel"/>
                <a:sym typeface="Corbel"/>
              </a:rPr>
              <a:t>)</a:t>
            </a:r>
            <a:endParaRPr b="1" cap="none" sz="2500" i="0" strike="noStrike" u="none">
              <a:solidFill>
                <a:srgbClr val="262626"/>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3" name="Shape 223"/>
        <p:cNvGrpSpPr/>
        <p:nvPr/>
      </p:nvGrpSpPr>
      <p:grpSpPr>
        <a:xfrm>
          <a:off x="0" y="0"/>
          <a:ext cx="0" cy="0"/>
          <a:chOff x="0" y="0"/>
          <a:chExt cx="0" cy="0"/>
        </a:xfrm>
      </p:grpSpPr>
      <p:sp>
        <p:nvSpPr>
          <p:cNvPr id="1048643" name="Google Shape;224;g1349a57a9be_0_0"/>
          <p:cNvSpPr txBox="1"/>
          <p:nvPr>
            <p:ph type="title"/>
          </p:nvPr>
        </p:nvSpPr>
        <p:spPr>
          <a:xfrm>
            <a:off x="1143000" y="609600"/>
            <a:ext cx="9875400" cy="1356300"/>
          </a:xfrm>
          <a:prstGeom prst="rect"/>
        </p:spPr>
        <p:txBody>
          <a:bodyPr anchor="ctr" anchorCtr="0" bIns="45700" lIns="91425" rIns="91425" spcFirstLastPara="1" tIns="45700" wrap="square">
            <a:normAutofit/>
          </a:bodyPr>
          <a:p>
            <a:pPr algn="l" indent="0" lvl="0" marL="0" rtl="0">
              <a:spcBef>
                <a:spcPts val="0"/>
              </a:spcBef>
              <a:spcAft>
                <a:spcPts val="0"/>
              </a:spcAft>
              <a:buNone/>
            </a:pPr>
            <a:r>
              <a:rPr lang="en-US"/>
              <a:t>Example of Trim()</a:t>
            </a:r>
          </a:p>
        </p:txBody>
      </p:sp>
      <p:sp>
        <p:nvSpPr>
          <p:cNvPr id="1048644" name="Google Shape;225;g1349a57a9be_0_0"/>
          <p:cNvSpPr txBox="1"/>
          <p:nvPr>
            <p:ph type="body" idx="1"/>
          </p:nvPr>
        </p:nvSpPr>
        <p:spPr>
          <a:xfrm>
            <a:off x="1143000" y="2057400"/>
            <a:ext cx="9873000" cy="4038600"/>
          </a:xfrm>
          <a:prstGeom prst="rect"/>
        </p:spPr>
        <p:txBody>
          <a:bodyPr anchor="t" anchorCtr="0" bIns="45700" lIns="91425" rIns="91425" spcFirstLastPara="1" tIns="45700" wrap="square">
            <a:normAutofit/>
          </a:bodyPr>
          <a:p>
            <a:pPr algn="l" indent="0" lvl="0" marL="0" rtl="0">
              <a:spcBef>
                <a:spcPts val="1400"/>
              </a:spcBef>
              <a:spcAft>
                <a:spcPts val="0"/>
              </a:spcAft>
              <a:buClr>
                <a:schemeClr val="dk1"/>
              </a:buClr>
              <a:buSzPts val="1100"/>
              <a:buFont typeface="Arial"/>
              <a:buNone/>
            </a:pPr>
            <a:r>
              <a:rPr lang="en-US">
                <a:solidFill>
                  <a:schemeClr val="dk1"/>
                </a:solidFill>
              </a:rPr>
              <a:t>string MyString = " Big   ";</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Console.WriteLine("Hello{0}World!", MyString);</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string TrimString = MyString.Trim();</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Console.WriteLine("Hello{0}World!", TrimString);</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       The example displays the following output:</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             Hello Big   World!</a:t>
            </a:r>
            <a:endParaRPr>
              <a:solidFill>
                <a:schemeClr val="dk1"/>
              </a:solidFill>
            </a:endParaRPr>
          </a:p>
          <a:p>
            <a:pPr algn="l" indent="0" lvl="0" marL="0" rtl="0">
              <a:spcBef>
                <a:spcPts val="1400"/>
              </a:spcBef>
              <a:spcAft>
                <a:spcPts val="0"/>
              </a:spcAft>
              <a:buClr>
                <a:schemeClr val="dk1"/>
              </a:buClr>
              <a:buSzPts val="1100"/>
              <a:buFont typeface="Arial"/>
              <a:buNone/>
            </a:pPr>
            <a:r>
              <a:rPr lang="en-US">
                <a:solidFill>
                  <a:schemeClr val="dk1"/>
                </a:solidFill>
              </a:rPr>
              <a:t>//             HelloBigWorld!</a:t>
            </a:r>
            <a:endParaRPr>
              <a:solidFill>
                <a:schemeClr val="dk1"/>
              </a:solidFill>
            </a:endParaRPr>
          </a:p>
          <a:p>
            <a:pPr algn="l" indent="0" lvl="0" marL="0" rtl="0">
              <a:spcBef>
                <a:spcPts val="1400"/>
              </a:spcBef>
              <a:spcAft>
                <a:spcPts val="0"/>
              </a:spcAft>
              <a:buNone/>
            </a:pPr>
            <a: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 name="Shape 229"/>
        <p:cNvGrpSpPr/>
        <p:nvPr/>
      </p:nvGrpSpPr>
      <p:grpSpPr>
        <a:xfrm>
          <a:off x="0" y="0"/>
          <a:ext cx="0" cy="0"/>
          <a:chOff x="0" y="0"/>
          <a:chExt cx="0" cy="0"/>
        </a:xfrm>
      </p:grpSpPr>
      <p:sp>
        <p:nvSpPr>
          <p:cNvPr id="1048648" name="Google Shape;230;p4"/>
          <p:cNvSpPr txBox="1"/>
          <p:nvPr>
            <p:ph type="body" idx="1"/>
          </p:nvPr>
        </p:nvSpPr>
        <p:spPr>
          <a:xfrm>
            <a:off x="586855" y="312515"/>
            <a:ext cx="10890912" cy="6053561"/>
          </a:xfrm>
          <a:prstGeom prst="rect"/>
          <a:noFill/>
          <a:ln>
            <a:noFill/>
          </a:ln>
        </p:spPr>
        <p:txBody>
          <a:bodyPr anchor="t" anchorCtr="0" bIns="45700" lIns="91425" rIns="91425" spcFirstLastPara="1" tIns="45700" wrap="square">
            <a:normAutofit/>
          </a:bodyPr>
          <a:p>
            <a:pPr algn="just"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A method is just a procedure that’s hardwired into an object. A property is similar to a variable—it’s a way to access a piece of data that’s associated with an object.</a:t>
            </a:r>
          </a:p>
          <a:p>
            <a:pPr algn="just"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You can even use the string methods in succession in a single (rather ugly) line:</a:t>
            </a:r>
          </a:p>
          <a:p>
            <a:pPr algn="just" indent="0" lvl="0" marL="45720" rtl="0">
              <a:lnSpc>
                <a:spcPct val="9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myString=myString.Trim().Substring(0,4).ToUpper().Replace("IS","AT");</a:t>
            </a:r>
          </a:p>
          <a:p>
            <a:pPr algn="just" indent="0" lvl="0" marL="45720" rtl="0">
              <a:lnSpc>
                <a:spcPct val="90000"/>
              </a:lnSpc>
              <a:spcBef>
                <a:spcPts val="1400"/>
              </a:spcBef>
              <a:spcAft>
                <a:spcPts val="0"/>
              </a:spcAft>
              <a:buSzPts val="1920"/>
              <a:buNone/>
            </a:pPr>
            <a:r>
              <a:t/>
            </a:r>
            <a:endParaRPr b="1" sz="2400">
              <a:solidFill>
                <a:srgbClr val="212529"/>
              </a:solidFill>
              <a:latin typeface="Times New Roman"/>
              <a:ea typeface="Times New Roman"/>
              <a:cs typeface="Times New Roman"/>
              <a:sym typeface="Times New Roman"/>
            </a:endParaRPr>
          </a:p>
          <a:p>
            <a:pPr algn="just"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you can use the string methods on string literals just as easily as string variables:</a:t>
            </a:r>
          </a:p>
          <a:p>
            <a:pPr algn="just" indent="0" lvl="0" marL="45720" rtl="0">
              <a:lnSpc>
                <a:spcPct val="90000"/>
              </a:lnSpc>
              <a:spcBef>
                <a:spcPts val="1400"/>
              </a:spcBef>
              <a:spcAft>
                <a:spcPts val="0"/>
              </a:spcAft>
              <a:buSzPts val="1920"/>
              <a:buNone/>
            </a:pPr>
            <a:r>
              <a:rPr b="1" sz="2400" lang="en-US">
                <a:solidFill>
                  <a:srgbClr val="212529"/>
                </a:solidFill>
                <a:latin typeface="Times New Roman"/>
                <a:ea typeface="Times New Roman"/>
                <a:cs typeface="Times New Roman"/>
                <a:sym typeface="Times New Roman"/>
              </a:rPr>
              <a:t>      myString = "hello".ToUpper(); // Sets myString to "HELLO"</a:t>
            </a:r>
          </a:p>
          <a:p>
            <a:pPr algn="just"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9" name="Shape 234"/>
        <p:cNvGrpSpPr/>
        <p:nvPr/>
      </p:nvGrpSpPr>
      <p:grpSpPr>
        <a:xfrm>
          <a:off x="0" y="0"/>
          <a:ext cx="0" cy="0"/>
          <a:chOff x="0" y="0"/>
          <a:chExt cx="0" cy="0"/>
        </a:xfrm>
      </p:grpSpPr>
      <p:sp>
        <p:nvSpPr>
          <p:cNvPr id="1048651" name="Google Shape;235;p5"/>
          <p:cNvSpPr txBox="1"/>
          <p:nvPr>
            <p:ph type="body" idx="1"/>
          </p:nvPr>
        </p:nvSpPr>
        <p:spPr>
          <a:xfrm>
            <a:off x="381965" y="393539"/>
            <a:ext cx="11435787" cy="622718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Table 2-3 lists some useful members of the System.String class.</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p:txBody>
      </p:sp>
      <p:pic>
        <p:nvPicPr>
          <p:cNvPr id="2097153" name="Google Shape;236;p5"/>
          <p:cNvPicPr preferRelativeResize="0">
            <a:picLocks/>
          </p:cNvPicPr>
          <p:nvPr/>
        </p:nvPicPr>
        <p:blipFill rotWithShape="1">
          <a:blip xmlns:r="http://schemas.openxmlformats.org/officeDocument/2006/relationships" r:embed="rId1">
            <a:alphaModFix/>
          </a:blip>
          <a:srcRect l="0" t="0" r="0" b="0"/>
          <a:stretch>
            <a:fillRect/>
          </a:stretch>
        </p:blipFill>
        <p:spPr>
          <a:xfrm>
            <a:off x="491319" y="859810"/>
            <a:ext cx="11435787" cy="537721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2" name="Shape 240"/>
        <p:cNvGrpSpPr/>
        <p:nvPr/>
      </p:nvGrpSpPr>
      <p:grpSpPr>
        <a:xfrm>
          <a:off x="0" y="0"/>
          <a:ext cx="0" cy="0"/>
          <a:chOff x="0" y="0"/>
          <a:chExt cx="0" cy="0"/>
        </a:xfrm>
      </p:grpSpPr>
      <p:sp>
        <p:nvSpPr>
          <p:cNvPr id="1048654" name="Google Shape;241;p6"/>
          <p:cNvSpPr txBox="1"/>
          <p:nvPr>
            <p:ph type="body" idx="1"/>
          </p:nvPr>
        </p:nvSpPr>
        <p:spPr>
          <a:xfrm>
            <a:off x="405114" y="451413"/>
            <a:ext cx="11343190" cy="5822065"/>
          </a:xfrm>
          <a:prstGeom prst="rect"/>
          <a:noFill/>
          <a:ln>
            <a:noFill/>
          </a:ln>
        </p:spPr>
        <p:txBody>
          <a:bodyPr anchor="t" anchorCtr="0" bIns="45700" lIns="91425" rIns="91425" spcFirstLastPara="1" tIns="45700" wrap="square">
            <a:normAutofit/>
          </a:bodyPr>
          <a:p>
            <a:pPr algn="ctr" indent="0" lvl="0" marL="45720" rtl="0">
              <a:lnSpc>
                <a:spcPct val="100000"/>
              </a:lnSpc>
              <a:spcBef>
                <a:spcPts val="0"/>
              </a:spcBef>
              <a:spcAft>
                <a:spcPts val="0"/>
              </a:spcAft>
              <a:buSzPts val="3360"/>
              <a:buNone/>
            </a:pPr>
            <a:r>
              <a:rPr sz="4200" lang="en-US">
                <a:solidFill>
                  <a:srgbClr val="AB3C19"/>
                </a:solidFill>
                <a:latin typeface="Times New Roman"/>
                <a:ea typeface="Times New Roman"/>
                <a:cs typeface="Times New Roman"/>
                <a:sym typeface="Times New Roman"/>
              </a:rPr>
              <a:t>The DateTime and TimeSpan Types</a:t>
            </a: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The DateTime and TimeSpan data types also have built-in methods and properties. These class members allow to perform three useful tasks:</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1. Extract a part of a DateTime (for example, just the year) or convert a TimeSpan to a specific representation (such as the total number of days or total number of minutes)</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2. Easily perform date calculations.</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3. Determine the current date and time and other information (such as the day of the 	    week or whether the date occurs in a leap year)</a:t>
            </a: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b="0" sz="2400" i="0" lang="en-US" strike="noStrike" u="none">
                <a:solidFill>
                  <a:srgbClr val="000000"/>
                </a:solidFill>
                <a:latin typeface="Times New Roman"/>
                <a:ea typeface="Times New Roman"/>
                <a:cs typeface="Times New Roman"/>
                <a:sym typeface="Times New Roman"/>
              </a:rPr>
              <a:t> .NET provides the flexibility for manipulating date and time data by using members of Date Time.</a:t>
            </a:r>
            <a:endParaRPr sz="24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5" name="Shape 245"/>
        <p:cNvGrpSpPr/>
        <p:nvPr/>
      </p:nvGrpSpPr>
      <p:grpSpPr>
        <a:xfrm>
          <a:off x="0" y="0"/>
          <a:ext cx="0" cy="0"/>
          <a:chOff x="0" y="0"/>
          <a:chExt cx="0" cy="0"/>
        </a:xfrm>
      </p:grpSpPr>
      <p:sp>
        <p:nvSpPr>
          <p:cNvPr id="1048657" name="Google Shape;246;p7"/>
          <p:cNvSpPr txBox="1"/>
          <p:nvPr>
            <p:ph type="body" idx="1"/>
          </p:nvPr>
        </p:nvSpPr>
        <p:spPr>
          <a:xfrm>
            <a:off x="532435" y="347241"/>
            <a:ext cx="11320041" cy="6215605"/>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t/>
            </a:r>
            <a:endParaRPr b="1" sz="2400">
              <a:solidFill>
                <a:schemeClr val="dk1"/>
              </a:solidFill>
              <a:latin typeface="Times New Roman"/>
              <a:ea typeface="Times New Roman"/>
              <a:cs typeface="Times New Roman"/>
              <a:sym typeface="Times New Roman"/>
            </a:endParaRPr>
          </a:p>
        </p:txBody>
      </p:sp>
      <p:pic>
        <p:nvPicPr>
          <p:cNvPr id="2097154" name="Google Shape;247;p7"/>
          <p:cNvPicPr preferRelativeResize="0">
            <a:picLocks/>
          </p:cNvPicPr>
          <p:nvPr/>
        </p:nvPicPr>
        <p:blipFill rotWithShape="1">
          <a:blip xmlns:r="http://schemas.openxmlformats.org/officeDocument/2006/relationships" r:embed="rId1">
            <a:alphaModFix/>
          </a:blip>
          <a:srcRect l="0" t="0" r="0" b="0"/>
          <a:stretch>
            <a:fillRect/>
          </a:stretch>
        </p:blipFill>
        <p:spPr>
          <a:xfrm>
            <a:off x="532435" y="295154"/>
            <a:ext cx="11127130" cy="6215606"/>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 name="Shape 251"/>
        <p:cNvGrpSpPr/>
        <p:nvPr/>
      </p:nvGrpSpPr>
      <p:grpSpPr>
        <a:xfrm>
          <a:off x="0" y="0"/>
          <a:ext cx="0" cy="0"/>
          <a:chOff x="0" y="0"/>
          <a:chExt cx="0" cy="0"/>
        </a:xfrm>
      </p:grpSpPr>
      <p:pic>
        <p:nvPicPr>
          <p:cNvPr id="2097155" name="Google Shape;252;p8"/>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491319" y="423080"/>
            <a:ext cx="11218460" cy="6114197"/>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1" name="Shape 257"/>
        <p:cNvGrpSpPr/>
        <p:nvPr/>
      </p:nvGrpSpPr>
      <p:grpSpPr>
        <a:xfrm>
          <a:off x="0" y="0"/>
          <a:ext cx="0" cy="0"/>
          <a:chOff x="0" y="0"/>
          <a:chExt cx="0" cy="0"/>
        </a:xfrm>
      </p:grpSpPr>
      <p:sp>
        <p:nvSpPr>
          <p:cNvPr id="1048662" name="Google Shape;258;p9"/>
          <p:cNvSpPr txBox="1"/>
          <p:nvPr>
            <p:ph type="body" idx="1"/>
          </p:nvPr>
        </p:nvSpPr>
        <p:spPr>
          <a:xfrm>
            <a:off x="504824" y="546756"/>
            <a:ext cx="11201401" cy="5844520"/>
          </a:xfrm>
          <a:prstGeom prst="rect"/>
          <a:noFill/>
          <a:ln>
            <a:noFill/>
          </a:ln>
        </p:spPr>
        <p:txBody>
          <a:bodyPr anchor="t" anchorCtr="0" bIns="45700" lIns="91425" rIns="91425" spcFirstLastPara="1" tIns="45700" wrap="square">
            <a:normAutofit/>
          </a:bodyPr>
          <a:p>
            <a:pPr algn="just" indent="0" lvl="0" marL="45720" rtl="0">
              <a:lnSpc>
                <a:spcPct val="90000"/>
              </a:lnSpc>
              <a:spcBef>
                <a:spcPts val="0"/>
              </a:spcBef>
              <a:spcAft>
                <a:spcPts val="0"/>
              </a:spcAft>
              <a:buSzPts val="2880"/>
              <a:buNone/>
            </a:pPr>
            <a:r>
              <a:rPr b="1" sz="3600" lang="en-US">
                <a:solidFill>
                  <a:srgbClr val="212529"/>
                </a:solidFill>
                <a:latin typeface="Times New Roman"/>
                <a:ea typeface="Times New Roman"/>
                <a:cs typeface="Times New Roman"/>
                <a:sym typeface="Times New Roman"/>
              </a:rPr>
              <a:t>The Array Type</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Arrays also behave like objects in the world of .NET. (Technically, every array is an instance of the </a:t>
            </a:r>
            <a:r>
              <a:rPr b="1" lang="en-US">
                <a:solidFill>
                  <a:srgbClr val="212529"/>
                </a:solidFill>
                <a:latin typeface="Times New Roman"/>
                <a:ea typeface="Times New Roman"/>
                <a:cs typeface="Times New Roman"/>
                <a:sym typeface="Times New Roman"/>
              </a:rPr>
              <a:t>System.Array</a:t>
            </a:r>
            <a:r>
              <a:rPr lang="en-US">
                <a:solidFill>
                  <a:srgbClr val="212529"/>
                </a:solidFill>
                <a:latin typeface="Times New Roman"/>
                <a:ea typeface="Times New Roman"/>
                <a:cs typeface="Times New Roman"/>
                <a:sym typeface="Times New Roman"/>
              </a:rPr>
              <a:t> type.) </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 To find out the size of a one-dimensional array, you can use the Length property or the GetLength() method, both of which return the total number of elements in an array:</a:t>
            </a:r>
          </a:p>
          <a:p>
            <a:pPr algn="just"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int[] myArray = {1, 2, 3, 4, 5};</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int numberOfElements;</a:t>
            </a:r>
          </a:p>
          <a:p>
            <a:pPr algn="just"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numberOfElements = myArray.Length; // numberOfElements = 5</a:t>
            </a:r>
          </a:p>
          <a:p>
            <a:pPr algn="just"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Also we can use the </a:t>
            </a:r>
            <a:r>
              <a:rPr b="1" lang="en-US">
                <a:solidFill>
                  <a:srgbClr val="212529"/>
                </a:solidFill>
                <a:latin typeface="Times New Roman"/>
                <a:ea typeface="Times New Roman"/>
                <a:cs typeface="Times New Roman"/>
                <a:sym typeface="Times New Roman"/>
              </a:rPr>
              <a:t>GetUpperBound() method </a:t>
            </a:r>
            <a:r>
              <a:rPr lang="en-US">
                <a:solidFill>
                  <a:srgbClr val="212529"/>
                </a:solidFill>
                <a:latin typeface="Times New Roman"/>
                <a:ea typeface="Times New Roman"/>
                <a:cs typeface="Times New Roman"/>
                <a:sym typeface="Times New Roman"/>
              </a:rPr>
              <a:t>to find the highest index number in an array.</a:t>
            </a:r>
          </a:p>
          <a:p>
            <a:pPr algn="just" indent="0" lvl="0" marL="45720" rtl="0">
              <a:lnSpc>
                <a:spcPct val="90000"/>
              </a:lnSpc>
              <a:spcBef>
                <a:spcPts val="1400"/>
              </a:spcBef>
              <a:spcAft>
                <a:spcPts val="0"/>
              </a:spcAft>
              <a:buSzPts val="1760"/>
              <a:buNone/>
            </a:pPr>
            <a:r>
              <a:t/>
            </a:r>
            <a:endParaRPr b="1">
              <a:solidFill>
                <a:srgbClr val="212529"/>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4" name="Shape 262"/>
        <p:cNvGrpSpPr/>
        <p:nvPr/>
      </p:nvGrpSpPr>
      <p:grpSpPr>
        <a:xfrm>
          <a:off x="0" y="0"/>
          <a:ext cx="0" cy="0"/>
          <a:chOff x="0" y="0"/>
          <a:chExt cx="0" cy="0"/>
        </a:xfrm>
      </p:grpSpPr>
      <p:sp>
        <p:nvSpPr>
          <p:cNvPr id="1048666" name="Google Shape;263;p10"/>
          <p:cNvSpPr txBox="1"/>
          <p:nvPr>
            <p:ph type="body" idx="1"/>
          </p:nvPr>
        </p:nvSpPr>
        <p:spPr>
          <a:xfrm>
            <a:off x="575036" y="370390"/>
            <a:ext cx="11076494" cy="572561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212529"/>
                </a:solidFill>
                <a:latin typeface="Times New Roman"/>
                <a:ea typeface="Times New Roman"/>
                <a:cs typeface="Times New Roman"/>
                <a:sym typeface="Times New Roman"/>
              </a:rPr>
              <a:t>The following code snippet shows </a:t>
            </a:r>
            <a:r>
              <a:rPr b="1" lang="en-US">
                <a:solidFill>
                  <a:srgbClr val="212529"/>
                </a:solidFill>
                <a:latin typeface="Times New Roman"/>
                <a:ea typeface="Times New Roman"/>
                <a:cs typeface="Times New Roman"/>
                <a:sym typeface="Times New Roman"/>
              </a:rPr>
              <a:t>GetUpperBound() </a:t>
            </a:r>
            <a:r>
              <a:rPr lang="en-US">
                <a:solidFill>
                  <a:srgbClr val="212529"/>
                </a:solidFill>
                <a:latin typeface="Times New Roman"/>
                <a:ea typeface="Times New Roman"/>
                <a:cs typeface="Times New Roman"/>
                <a:sym typeface="Times New Roman"/>
              </a:rPr>
              <a:t>in action</a:t>
            </a:r>
            <a:r>
              <a:rPr b="1" lang="en-US">
                <a:solidFill>
                  <a:srgbClr val="212529"/>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int[] myArray = {1, 2, 3, 4, 5};</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int bound;</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Zero represents the first dimension of an array.</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bound = myArray.GetUpperBound(0);          </a:t>
            </a:r>
            <a:r>
              <a:rPr lang="en-US">
                <a:solidFill>
                  <a:srgbClr val="212529"/>
                </a:solidFill>
                <a:latin typeface="Times New Roman"/>
                <a:ea typeface="Times New Roman"/>
                <a:cs typeface="Times New Roman"/>
                <a:sym typeface="Times New Roman"/>
              </a:rPr>
              <a:t>// bound = 4</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On a one-dimensional array, </a:t>
            </a:r>
            <a:r>
              <a:rPr b="1" lang="en-US">
                <a:solidFill>
                  <a:srgbClr val="212529"/>
                </a:solidFill>
                <a:latin typeface="Times New Roman"/>
                <a:ea typeface="Times New Roman"/>
                <a:cs typeface="Times New Roman"/>
                <a:sym typeface="Times New Roman"/>
              </a:rPr>
              <a:t>GetUpperBound()</a:t>
            </a:r>
            <a:r>
              <a:rPr lang="en-US">
                <a:solidFill>
                  <a:srgbClr val="212529"/>
                </a:solidFill>
                <a:latin typeface="Times New Roman"/>
                <a:ea typeface="Times New Roman"/>
                <a:cs typeface="Times New Roman"/>
                <a:sym typeface="Times New Roman"/>
              </a:rPr>
              <a:t> always returns a number that’s one less than the length. That’s because the first index number is 0, and the last index number is always one less than the total number of items.</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Arrays also provide a few other useful methods, which allow you to sort them, reverse them, and search them for a specified element. Table 2-6 lists some useful members of the </a:t>
            </a:r>
            <a:r>
              <a:rPr b="1" lang="en-US">
                <a:solidFill>
                  <a:srgbClr val="212529"/>
                </a:solidFill>
                <a:latin typeface="Times New Roman"/>
                <a:ea typeface="Times New Roman"/>
                <a:cs typeface="Times New Roman"/>
                <a:sym typeface="Times New Roman"/>
              </a:rPr>
              <a:t>System.Array class</a:t>
            </a:r>
            <a:r>
              <a:rPr lang="en-US">
                <a:solidFill>
                  <a:srgbClr val="212529"/>
                </a:solidFill>
                <a:latin typeface="Times New Roman"/>
                <a:ea typeface="Times New Roman"/>
                <a:cs typeface="Times New Roman"/>
                <a:sym typeface="Times New Roman"/>
              </a:rPr>
              <a:t>.</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7" name="Shape 267"/>
        <p:cNvGrpSpPr/>
        <p:nvPr/>
      </p:nvGrpSpPr>
      <p:grpSpPr>
        <a:xfrm>
          <a:off x="0" y="0"/>
          <a:ext cx="0" cy="0"/>
          <a:chOff x="0" y="0"/>
          <a:chExt cx="0" cy="0"/>
        </a:xfrm>
      </p:grpSpPr>
      <p:pic>
        <p:nvPicPr>
          <p:cNvPr id="2097156" name="Google Shape;268;p11"/>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668740" y="559558"/>
            <a:ext cx="10809027" cy="5800299"/>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0" name="Shape 272"/>
        <p:cNvGrpSpPr/>
        <p:nvPr/>
      </p:nvGrpSpPr>
      <p:grpSpPr>
        <a:xfrm>
          <a:off x="0" y="0"/>
          <a:ext cx="0" cy="0"/>
          <a:chOff x="0" y="0"/>
          <a:chExt cx="0" cy="0"/>
        </a:xfrm>
      </p:grpSpPr>
      <p:sp>
        <p:nvSpPr>
          <p:cNvPr id="1048671" name="Google Shape;273;p12"/>
          <p:cNvSpPr txBox="1"/>
          <p:nvPr>
            <p:ph type="body" idx="1"/>
          </p:nvPr>
        </p:nvSpPr>
        <p:spPr>
          <a:xfrm>
            <a:off x="401255" y="552870"/>
            <a:ext cx="11389489" cy="5596003"/>
          </a:xfrm>
          <a:prstGeom prst="rect"/>
          <a:noFill/>
          <a:ln>
            <a:noFill/>
          </a:ln>
        </p:spPr>
        <p:txBody>
          <a:bodyPr anchor="t" anchorCtr="0" bIns="45700" lIns="91425" rIns="91425" spcFirstLastPara="1" tIns="45700" wrap="square">
            <a:noAutofit/>
          </a:bodyPr>
          <a:p>
            <a:pPr algn="ctr" indent="0" lvl="0" marL="45720" rtl="0">
              <a:lnSpc>
                <a:spcPct val="100000"/>
              </a:lnSpc>
              <a:spcBef>
                <a:spcPts val="0"/>
              </a:spcBef>
              <a:spcAft>
                <a:spcPts val="0"/>
              </a:spcAft>
              <a:buSzPts val="2880"/>
              <a:buNone/>
            </a:pPr>
            <a:r>
              <a:rPr sz="3600" lang="en-US">
                <a:solidFill>
                  <a:srgbClr val="AB3C19"/>
                </a:solidFill>
                <a:latin typeface="Times New Roman"/>
                <a:ea typeface="Times New Roman"/>
                <a:cs typeface="Times New Roman"/>
                <a:sym typeface="Times New Roman"/>
              </a:rPr>
              <a:t>Chapter 3- Types, Objects, and Namespaces</a:t>
            </a:r>
          </a:p>
          <a:p>
            <a:pPr algn="ctr" indent="0" lvl="0" marL="45720" rtl="0">
              <a:lnSpc>
                <a:spcPct val="100000"/>
              </a:lnSpc>
              <a:spcBef>
                <a:spcPts val="0"/>
              </a:spcBef>
              <a:spcAft>
                <a:spcPts val="0"/>
              </a:spcAft>
              <a:buSzPts val="1920"/>
              <a:buNone/>
            </a:pPr>
            <a:r>
              <a:t/>
            </a:r>
            <a:endParaRPr sz="2400">
              <a:solidFill>
                <a:srgbClr val="AB3C19"/>
              </a:solidFill>
              <a:latin typeface="Times New Roman"/>
              <a:ea typeface="Times New Roman"/>
              <a:cs typeface="Times New Roman"/>
              <a:sym typeface="Times New Roman"/>
            </a:endParaRPr>
          </a:p>
          <a:p>
            <a:pPr algn="l" indent="-182880" lvl="0" marL="228600" rtl="0">
              <a:lnSpc>
                <a:spcPct val="100000"/>
              </a:lnSpc>
              <a:spcBef>
                <a:spcPts val="0"/>
              </a:spcBef>
              <a:spcAft>
                <a:spcPts val="0"/>
              </a:spcAft>
              <a:buSzPts val="1920"/>
              <a:buChar char="•"/>
            </a:pPr>
            <a:r>
              <a:rPr sz="2400" lang="en-US">
                <a:solidFill>
                  <a:srgbClr val="212529"/>
                </a:solidFill>
                <a:latin typeface="Times New Roman"/>
                <a:ea typeface="Times New Roman"/>
                <a:cs typeface="Times New Roman"/>
                <a:sym typeface="Times New Roman"/>
              </a:rPr>
              <a:t>.NET is all about objects.</a:t>
            </a:r>
          </a:p>
          <a:p>
            <a:pPr algn="l" indent="-60958" lvl="0" marL="228600" rtl="0">
              <a:lnSpc>
                <a:spcPct val="10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100000"/>
              </a:lnSpc>
              <a:spcBef>
                <a:spcPts val="0"/>
              </a:spcBef>
              <a:spcAft>
                <a:spcPts val="0"/>
              </a:spcAft>
              <a:buSzPts val="1920"/>
              <a:buChar char="•"/>
            </a:pPr>
            <a:r>
              <a:rPr b="1" sz="2400" lang="en-US" u="sng">
                <a:solidFill>
                  <a:srgbClr val="212529"/>
                </a:solidFill>
                <a:latin typeface="Times New Roman"/>
                <a:ea typeface="Times New Roman"/>
                <a:cs typeface="Times New Roman"/>
                <a:sym typeface="Times New Roman"/>
              </a:rPr>
              <a:t>The Basics About Classes:</a:t>
            </a:r>
          </a:p>
          <a:p>
            <a:pPr algn="l" indent="0" lvl="0" marL="45720" rtl="0">
              <a:lnSpc>
                <a:spcPct val="10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100000"/>
              </a:lnSpc>
              <a:spcBef>
                <a:spcPts val="0"/>
              </a:spcBef>
              <a:spcAft>
                <a:spcPts val="0"/>
              </a:spcAft>
              <a:buSzPts val="1920"/>
              <a:buChar char="•"/>
            </a:pPr>
            <a:r>
              <a:rPr b="1" sz="2400" lang="en-US">
                <a:solidFill>
                  <a:srgbClr val="212529"/>
                </a:solidFill>
                <a:latin typeface="Times New Roman"/>
                <a:ea typeface="Times New Roman"/>
                <a:cs typeface="Times New Roman"/>
                <a:sym typeface="Times New Roman"/>
              </a:rPr>
              <a:t>Classes –</a:t>
            </a:r>
            <a:r>
              <a:rPr sz="2400" lang="en-US">
                <a:solidFill>
                  <a:srgbClr val="212529"/>
                </a:solidFill>
                <a:latin typeface="Times New Roman"/>
                <a:ea typeface="Times New Roman"/>
                <a:cs typeface="Times New Roman"/>
                <a:sym typeface="Times New Roman"/>
              </a:rPr>
              <a:t>classes are the code definitions for objects, which can be use to create as many objects as you need.</a:t>
            </a:r>
          </a:p>
          <a:p>
            <a:pPr algn="l" indent="0" lvl="0" marL="45720" rtl="0">
              <a:lnSpc>
                <a:spcPct val="10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For example, you might have a class that represents an XML file, which can be used to read some data. If you want to access multiple XML files at once, you can create several instances of your class, as shown in Figure 3-1. These instances are called </a:t>
            </a:r>
            <a:r>
              <a:rPr b="1" sz="2400" lang="en-US">
                <a:solidFill>
                  <a:srgbClr val="212529"/>
                </a:solidFill>
                <a:latin typeface="Times New Roman"/>
                <a:ea typeface="Times New Roman"/>
                <a:cs typeface="Times New Roman"/>
                <a:sym typeface="Times New Roman"/>
              </a:rPr>
              <a:t>objects</a:t>
            </a:r>
            <a:r>
              <a:rPr sz="2400" lang="en-US">
                <a:solidFill>
                  <a:srgbClr val="212529"/>
                </a:solidFill>
                <a:latin typeface="Times New Roman"/>
                <a:ea typeface="Times New Roman"/>
                <a:cs typeface="Times New Roman"/>
                <a:sym typeface="Times New Roman"/>
              </a:rPr>
              <a:t>.</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7" name="Shape 176"/>
        <p:cNvGrpSpPr/>
        <p:nvPr/>
      </p:nvGrpSpPr>
      <p:grpSpPr>
        <a:xfrm>
          <a:off x="0" y="0"/>
          <a:ext cx="0" cy="0"/>
          <a:chOff x="0" y="0"/>
          <a:chExt cx="0" cy="0"/>
        </a:xfrm>
      </p:grpSpPr>
      <p:sp>
        <p:nvSpPr>
          <p:cNvPr id="1048603" name="Google Shape;177;g1349a57a9be_2_79"/>
          <p:cNvSpPr txBox="1"/>
          <p:nvPr>
            <p:ph type="title"/>
          </p:nvPr>
        </p:nvSpPr>
        <p:spPr>
          <a:xfrm>
            <a:off x="387220" y="283029"/>
            <a:ext cx="9875520" cy="631371"/>
          </a:xfrm>
          <a:prstGeom prst="rect"/>
          <a:noFill/>
          <a:ln>
            <a:noFill/>
          </a:ln>
        </p:spPr>
        <p:txBody>
          <a:bodyPr anchor="ctr" anchorCtr="0" bIns="45700" lIns="91425" rIns="91425" spcFirstLastPara="1" tIns="45700" wrap="square">
            <a:normAutofit fontScale="90000"/>
          </a:bodyPr>
          <a:p>
            <a:pPr algn="l" indent="0" lvl="0" marL="0" rtl="0">
              <a:lnSpc>
                <a:spcPct val="90000"/>
              </a:lnSpc>
              <a:spcBef>
                <a:spcPts val="0"/>
              </a:spcBef>
              <a:spcAft>
                <a:spcPts val="0"/>
              </a:spcAft>
              <a:buClr>
                <a:srgbClr val="212529"/>
              </a:buClr>
              <a:buSzPts val="3600"/>
              <a:buFont typeface="Times New Roman"/>
              <a:buNone/>
            </a:pPr>
            <a:br>
              <a:rPr sz="3600" lang="en-US">
                <a:solidFill>
                  <a:srgbClr val="212529"/>
                </a:solidFill>
                <a:latin typeface="Times New Roman"/>
                <a:ea typeface="Times New Roman"/>
                <a:cs typeface="Times New Roman"/>
                <a:sym typeface="Times New Roman"/>
              </a:rPr>
            </a:br>
            <a:r>
              <a:rPr sz="3600" lang="en-US">
                <a:solidFill>
                  <a:srgbClr val="212529"/>
                </a:solidFill>
                <a:latin typeface="Times New Roman"/>
                <a:ea typeface="Times New Roman"/>
                <a:cs typeface="Times New Roman"/>
                <a:sym typeface="Times New Roman"/>
              </a:rPr>
              <a:t>Delegates</a:t>
            </a:r>
            <a:br>
              <a:rPr sz="3600" lang="en-US">
                <a:solidFill>
                  <a:srgbClr val="212529"/>
                </a:solidFill>
                <a:latin typeface="Times New Roman"/>
                <a:ea typeface="Times New Roman"/>
                <a:cs typeface="Times New Roman"/>
                <a:sym typeface="Times New Roman"/>
              </a:rPr>
            </a:br>
            <a:endParaRPr sz="3600">
              <a:solidFill>
                <a:srgbClr val="212529"/>
              </a:solidFill>
              <a:latin typeface="Times New Roman"/>
              <a:ea typeface="Times New Roman"/>
              <a:cs typeface="Times New Roman"/>
              <a:sym typeface="Times New Roman"/>
            </a:endParaRPr>
          </a:p>
        </p:txBody>
      </p:sp>
      <p:sp>
        <p:nvSpPr>
          <p:cNvPr id="1048604" name="Google Shape;178;g1349a57a9be_2_79"/>
          <p:cNvSpPr txBox="1"/>
          <p:nvPr>
            <p:ph type="body" idx="1"/>
          </p:nvPr>
        </p:nvSpPr>
        <p:spPr>
          <a:xfrm>
            <a:off x="389869" y="1003041"/>
            <a:ext cx="11460009" cy="5571930"/>
          </a:xfrm>
          <a:prstGeom prst="rect"/>
          <a:noFill/>
          <a:ln>
            <a:noFill/>
          </a:ln>
        </p:spPr>
        <p:txBody>
          <a:bodyPr anchor="t" anchorCtr="0" bIns="45700" lIns="91425" rIns="91425" spcFirstLastPara="1" tIns="45700" wrap="square">
            <a:normAutofit/>
          </a:bodyPr>
          <a:p>
            <a:pPr algn="l" indent="-182880" lvl="0" marL="228600" rtl="0">
              <a:lnSpc>
                <a:spcPct val="70000"/>
              </a:lnSpc>
              <a:spcBef>
                <a:spcPts val="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Delegates allow you to create a variable that “points” to a method. You can use this variable at any time to invoke the method. Delegates help you write flexible code that can be reused in many situations.        They’re also the basis for events.</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A delegate is a </a:t>
            </a:r>
            <a:r>
              <a:rPr b="1" sz="2035" lang="en-US">
                <a:solidFill>
                  <a:schemeClr val="dk1"/>
                </a:solidFill>
                <a:latin typeface="Times New Roman"/>
                <a:ea typeface="Times New Roman"/>
                <a:cs typeface="Times New Roman"/>
                <a:sym typeface="Times New Roman"/>
              </a:rPr>
              <a:t>reference type variable</a:t>
            </a:r>
            <a:r>
              <a:rPr sz="2035" lang="en-US">
                <a:solidFill>
                  <a:schemeClr val="dk1"/>
                </a:solidFill>
                <a:latin typeface="Times New Roman"/>
                <a:ea typeface="Times New Roman"/>
                <a:cs typeface="Times New Roman"/>
                <a:sym typeface="Times New Roman"/>
              </a:rPr>
              <a:t> that holds the reference to a method. </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The first step when using a delegate is to define its signature.</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 The signature is a combination of several pieces of information about a method: its return type, the number of parameters it has, and the data type of each parameter.</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A delegate variable can point only to a method that matches its specific signature.</a:t>
            </a:r>
            <a:endParaRPr>
              <a:solidFill>
                <a:schemeClr val="dk1"/>
              </a:solidFill>
              <a:latin typeface="Times New Roman"/>
              <a:ea typeface="Times New Roman"/>
              <a:cs typeface="Times New Roman"/>
              <a:sym typeface="Times New Roman"/>
            </a:endParaRPr>
          </a:p>
          <a:p>
            <a:pPr algn="l" indent="0" lvl="0" marL="45720" rtl="0">
              <a:lnSpc>
                <a:spcPct val="70000"/>
              </a:lnSpc>
              <a:spcBef>
                <a:spcPts val="1400"/>
              </a:spcBef>
              <a:spcAft>
                <a:spcPts val="0"/>
              </a:spcAft>
              <a:buSzPts val="1628"/>
              <a:buNone/>
            </a:pPr>
            <a:r>
              <a:t/>
            </a:r>
            <a:endParaRPr sz="2035">
              <a:solidFill>
                <a:schemeClr val="dk1"/>
              </a:solidFill>
              <a:latin typeface="Times New Roman"/>
              <a:ea typeface="Times New Roman"/>
              <a:cs typeface="Times New Roman"/>
              <a:sym typeface="Times New Roman"/>
            </a:endParaRPr>
          </a:p>
          <a:p>
            <a:pPr algn="l" indent="-182880" lvl="0" marL="228600" rtl="0">
              <a:lnSpc>
                <a:spcPct val="70000"/>
              </a:lnSpc>
              <a:spcBef>
                <a:spcPts val="1400"/>
              </a:spcBef>
              <a:spcAft>
                <a:spcPts val="0"/>
              </a:spcAft>
              <a:buClr>
                <a:schemeClr val="dk1"/>
              </a:buClr>
              <a:buSzPts val="1628"/>
              <a:buFont typeface="Times New Roman"/>
              <a:buChar char="•"/>
            </a:pPr>
            <a:r>
              <a:rPr sz="2035" lang="en-US">
                <a:solidFill>
                  <a:schemeClr val="dk1"/>
                </a:solidFill>
                <a:latin typeface="Times New Roman"/>
                <a:ea typeface="Times New Roman"/>
                <a:cs typeface="Times New Roman"/>
                <a:sym typeface="Times New Roman"/>
              </a:rPr>
              <a:t>Eg: If you have a method that accepts a single string parameter and another method that accepts multiple string parameters, you’ll need to use a separate delegate type for each method since one method has single string &amp; other has multiple.</a:t>
            </a:r>
            <a:endParaRPr sz="2035">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3" name="Shape 277"/>
        <p:cNvGrpSpPr/>
        <p:nvPr/>
      </p:nvGrpSpPr>
      <p:grpSpPr>
        <a:xfrm>
          <a:off x="0" y="0"/>
          <a:ext cx="0" cy="0"/>
          <a:chOff x="0" y="0"/>
          <a:chExt cx="0" cy="0"/>
        </a:xfrm>
      </p:grpSpPr>
      <p:pic>
        <p:nvPicPr>
          <p:cNvPr id="2097157" name="Google Shape;278;p13"/>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982639" y="477673"/>
            <a:ext cx="10440537" cy="5773002"/>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6" name="Shape 282"/>
        <p:cNvGrpSpPr/>
        <p:nvPr/>
      </p:nvGrpSpPr>
      <p:grpSpPr>
        <a:xfrm>
          <a:off x="0" y="0"/>
          <a:ext cx="0" cy="0"/>
          <a:chOff x="0" y="0"/>
          <a:chExt cx="0" cy="0"/>
        </a:xfrm>
      </p:grpSpPr>
      <p:sp>
        <p:nvSpPr>
          <p:cNvPr id="1048676" name="Google Shape;283;p14"/>
          <p:cNvSpPr txBox="1"/>
          <p:nvPr>
            <p:ph type="body" idx="1"/>
          </p:nvPr>
        </p:nvSpPr>
        <p:spPr>
          <a:xfrm>
            <a:off x="389869" y="354842"/>
            <a:ext cx="11460009" cy="6220129"/>
          </a:xfrm>
          <a:prstGeom prst="rect"/>
          <a:noFill/>
          <a:ln>
            <a:noFill/>
          </a:ln>
        </p:spPr>
        <p:txBody>
          <a:bodyPr anchor="t" anchorCtr="0" bIns="45700" lIns="91425" rIns="91425" spcFirstLastPara="1" tIns="45700" wrap="square">
            <a:normAutofit lnSpcReduction="20000"/>
          </a:bodyPr>
          <a:p>
            <a:pPr algn="l" indent="-182880" lvl="0" marL="228600" rtl="0">
              <a:lnSpc>
                <a:spcPct val="90000"/>
              </a:lnSpc>
              <a:spcBef>
                <a:spcPts val="0"/>
              </a:spcBef>
              <a:spcAft>
                <a:spcPts val="0"/>
              </a:spcAft>
              <a:buSzPts val="1920"/>
              <a:buChar char="•"/>
            </a:pPr>
            <a:r>
              <a:rPr sz="2400" lang="en-US">
                <a:solidFill>
                  <a:srgbClr val="212529"/>
                </a:solidFill>
                <a:latin typeface="Times New Roman"/>
                <a:ea typeface="Times New Roman"/>
                <a:cs typeface="Times New Roman"/>
                <a:sym typeface="Times New Roman"/>
              </a:rPr>
              <a:t>Classes interact with each other with the help of three key ingredients:</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1    Properties: Properties allow you to access an object’s data. Some properties are 	read only, so they   cannot be modified, while others can be changed.</a:t>
            </a:r>
          </a:p>
          <a:p>
            <a:pPr algn="l" indent="0" lvl="0" marL="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2.   Methods: Methods allow you to perform an action on an object. Unlike properties, 	methods are used for actions that perform a distinct task or may change the object’s 	state significantly. </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For example, to open a connection to a database, you might call an Open() method 	in a Connection object.</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3. Events: Events provide notification that something has happened. In modern Windows 	application, controls can fire events to trigger your code. For example, if a user 	clicks a button, the Button object fires a Click event, which your code can react 	to. The same pattern 	works with web controls in an ASP.NET web page.</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9" name="Shape 287"/>
        <p:cNvGrpSpPr/>
        <p:nvPr/>
      </p:nvGrpSpPr>
      <p:grpSpPr>
        <a:xfrm>
          <a:off x="0" y="0"/>
          <a:ext cx="0" cy="0"/>
          <a:chOff x="0" y="0"/>
          <a:chExt cx="0" cy="0"/>
        </a:xfrm>
      </p:grpSpPr>
      <p:sp>
        <p:nvSpPr>
          <p:cNvPr id="1048679" name="Google Shape;288;p15"/>
          <p:cNvSpPr txBox="1"/>
          <p:nvPr>
            <p:ph type="body" idx="1"/>
          </p:nvPr>
        </p:nvSpPr>
        <p:spPr>
          <a:xfrm>
            <a:off x="486138" y="451413"/>
            <a:ext cx="11262166" cy="5922091"/>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In addition, classes contain their own code and internal set of private data.</a:t>
            </a:r>
          </a:p>
          <a:p>
            <a:pPr algn="l" indent="-60958" lvl="0" marL="22860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 Classes behave like “black boxes,” considering the public interface of a class, which is the set of properties, methods, and events that are available to use. Together, these elements are called </a:t>
            </a:r>
            <a:r>
              <a:rPr b="1" sz="2400" lang="en-US">
                <a:solidFill>
                  <a:srgbClr val="212529"/>
                </a:solidFill>
                <a:latin typeface="Times New Roman"/>
                <a:ea typeface="Times New Roman"/>
                <a:cs typeface="Times New Roman"/>
                <a:sym typeface="Times New Roman"/>
              </a:rPr>
              <a:t>class members</a:t>
            </a:r>
            <a:r>
              <a:rPr sz="2400" lang="en-US">
                <a:solidFill>
                  <a:srgbClr val="212529"/>
                </a:solidFill>
                <a:latin typeface="Times New Roman"/>
                <a:ea typeface="Times New Roman"/>
                <a:cs typeface="Times New Roman"/>
                <a:sym typeface="Times New Roman"/>
              </a:rPr>
              <a:t>.</a:t>
            </a:r>
            <a:endParaRPr sz="2400">
              <a:solidFill>
                <a:srgbClr val="212529"/>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2" name="Shape 292"/>
        <p:cNvGrpSpPr/>
        <p:nvPr/>
      </p:nvGrpSpPr>
      <p:grpSpPr>
        <a:xfrm>
          <a:off x="0" y="0"/>
          <a:ext cx="0" cy="0"/>
          <a:chOff x="0" y="0"/>
          <a:chExt cx="0" cy="0"/>
        </a:xfrm>
      </p:grpSpPr>
      <p:sp>
        <p:nvSpPr>
          <p:cNvPr id="1048682" name="Google Shape;293;p16"/>
          <p:cNvSpPr txBox="1"/>
          <p:nvPr>
            <p:ph type="body" idx="1"/>
          </p:nvPr>
        </p:nvSpPr>
        <p:spPr>
          <a:xfrm>
            <a:off x="436945" y="573206"/>
            <a:ext cx="11322933" cy="5677123"/>
          </a:xfrm>
          <a:prstGeom prst="rect"/>
          <a:noFill/>
          <a:ln>
            <a:noFill/>
          </a:ln>
        </p:spPr>
        <p:txBody>
          <a:bodyPr anchor="t" anchorCtr="0" bIns="45700" lIns="91425" rIns="91425" spcFirstLastPara="1" tIns="45700" wrap="square">
            <a:normAutofit/>
          </a:bodyPr>
          <a:p>
            <a:pPr algn="l" indent="0" lvl="0" marL="45720" rtl="0">
              <a:lnSpc>
                <a:spcPct val="70000"/>
              </a:lnSpc>
              <a:spcBef>
                <a:spcPts val="0"/>
              </a:spcBef>
              <a:spcAft>
                <a:spcPts val="0"/>
              </a:spcAft>
              <a:buSzPts val="2368"/>
              <a:buNone/>
            </a:pPr>
            <a:r>
              <a:rPr b="1" sz="2960" lang="en-US">
                <a:solidFill>
                  <a:srgbClr val="212529"/>
                </a:solidFill>
                <a:latin typeface="Times New Roman"/>
                <a:ea typeface="Times New Roman"/>
                <a:cs typeface="Times New Roman"/>
                <a:sym typeface="Times New Roman"/>
              </a:rPr>
              <a:t>Static Members</a:t>
            </a:r>
          </a:p>
          <a:p>
            <a:pPr algn="l" indent="-182880" lvl="0" marL="228600" rtl="0">
              <a:lnSpc>
                <a:spcPct val="7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In .NET classes some class members can be used without creating an object first. These are called </a:t>
            </a:r>
            <a:r>
              <a:rPr b="1" sz="2035" lang="en-US">
                <a:solidFill>
                  <a:srgbClr val="212529"/>
                </a:solidFill>
                <a:latin typeface="Times New Roman"/>
                <a:ea typeface="Times New Roman"/>
                <a:cs typeface="Times New Roman"/>
                <a:sym typeface="Times New Roman"/>
              </a:rPr>
              <a:t>static</a:t>
            </a:r>
            <a:r>
              <a:rPr sz="2035" lang="en-US">
                <a:solidFill>
                  <a:srgbClr val="212529"/>
                </a:solidFill>
                <a:latin typeface="Times New Roman"/>
                <a:ea typeface="Times New Roman"/>
                <a:cs typeface="Times New Roman"/>
                <a:sym typeface="Times New Roman"/>
              </a:rPr>
              <a:t> members, and they’re accessed by class name. </a:t>
            </a:r>
          </a:p>
          <a:p>
            <a:pPr algn="l" indent="-182880" lvl="0" marL="228600" rtl="0">
              <a:lnSpc>
                <a:spcPct val="7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For example, the DateTime type provides a static property named </a:t>
            </a:r>
            <a:r>
              <a:rPr b="1" sz="2035" lang="en-US">
                <a:solidFill>
                  <a:srgbClr val="212529"/>
                </a:solidFill>
                <a:latin typeface="Times New Roman"/>
                <a:ea typeface="Times New Roman"/>
                <a:cs typeface="Times New Roman"/>
                <a:sym typeface="Times New Roman"/>
              </a:rPr>
              <a:t>Now. </a:t>
            </a:r>
            <a:r>
              <a:rPr sz="2035" lang="en-US">
                <a:solidFill>
                  <a:srgbClr val="212529"/>
                </a:solidFill>
                <a:latin typeface="Times New Roman"/>
                <a:ea typeface="Times New Roman"/>
                <a:cs typeface="Times New Roman"/>
                <a:sym typeface="Times New Roman"/>
              </a:rPr>
              <a:t>You can access this property at any time by using the full member name </a:t>
            </a:r>
            <a:r>
              <a:rPr b="1" sz="2035" lang="en-US">
                <a:solidFill>
                  <a:srgbClr val="212529"/>
                </a:solidFill>
                <a:latin typeface="Times New Roman"/>
                <a:ea typeface="Times New Roman"/>
                <a:cs typeface="Times New Roman"/>
                <a:sym typeface="Times New Roman"/>
              </a:rPr>
              <a:t>DateTime.Now. </a:t>
            </a:r>
            <a:r>
              <a:rPr sz="2035" lang="en-US">
                <a:solidFill>
                  <a:srgbClr val="212529"/>
                </a:solidFill>
                <a:latin typeface="Times New Roman"/>
                <a:ea typeface="Times New Roman"/>
                <a:cs typeface="Times New Roman"/>
                <a:sym typeface="Times New Roman"/>
              </a:rPr>
              <a:t>You don’t need to create a DateTime object first.</a:t>
            </a:r>
          </a:p>
          <a:p>
            <a:pPr algn="l" indent="-182880" lvl="0" marL="228600" rtl="0">
              <a:lnSpc>
                <a:spcPct val="7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The following code snippet uses static and instance members:</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Get the current date using a static property.</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Note that you need to use the class name DateTime.</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DateTime myDate = </a:t>
            </a:r>
            <a:r>
              <a:rPr b="1" sz="2035" lang="en-US">
                <a:solidFill>
                  <a:srgbClr val="212529"/>
                </a:solidFill>
                <a:latin typeface="Times New Roman"/>
                <a:ea typeface="Times New Roman"/>
                <a:cs typeface="Times New Roman"/>
                <a:sym typeface="Times New Roman"/>
              </a:rPr>
              <a:t>DateTime</a:t>
            </a:r>
            <a:r>
              <a:rPr sz="2035" lang="en-US">
                <a:solidFill>
                  <a:srgbClr val="212529"/>
                </a:solidFill>
                <a:latin typeface="Times New Roman"/>
                <a:ea typeface="Times New Roman"/>
                <a:cs typeface="Times New Roman"/>
                <a:sym typeface="Times New Roman"/>
              </a:rPr>
              <a:t>.Now;</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Use an instance method to add a day.</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Note that you need to use the object name myDate.</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myDate = </a:t>
            </a:r>
            <a:r>
              <a:rPr b="1" sz="2035" lang="en-US">
                <a:solidFill>
                  <a:srgbClr val="212529"/>
                </a:solidFill>
                <a:latin typeface="Times New Roman"/>
                <a:ea typeface="Times New Roman"/>
                <a:cs typeface="Times New Roman"/>
                <a:sym typeface="Times New Roman"/>
              </a:rPr>
              <a:t>myDate</a:t>
            </a:r>
            <a:r>
              <a:rPr sz="2035" lang="en-US">
                <a:solidFill>
                  <a:srgbClr val="212529"/>
                </a:solidFill>
                <a:latin typeface="Times New Roman"/>
                <a:ea typeface="Times New Roman"/>
                <a:cs typeface="Times New Roman"/>
                <a:sym typeface="Times New Roman"/>
              </a:rPr>
              <a:t>.AddDays(1);</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The following code makes no sense.</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 It tries to use the instance method AddDays() with the class name DateTime!</a:t>
            </a:r>
          </a:p>
          <a:p>
            <a:pPr algn="l" indent="0" lvl="0" marL="45720" rtl="0">
              <a:lnSpc>
                <a:spcPct val="7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myDate = DateTime.AddDays(1);</a:t>
            </a:r>
            <a:endParaRPr sz="2035">
              <a:solidFill>
                <a:srgbClr val="212529"/>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5" name="Shape 297"/>
        <p:cNvGrpSpPr/>
        <p:nvPr/>
      </p:nvGrpSpPr>
      <p:grpSpPr>
        <a:xfrm>
          <a:off x="0" y="0"/>
          <a:ext cx="0" cy="0"/>
          <a:chOff x="0" y="0"/>
          <a:chExt cx="0" cy="0"/>
        </a:xfrm>
      </p:grpSpPr>
      <p:sp>
        <p:nvSpPr>
          <p:cNvPr id="1048685" name="Google Shape;298;p17"/>
          <p:cNvSpPr txBox="1"/>
          <p:nvPr>
            <p:ph type="body" idx="1"/>
          </p:nvPr>
        </p:nvSpPr>
        <p:spPr>
          <a:xfrm>
            <a:off x="393540" y="370390"/>
            <a:ext cx="11181144" cy="6157732"/>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920"/>
              <a:buChar char="•"/>
            </a:pPr>
            <a:r>
              <a:rPr b="1" sz="2400" lang="en-US">
                <a:solidFill>
                  <a:srgbClr val="212529"/>
                </a:solidFill>
                <a:latin typeface="Times New Roman"/>
                <a:ea typeface="Times New Roman"/>
                <a:cs typeface="Times New Roman"/>
                <a:sym typeface="Times New Roman"/>
              </a:rPr>
              <a:t>A Simple Class</a:t>
            </a:r>
          </a:p>
          <a:p>
            <a:pPr algn="l" indent="0" lvl="0" marL="45720" rtl="0">
              <a:lnSpc>
                <a:spcPct val="90000"/>
              </a:lnSpc>
              <a:spcBef>
                <a:spcPts val="1400"/>
              </a:spcBef>
              <a:spcAft>
                <a:spcPts val="0"/>
              </a:spcAft>
              <a:buSzPts val="1920"/>
              <a:buNone/>
            </a:pPr>
            <a:r>
              <a:t/>
            </a:r>
            <a:endParaRPr b="1"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To create a class, you must define it by using a special block structure: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public class MyClass</a:t>
            </a:r>
            <a:endParaRPr sz="2400">
              <a:solidFill>
                <a:srgbClr val="212529"/>
              </a:solidFill>
              <a:latin typeface="Times New Roman"/>
              <a:ea typeface="Times New Roman"/>
              <a:cs typeface="Times New Roman"/>
              <a:sym typeface="Times New Roman"/>
            </a:endParaRPr>
          </a:p>
          <a:p>
            <a:pPr algn="l" indent="0" lvl="1" marL="274320" rtl="0">
              <a:lnSpc>
                <a:spcPct val="90000"/>
              </a:lnSpc>
              <a:spcBef>
                <a:spcPts val="200"/>
              </a:spcBef>
              <a:spcAft>
                <a:spcPts val="0"/>
              </a:spcAft>
              <a:buSzPts val="1760"/>
              <a:buNone/>
            </a:pPr>
            <a:r>
              <a:rPr sz="2200" lang="en-US">
                <a:solidFill>
                  <a:srgbClr val="212529"/>
                </a:solidFill>
                <a:latin typeface="Times New Roman"/>
                <a:ea typeface="Times New Roman"/>
                <a:cs typeface="Times New Roman"/>
                <a:sym typeface="Times New Roman"/>
              </a:rPr>
              <a:t>	{</a:t>
            </a:r>
          </a:p>
          <a:p>
            <a:pPr algn="l" indent="0" lvl="0" marL="45720" rtl="0">
              <a:lnSpc>
                <a:spcPct val="90000"/>
              </a:lnSpc>
              <a:spcBef>
                <a:spcPts val="1800"/>
              </a:spcBef>
              <a:spcAft>
                <a:spcPts val="0"/>
              </a:spcAft>
              <a:buSzPts val="1920"/>
              <a:buNone/>
            </a:pPr>
            <a:r>
              <a:rPr sz="2400" lang="en-US">
                <a:solidFill>
                  <a:srgbClr val="212529"/>
                </a:solidFill>
                <a:latin typeface="Times New Roman"/>
                <a:ea typeface="Times New Roman"/>
                <a:cs typeface="Times New Roman"/>
                <a:sym typeface="Times New Roman"/>
              </a:rPr>
              <a:t>	// Class code goes here.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You can define as many classes as you need in the same file.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8" name="Shape 302"/>
        <p:cNvGrpSpPr/>
        <p:nvPr/>
      </p:nvGrpSpPr>
      <p:grpSpPr>
        <a:xfrm>
          <a:off x="0" y="0"/>
          <a:ext cx="0" cy="0"/>
          <a:chOff x="0" y="0"/>
          <a:chExt cx="0" cy="0"/>
        </a:xfrm>
      </p:grpSpPr>
      <p:sp>
        <p:nvSpPr>
          <p:cNvPr id="1048688" name="Google Shape;303;p18"/>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689" name="Google Shape;304;p18"/>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Shape 182"/>
        <p:cNvGrpSpPr/>
        <p:nvPr/>
      </p:nvGrpSpPr>
      <p:grpSpPr>
        <a:xfrm>
          <a:off x="0" y="0"/>
          <a:ext cx="0" cy="0"/>
          <a:chOff x="0" y="0"/>
          <a:chExt cx="0" cy="0"/>
        </a:xfrm>
      </p:grpSpPr>
      <p:sp>
        <p:nvSpPr>
          <p:cNvPr id="1048607" name="Google Shape;183;g1349a57a9be_2_90"/>
          <p:cNvSpPr txBox="1"/>
          <p:nvPr>
            <p:ph type="body" idx="1"/>
          </p:nvPr>
        </p:nvSpPr>
        <p:spPr>
          <a:xfrm>
            <a:off x="486138" y="451413"/>
            <a:ext cx="11262166" cy="592209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i="0" lang="en-US" strike="noStrike" u="none">
                <a:latin typeface="Arial"/>
                <a:ea typeface="Arial"/>
                <a:cs typeface="Arial"/>
                <a:sym typeface="Arial"/>
              </a:rPr>
              <a:t>	</a:t>
            </a:r>
            <a:r>
              <a:rPr b="1" lang="en-US">
                <a:solidFill>
                  <a:srgbClr val="212529"/>
                </a:solidFill>
                <a:latin typeface="Times New Roman"/>
                <a:ea typeface="Times New Roman"/>
                <a:cs typeface="Times New Roman"/>
                <a:sym typeface="Times New Roman"/>
              </a:rPr>
              <a:t>private string TranslateEnglishToFrench(string english)</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 Code goes here.</a:t>
            </a:r>
            <a:endParaRPr b="1"/>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a:t>
            </a:r>
            <a:endParaRPr b="1"/>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This method accepts a single string argument and returns a string. With those two details in mind, you can </a:t>
            </a:r>
            <a:r>
              <a:rPr b="1" lang="en-US">
                <a:solidFill>
                  <a:srgbClr val="212529"/>
                </a:solidFill>
                <a:latin typeface="Times New Roman"/>
                <a:ea typeface="Times New Roman"/>
                <a:cs typeface="Times New Roman"/>
                <a:sym typeface="Times New Roman"/>
              </a:rPr>
              <a:t>define a delegate </a:t>
            </a:r>
            <a:r>
              <a:rPr lang="en-US">
                <a:solidFill>
                  <a:srgbClr val="212529"/>
                </a:solidFill>
                <a:latin typeface="Times New Roman"/>
                <a:ea typeface="Times New Roman"/>
                <a:cs typeface="Times New Roman"/>
                <a:sym typeface="Times New Roman"/>
              </a:rPr>
              <a:t>that matches this signature</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private delegate string StringFunction(string inputString);</a:t>
            </a:r>
            <a:endParaRPr b="1"/>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Once you’ve defined a type of delegate, you can create and assign a delegate variable at any time. Using the </a:t>
            </a:r>
            <a:r>
              <a:rPr b="1" lang="en-US">
                <a:solidFill>
                  <a:srgbClr val="212529"/>
                </a:solidFill>
                <a:latin typeface="Times New Roman"/>
                <a:ea typeface="Times New Roman"/>
                <a:cs typeface="Times New Roman"/>
                <a:sym typeface="Times New Roman"/>
              </a:rPr>
              <a:t>StringFunction delegate type</a:t>
            </a:r>
            <a:r>
              <a:rPr lang="en-US">
                <a:solidFill>
                  <a:srgbClr val="212529"/>
                </a:solidFill>
                <a:latin typeface="Times New Roman"/>
                <a:ea typeface="Times New Roman"/>
                <a:cs typeface="Times New Roman"/>
                <a:sym typeface="Times New Roman"/>
              </a:rPr>
              <a:t>, you could create a </a:t>
            </a:r>
            <a:r>
              <a:rPr b="1" lang="en-US">
                <a:solidFill>
                  <a:srgbClr val="212529"/>
                </a:solidFill>
                <a:latin typeface="Times New Roman"/>
                <a:ea typeface="Times New Roman"/>
                <a:cs typeface="Times New Roman"/>
                <a:sym typeface="Times New Roman"/>
              </a:rPr>
              <a:t>delegate variable like this ‘functionReference’</a:t>
            </a:r>
            <a:r>
              <a:rPr lang="en-US">
                <a:solidFill>
                  <a:srgbClr val="212529"/>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StringFunction </a:t>
            </a:r>
            <a:r>
              <a:rPr b="1" lang="en-US">
                <a:solidFill>
                  <a:srgbClr val="212529"/>
                </a:solidFill>
                <a:latin typeface="Times New Roman"/>
                <a:ea typeface="Times New Roman"/>
                <a:cs typeface="Times New Roman"/>
                <a:sym typeface="Times New Roman"/>
              </a:rPr>
              <a:t>functionReference</a:t>
            </a:r>
            <a:r>
              <a:rPr lang="en-US">
                <a:solidFill>
                  <a:srgbClr val="212529"/>
                </a:solidFill>
                <a:latin typeface="Times New Roman"/>
                <a:ea typeface="Times New Roman"/>
                <a:cs typeface="Times New Roman"/>
                <a:sym typeface="Times New Roman"/>
              </a:rPr>
              <a:t>;</a:t>
            </a: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Using your delegate variable, you can point to any method that has the matching signature. In this example, the StringFunction delegate type requires one string parameter and returns a string.</a:t>
            </a:r>
            <a:endParaRPr>
              <a:solidFill>
                <a:srgbClr val="21252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3" name="Shape 187"/>
        <p:cNvGrpSpPr/>
        <p:nvPr/>
      </p:nvGrpSpPr>
      <p:grpSpPr>
        <a:xfrm>
          <a:off x="0" y="0"/>
          <a:ext cx="0" cy="0"/>
          <a:chOff x="0" y="0"/>
          <a:chExt cx="0" cy="0"/>
        </a:xfrm>
      </p:grpSpPr>
      <p:sp>
        <p:nvSpPr>
          <p:cNvPr id="1048610" name="Google Shape;188;g1349a57a9be_2_94"/>
          <p:cNvSpPr txBox="1"/>
          <p:nvPr>
            <p:ph type="body" idx="1"/>
          </p:nvPr>
        </p:nvSpPr>
        <p:spPr>
          <a:xfrm>
            <a:off x="436945" y="573206"/>
            <a:ext cx="11322933" cy="5677123"/>
          </a:xfrm>
          <a:prstGeom prst="rect"/>
          <a:noFill/>
          <a:ln>
            <a:noFill/>
          </a:ln>
        </p:spPr>
        <p:txBody>
          <a:bodyPr anchor="t" anchorCtr="0" bIns="45700" lIns="91425" rIns="91425" spcFirstLastPara="1" tIns="45700" wrap="square">
            <a:normAutofit/>
          </a:bodyPr>
          <a:p>
            <a:pPr algn="l" indent="-71120" lvl="0" marL="228600" rtl="0">
              <a:lnSpc>
                <a:spcPct val="90000"/>
              </a:lnSpc>
              <a:spcBef>
                <a:spcPts val="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Thus, you can use the functionReference variable to store a reference to the TranslateEnglishToFrench() method;</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	</a:t>
            </a:r>
            <a:r>
              <a:rPr b="1" lang="en-US">
                <a:solidFill>
                  <a:srgbClr val="212529"/>
                </a:solidFill>
                <a:latin typeface="Times New Roman"/>
                <a:ea typeface="Times New Roman"/>
                <a:cs typeface="Times New Roman"/>
                <a:sym typeface="Times New Roman"/>
              </a:rPr>
              <a:t>functionReference</a:t>
            </a:r>
            <a:r>
              <a:rPr lang="en-US">
                <a:solidFill>
                  <a:srgbClr val="212529"/>
                </a:solidFill>
                <a:latin typeface="Times New Roman"/>
                <a:ea typeface="Times New Roman"/>
                <a:cs typeface="Times New Roman"/>
                <a:sym typeface="Times New Roman"/>
              </a:rPr>
              <a:t> = TranslateEnglishToFrench;</a:t>
            </a:r>
          </a:p>
          <a:p>
            <a:pPr algn="l" indent="0" lvl="0" marL="45720" rtl="0">
              <a:lnSpc>
                <a:spcPct val="9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[When you assign a method to a delegate variable in C#, you don’t use brackets after the method name. This indicates that you are referring to the method, not attempting to execute it. If you added the parentheses, the CLR would attempt to run your method and convert the return value to the delegate type, which wouldn’t work and give compile error]</a:t>
            </a: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212529"/>
                </a:solidFill>
                <a:latin typeface="Times New Roman"/>
                <a:ea typeface="Times New Roman"/>
                <a:cs typeface="Times New Roman"/>
                <a:sym typeface="Times New Roman"/>
              </a:rPr>
              <a:t>Now that you have a delegate variable that references a method, you can invoke the method through the delegate.</a:t>
            </a:r>
          </a:p>
          <a:p>
            <a:pPr algn="l" indent="0" lvl="0" marL="45720" rtl="0">
              <a:lnSpc>
                <a:spcPct val="90000"/>
              </a:lnSpc>
              <a:spcBef>
                <a:spcPts val="1400"/>
              </a:spcBef>
              <a:spcAft>
                <a:spcPts val="0"/>
              </a:spcAft>
              <a:buSzPts val="1440"/>
              <a:buNone/>
            </a:pPr>
            <a:r>
              <a:rPr b="0" sz="1800" i="0" lang="en-US" strike="noStrike" u="none">
                <a:latin typeface="Arial"/>
                <a:ea typeface="Arial"/>
                <a:cs typeface="Arial"/>
                <a:sym typeface="Arial"/>
              </a:rPr>
              <a:t>	</a:t>
            </a:r>
            <a:r>
              <a:rPr b="1" lang="en-US">
                <a:solidFill>
                  <a:srgbClr val="212529"/>
                </a:solidFill>
                <a:latin typeface="Times New Roman"/>
                <a:ea typeface="Times New Roman"/>
                <a:cs typeface="Times New Roman"/>
                <a:sym typeface="Times New Roman"/>
              </a:rPr>
              <a:t>string frenchString;</a:t>
            </a:r>
          </a:p>
          <a:p>
            <a:pPr algn="l" indent="0" lvl="0" marL="45720" rtl="0">
              <a:lnSpc>
                <a:spcPct val="90000"/>
              </a:lnSpc>
              <a:spcBef>
                <a:spcPts val="1400"/>
              </a:spcBef>
              <a:spcAft>
                <a:spcPts val="0"/>
              </a:spcAft>
              <a:buSzPts val="1760"/>
              <a:buNone/>
            </a:pPr>
            <a:r>
              <a:rPr b="1" lang="en-US">
                <a:solidFill>
                  <a:srgbClr val="212529"/>
                </a:solidFill>
                <a:latin typeface="Times New Roman"/>
                <a:ea typeface="Times New Roman"/>
                <a:cs typeface="Times New Roman"/>
                <a:sym typeface="Times New Roman"/>
              </a:rPr>
              <a:t>	frenchString = functionReference("Hello");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Shape 192"/>
        <p:cNvGrpSpPr/>
        <p:nvPr/>
      </p:nvGrpSpPr>
      <p:grpSpPr>
        <a:xfrm>
          <a:off x="0" y="0"/>
          <a:ext cx="0" cy="0"/>
          <a:chOff x="0" y="0"/>
          <a:chExt cx="0" cy="0"/>
        </a:xfrm>
      </p:grpSpPr>
      <p:sp>
        <p:nvSpPr>
          <p:cNvPr id="1048613" name="Google Shape;193;g1349a57a9be_2_98"/>
          <p:cNvSpPr txBox="1"/>
          <p:nvPr>
            <p:ph type="body" idx="1"/>
          </p:nvPr>
        </p:nvSpPr>
        <p:spPr>
          <a:xfrm>
            <a:off x="393540" y="370390"/>
            <a:ext cx="11181144" cy="6157732"/>
          </a:xfrm>
          <a:prstGeom prst="rect"/>
          <a:noFill/>
          <a:ln>
            <a:noFill/>
          </a:ln>
        </p:spPr>
        <p:txBody>
          <a:bodyPr anchor="t" anchorCtr="0" bIns="45700" lIns="91425" rIns="91425" spcFirstLastPara="1" tIns="45700" wrap="square">
            <a:normAutofit/>
          </a:bodyPr>
          <a:p>
            <a:pPr algn="l" indent="-60958" lvl="0" marL="22860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The method that the functionReference delegate points to will be invoked with the parameter value "Hello", and the return value will be stored in the frenchString variable.	</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Create a delegate variable.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StringFunction</a:t>
            </a:r>
            <a:r>
              <a:rPr sz="2400" lang="en-US">
                <a:solidFill>
                  <a:srgbClr val="212529"/>
                </a:solidFill>
                <a:latin typeface="Times New Roman"/>
                <a:ea typeface="Times New Roman"/>
                <a:cs typeface="Times New Roman"/>
                <a:sym typeface="Times New Roman"/>
              </a:rPr>
              <a:t> functionReference;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Store a reference to a matching method in the delegate.</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a:t>
            </a:r>
            <a:r>
              <a:rPr b="1" sz="2400" lang="en-US">
                <a:solidFill>
                  <a:srgbClr val="212529"/>
                </a:solidFill>
                <a:latin typeface="Times New Roman"/>
                <a:ea typeface="Times New Roman"/>
                <a:cs typeface="Times New Roman"/>
                <a:sym typeface="Times New Roman"/>
              </a:rPr>
              <a:t>functionReference</a:t>
            </a:r>
            <a:r>
              <a:rPr sz="2400" lang="en-US">
                <a:solidFill>
                  <a:srgbClr val="212529"/>
                </a:solidFill>
                <a:latin typeface="Times New Roman"/>
                <a:ea typeface="Times New Roman"/>
                <a:cs typeface="Times New Roman"/>
                <a:sym typeface="Times New Roman"/>
              </a:rPr>
              <a:t> = TranslateEnglishToFrench;</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Run the method that functionReference points to.</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 In this case, it will be TranslateEnglishToFrench().</a:t>
            </a:r>
          </a:p>
          <a:p>
            <a:pPr algn="l" indent="0" lvl="0" marL="45720" rtl="0">
              <a:lnSpc>
                <a:spcPct val="90000"/>
              </a:lnSpc>
              <a:spcBef>
                <a:spcPts val="1400"/>
              </a:spcBef>
              <a:spcAft>
                <a:spcPts val="0"/>
              </a:spcAft>
              <a:buSzPts val="1920"/>
              <a:buNone/>
            </a:pPr>
            <a:r>
              <a:rPr sz="2400" lang="en-US">
                <a:solidFill>
                  <a:srgbClr val="212529"/>
                </a:solidFill>
                <a:latin typeface="Times New Roman"/>
                <a:ea typeface="Times New Roman"/>
                <a:cs typeface="Times New Roman"/>
                <a:sym typeface="Times New Roman"/>
              </a:rPr>
              <a:t>		string frenchString = functionReference("Hello");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Shape 197"/>
        <p:cNvGrpSpPr/>
        <p:nvPr/>
      </p:nvGrpSpPr>
      <p:grpSpPr>
        <a:xfrm>
          <a:off x="0" y="0"/>
          <a:ext cx="0" cy="0"/>
          <a:chOff x="0" y="0"/>
          <a:chExt cx="0" cy="0"/>
        </a:xfrm>
      </p:grpSpPr>
      <p:sp>
        <p:nvSpPr>
          <p:cNvPr id="1048616" name="Google Shape;198;g1349a57a9be_2_102"/>
          <p:cNvSpPr txBox="1"/>
          <p:nvPr>
            <p:ph type="body" idx="1"/>
          </p:nvPr>
        </p:nvSpPr>
        <p:spPr>
          <a:xfrm>
            <a:off x="1143000" y="600501"/>
            <a:ext cx="9872871" cy="5495499"/>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920"/>
              <a:buChar char="•"/>
            </a:pPr>
            <a:r>
              <a:rPr sz="2400" lang="en-US">
                <a:solidFill>
                  <a:srgbClr val="212529"/>
                </a:solidFill>
                <a:latin typeface="Times New Roman"/>
                <a:ea typeface="Times New Roman"/>
                <a:cs typeface="Times New Roman"/>
                <a:sym typeface="Times New Roman"/>
              </a:rPr>
              <a:t>In a more complex application, one method would create the delegate variable, and another method would use it. The benefit in this scenario is that the second method doesn’t need to know where the delegate points. Instead, it’s flexible enough to use any method that has the right signature.</a:t>
            </a:r>
            <a:endParaRPr sz="24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3" name="Shape 202"/>
        <p:cNvGrpSpPr/>
        <p:nvPr/>
      </p:nvGrpSpPr>
      <p:grpSpPr>
        <a:xfrm>
          <a:off x="0" y="0"/>
          <a:ext cx="0" cy="0"/>
          <a:chOff x="0" y="0"/>
          <a:chExt cx="0" cy="0"/>
        </a:xfrm>
      </p:grpSpPr>
      <p:sp>
        <p:nvSpPr>
          <p:cNvPr id="1048625" name="Google Shape;203;g1349a57a9be_2_106"/>
          <p:cNvSpPr txBox="1"/>
          <p:nvPr>
            <p:ph type="body" idx="1"/>
          </p:nvPr>
        </p:nvSpPr>
        <p:spPr>
          <a:xfrm>
            <a:off x="463050" y="936425"/>
            <a:ext cx="3816600" cy="5460300"/>
          </a:xfrm>
          <a:prstGeom prst="rect"/>
          <a:noFill/>
          <a:ln>
            <a:noFill/>
          </a:ln>
        </p:spPr>
        <p:txBody>
          <a:bodyPr anchor="t" anchorCtr="0" bIns="45700" lIns="91425" rIns="91425" spcFirstLastPara="1" tIns="45700" wrap="square">
            <a:noAutofit/>
          </a:bodyPr>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partial class _Default : System.Web.UI.Page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Clr>
                <a:schemeClr val="dk1"/>
              </a:buClr>
              <a:buSzPts val="1100"/>
              <a:buFont typeface="Arial"/>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delegate string dele();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static string display1()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Clr>
                <a:schemeClr val="dk1"/>
              </a:buClr>
              <a:buSzPts val="1100"/>
              <a:buFont typeface="Arial"/>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100"/>
              <a:buNone/>
            </a:pPr>
            <a:r>
              <a:rPr sz="2100" lang="en-US">
                <a:solidFill>
                  <a:srgbClr val="212529"/>
                </a:solidFill>
                <a:latin typeface="Times New Roman"/>
                <a:ea typeface="Times New Roman"/>
                <a:cs typeface="Times New Roman"/>
                <a:sym typeface="Times New Roman"/>
              </a:rPr>
              <a:t>string s1="Ashok Chavan";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100"/>
              <a:buNone/>
            </a:pPr>
            <a:r>
              <a:rPr sz="2100" lang="en-US">
                <a:solidFill>
                  <a:srgbClr val="212529"/>
                </a:solidFill>
                <a:latin typeface="Times New Roman"/>
                <a:ea typeface="Times New Roman"/>
                <a:cs typeface="Times New Roman"/>
                <a:sym typeface="Times New Roman"/>
              </a:rPr>
              <a:t>return s1;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 </a:t>
            </a:r>
            <a:endParaRPr sz="2100">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100"/>
              <a:buNone/>
            </a:pPr>
            <a:r>
              <a:rPr sz="2100" lang="en-US">
                <a:solidFill>
                  <a:srgbClr val="212529"/>
                </a:solidFill>
                <a:latin typeface="Times New Roman"/>
                <a:ea typeface="Times New Roman"/>
                <a:cs typeface="Times New Roman"/>
                <a:sym typeface="Times New Roman"/>
              </a:rPr>
              <a:t>public static string display2()</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Clr>
                <a:schemeClr val="dk1"/>
              </a:buClr>
              <a:buSzPts val="1100"/>
              <a:buFont typeface="Arial"/>
              <a:buNone/>
            </a:pPr>
            <a:r>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endParaRPr sz="2400">
              <a:solidFill>
                <a:srgbClr val="212529"/>
              </a:solidFill>
              <a:latin typeface="Times New Roman"/>
              <a:ea typeface="Times New Roman"/>
              <a:cs typeface="Times New Roman"/>
              <a:sym typeface="Times New Roman"/>
            </a:endParaRPr>
          </a:p>
        </p:txBody>
      </p:sp>
      <p:sp>
        <p:nvSpPr>
          <p:cNvPr id="1048626" name="Google Shape;204;g1349a57a9be_2_106"/>
          <p:cNvSpPr txBox="1"/>
          <p:nvPr>
            <p:ph type="body" idx="2"/>
          </p:nvPr>
        </p:nvSpPr>
        <p:spPr>
          <a:xfrm>
            <a:off x="4324200" y="1101675"/>
            <a:ext cx="3305100" cy="5219400"/>
          </a:xfrm>
          <a:prstGeom prst="rect"/>
          <a:noFill/>
          <a:ln>
            <a:noFill/>
          </a:ln>
        </p:spPr>
        <p:txBody>
          <a:bodyPr anchor="t" anchorCtr="0" bIns="45700" lIns="91425" rIns="91425" spcFirstLastPara="1" tIns="45700" wrap="square">
            <a:noAutofit/>
          </a:bodyPr>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string s2="Vidhya Chavan";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return s2;</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0"/>
              </a:spcBef>
              <a:spcAft>
                <a:spcPts val="0"/>
              </a:spcAft>
              <a:buSzPts val="1760"/>
              <a:buNone/>
            </a:pPr>
            <a:r>
              <a:rPr lang="en-US">
                <a:solidFill>
                  <a:srgbClr val="212529"/>
                </a:solidFill>
                <a:latin typeface="Times New Roman"/>
                <a:ea typeface="Times New Roman"/>
                <a:cs typeface="Times New Roman"/>
                <a:sym typeface="Times New Roman"/>
              </a:rPr>
              <a:t>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protected void Page_Load(object sender, EventArgs e) </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a:t>
            </a:r>
            <a:endParaRPr>
              <a:solidFill>
                <a:srgbClr val="212529"/>
              </a:solidFill>
              <a:latin typeface="Times New Roman"/>
              <a:ea typeface="Times New Roman"/>
              <a:cs typeface="Times New Roman"/>
              <a:sym typeface="Times New Roman"/>
            </a:endParaRPr>
          </a:p>
          <a:p>
            <a:pPr algn="l" indent="0" lvl="0" marL="45720" rtl="0">
              <a:lnSpc>
                <a:spcPct val="100000"/>
              </a:lnSpc>
              <a:spcBef>
                <a:spcPts val="1400"/>
              </a:spcBef>
              <a:spcAft>
                <a:spcPts val="0"/>
              </a:spcAft>
              <a:buSzPts val="1760"/>
              <a:buNone/>
            </a:pPr>
            <a:r>
              <a:rPr lang="en-US">
                <a:solidFill>
                  <a:srgbClr val="212529"/>
                </a:solidFill>
                <a:latin typeface="Times New Roman"/>
                <a:ea typeface="Times New Roman"/>
                <a:cs typeface="Times New Roman"/>
                <a:sym typeface="Times New Roman"/>
              </a:rPr>
              <a:t>dele d1 = new dele(display1); </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Clr>
                <a:schemeClr val="dk1"/>
              </a:buClr>
              <a:buSzPts val="1100"/>
              <a:buFont typeface="Arial"/>
              <a:buNone/>
            </a:pPr>
            <a:r>
              <a:t/>
            </a:r>
            <a:endParaRPr sz="2400">
              <a:solidFill>
                <a:srgbClr val="212529"/>
              </a:solidFill>
              <a:latin typeface="Times New Roman"/>
              <a:ea typeface="Times New Roman"/>
              <a:cs typeface="Times New Roman"/>
              <a:sym typeface="Times New Roman"/>
            </a:endParaRPr>
          </a:p>
        </p:txBody>
      </p:sp>
      <p:sp>
        <p:nvSpPr>
          <p:cNvPr id="1048627" name="Google Shape;205;g1349a57a9be_2_106"/>
          <p:cNvSpPr txBox="1"/>
          <p:nvPr>
            <p:ph type="body" idx="2"/>
          </p:nvPr>
        </p:nvSpPr>
        <p:spPr>
          <a:xfrm>
            <a:off x="7629300" y="1101725"/>
            <a:ext cx="4223100" cy="5352900"/>
          </a:xfrm>
          <a:prstGeom prst="rect"/>
          <a:noFill/>
          <a:ln>
            <a:noFill/>
          </a:ln>
        </p:spPr>
        <p:txBody>
          <a:bodyPr anchor="t" anchorCtr="0" bIns="45700" lIns="91425" rIns="91425" spcFirstLastPara="1" tIns="45700" wrap="square">
            <a:noAutofit/>
          </a:bodyPr>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d1();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dele d2 = new dele(display2);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d2();</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 Label1.Text = d1(); </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Label2.Text = d2();</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1760"/>
              <a:buNone/>
            </a:pPr>
            <a:r>
              <a:rPr sz="2100" lang="en-US">
                <a:solidFill>
                  <a:srgbClr val="212529"/>
                </a:solidFill>
                <a:latin typeface="Times New Roman"/>
                <a:ea typeface="Times New Roman"/>
                <a:cs typeface="Times New Roman"/>
                <a:sym typeface="Times New Roman"/>
              </a:rPr>
              <a:t>}</a:t>
            </a:r>
            <a:endParaRPr sz="2100">
              <a:solidFill>
                <a:srgbClr val="212529"/>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t/>
            </a:r>
            <a:endParaRPr sz="2400">
              <a:solidFill>
                <a:srgbClr val="212529"/>
              </a:solidFill>
              <a:latin typeface="Times New Roman"/>
              <a:ea typeface="Times New Roman"/>
              <a:cs typeface="Times New Roman"/>
              <a:sym typeface="Times New Roman"/>
            </a:endParaRPr>
          </a:p>
        </p:txBody>
      </p:sp>
      <p:pic>
        <p:nvPicPr>
          <p:cNvPr id="2097152" name="Google Shape;206;g1349a57a9be_2_106"/>
          <p:cNvPicPr preferRelativeResize="0">
            <a:picLocks/>
          </p:cNvPicPr>
          <p:nvPr/>
        </p:nvPicPr>
        <p:blipFill rotWithShape="1">
          <a:blip xmlns:r="http://schemas.openxmlformats.org/officeDocument/2006/relationships" r:embed="rId1">
            <a:alphaModFix/>
          </a:blip>
          <a:srcRect l="0" t="0" r="0" b="0"/>
          <a:stretch>
            <a:fillRect/>
          </a:stretch>
        </p:blipFill>
        <p:spPr>
          <a:xfrm>
            <a:off x="7519725" y="3594250"/>
            <a:ext cx="4332500" cy="2802575"/>
          </a:xfrm>
          <a:prstGeom prst="rect"/>
          <a:noFill/>
          <a:ln>
            <a:noFill/>
          </a:ln>
        </p:spPr>
      </p:pic>
      <p:sp>
        <p:nvSpPr>
          <p:cNvPr id="1048628" name="Google Shape;207;g1349a57a9be_2_106"/>
          <p:cNvSpPr txBox="1"/>
          <p:nvPr/>
        </p:nvSpPr>
        <p:spPr>
          <a:xfrm>
            <a:off x="1294475" y="385600"/>
            <a:ext cx="8730900" cy="477000"/>
          </a:xfrm>
          <a:prstGeom prst="rect"/>
          <a:noFill/>
          <a:ln>
            <a:noFill/>
          </a:ln>
        </p:spPr>
        <p:txBody>
          <a:bodyPr anchor="t" anchorCtr="0" bIns="91425" lIns="91425" rIns="91425" spcFirstLastPara="1" tIns="91425" wrap="square">
            <a:spAutoFit/>
          </a:bodyPr>
          <a:p>
            <a:pPr algn="ctr" indent="0" lvl="0" marL="0" marR="0" rtl="0">
              <a:lnSpc>
                <a:spcPct val="100000"/>
              </a:lnSpc>
              <a:spcBef>
                <a:spcPts val="0"/>
              </a:spcBef>
              <a:spcAft>
                <a:spcPts val="0"/>
              </a:spcAft>
              <a:buClr>
                <a:srgbClr val="000000"/>
              </a:buClr>
              <a:buSzPts val="1900"/>
              <a:buFont typeface="Arial"/>
              <a:buNone/>
            </a:pPr>
            <a:r>
              <a:rPr b="1" cap="none" sz="1900" i="0" lang="en-US" strike="noStrike" u="none">
                <a:solidFill>
                  <a:srgbClr val="000000"/>
                </a:solidFill>
                <a:latin typeface="Times New Roman"/>
                <a:ea typeface="Times New Roman"/>
                <a:cs typeface="Times New Roman"/>
                <a:sym typeface="Times New Roman"/>
              </a:rPr>
              <a:t>Delegate Problem</a:t>
            </a:r>
            <a:endParaRPr b="1" cap="none" sz="1900" i="0" strike="noStrike" u="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211"/>
        <p:cNvGrpSpPr/>
        <p:nvPr/>
      </p:nvGrpSpPr>
      <p:grpSpPr>
        <a:xfrm>
          <a:off x="0" y="0"/>
          <a:ext cx="0" cy="0"/>
          <a:chOff x="0" y="0"/>
          <a:chExt cx="0" cy="0"/>
        </a:xfrm>
      </p:grpSpPr>
      <p:sp>
        <p:nvSpPr>
          <p:cNvPr id="1048636" name="Google Shape;212;p2"/>
          <p:cNvSpPr txBox="1"/>
          <p:nvPr>
            <p:ph type="title"/>
          </p:nvPr>
        </p:nvSpPr>
        <p:spPr>
          <a:xfrm>
            <a:off x="764273" y="332096"/>
            <a:ext cx="10959153" cy="755176"/>
          </a:xfrm>
          <a:prstGeom prst="rect"/>
          <a:noFill/>
          <a:ln>
            <a:noFill/>
          </a:ln>
        </p:spPr>
        <p:txBody>
          <a:bodyPr anchor="ctr" anchorCtr="0" bIns="45700" lIns="91425" rIns="91425" spcFirstLastPara="1" tIns="45700" wrap="square">
            <a:normAutofit/>
          </a:bodyPr>
          <a:p>
            <a:pPr algn="ctr" indent="0" lvl="0" marL="45720" rtl="0">
              <a:lnSpc>
                <a:spcPct val="100000"/>
              </a:lnSpc>
              <a:spcBef>
                <a:spcPts val="0"/>
              </a:spcBef>
              <a:spcAft>
                <a:spcPts val="0"/>
              </a:spcAft>
              <a:buClr>
                <a:schemeClr val="accent1"/>
              </a:buClr>
              <a:buSzPts val="3200"/>
              <a:buFont typeface="Times New Roman"/>
              <a:buNone/>
            </a:pPr>
            <a:r>
              <a:rPr sz="4000" lang="en-US">
                <a:solidFill>
                  <a:srgbClr val="AB3C19"/>
                </a:solidFill>
                <a:latin typeface="Times New Roman"/>
                <a:ea typeface="Times New Roman"/>
                <a:cs typeface="Times New Roman"/>
                <a:sym typeface="Times New Roman"/>
              </a:rPr>
              <a:t>Object-Based Manipulation </a:t>
            </a:r>
            <a:endParaRPr sz="4000">
              <a:solidFill>
                <a:srgbClr val="AB3C19"/>
              </a:solidFill>
              <a:latin typeface="Times New Roman"/>
              <a:ea typeface="Times New Roman"/>
              <a:cs typeface="Times New Roman"/>
              <a:sym typeface="Times New Roman"/>
            </a:endParaRPr>
          </a:p>
        </p:txBody>
      </p:sp>
      <p:sp>
        <p:nvSpPr>
          <p:cNvPr id="1048637" name="Google Shape;213;p2"/>
          <p:cNvSpPr txBox="1"/>
          <p:nvPr>
            <p:ph type="body" idx="1"/>
          </p:nvPr>
        </p:nvSpPr>
        <p:spPr>
          <a:xfrm>
            <a:off x="600501" y="1105469"/>
            <a:ext cx="10959153" cy="540223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28"/>
              <a:buChar char="•"/>
            </a:pPr>
            <a:r>
              <a:rPr sz="2035" lang="en-US">
                <a:solidFill>
                  <a:srgbClr val="212529"/>
                </a:solidFill>
                <a:latin typeface="Times New Roman"/>
                <a:ea typeface="Times New Roman"/>
                <a:cs typeface="Times New Roman"/>
                <a:sym typeface="Times New Roman"/>
              </a:rPr>
              <a:t>The common data types have the built-in smarts to handle basic operations (such as counting the number of characters in a string). Even better, it means you can manipulate strings, dates, and numbers in the same way in C# and in VB.</a:t>
            </a:r>
          </a:p>
          <a:p>
            <a:pPr algn="l" indent="-182880" lvl="0" marL="228600" rtl="0">
              <a:lnSpc>
                <a:spcPct val="9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To consider, every type in the .NET class library includes a </a:t>
            </a:r>
            <a:r>
              <a:rPr b="1" sz="2035" lang="en-US">
                <a:solidFill>
                  <a:srgbClr val="212529"/>
                </a:solidFill>
                <a:latin typeface="Times New Roman"/>
                <a:ea typeface="Times New Roman"/>
                <a:cs typeface="Times New Roman"/>
                <a:sym typeface="Times New Roman"/>
              </a:rPr>
              <a:t>ToString() </a:t>
            </a:r>
            <a:r>
              <a:rPr sz="2035" lang="en-US">
                <a:solidFill>
                  <a:srgbClr val="212529"/>
                </a:solidFill>
                <a:latin typeface="Times New Roman"/>
                <a:ea typeface="Times New Roman"/>
                <a:cs typeface="Times New Roman"/>
                <a:sym typeface="Times New Roman"/>
              </a:rPr>
              <a:t>method. The default implementation of this method returns the class name.</a:t>
            </a:r>
          </a:p>
          <a:p>
            <a:pPr algn="l" indent="-182880" lvl="0" marL="228600" rtl="0">
              <a:lnSpc>
                <a:spcPct val="9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The following code snippet demonstrates how to use the ToString() method with an integer:</a:t>
            </a:r>
          </a:p>
          <a:p>
            <a:pPr algn="l" indent="0" lvl="0" marL="45720" rtl="0">
              <a:lnSpc>
                <a:spcPct val="9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t>
            </a:r>
            <a:r>
              <a:rPr b="1" sz="2035" lang="en-US">
                <a:solidFill>
                  <a:srgbClr val="212529"/>
                </a:solidFill>
                <a:latin typeface="Times New Roman"/>
                <a:ea typeface="Times New Roman"/>
                <a:cs typeface="Times New Roman"/>
                <a:sym typeface="Times New Roman"/>
              </a:rPr>
              <a:t>string myString;</a:t>
            </a:r>
          </a:p>
          <a:p>
            <a:pPr algn="l" indent="0" lvl="0" marL="45720" rtl="0">
              <a:lnSpc>
                <a:spcPct val="9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int myInteger = 100;</a:t>
            </a:r>
          </a:p>
          <a:p>
            <a:pPr algn="l" indent="0" lvl="0" marL="45720" rtl="0">
              <a:lnSpc>
                <a:spcPct val="9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Convert a number to a string. myString will have the contents "100".</a:t>
            </a:r>
          </a:p>
          <a:p>
            <a:pPr algn="l" indent="0" lvl="0" marL="45720" rtl="0">
              <a:lnSpc>
                <a:spcPct val="90000"/>
              </a:lnSpc>
              <a:spcBef>
                <a:spcPts val="1400"/>
              </a:spcBef>
              <a:spcAft>
                <a:spcPts val="0"/>
              </a:spcAft>
              <a:buSzPts val="1628"/>
              <a:buNone/>
            </a:pPr>
            <a:r>
              <a:rPr b="1" sz="2035" lang="en-US">
                <a:solidFill>
                  <a:srgbClr val="212529"/>
                </a:solidFill>
                <a:latin typeface="Times New Roman"/>
                <a:ea typeface="Times New Roman"/>
                <a:cs typeface="Times New Roman"/>
                <a:sym typeface="Times New Roman"/>
              </a:rPr>
              <a:t>	myString = myInteger.ToString();</a:t>
            </a:r>
          </a:p>
          <a:p>
            <a:pPr algn="l" indent="-182880" lvl="0" marL="228600" rtl="0">
              <a:lnSpc>
                <a:spcPct val="9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All int variables are based on the </a:t>
            </a:r>
            <a:r>
              <a:rPr b="1" sz="2035" lang="en-US">
                <a:solidFill>
                  <a:srgbClr val="212529"/>
                </a:solidFill>
                <a:latin typeface="Times New Roman"/>
                <a:ea typeface="Times New Roman"/>
                <a:cs typeface="Times New Roman"/>
                <a:sym typeface="Times New Roman"/>
              </a:rPr>
              <a:t>Int32</a:t>
            </a:r>
            <a:r>
              <a:rPr sz="2035" lang="en-US">
                <a:solidFill>
                  <a:srgbClr val="212529"/>
                </a:solidFill>
                <a:latin typeface="Times New Roman"/>
                <a:ea typeface="Times New Roman"/>
                <a:cs typeface="Times New Roman"/>
                <a:sym typeface="Times New Roman"/>
              </a:rPr>
              <a:t> type in the .NET class library. </a:t>
            </a:r>
          </a:p>
          <a:p>
            <a:pPr algn="l" indent="-182880" lvl="0" marL="228600" rtl="0">
              <a:lnSpc>
                <a:spcPct val="90000"/>
              </a:lnSpc>
              <a:spcBef>
                <a:spcPts val="1400"/>
              </a:spcBef>
              <a:spcAft>
                <a:spcPts val="0"/>
              </a:spcAft>
              <a:buSzPts val="1628"/>
              <a:buChar char="•"/>
            </a:pPr>
            <a:r>
              <a:rPr sz="2035" lang="en-US">
                <a:solidFill>
                  <a:srgbClr val="212529"/>
                </a:solidFill>
                <a:latin typeface="Times New Roman"/>
                <a:ea typeface="Times New Roman"/>
                <a:cs typeface="Times New Roman"/>
                <a:sym typeface="Times New Roman"/>
              </a:rPr>
              <a:t>The </a:t>
            </a:r>
            <a:r>
              <a:rPr b="1" sz="2035" lang="en-US">
                <a:solidFill>
                  <a:srgbClr val="212529"/>
                </a:solidFill>
                <a:latin typeface="Times New Roman"/>
                <a:ea typeface="Times New Roman"/>
                <a:cs typeface="Times New Roman"/>
                <a:sym typeface="Times New Roman"/>
              </a:rPr>
              <a:t>ToString() </a:t>
            </a:r>
            <a:r>
              <a:rPr sz="2035" lang="en-US">
                <a:solidFill>
                  <a:srgbClr val="212529"/>
                </a:solidFill>
                <a:latin typeface="Times New Roman"/>
                <a:ea typeface="Times New Roman"/>
                <a:cs typeface="Times New Roman"/>
                <a:sym typeface="Times New Roman"/>
              </a:rPr>
              <a:t>method is built into the </a:t>
            </a:r>
            <a:r>
              <a:rPr b="1" sz="2035" lang="en-US">
                <a:solidFill>
                  <a:srgbClr val="212529"/>
                </a:solidFill>
                <a:latin typeface="Times New Roman"/>
                <a:ea typeface="Times New Roman"/>
                <a:cs typeface="Times New Roman"/>
                <a:sym typeface="Times New Roman"/>
              </a:rPr>
              <a:t>Int32 class</a:t>
            </a:r>
            <a:r>
              <a:rPr sz="2035" lang="en-US">
                <a:solidFill>
                  <a:srgbClr val="212529"/>
                </a:solidFill>
                <a:latin typeface="Times New Roman"/>
                <a:ea typeface="Times New Roman"/>
                <a:cs typeface="Times New Roman"/>
                <a:sym typeface="Times New Roman"/>
              </a:rPr>
              <a:t>, so it’s available when you use an integer in</a:t>
            </a:r>
          </a:p>
          <a:p>
            <a:pPr algn="l" indent="0" lvl="0" marL="45720" rtl="0">
              <a:lnSpc>
                <a:spcPct val="90000"/>
              </a:lnSpc>
              <a:spcBef>
                <a:spcPts val="1400"/>
              </a:spcBef>
              <a:spcAft>
                <a:spcPts val="0"/>
              </a:spcAft>
              <a:buSzPts val="1628"/>
              <a:buNone/>
            </a:pPr>
            <a:r>
              <a:rPr sz="2035" lang="en-US">
                <a:solidFill>
                  <a:srgbClr val="212529"/>
                </a:solidFill>
                <a:latin typeface="Times New Roman"/>
                <a:ea typeface="Times New Roman"/>
                <a:cs typeface="Times New Roman"/>
                <a:sym typeface="Times New Roman"/>
              </a:rPr>
              <a:t>    any language.</a:t>
            </a:r>
          </a:p>
          <a:p>
            <a:pPr algn="l" indent="0" lvl="0" marL="45720" rtl="0">
              <a:lnSpc>
                <a:spcPct val="90000"/>
              </a:lnSpc>
              <a:spcBef>
                <a:spcPts val="1400"/>
              </a:spcBef>
              <a:spcAft>
                <a:spcPts val="0"/>
              </a:spcAft>
              <a:buSzPts val="1776"/>
              <a:buNone/>
            </a:pPr>
            <a:r>
              <a:t/>
            </a:r>
            <a:endParaRPr b="1" sz="2220">
              <a:solidFill>
                <a:srgbClr val="212529"/>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 name="Shape 217"/>
        <p:cNvGrpSpPr/>
        <p:nvPr/>
      </p:nvGrpSpPr>
      <p:grpSpPr>
        <a:xfrm>
          <a:off x="0" y="0"/>
          <a:ext cx="0" cy="0"/>
          <a:chOff x="0" y="0"/>
          <a:chExt cx="0" cy="0"/>
        </a:xfrm>
      </p:grpSpPr>
      <p:sp>
        <p:nvSpPr>
          <p:cNvPr id="1048640" name="Google Shape;218;p3"/>
          <p:cNvSpPr txBox="1"/>
          <p:nvPr>
            <p:ph type="body" idx="1"/>
          </p:nvPr>
        </p:nvSpPr>
        <p:spPr>
          <a:xfrm>
            <a:off x="381965" y="339365"/>
            <a:ext cx="11424211" cy="6146277"/>
          </a:xfrm>
          <a:prstGeom prst="rect"/>
          <a:noFill/>
          <a:ln>
            <a:noFill/>
          </a:ln>
        </p:spPr>
        <p:txBody>
          <a:bodyPr anchor="t" anchorCtr="0" bIns="45700" lIns="91425" rIns="91425" spcFirstLastPara="1" tIns="45700" wrap="square">
            <a:normAutofit lnSpcReduction="20000"/>
          </a:bodyPr>
          <a:p>
            <a:pPr algn="ctr" indent="0" lvl="0" marL="45720" rtl="0">
              <a:lnSpc>
                <a:spcPct val="90000"/>
              </a:lnSpc>
              <a:spcBef>
                <a:spcPts val="0"/>
              </a:spcBef>
              <a:spcAft>
                <a:spcPts val="0"/>
              </a:spcAft>
              <a:buSzPts val="3360"/>
              <a:buNone/>
            </a:pPr>
            <a:r>
              <a:rPr sz="4200" lang="en-US">
                <a:solidFill>
                  <a:srgbClr val="AB3C19"/>
                </a:solidFill>
                <a:latin typeface="Times New Roman"/>
                <a:ea typeface="Times New Roman"/>
                <a:cs typeface="Times New Roman"/>
                <a:sym typeface="Times New Roman"/>
              </a:rPr>
              <a:t>The String Type</a:t>
            </a:r>
          </a:p>
          <a:p>
            <a:pPr algn="l" indent="-182880" lvl="0" marL="228600" rtl="0">
              <a:lnSpc>
                <a:spcPct val="8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The following code snippet shows several ways to manipulate a string by using its object nature:</a:t>
            </a:r>
          </a:p>
          <a:p>
            <a:pPr algn="l" indent="0" lvl="0" marL="45720" rtl="0">
              <a:lnSpc>
                <a:spcPct val="8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r>
              <a:rPr b="1" sz="2400" lang="en-US">
                <a:solidFill>
                  <a:schemeClr val="dk1"/>
                </a:solidFill>
                <a:latin typeface="Times New Roman"/>
                <a:ea typeface="Times New Roman"/>
                <a:cs typeface="Times New Roman"/>
                <a:sym typeface="Times New Roman"/>
              </a:rPr>
              <a:t>string myString = "   This is a test string ";</a:t>
            </a:r>
          </a:p>
          <a:p>
            <a:pPr algn="l" indent="0" lvl="0" marL="45720" rtl="0">
              <a:lnSpc>
                <a:spcPct val="8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myString = myString.Trim(); // = "This is a test string"</a:t>
            </a:r>
          </a:p>
          <a:p>
            <a:pPr algn="l" indent="0" lvl="0" marL="45720" rtl="0">
              <a:lnSpc>
                <a:spcPct val="8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myString = myString.Substring(0, 4); // = "This"</a:t>
            </a:r>
          </a:p>
          <a:p>
            <a:pPr algn="l" indent="0" lvl="0" marL="45720" rtl="0">
              <a:lnSpc>
                <a:spcPct val="8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myString = myString.ToUpper(); // = "THIS"</a:t>
            </a:r>
          </a:p>
          <a:p>
            <a:pPr algn="l" indent="0" lvl="0" marL="45720" rtl="0">
              <a:lnSpc>
                <a:spcPct val="8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myString = myString.Replace("IS", "AT"); // = "THAT"</a:t>
            </a:r>
          </a:p>
          <a:p>
            <a:pPr algn="l" indent="0" lvl="0" marL="45720" rtl="0">
              <a:lnSpc>
                <a:spcPct val="80000"/>
              </a:lnSpc>
              <a:spcBef>
                <a:spcPts val="1400"/>
              </a:spcBef>
              <a:spcAft>
                <a:spcPts val="0"/>
              </a:spcAft>
              <a:buSzPts val="1920"/>
              <a:buNone/>
            </a:pPr>
            <a:r>
              <a:rPr b="1" sz="2400" lang="en-US">
                <a:solidFill>
                  <a:schemeClr val="dk1"/>
                </a:solidFill>
                <a:latin typeface="Times New Roman"/>
                <a:ea typeface="Times New Roman"/>
                <a:cs typeface="Times New Roman"/>
                <a:sym typeface="Times New Roman"/>
              </a:rPr>
              <a:t>	int length = myString.Length; // = 4</a:t>
            </a:r>
          </a:p>
          <a:p>
            <a:pPr algn="l" indent="-182880" lvl="0" marL="228600" rtl="0">
              <a:lnSpc>
                <a:spcPct val="8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The first few statements use built-in methods, such as Trim(), Substring(), ToUpper(), and Replace(). These methods generate new strings, and each of these statements replaces the current myString with the new string object. </a:t>
            </a:r>
          </a:p>
          <a:p>
            <a:pPr algn="l" indent="-182880" lvl="0" marL="228600" rtl="0">
              <a:lnSpc>
                <a:spcPct val="8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The final statement uses a built-in Length property, which returns an integer that represents the number of characters in the string.</a:t>
            </a:r>
            <a:endParaRPr sz="2400">
              <a:solidFill>
                <a:schemeClr val="dk1"/>
              </a:solidFill>
              <a:latin typeface="Times New Roman"/>
              <a:ea typeface="Times New Roman"/>
              <a:cs typeface="Times New Roman"/>
              <a:sym typeface="Times New Roman"/>
            </a:endParaRPr>
          </a:p>
          <a:p>
            <a:pPr algn="l" indent="-71120" lvl="0" marL="228600" rtl="0">
              <a:lnSpc>
                <a:spcPct val="80000"/>
              </a:lnSpc>
              <a:spcBef>
                <a:spcPts val="1400"/>
              </a:spcBef>
              <a:spcAft>
                <a:spcPts val="0"/>
              </a:spcAft>
              <a:buSzPts val="1760"/>
              <a:buNone/>
            </a:pPr>
            <a:r>
              <a:t/>
            </a:r>
            <a:endParaRPr>
              <a:solidFill>
                <a:srgbClr val="212529"/>
              </a:solidFill>
              <a:latin typeface="Times New Roman"/>
              <a:ea typeface="Times New Roman"/>
              <a:cs typeface="Times New Roman"/>
              <a:sym typeface="Times New Roman"/>
            </a:endParaRPr>
          </a:p>
          <a:p>
            <a:pPr algn="l" indent="0" lvl="0" marL="45720" rtl="0">
              <a:lnSpc>
                <a:spcPct val="90000"/>
              </a:lnSpc>
              <a:spcBef>
                <a:spcPts val="0"/>
              </a:spcBef>
              <a:spcAft>
                <a:spcPts val="0"/>
              </a:spcAft>
              <a:buSzPts val="3360"/>
              <a:buNone/>
            </a:pPr>
            <a:r>
              <a:t/>
            </a:r>
            <a:endParaRPr sz="4200">
              <a:solidFill>
                <a:srgbClr val="AB3C1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8250c740d5a446ffbf25af86f766a458</vt:lpwstr>
  </property>
</Properties>
</file>