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type="screen16x9" cy="6858000" cx="12192000"/>
  <p:notesSz cx="6858000" cy="9144000"/>
  <p:embeddedFontLst>
    <p:embeddedFont>
      <p:font typeface="Corbel"/>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5" name="Shape 2"/>
        <p:cNvGrpSpPr/>
        <p:nvPr/>
      </p:nvGrpSpPr>
      <p:grpSpPr>
        <a:xfrm>
          <a:off x="0" y="0"/>
          <a:ext cx="0" cy="0"/>
          <a:chOff x="0" y="0"/>
          <a:chExt cx="0" cy="0"/>
        </a:xfrm>
      </p:grpSpPr>
      <p:sp>
        <p:nvSpPr>
          <p:cNvPr id="1048709"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41"/>
        <p:cNvGrpSpPr/>
        <p:nvPr/>
      </p:nvGrpSpPr>
      <p:grpSpPr>
        <a:xfrm>
          <a:off x="0" y="0"/>
          <a:ext cx="0" cy="0"/>
          <a:chOff x="0" y="0"/>
          <a:chExt cx="0" cy="0"/>
        </a:xfrm>
      </p:grpSpPr>
      <p:sp>
        <p:nvSpPr>
          <p:cNvPr id="1048626" name="Google Shape;142;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7" name="Google Shape;143;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46"/>
        <p:cNvGrpSpPr/>
        <p:nvPr/>
      </p:nvGrpSpPr>
      <p:grpSpPr>
        <a:xfrm>
          <a:off x="0" y="0"/>
          <a:ext cx="0" cy="0"/>
          <a:chOff x="0" y="0"/>
          <a:chExt cx="0" cy="0"/>
        </a:xfrm>
      </p:grpSpPr>
      <p:sp>
        <p:nvSpPr>
          <p:cNvPr id="1048629" name="Google Shape;147;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0" name="Google Shape;148;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51"/>
        <p:cNvGrpSpPr/>
        <p:nvPr/>
      </p:nvGrpSpPr>
      <p:grpSpPr>
        <a:xfrm>
          <a:off x="0" y="0"/>
          <a:ext cx="0" cy="0"/>
          <a:chOff x="0" y="0"/>
          <a:chExt cx="0" cy="0"/>
        </a:xfrm>
      </p:grpSpPr>
      <p:sp>
        <p:nvSpPr>
          <p:cNvPr id="1048632" name="Google Shape;152;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3" name="Google Shape;153;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4" name="Google Shape;154;p10: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57"/>
        <p:cNvGrpSpPr/>
        <p:nvPr/>
      </p:nvGrpSpPr>
      <p:grpSpPr>
        <a:xfrm>
          <a:off x="0" y="0"/>
          <a:ext cx="0" cy="0"/>
          <a:chOff x="0" y="0"/>
          <a:chExt cx="0" cy="0"/>
        </a:xfrm>
      </p:grpSpPr>
      <p:sp>
        <p:nvSpPr>
          <p:cNvPr id="1048636" name="Google Shape;158;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7" name="Google Shape;159;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62"/>
        <p:cNvGrpSpPr/>
        <p:nvPr/>
      </p:nvGrpSpPr>
      <p:grpSpPr>
        <a:xfrm>
          <a:off x="0" y="0"/>
          <a:ext cx="0" cy="0"/>
          <a:chOff x="0" y="0"/>
          <a:chExt cx="0" cy="0"/>
        </a:xfrm>
      </p:grpSpPr>
      <p:sp>
        <p:nvSpPr>
          <p:cNvPr id="1048639" name="Google Shape;163;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0" name="Google Shape;164;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67"/>
        <p:cNvGrpSpPr/>
        <p:nvPr/>
      </p:nvGrpSpPr>
      <p:grpSpPr>
        <a:xfrm>
          <a:off x="0" y="0"/>
          <a:ext cx="0" cy="0"/>
          <a:chOff x="0" y="0"/>
          <a:chExt cx="0" cy="0"/>
        </a:xfrm>
      </p:grpSpPr>
      <p:sp>
        <p:nvSpPr>
          <p:cNvPr id="1048642" name="Google Shape;168;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9;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72"/>
        <p:cNvGrpSpPr/>
        <p:nvPr/>
      </p:nvGrpSpPr>
      <p:grpSpPr>
        <a:xfrm>
          <a:off x="0" y="0"/>
          <a:ext cx="0" cy="0"/>
          <a:chOff x="0" y="0"/>
          <a:chExt cx="0" cy="0"/>
        </a:xfrm>
      </p:grpSpPr>
      <p:sp>
        <p:nvSpPr>
          <p:cNvPr id="1048645" name="Google Shape;173;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6" name="Google Shape;174;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177"/>
        <p:cNvGrpSpPr/>
        <p:nvPr/>
      </p:nvGrpSpPr>
      <p:grpSpPr>
        <a:xfrm>
          <a:off x="0" y="0"/>
          <a:ext cx="0" cy="0"/>
          <a:chOff x="0" y="0"/>
          <a:chExt cx="0" cy="0"/>
        </a:xfrm>
      </p:grpSpPr>
      <p:sp>
        <p:nvSpPr>
          <p:cNvPr id="1048648" name="Google Shape;178;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9" name="Google Shape;179;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182"/>
        <p:cNvGrpSpPr/>
        <p:nvPr/>
      </p:nvGrpSpPr>
      <p:grpSpPr>
        <a:xfrm>
          <a:off x="0" y="0"/>
          <a:ext cx="0" cy="0"/>
          <a:chOff x="0" y="0"/>
          <a:chExt cx="0" cy="0"/>
        </a:xfrm>
      </p:grpSpPr>
      <p:sp>
        <p:nvSpPr>
          <p:cNvPr id="1048651" name="Google Shape;183;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2" name="Google Shape;184;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187"/>
        <p:cNvGrpSpPr/>
        <p:nvPr/>
      </p:nvGrpSpPr>
      <p:grpSpPr>
        <a:xfrm>
          <a:off x="0" y="0"/>
          <a:ext cx="0" cy="0"/>
          <a:chOff x="0" y="0"/>
          <a:chExt cx="0" cy="0"/>
        </a:xfrm>
      </p:grpSpPr>
      <p:sp>
        <p:nvSpPr>
          <p:cNvPr id="1048654" name="Google Shape;188;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5" name="Google Shape;189;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6" name="Google Shape;190;p1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94"/>
        <p:cNvGrpSpPr/>
        <p:nvPr/>
      </p:nvGrpSpPr>
      <p:grpSpPr>
        <a:xfrm>
          <a:off x="0" y="0"/>
          <a:ext cx="0" cy="0"/>
          <a:chOff x="0" y="0"/>
          <a:chExt cx="0" cy="0"/>
        </a:xfrm>
      </p:grpSpPr>
      <p:sp>
        <p:nvSpPr>
          <p:cNvPr id="1048598" name="Google Shape;9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9" name="Google Shape;96;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193"/>
        <p:cNvGrpSpPr/>
        <p:nvPr/>
      </p:nvGrpSpPr>
      <p:grpSpPr>
        <a:xfrm>
          <a:off x="0" y="0"/>
          <a:ext cx="0" cy="0"/>
          <a:chOff x="0" y="0"/>
          <a:chExt cx="0" cy="0"/>
        </a:xfrm>
      </p:grpSpPr>
      <p:sp>
        <p:nvSpPr>
          <p:cNvPr id="1048659" name="Google Shape;194;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0" name="Google Shape;195;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99"/>
        <p:cNvGrpSpPr/>
        <p:nvPr/>
      </p:nvGrpSpPr>
      <p:grpSpPr>
        <a:xfrm>
          <a:off x="0" y="0"/>
          <a:ext cx="0" cy="0"/>
          <a:chOff x="0" y="0"/>
          <a:chExt cx="0" cy="0"/>
        </a:xfrm>
      </p:grpSpPr>
      <p:sp>
        <p:nvSpPr>
          <p:cNvPr id="1048602" name="Google Shape;100;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3" name="Google Shape;101;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05"/>
        <p:cNvGrpSpPr/>
        <p:nvPr/>
      </p:nvGrpSpPr>
      <p:grpSpPr>
        <a:xfrm>
          <a:off x="0" y="0"/>
          <a:ext cx="0" cy="0"/>
          <a:chOff x="0" y="0"/>
          <a:chExt cx="0" cy="0"/>
        </a:xfrm>
      </p:grpSpPr>
      <p:sp>
        <p:nvSpPr>
          <p:cNvPr id="1048605" name="Google Shape;106;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6" name="Google Shape;107;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10"/>
        <p:cNvGrpSpPr/>
        <p:nvPr/>
      </p:nvGrpSpPr>
      <p:grpSpPr>
        <a:xfrm>
          <a:off x="0" y="0"/>
          <a:ext cx="0" cy="0"/>
          <a:chOff x="0" y="0"/>
          <a:chExt cx="0" cy="0"/>
        </a:xfrm>
      </p:grpSpPr>
      <p:sp>
        <p:nvSpPr>
          <p:cNvPr id="1048607" name="Google Shape;111;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2;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15"/>
        <p:cNvGrpSpPr/>
        <p:nvPr/>
      </p:nvGrpSpPr>
      <p:grpSpPr>
        <a:xfrm>
          <a:off x="0" y="0"/>
          <a:ext cx="0" cy="0"/>
          <a:chOff x="0" y="0"/>
          <a:chExt cx="0" cy="0"/>
        </a:xfrm>
      </p:grpSpPr>
      <p:sp>
        <p:nvSpPr>
          <p:cNvPr id="1048611" name="Google Shape;116;g139fc67a1b8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2" name="Google Shape;117;g139fc67a1b8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3" name="Google Shape;118;g139fc67a1b8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3"/>
        <p:cNvGrpSpPr/>
        <p:nvPr/>
      </p:nvGrpSpPr>
      <p:grpSpPr>
        <a:xfrm>
          <a:off x="0" y="0"/>
          <a:ext cx="0" cy="0"/>
          <a:chOff x="0" y="0"/>
          <a:chExt cx="0" cy="0"/>
        </a:xfrm>
      </p:grpSpPr>
      <p:sp>
        <p:nvSpPr>
          <p:cNvPr id="1048616" name="Google Shape;124;g139fc67a1b8_0_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7" name="Google Shape;125;g139fc67a1b8_0_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8" name="Google Shape;126;g139fc67a1b8_0_7: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1"/>
        <p:cNvGrpSpPr/>
        <p:nvPr/>
      </p:nvGrpSpPr>
      <p:grpSpPr>
        <a:xfrm>
          <a:off x="0" y="0"/>
          <a:ext cx="0" cy="0"/>
          <a:chOff x="0" y="0"/>
          <a:chExt cx="0" cy="0"/>
        </a:xfrm>
      </p:grpSpPr>
      <p:sp>
        <p:nvSpPr>
          <p:cNvPr id="1048620" name="Google Shape;132;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1" name="Google Shape;133;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36"/>
        <p:cNvGrpSpPr/>
        <p:nvPr/>
      </p:nvGrpSpPr>
      <p:grpSpPr>
        <a:xfrm>
          <a:off x="0" y="0"/>
          <a:ext cx="0" cy="0"/>
          <a:chOff x="0" y="0"/>
          <a:chExt cx="0" cy="0"/>
        </a:xfrm>
      </p:grpSpPr>
      <p:sp>
        <p:nvSpPr>
          <p:cNvPr id="1048623" name="Google Shape;137;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4" name="Google Shape;138;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21"/>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1"/>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1"/>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1"/>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9" name="Shape 76"/>
        <p:cNvGrpSpPr/>
        <p:nvPr/>
      </p:nvGrpSpPr>
      <p:grpSpPr>
        <a:xfrm>
          <a:off x="0" y="0"/>
          <a:ext cx="0" cy="0"/>
          <a:chOff x="0" y="0"/>
          <a:chExt cx="0" cy="0"/>
        </a:xfrm>
      </p:grpSpPr>
      <p:sp>
        <p:nvSpPr>
          <p:cNvPr id="1048676" name="Google Shape;77;p3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8;p30"/>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78" name="Google Shape;79;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9" name="Google Shape;80;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81;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7" name="Shape 82"/>
        <p:cNvGrpSpPr/>
        <p:nvPr/>
      </p:nvGrpSpPr>
      <p:grpSpPr>
        <a:xfrm>
          <a:off x="0" y="0"/>
          <a:ext cx="0" cy="0"/>
          <a:chOff x="0" y="0"/>
          <a:chExt cx="0" cy="0"/>
        </a:xfrm>
      </p:grpSpPr>
      <p:sp>
        <p:nvSpPr>
          <p:cNvPr id="1048665" name="Google Shape;83;p31"/>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6" name="Google Shape;84;p31"/>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67" name="Google Shape;85;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8" name="Google Shape;86;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7;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8" name="Shape 24"/>
        <p:cNvGrpSpPr/>
        <p:nvPr/>
      </p:nvGrpSpPr>
      <p:grpSpPr>
        <a:xfrm>
          <a:off x="0" y="0"/>
          <a:ext cx="0" cy="0"/>
          <a:chOff x="0" y="0"/>
          <a:chExt cx="0" cy="0"/>
        </a:xfrm>
      </p:grpSpPr>
      <p:sp>
        <p:nvSpPr>
          <p:cNvPr id="1048592" name="Google Shape;25;p2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22"/>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0" name="Shape 30"/>
        <p:cNvGrpSpPr/>
        <p:nvPr/>
      </p:nvGrpSpPr>
      <p:grpSpPr>
        <a:xfrm>
          <a:off x="0" y="0"/>
          <a:ext cx="0" cy="0"/>
          <a:chOff x="0" y="0"/>
          <a:chExt cx="0" cy="0"/>
        </a:xfrm>
      </p:grpSpPr>
      <p:sp>
        <p:nvSpPr>
          <p:cNvPr id="1048681" name="Google Shape;31;p23"/>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2" name="Google Shape;32;p23"/>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683" name="Google Shape;33;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4" name="Google Shape;34;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35;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36;p23"/>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01" name="Shape 37"/>
        <p:cNvGrpSpPr/>
        <p:nvPr/>
      </p:nvGrpSpPr>
      <p:grpSpPr>
        <a:xfrm>
          <a:off x="0" y="0"/>
          <a:ext cx="0" cy="0"/>
          <a:chOff x="0" y="0"/>
          <a:chExt cx="0" cy="0"/>
        </a:xfrm>
      </p:grpSpPr>
      <p:sp>
        <p:nvSpPr>
          <p:cNvPr id="1048686" name="Google Shape;38;p2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7" name="Google Shape;39;p24"/>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8" name="Google Shape;40;p24"/>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89" name="Google Shape;41;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0" name="Google Shape;42;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43;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02" name="Shape 44"/>
        <p:cNvGrpSpPr/>
        <p:nvPr/>
      </p:nvGrpSpPr>
      <p:grpSpPr>
        <a:xfrm>
          <a:off x="0" y="0"/>
          <a:ext cx="0" cy="0"/>
          <a:chOff x="0" y="0"/>
          <a:chExt cx="0" cy="0"/>
        </a:xfrm>
      </p:grpSpPr>
      <p:sp>
        <p:nvSpPr>
          <p:cNvPr id="1048692" name="Google Shape;45;p2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46;p2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94" name="Google Shape;47;p2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95" name="Google Shape;48;p2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696" name="Google Shape;49;p2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97" name="Google Shape;50;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8" name="Google Shape;51;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9" name="Google Shape;52;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6" name="Shape 53"/>
        <p:cNvGrpSpPr/>
        <p:nvPr/>
      </p:nvGrpSpPr>
      <p:grpSpPr>
        <a:xfrm>
          <a:off x="0" y="0"/>
          <a:ext cx="0" cy="0"/>
          <a:chOff x="0" y="0"/>
          <a:chExt cx="0" cy="0"/>
        </a:xfrm>
      </p:grpSpPr>
      <p:sp>
        <p:nvSpPr>
          <p:cNvPr id="1048661" name="Google Shape;54;p2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2" name="Google Shape;55;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3" name="Google Shape;56;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4" name="Google Shape;57;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03" name="Shape 58"/>
        <p:cNvGrpSpPr/>
        <p:nvPr/>
      </p:nvGrpSpPr>
      <p:grpSpPr>
        <a:xfrm>
          <a:off x="0" y="0"/>
          <a:ext cx="0" cy="0"/>
          <a:chOff x="0" y="0"/>
          <a:chExt cx="0" cy="0"/>
        </a:xfrm>
      </p:grpSpPr>
      <p:sp>
        <p:nvSpPr>
          <p:cNvPr id="1048700" name="Google Shape;59;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1" name="Google Shape;60;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61;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04" name="Shape 62"/>
        <p:cNvGrpSpPr/>
        <p:nvPr/>
      </p:nvGrpSpPr>
      <p:grpSpPr>
        <a:xfrm>
          <a:off x="0" y="0"/>
          <a:ext cx="0" cy="0"/>
          <a:chOff x="0" y="0"/>
          <a:chExt cx="0" cy="0"/>
        </a:xfrm>
      </p:grpSpPr>
      <p:sp>
        <p:nvSpPr>
          <p:cNvPr id="1048703" name="Google Shape;63;p28"/>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8"/>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05" name="Google Shape;65;p28"/>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6" name="Google Shape;66;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8" name="Google Shape;68;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98" name="Shape 69"/>
        <p:cNvGrpSpPr/>
        <p:nvPr/>
      </p:nvGrpSpPr>
      <p:grpSpPr>
        <a:xfrm>
          <a:off x="0" y="0"/>
          <a:ext cx="0" cy="0"/>
          <a:chOff x="0" y="0"/>
          <a:chExt cx="0" cy="0"/>
        </a:xfrm>
      </p:grpSpPr>
      <p:sp>
        <p:nvSpPr>
          <p:cNvPr id="1048670" name="Google Shape;70;p29"/>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1" name="Google Shape;71;p29"/>
          <p:cNvSpPr/>
          <p:nvPr>
            <p:ph type="pic" idx="2"/>
          </p:nvPr>
        </p:nvSpPr>
        <p:spPr>
          <a:xfrm>
            <a:off x="5413248" y="1069847"/>
            <a:ext cx="6099048" cy="4800600"/>
          </a:xfrm>
          <a:prstGeom prst="rect"/>
          <a:noFill/>
          <a:ln>
            <a:noFill/>
          </a:ln>
        </p:spPr>
      </p:sp>
      <p:sp>
        <p:nvSpPr>
          <p:cNvPr id="1048672" name="Google Shape;72;p29"/>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673" name="Google Shape;73;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74;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5" name="Google Shape;75;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2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2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2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62001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4</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Corbel"/>
              <a:ea typeface="Corbel"/>
              <a:cs typeface="Corbel"/>
              <a:sym typeface="Corbe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Types, Objects, and Namespaces</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500"/>
              <a:buFont typeface="Arial"/>
              <a:buNone/>
            </a:pPr>
            <a:r>
              <a:t/>
            </a:r>
            <a:endParaRPr b="0" cap="none" sz="2500" i="0" strike="noStrike" u="none">
              <a:solidFill>
                <a:srgbClr val="262626"/>
              </a:solidFill>
              <a:latin typeface="Times New Roman"/>
              <a:ea typeface="Times New Roman"/>
              <a:cs typeface="Times New Roman"/>
              <a:sym typeface="Times New Roman"/>
            </a:endParaRPr>
          </a:p>
          <a:p>
            <a:pPr algn="ctr"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262626"/>
                </a:solidFill>
                <a:latin typeface="Times New Roman"/>
                <a:ea typeface="Times New Roman"/>
                <a:cs typeface="Times New Roman"/>
                <a:sym typeface="Times New Roman"/>
              </a:rPr>
              <a:t>(Ref- Beginning of Asp.net 4.5 in C #-</a:t>
            </a:r>
            <a:r>
              <a:rPr b="1" cap="none" sz="2500" i="0" lang="en-US" strike="noStrike" u="none">
                <a:solidFill>
                  <a:srgbClr val="262626"/>
                </a:solidFill>
                <a:latin typeface="Corbel"/>
                <a:ea typeface="Corbel"/>
                <a:cs typeface="Corbel"/>
                <a:sym typeface="Corbel"/>
              </a:rPr>
              <a:t> </a:t>
            </a:r>
            <a:r>
              <a:rPr b="1" cap="none" sz="2500" i="0" lang="en-US" strike="noStrike" u="none">
                <a:solidFill>
                  <a:srgbClr val="262626"/>
                </a:solidFill>
                <a:latin typeface="Times New Roman"/>
                <a:ea typeface="Times New Roman"/>
                <a:cs typeface="Times New Roman"/>
                <a:sym typeface="Times New Roman"/>
              </a:rPr>
              <a:t>Pg no:49……</a:t>
            </a:r>
            <a:r>
              <a:rPr b="1" cap="none" sz="2500" i="0" lang="en-US" strike="noStrike" u="none">
                <a:solidFill>
                  <a:srgbClr val="262626"/>
                </a:solidFill>
                <a:latin typeface="Corbel"/>
                <a:ea typeface="Corbel"/>
                <a:cs typeface="Corbel"/>
                <a:sym typeface="Corbel"/>
              </a:rPr>
              <a:t>)</a:t>
            </a:r>
            <a:endParaRPr b="1" cap="none" sz="25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Shape 144"/>
        <p:cNvGrpSpPr/>
        <p:nvPr/>
      </p:nvGrpSpPr>
      <p:grpSpPr>
        <a:xfrm>
          <a:off x="0" y="0"/>
          <a:ext cx="0" cy="0"/>
          <a:chOff x="0" y="0"/>
          <a:chExt cx="0" cy="0"/>
        </a:xfrm>
      </p:grpSpPr>
      <p:sp>
        <p:nvSpPr>
          <p:cNvPr id="1048625" name="Google Shape;145;p8"/>
          <p:cNvSpPr txBox="1"/>
          <p:nvPr>
            <p:ph type="body" idx="1"/>
          </p:nvPr>
        </p:nvSpPr>
        <p:spPr>
          <a:xfrm>
            <a:off x="532435" y="347242"/>
            <a:ext cx="11320041" cy="597404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2560"/>
              <a:buNone/>
            </a:pPr>
            <a:r>
              <a:rPr b="1" sz="3200" lang="en-US">
                <a:solidFill>
                  <a:schemeClr val="dk1"/>
                </a:solidFill>
                <a:latin typeface="Times New Roman"/>
                <a:ea typeface="Times New Roman"/>
                <a:cs typeface="Times New Roman"/>
                <a:sym typeface="Times New Roman"/>
              </a:rPr>
              <a:t>Adding Properties</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 simple Product class is essentially useless because your code cannot manipulate it. All its information is private and unreachable. Other classes won’t be able to set or read this information.</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To overcome this limitation, you could make the member variables public. Unfortunately, that approach could lead to problems because it would give other objects free access to change everything, even allowing them to apply invalid or inconsistent data.</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A “control panel” through which your code can manipulate Product objects in a safe way.  This  can be done by adding property</a:t>
            </a:r>
            <a:r>
              <a:rPr i="1" lang="en-US">
                <a:solidFill>
                  <a:schemeClr val="dk1"/>
                </a:solidFill>
                <a:latin typeface="Times New Roman"/>
                <a:ea typeface="Times New Roman"/>
                <a:cs typeface="Times New Roman"/>
                <a:sym typeface="Times New Roman"/>
              </a:rPr>
              <a:t> accessors. </a:t>
            </a:r>
            <a:endParaRPr i="1"/>
          </a:p>
          <a:p>
            <a:pPr algn="l" indent="-182880" lvl="0" marL="228600" rtl="0">
              <a:lnSpc>
                <a:spcPct val="90000"/>
              </a:lnSpc>
              <a:spcBef>
                <a:spcPts val="1400"/>
              </a:spcBef>
              <a:spcAft>
                <a:spcPts val="0"/>
              </a:spcAft>
              <a:buSzPts val="1760"/>
              <a:buChar char="•"/>
            </a:pPr>
            <a:r>
              <a:rPr b="1" lang="en-US">
                <a:solidFill>
                  <a:schemeClr val="dk1"/>
                </a:solidFill>
                <a:latin typeface="Times New Roman"/>
                <a:ea typeface="Times New Roman"/>
                <a:cs typeface="Times New Roman"/>
                <a:sym typeface="Times New Roman"/>
              </a:rPr>
              <a:t>Accessors</a:t>
            </a:r>
            <a:r>
              <a:rPr lang="en-US">
                <a:solidFill>
                  <a:schemeClr val="dk1"/>
                </a:solidFill>
                <a:latin typeface="Times New Roman"/>
                <a:ea typeface="Times New Roman"/>
                <a:cs typeface="Times New Roman"/>
                <a:sym typeface="Times New Roman"/>
              </a:rPr>
              <a:t> usually have two parts. The </a:t>
            </a:r>
            <a:r>
              <a:rPr b="1" lang="en-US">
                <a:solidFill>
                  <a:schemeClr val="dk1"/>
                </a:solidFill>
                <a:latin typeface="Times New Roman"/>
                <a:ea typeface="Times New Roman"/>
                <a:cs typeface="Times New Roman"/>
                <a:sym typeface="Times New Roman"/>
              </a:rPr>
              <a:t>get</a:t>
            </a:r>
            <a:r>
              <a:rPr lang="en-US">
                <a:solidFill>
                  <a:schemeClr val="dk1"/>
                </a:solidFill>
                <a:latin typeface="Times New Roman"/>
                <a:ea typeface="Times New Roman"/>
                <a:cs typeface="Times New Roman"/>
                <a:sym typeface="Times New Roman"/>
              </a:rPr>
              <a:t> accessor allows your code to retrieve data from the object. The </a:t>
            </a:r>
            <a:r>
              <a:rPr b="1" lang="en-US">
                <a:solidFill>
                  <a:schemeClr val="dk1"/>
                </a:solidFill>
                <a:latin typeface="Times New Roman"/>
                <a:ea typeface="Times New Roman"/>
                <a:cs typeface="Times New Roman"/>
                <a:sym typeface="Times New Roman"/>
              </a:rPr>
              <a:t>set </a:t>
            </a:r>
            <a:r>
              <a:rPr lang="en-US">
                <a:solidFill>
                  <a:schemeClr val="dk1"/>
                </a:solidFill>
                <a:latin typeface="Times New Roman"/>
                <a:ea typeface="Times New Roman"/>
                <a:cs typeface="Times New Roman"/>
                <a:sym typeface="Times New Roman"/>
              </a:rPr>
              <a:t>accessor allows your code to set the object’s data.</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Accessors are similar to any other type of method in that you can write as much code as you need.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Shape 149"/>
        <p:cNvGrpSpPr/>
        <p:nvPr/>
      </p:nvGrpSpPr>
      <p:grpSpPr>
        <a:xfrm>
          <a:off x="0" y="0"/>
          <a:ext cx="0" cy="0"/>
          <a:chOff x="0" y="0"/>
          <a:chExt cx="0" cy="0"/>
        </a:xfrm>
      </p:grpSpPr>
      <p:sp>
        <p:nvSpPr>
          <p:cNvPr id="1048628" name="Google Shape;150;p9"/>
          <p:cNvSpPr txBox="1"/>
          <p:nvPr>
            <p:ph type="body" idx="1"/>
          </p:nvPr>
        </p:nvSpPr>
        <p:spPr>
          <a:xfrm>
            <a:off x="689114" y="569843"/>
            <a:ext cx="10906538" cy="5817705"/>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1760"/>
              <a:buNone/>
            </a:pPr>
            <a:r>
              <a:rPr b="1" lang="en-US">
                <a:solidFill>
                  <a:schemeClr val="dk1"/>
                </a:solidFill>
                <a:latin typeface="Times New Roman"/>
                <a:ea typeface="Times New Roman"/>
                <a:cs typeface="Times New Roman"/>
                <a:sym typeface="Times New Roman"/>
              </a:rPr>
              <a:t>	public string Name</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get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return name;</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set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name = value;</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t/>
            </a:r>
            <a:endParaRPr b="1">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(ref Pg no 52 from ref book pdf)</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Shape 155"/>
        <p:cNvGrpSpPr/>
        <p:nvPr/>
      </p:nvGrpSpPr>
      <p:grpSpPr>
        <a:xfrm>
          <a:off x="0" y="0"/>
          <a:ext cx="0" cy="0"/>
          <a:chOff x="0" y="0"/>
          <a:chExt cx="0" cy="0"/>
        </a:xfrm>
      </p:grpSpPr>
      <p:sp>
        <p:nvSpPr>
          <p:cNvPr id="1048631" name="Google Shape;156;p10"/>
          <p:cNvSpPr txBox="1"/>
          <p:nvPr>
            <p:ph type="body" idx="1"/>
          </p:nvPr>
        </p:nvSpPr>
        <p:spPr>
          <a:xfrm>
            <a:off x="504824" y="546756"/>
            <a:ext cx="11201401" cy="5844520"/>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client can now create and configure the object by using its properties and the familiar dot syntax. For example, if the object variable is named saleProduct, you can set the product name by using the saleProduct. Name property.</a:t>
            </a:r>
            <a:r>
              <a:rPr b="1"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Product saleProduct = new Product();</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saleProduct.Name = "Kitchen Garbage";</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saleProduct.Price = 49.99M;</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saleProduct.ImageUrl = "http://mysite/garbage.png";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2" name="Shape 160"/>
        <p:cNvGrpSpPr/>
        <p:nvPr/>
      </p:nvGrpSpPr>
      <p:grpSpPr>
        <a:xfrm>
          <a:off x="0" y="0"/>
          <a:ext cx="0" cy="0"/>
          <a:chOff x="0" y="0"/>
          <a:chExt cx="0" cy="0"/>
        </a:xfrm>
      </p:grpSpPr>
      <p:sp>
        <p:nvSpPr>
          <p:cNvPr id="1048635" name="Google Shape;161;p11"/>
          <p:cNvSpPr txBox="1"/>
          <p:nvPr>
            <p:ph type="body" idx="1"/>
          </p:nvPr>
        </p:nvSpPr>
        <p:spPr>
          <a:xfrm>
            <a:off x="557753" y="584994"/>
            <a:ext cx="11076494" cy="576915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Usually, property accessors come in pairs i.e, every property has both a get accessor and a set accessor. But this isn’t always the case.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You can create properties that can be read but not set (which are called </a:t>
            </a:r>
            <a:r>
              <a:rPr b="1" lang="en-US">
                <a:solidFill>
                  <a:srgbClr val="212529"/>
                </a:solidFill>
                <a:latin typeface="Times New Roman"/>
                <a:ea typeface="Times New Roman"/>
                <a:cs typeface="Times New Roman"/>
                <a:sym typeface="Times New Roman"/>
              </a:rPr>
              <a:t>read-only properties</a:t>
            </a:r>
            <a:r>
              <a:rPr lang="en-US">
                <a:solidFill>
                  <a:srgbClr val="212529"/>
                </a:solidFill>
                <a:latin typeface="Times New Roman"/>
                <a:ea typeface="Times New Roman"/>
                <a:cs typeface="Times New Roman"/>
                <a:sym typeface="Times New Roman"/>
              </a:rPr>
              <a:t>) and, less commonly, you can create properties that can be set but not retrieved (called </a:t>
            </a:r>
            <a:r>
              <a:rPr b="1" lang="en-US">
                <a:solidFill>
                  <a:srgbClr val="212529"/>
                </a:solidFill>
                <a:latin typeface="Times New Roman"/>
                <a:ea typeface="Times New Roman"/>
                <a:cs typeface="Times New Roman"/>
                <a:sym typeface="Times New Roman"/>
              </a:rPr>
              <a:t>write-only properties</a:t>
            </a:r>
            <a:r>
              <a:rPr lang="en-US">
                <a:solidFill>
                  <a:srgbClr val="212529"/>
                </a:solidFill>
                <a:latin typeface="Times New Roman"/>
                <a:ea typeface="Times New Roman"/>
                <a:cs typeface="Times New Roman"/>
                <a:sym typeface="Times New Roman"/>
              </a:rPr>
              <a:t>). </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Eg of read-only property:</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public decimal Price</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get</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return price;</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p>
          <a:p>
            <a:pPr algn="l" indent="-71120" lvl="0" marL="22860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Shape 165"/>
        <p:cNvGrpSpPr/>
        <p:nvPr/>
      </p:nvGrpSpPr>
      <p:grpSpPr>
        <a:xfrm>
          <a:off x="0" y="0"/>
          <a:ext cx="0" cy="0"/>
          <a:chOff x="0" y="0"/>
          <a:chExt cx="0" cy="0"/>
        </a:xfrm>
      </p:grpSpPr>
      <p:sp>
        <p:nvSpPr>
          <p:cNvPr id="1048638" name="Google Shape;166;p12"/>
          <p:cNvSpPr txBox="1"/>
          <p:nvPr>
            <p:ph type="body" idx="1"/>
          </p:nvPr>
        </p:nvSpPr>
        <p:spPr>
          <a:xfrm>
            <a:off x="583096" y="344557"/>
            <a:ext cx="11052313" cy="6175513"/>
          </a:xfrm>
          <a:prstGeom prst="rect"/>
          <a:noFill/>
          <a:ln>
            <a:noFill/>
          </a:ln>
        </p:spPr>
        <p:txBody>
          <a:bodyPr anchor="t" anchorCtr="0" bIns="45700" lIns="91425" rIns="91425" spcFirstLastPara="1" tIns="45700" wrap="square">
            <a:normAutofit/>
          </a:bodyPr>
          <a:p>
            <a:pPr algn="l" indent="0" lvl="0" marL="45720" rtl="0">
              <a:lnSpc>
                <a:spcPct val="80000"/>
              </a:lnSpc>
              <a:spcBef>
                <a:spcPts val="0"/>
              </a:spcBef>
              <a:spcAft>
                <a:spcPts val="0"/>
              </a:spcAft>
              <a:buSzPts val="2368"/>
              <a:buNone/>
            </a:pPr>
            <a:r>
              <a:rPr b="1" sz="2960" lang="en-US">
                <a:solidFill>
                  <a:schemeClr val="dk1"/>
                </a:solidFill>
                <a:latin typeface="Times New Roman"/>
                <a:ea typeface="Times New Roman"/>
                <a:cs typeface="Times New Roman"/>
                <a:sym typeface="Times New Roman"/>
              </a:rPr>
              <a:t>Using Automatic Properties</a:t>
            </a:r>
          </a:p>
          <a:p>
            <a:pPr algn="l" indent="-79502" lvl="0" marL="22860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To simplify more, C# language feature called automatic properties can help.</a:t>
            </a: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Automatic properties are properties without any code. When you use an automatic property, you declare it, but you don’t supply the code for the get and set accessors, and you don’t declare the matching private variable. Instead, the C# compiler adds these details.</a:t>
            </a: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Here’s a complete, condensed Product class that uses this technique:</a:t>
            </a:r>
          </a:p>
          <a:p>
            <a:pPr algn="l" indent="0" lvl="0" marL="45720" rtl="0">
              <a:lnSpc>
                <a:spcPct val="8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r>
              <a:rPr b="1" sz="2035" lang="en-US">
                <a:solidFill>
                  <a:srgbClr val="212529"/>
                </a:solidFill>
                <a:latin typeface="Times New Roman"/>
                <a:ea typeface="Times New Roman"/>
                <a:cs typeface="Times New Roman"/>
                <a:sym typeface="Times New Roman"/>
              </a:rPr>
              <a:t>public class Product</a:t>
            </a:r>
          </a:p>
          <a:p>
            <a:pPr algn="l"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a:t>
            </a:r>
          </a:p>
          <a:p>
            <a:pPr algn="l"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public string Name { get; set; }</a:t>
            </a:r>
          </a:p>
          <a:p>
            <a:pPr algn="l"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public decimal Price { get; set; }</a:t>
            </a:r>
          </a:p>
          <a:p>
            <a:pPr algn="l"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public string ImageUrl { get; set; </a:t>
            </a:r>
          </a:p>
          <a:p>
            <a:pPr algn="l" indent="0" lvl="0" marL="45720" rtl="0">
              <a:lnSpc>
                <a:spcPct val="8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a:t>
            </a: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only disadvantage is that you’ll need to switch them back to normal properties if you want to add some more specialized code when a property is set.</a:t>
            </a:r>
            <a:endParaRPr sz="2035">
              <a:solidFill>
                <a:srgbClr val="212529"/>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8" name="Shape 170"/>
        <p:cNvGrpSpPr/>
        <p:nvPr/>
      </p:nvGrpSpPr>
      <p:grpSpPr>
        <a:xfrm>
          <a:off x="0" y="0"/>
          <a:ext cx="0" cy="0"/>
          <a:chOff x="0" y="0"/>
          <a:chExt cx="0" cy="0"/>
        </a:xfrm>
      </p:grpSpPr>
      <p:sp>
        <p:nvSpPr>
          <p:cNvPr id="1048641" name="Google Shape;171;p13"/>
          <p:cNvSpPr txBox="1"/>
          <p:nvPr>
            <p:ph type="body" idx="1"/>
          </p:nvPr>
        </p:nvSpPr>
        <p:spPr>
          <a:xfrm>
            <a:off x="401255" y="552870"/>
            <a:ext cx="11389489" cy="5596003"/>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2560"/>
              <a:buNone/>
            </a:pPr>
            <a:r>
              <a:rPr b="1" sz="3200" lang="en-US">
                <a:solidFill>
                  <a:schemeClr val="dk1"/>
                </a:solidFill>
                <a:latin typeface="Times New Roman"/>
                <a:ea typeface="Times New Roman"/>
                <a:cs typeface="Times New Roman"/>
                <a:sym typeface="Times New Roman"/>
              </a:rPr>
              <a:t>Adding a Method</a:t>
            </a:r>
          </a:p>
          <a:p>
            <a:pPr algn="l" indent="0" lvl="0" marL="45720" rtl="0">
              <a:lnSpc>
                <a:spcPct val="90000"/>
              </a:lnSpc>
              <a:spcBef>
                <a:spcPts val="1400"/>
              </a:spcBef>
              <a:spcAft>
                <a:spcPts val="0"/>
              </a:spcAft>
              <a:buSzPts val="2560"/>
              <a:buNone/>
            </a:pPr>
            <a:r>
              <a:t/>
            </a:r>
            <a:endParaRPr b="1" sz="32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It’s more common to add functionality to the classes along with the data. This functionality takes the form of methods.</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b="1" sz="2400" lang="en-US">
                <a:solidFill>
                  <a:schemeClr val="dk1"/>
                </a:solidFill>
                <a:latin typeface="Times New Roman"/>
                <a:ea typeface="Times New Roman"/>
                <a:cs typeface="Times New Roman"/>
                <a:sym typeface="Times New Roman"/>
              </a:rPr>
              <a:t>Methods</a:t>
            </a:r>
            <a:r>
              <a:rPr sz="2400" lang="en-US">
                <a:solidFill>
                  <a:schemeClr val="dk1"/>
                </a:solidFill>
                <a:latin typeface="Times New Roman"/>
                <a:ea typeface="Times New Roman"/>
                <a:cs typeface="Times New Roman"/>
                <a:sym typeface="Times New Roman"/>
              </a:rPr>
              <a:t> are simply named procedures that are built into your class. When you call a method on an object, the method does something useful, such as return some calculated data.</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In the following example, we’ll add a GetHtml() method to the Product class. This method will return a string representing a formatted block of HTML based on the current data in the Product 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 name="Shape 175"/>
        <p:cNvGrpSpPr/>
        <p:nvPr/>
      </p:nvGrpSpPr>
      <p:grpSpPr>
        <a:xfrm>
          <a:off x="0" y="0"/>
          <a:ext cx="0" cy="0"/>
          <a:chOff x="0" y="0"/>
          <a:chExt cx="0" cy="0"/>
        </a:xfrm>
      </p:grpSpPr>
      <p:sp>
        <p:nvSpPr>
          <p:cNvPr id="1048644" name="Google Shape;176;p14"/>
          <p:cNvSpPr txBox="1"/>
          <p:nvPr>
            <p:ph type="body" idx="1"/>
          </p:nvPr>
        </p:nvSpPr>
        <p:spPr>
          <a:xfrm>
            <a:off x="901148" y="622851"/>
            <a:ext cx="10114723" cy="573819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public class Product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 (Additional class code omitted for clarity.)</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public string GetHtml()</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string htmlString;</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htmlString = "&lt;h1&gt;" + Name + "&lt;/h1&gt;&lt;br /&gt;";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htmlString += "&lt;h3&gt;Costs: " + Price.ToString() + "&lt;/h3&gt;&lt;br /&gt;";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htmlString += "&lt;img src='" + ImageUrl + "' /&gt;";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return htmlString;</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4" name="Shape 180"/>
        <p:cNvGrpSpPr/>
        <p:nvPr/>
      </p:nvGrpSpPr>
      <p:grpSpPr>
        <a:xfrm>
          <a:off x="0" y="0"/>
          <a:ext cx="0" cy="0"/>
          <a:chOff x="0" y="0"/>
          <a:chExt cx="0" cy="0"/>
        </a:xfrm>
      </p:grpSpPr>
      <p:sp>
        <p:nvSpPr>
          <p:cNvPr id="1048647" name="Google Shape;181;p15"/>
          <p:cNvSpPr txBox="1"/>
          <p:nvPr>
            <p:ph type="body" idx="1"/>
          </p:nvPr>
        </p:nvSpPr>
        <p:spPr>
          <a:xfrm>
            <a:off x="365995" y="318935"/>
            <a:ext cx="11460009" cy="6220129"/>
          </a:xfrm>
          <a:prstGeom prst="rect"/>
          <a:noFill/>
          <a:ln>
            <a:noFill/>
          </a:ln>
        </p:spPr>
        <p:txBody>
          <a:bodyPr anchor="t" anchorCtr="0" bIns="45700" lIns="91425" rIns="91425" spcFirstLastPara="1" tIns="45700" wrap="square">
            <a:normAutofit/>
          </a:bodyPr>
          <a:p>
            <a:pPr algn="l" indent="0" lvl="0" marL="45720" rtl="0">
              <a:lnSpc>
                <a:spcPct val="110000"/>
              </a:lnSpc>
              <a:spcBef>
                <a:spcPts val="0"/>
              </a:spcBef>
              <a:spcAft>
                <a:spcPts val="0"/>
              </a:spcAft>
              <a:buSzPts val="2560"/>
              <a:buNone/>
            </a:pPr>
            <a:r>
              <a:rPr b="1" sz="3200" lang="en-US">
                <a:solidFill>
                  <a:schemeClr val="dk1"/>
                </a:solidFill>
                <a:latin typeface="Times New Roman"/>
                <a:ea typeface="Times New Roman"/>
                <a:cs typeface="Times New Roman"/>
                <a:sym typeface="Times New Roman"/>
              </a:rPr>
              <a:t>Adding a Constructor</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Ideally, classes should ensure that they are always in a valid state.</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However, unless you explicitly set all the appropriate properties, the Product object won’t correspond to a valid product. This could cause an error if you try to use a method that relies on some of the data that hasn’t been supplied.</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To solve this problem, you need to equip your class with one or more constructors.</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 </a:t>
            </a:r>
            <a:r>
              <a:rPr b="1" lang="en-US">
                <a:solidFill>
                  <a:srgbClr val="212529"/>
                </a:solidFill>
                <a:latin typeface="Times New Roman"/>
                <a:ea typeface="Times New Roman"/>
                <a:cs typeface="Times New Roman"/>
                <a:sym typeface="Times New Roman"/>
              </a:rPr>
              <a:t>constructor</a:t>
            </a:r>
            <a:r>
              <a:rPr lang="en-US">
                <a:solidFill>
                  <a:srgbClr val="212529"/>
                </a:solidFill>
                <a:latin typeface="Times New Roman"/>
                <a:ea typeface="Times New Roman"/>
                <a:cs typeface="Times New Roman"/>
                <a:sym typeface="Times New Roman"/>
              </a:rPr>
              <a:t> is a method that automatically runs when the class is first created. </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In C#, the constructor always has the same name as the name of the class. Unlike a normal method, the constructor doesn’t define any return type, not even void.</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7" name="Shape 185"/>
        <p:cNvGrpSpPr/>
        <p:nvPr/>
      </p:nvGrpSpPr>
      <p:grpSpPr>
        <a:xfrm>
          <a:off x="0" y="0"/>
          <a:ext cx="0" cy="0"/>
          <a:chOff x="0" y="0"/>
          <a:chExt cx="0" cy="0"/>
        </a:xfrm>
      </p:grpSpPr>
      <p:sp>
        <p:nvSpPr>
          <p:cNvPr id="1048650" name="Google Shape;186;p16"/>
          <p:cNvSpPr txBox="1"/>
          <p:nvPr>
            <p:ph type="body" idx="1"/>
          </p:nvPr>
        </p:nvSpPr>
        <p:spPr>
          <a:xfrm>
            <a:off x="486138" y="451413"/>
            <a:ext cx="11262166" cy="5922091"/>
          </a:xfrm>
          <a:prstGeom prst="rect"/>
          <a:noFill/>
          <a:ln>
            <a:noFill/>
          </a:ln>
        </p:spPr>
        <p:txBody>
          <a:bodyPr anchor="t" anchorCtr="0" bIns="45700" lIns="91425" rIns="91425" spcFirstLastPara="1" tIns="45700" wrap="square">
            <a:normAutofit/>
          </a:bodyPr>
          <a:p>
            <a:pPr algn="l" indent="-182880" lvl="0" marL="228600" rtl="0">
              <a:lnSpc>
                <a:spcPct val="8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The next code example shows a new version of the Product class. It adds a constructor that requires the product price and name as arguments:</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public class Product</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 (Additional class code omitted for clarity.)</a:t>
            </a:r>
          </a:p>
          <a:p>
            <a:pPr algn="l" indent="0" lvl="0" marL="45720" rtl="0">
              <a:lnSpc>
                <a:spcPct val="80000"/>
              </a:lnSpc>
              <a:spcBef>
                <a:spcPts val="1400"/>
              </a:spcBef>
              <a:spcAft>
                <a:spcPts val="0"/>
              </a:spcAft>
              <a:buSzPts val="1920"/>
              <a:buNone/>
            </a:pPr>
            <a:r>
              <a:t/>
            </a:r>
            <a:endParaRPr b="1" sz="2400">
              <a:solidFill>
                <a:srgbClr val="212529"/>
              </a:solidFill>
              <a:latin typeface="Times New Roman"/>
              <a:ea typeface="Times New Roman"/>
              <a:cs typeface="Times New Roman"/>
              <a:sym typeface="Times New Roman"/>
            </a:endParaRP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public Product(string name, decimal price)</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 Set two properties in the class.</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Name = name;</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Price = price;</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a:t>
            </a:r>
          </a:p>
          <a:p>
            <a:pPr algn="l" indent="0" lvl="0" marL="45720" rtl="0">
              <a:lnSpc>
                <a:spcPct val="8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a:t>
            </a:r>
            <a:endParaRPr b="1" sz="2400">
              <a:solidFill>
                <a:srgbClr val="212529"/>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0" name="Shape 191"/>
        <p:cNvGrpSpPr/>
        <p:nvPr/>
      </p:nvGrpSpPr>
      <p:grpSpPr>
        <a:xfrm>
          <a:off x="0" y="0"/>
          <a:ext cx="0" cy="0"/>
          <a:chOff x="0" y="0"/>
          <a:chExt cx="0" cy="0"/>
        </a:xfrm>
      </p:grpSpPr>
      <p:sp>
        <p:nvSpPr>
          <p:cNvPr id="1048653" name="Google Shape;192;p17"/>
          <p:cNvSpPr txBox="1"/>
          <p:nvPr>
            <p:ph type="body" idx="1"/>
          </p:nvPr>
        </p:nvSpPr>
        <p:spPr>
          <a:xfrm>
            <a:off x="436945" y="573206"/>
            <a:ext cx="11322933" cy="59209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To create an object based on the new Product class, using its constructor:</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Product saleProduct = new Product("Kitchen Garbage", 49.99M);</a:t>
            </a:r>
          </a:p>
          <a:p>
            <a:pPr algn="l"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If you don’t create a constructor, .NET supplies a default </a:t>
            </a:r>
            <a:r>
              <a:rPr b="1" lang="en-US">
                <a:solidFill>
                  <a:srgbClr val="212529"/>
                </a:solidFill>
                <a:latin typeface="Times New Roman"/>
                <a:ea typeface="Times New Roman"/>
                <a:cs typeface="Times New Roman"/>
                <a:sym typeface="Times New Roman"/>
              </a:rPr>
              <a:t>public</a:t>
            </a:r>
            <a:r>
              <a:rPr lang="en-US">
                <a:solidFill>
                  <a:srgbClr val="212529"/>
                </a:solidFill>
                <a:latin typeface="Times New Roman"/>
                <a:ea typeface="Times New Roman"/>
                <a:cs typeface="Times New Roman"/>
                <a:sym typeface="Times New Roman"/>
              </a:rPr>
              <a:t> constructor that does nothing. If you create at least one constructor, .NET will not supply a default constructor.</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 This will not be allowed, because there is</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no zero-argument constructor.</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Product saleProduct = new Product();</a:t>
            </a:r>
          </a:p>
          <a:p>
            <a:pPr algn="l"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To create an instance of a class, you need to use a constructor. </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preceding code fails because it attempts to use a zero-argument constructor, which doesn’t exist in the Product class.</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Shape 97"/>
        <p:cNvGrpSpPr/>
        <p:nvPr/>
      </p:nvGrpSpPr>
      <p:grpSpPr>
        <a:xfrm>
          <a:off x="0" y="0"/>
          <a:ext cx="0" cy="0"/>
          <a:chOff x="0" y="0"/>
          <a:chExt cx="0" cy="0"/>
        </a:xfrm>
      </p:grpSpPr>
      <p:sp>
        <p:nvSpPr>
          <p:cNvPr id="1048597" name="Google Shape;98;p2"/>
          <p:cNvSpPr txBox="1"/>
          <p:nvPr>
            <p:ph type="body" idx="1"/>
          </p:nvPr>
        </p:nvSpPr>
        <p:spPr>
          <a:xfrm>
            <a:off x="393540" y="370390"/>
            <a:ext cx="11181144" cy="6157732"/>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b="1" sz="2400" lang="en-US">
                <a:solidFill>
                  <a:srgbClr val="212529"/>
                </a:solidFill>
                <a:latin typeface="Times New Roman"/>
                <a:ea typeface="Times New Roman"/>
                <a:cs typeface="Times New Roman"/>
                <a:sym typeface="Times New Roman"/>
              </a:rPr>
              <a:t>A Simple Class</a:t>
            </a:r>
          </a:p>
          <a:p>
            <a:pPr algn="l" indent="0" lvl="0" marL="45720" rtl="0">
              <a:lnSpc>
                <a:spcPct val="90000"/>
              </a:lnSpc>
              <a:spcBef>
                <a:spcPts val="1400"/>
              </a:spcBef>
              <a:spcAft>
                <a:spcPts val="0"/>
              </a:spcAft>
              <a:buSzPts val="1920"/>
              <a:buNone/>
            </a:pPr>
            <a:r>
              <a:t/>
            </a:r>
            <a:endParaRPr b="1"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To create a class, you must define it by using a special block structure: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public class MyClass</a:t>
            </a:r>
          </a:p>
          <a:p>
            <a:pPr algn="l" indent="0" lvl="1" marL="274320" rtl="0">
              <a:lnSpc>
                <a:spcPct val="90000"/>
              </a:lnSpc>
              <a:spcBef>
                <a:spcPts val="200"/>
              </a:spcBef>
              <a:spcAft>
                <a:spcPts val="0"/>
              </a:spcAft>
              <a:buSzPts val="1760"/>
              <a:buNone/>
            </a:pPr>
            <a:r>
              <a:rPr sz="2200" lang="en-US">
                <a:solidFill>
                  <a:srgbClr val="212529"/>
                </a:solidFill>
                <a:latin typeface="Times New Roman"/>
                <a:ea typeface="Times New Roman"/>
                <a:cs typeface="Times New Roman"/>
                <a:sym typeface="Times New Roman"/>
              </a:rPr>
              <a:t>	{</a:t>
            </a:r>
          </a:p>
          <a:p>
            <a:pPr algn="l" indent="0" lvl="0" marL="45720" rtl="0">
              <a:lnSpc>
                <a:spcPct val="90000"/>
              </a:lnSpc>
              <a:spcBef>
                <a:spcPts val="1800"/>
              </a:spcBef>
              <a:spcAft>
                <a:spcPts val="0"/>
              </a:spcAft>
              <a:buSzPts val="1920"/>
              <a:buNone/>
            </a:pPr>
            <a:r>
              <a:rPr sz="2400" lang="en-US">
                <a:solidFill>
                  <a:srgbClr val="212529"/>
                </a:solidFill>
                <a:latin typeface="Times New Roman"/>
                <a:ea typeface="Times New Roman"/>
                <a:cs typeface="Times New Roman"/>
                <a:sym typeface="Times New Roman"/>
              </a:rPr>
              <a:t>	// Class code goes here.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You can define as many classes as you need in the same file.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3" name="Shape 196"/>
        <p:cNvGrpSpPr/>
        <p:nvPr/>
      </p:nvGrpSpPr>
      <p:grpSpPr>
        <a:xfrm>
          <a:off x="0" y="0"/>
          <a:ext cx="0" cy="0"/>
          <a:chOff x="0" y="0"/>
          <a:chExt cx="0" cy="0"/>
        </a:xfrm>
      </p:grpSpPr>
      <p:sp>
        <p:nvSpPr>
          <p:cNvPr id="1048657" name="Google Shape;197;p18"/>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58" name="Google Shape;198;p18"/>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Shape 102"/>
        <p:cNvGrpSpPr/>
        <p:nvPr/>
      </p:nvGrpSpPr>
      <p:grpSpPr>
        <a:xfrm>
          <a:off x="0" y="0"/>
          <a:ext cx="0" cy="0"/>
          <a:chOff x="0" y="0"/>
          <a:chExt cx="0" cy="0"/>
        </a:xfrm>
      </p:grpSpPr>
      <p:sp>
        <p:nvSpPr>
          <p:cNvPr id="1048600" name="Google Shape;103;p3"/>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fontScale="95833"/>
          </a:bodyPr>
          <a:p>
            <a:pPr algn="ctr" indent="0" lvl="0" marL="45720" rtl="0">
              <a:lnSpc>
                <a:spcPct val="100000"/>
              </a:lnSpc>
              <a:spcBef>
                <a:spcPts val="0"/>
              </a:spcBef>
              <a:spcAft>
                <a:spcPts val="0"/>
              </a:spcAft>
              <a:buClr>
                <a:schemeClr val="accent1"/>
              </a:buClr>
              <a:buSzPts val="3200"/>
              <a:buFont typeface="Times New Roman"/>
              <a:buNone/>
            </a:pPr>
            <a:r>
              <a:rPr sz="4000" lang="en-US">
                <a:solidFill>
                  <a:srgbClr val="AB3C19"/>
                </a:solidFill>
                <a:latin typeface="Times New Roman"/>
                <a:ea typeface="Times New Roman"/>
                <a:cs typeface="Times New Roman"/>
                <a:sym typeface="Times New Roman"/>
              </a:rPr>
              <a:t>Building a Basic Class </a:t>
            </a:r>
            <a:r>
              <a:rPr sz="2400" lang="en-US">
                <a:solidFill>
                  <a:srgbClr val="000000"/>
                </a:solidFill>
                <a:latin typeface="Times New Roman"/>
                <a:ea typeface="Times New Roman"/>
                <a:cs typeface="Times New Roman"/>
                <a:sym typeface="Times New Roman"/>
              </a:rPr>
              <a:t>(P</a:t>
            </a:r>
            <a:r>
              <a:rPr b="0" sz="2400" i="0" lang="en-US" strike="noStrike" u="none">
                <a:solidFill>
                  <a:srgbClr val="000000"/>
                </a:solidFill>
                <a:latin typeface="Times New Roman"/>
                <a:ea typeface="Times New Roman"/>
                <a:cs typeface="Times New Roman"/>
                <a:sym typeface="Times New Roman"/>
              </a:rPr>
              <a:t>g 49)</a:t>
            </a:r>
            <a:endParaRPr sz="2400">
              <a:solidFill>
                <a:srgbClr val="AB3C19"/>
              </a:solidFill>
              <a:latin typeface="Times New Roman"/>
              <a:ea typeface="Times New Roman"/>
              <a:cs typeface="Times New Roman"/>
              <a:sym typeface="Times New Roman"/>
            </a:endParaRPr>
          </a:p>
        </p:txBody>
      </p:sp>
      <p:sp>
        <p:nvSpPr>
          <p:cNvPr id="1048601" name="Google Shape;104;p3"/>
          <p:cNvSpPr txBox="1"/>
          <p:nvPr>
            <p:ph type="body" idx="1"/>
          </p:nvPr>
        </p:nvSpPr>
        <p:spPr>
          <a:xfrm>
            <a:off x="468575" y="1203650"/>
            <a:ext cx="11157900" cy="5286000"/>
          </a:xfrm>
          <a:prstGeom prst="rect"/>
          <a:noFill/>
          <a:ln>
            <a:noFill/>
          </a:ln>
        </p:spPr>
        <p:txBody>
          <a:bodyPr anchor="t" anchorCtr="0" bIns="45700" lIns="91425" rIns="91425" spcFirstLastPara="1" tIns="45700" wrap="square">
            <a:normAutofit/>
          </a:bodyPr>
          <a:p>
            <a:pPr algn="l" indent="-170180" lvl="0" marL="228600" rtl="0">
              <a:lnSpc>
                <a:spcPct val="70000"/>
              </a:lnSpc>
              <a:spcBef>
                <a:spcPts val="0"/>
              </a:spcBef>
              <a:spcAft>
                <a:spcPts val="0"/>
              </a:spcAft>
              <a:buSzPts val="1576"/>
              <a:buChar char="•"/>
            </a:pPr>
            <a:r>
              <a:rPr sz="2020" lang="en-US">
                <a:solidFill>
                  <a:srgbClr val="212529"/>
                </a:solidFill>
                <a:latin typeface="Times New Roman"/>
                <a:ea typeface="Times New Roman"/>
                <a:cs typeface="Times New Roman"/>
                <a:sym typeface="Times New Roman"/>
              </a:rPr>
              <a:t>Construction of a .NET class piece by piece. </a:t>
            </a:r>
            <a:endParaRPr sz="2000"/>
          </a:p>
          <a:p>
            <a:pPr algn="l" indent="-170180" lvl="0" marL="228600" rtl="0">
              <a:lnSpc>
                <a:spcPct val="70000"/>
              </a:lnSpc>
              <a:spcBef>
                <a:spcPts val="1400"/>
              </a:spcBef>
              <a:spcAft>
                <a:spcPts val="0"/>
              </a:spcAft>
              <a:buSzPts val="1576"/>
              <a:buChar char="•"/>
            </a:pPr>
            <a:r>
              <a:rPr sz="2020" lang="en-US">
                <a:solidFill>
                  <a:srgbClr val="212529"/>
                </a:solidFill>
                <a:latin typeface="Times New Roman"/>
                <a:ea typeface="Times New Roman"/>
                <a:cs typeface="Times New Roman"/>
                <a:sym typeface="Times New Roman"/>
              </a:rPr>
              <a:t>This class will represent a product from the catalog of an e-commerce company. The Product class will store product data, and it will include the built-in functionality needed to generate a block of HTML that displays the product on a web page. </a:t>
            </a:r>
            <a:endParaRPr sz="2000"/>
          </a:p>
          <a:p>
            <a:pPr algn="l" indent="-170180" lvl="0" marL="228600" rtl="0">
              <a:lnSpc>
                <a:spcPct val="70000"/>
              </a:lnSpc>
              <a:spcBef>
                <a:spcPts val="1400"/>
              </a:spcBef>
              <a:spcAft>
                <a:spcPts val="0"/>
              </a:spcAft>
              <a:buSzPts val="1576"/>
              <a:buChar char="•"/>
            </a:pPr>
            <a:r>
              <a:rPr sz="2020" lang="en-US">
                <a:solidFill>
                  <a:srgbClr val="212529"/>
                </a:solidFill>
                <a:latin typeface="Times New Roman"/>
                <a:ea typeface="Times New Roman"/>
                <a:cs typeface="Times New Roman"/>
                <a:sym typeface="Times New Roman"/>
              </a:rPr>
              <a:t>When this class is complete, it will be able to put to work with a sample ASP.NET test page.</a:t>
            </a:r>
            <a:endParaRPr sz="2000"/>
          </a:p>
          <a:p>
            <a:pPr algn="l" indent="-170180" lvl="0" marL="228600" rtl="0">
              <a:lnSpc>
                <a:spcPct val="70000"/>
              </a:lnSpc>
              <a:spcBef>
                <a:spcPts val="1400"/>
              </a:spcBef>
              <a:spcAft>
                <a:spcPts val="0"/>
              </a:spcAft>
              <a:buSzPts val="1576"/>
              <a:buChar char="•"/>
            </a:pPr>
            <a:r>
              <a:rPr sz="2020" lang="en-US">
                <a:solidFill>
                  <a:srgbClr val="212529"/>
                </a:solidFill>
                <a:latin typeface="Times New Roman"/>
                <a:ea typeface="Times New Roman"/>
                <a:cs typeface="Times New Roman"/>
                <a:sym typeface="Times New Roman"/>
              </a:rPr>
              <a:t>After you’ve defined a class, the first step is to add some basic data. The next example defines three member variables that store information about the product—namely, its name, its price, and a URL that points to an image file:</a:t>
            </a:r>
            <a:endParaRPr sz="2000"/>
          </a:p>
          <a:p>
            <a:pPr algn="l" indent="0" lvl="0" marL="45720" rtl="0">
              <a:lnSpc>
                <a:spcPct val="70000"/>
              </a:lnSpc>
              <a:spcBef>
                <a:spcPts val="1400"/>
              </a:spcBef>
              <a:spcAft>
                <a:spcPts val="0"/>
              </a:spcAft>
              <a:buSzPts val="1776"/>
              <a:buNone/>
            </a:pPr>
            <a:r>
              <a:rPr sz="2020" lang="en-US">
                <a:solidFill>
                  <a:srgbClr val="212529"/>
                </a:solidFill>
                <a:latin typeface="Times New Roman"/>
                <a:ea typeface="Times New Roman"/>
                <a:cs typeface="Times New Roman"/>
                <a:sym typeface="Times New Roman"/>
              </a:rPr>
              <a:t>	</a:t>
            </a:r>
            <a:r>
              <a:rPr b="1" sz="2020" lang="en-US">
                <a:solidFill>
                  <a:srgbClr val="212529"/>
                </a:solidFill>
                <a:latin typeface="Times New Roman"/>
                <a:ea typeface="Times New Roman"/>
                <a:cs typeface="Times New Roman"/>
                <a:sym typeface="Times New Roman"/>
              </a:rPr>
              <a:t>public class Product</a:t>
            </a:r>
            <a:endParaRPr sz="2000"/>
          </a:p>
          <a:p>
            <a:pPr algn="l" indent="0" lvl="0" marL="45720" rtl="0">
              <a:lnSpc>
                <a:spcPct val="70000"/>
              </a:lnSpc>
              <a:spcBef>
                <a:spcPts val="1400"/>
              </a:spcBef>
              <a:spcAft>
                <a:spcPts val="0"/>
              </a:spcAft>
              <a:buSzPts val="1776"/>
              <a:buNone/>
            </a:pPr>
            <a:r>
              <a:rPr b="1" sz="2020" lang="en-US">
                <a:solidFill>
                  <a:srgbClr val="212529"/>
                </a:solidFill>
                <a:latin typeface="Times New Roman"/>
                <a:ea typeface="Times New Roman"/>
                <a:cs typeface="Times New Roman"/>
                <a:sym typeface="Times New Roman"/>
              </a:rPr>
              <a:t>	{</a:t>
            </a:r>
            <a:endParaRPr sz="2000"/>
          </a:p>
          <a:p>
            <a:pPr algn="l" indent="0" lvl="0" marL="45720" rtl="0">
              <a:lnSpc>
                <a:spcPct val="70000"/>
              </a:lnSpc>
              <a:spcBef>
                <a:spcPts val="1400"/>
              </a:spcBef>
              <a:spcAft>
                <a:spcPts val="0"/>
              </a:spcAft>
              <a:buSzPts val="1776"/>
              <a:buNone/>
            </a:pPr>
            <a:r>
              <a:rPr b="1" sz="2020" lang="en-US">
                <a:solidFill>
                  <a:srgbClr val="212529"/>
                </a:solidFill>
                <a:latin typeface="Times New Roman"/>
                <a:ea typeface="Times New Roman"/>
                <a:cs typeface="Times New Roman"/>
                <a:sym typeface="Times New Roman"/>
              </a:rPr>
              <a:t>	    private string name;</a:t>
            </a:r>
            <a:endParaRPr sz="2000"/>
          </a:p>
          <a:p>
            <a:pPr algn="l" indent="0" lvl="0" marL="45720" rtl="0">
              <a:lnSpc>
                <a:spcPct val="70000"/>
              </a:lnSpc>
              <a:spcBef>
                <a:spcPts val="1400"/>
              </a:spcBef>
              <a:spcAft>
                <a:spcPts val="0"/>
              </a:spcAft>
              <a:buSzPts val="1776"/>
              <a:buNone/>
            </a:pPr>
            <a:r>
              <a:rPr b="1" sz="2020" lang="en-US">
                <a:solidFill>
                  <a:srgbClr val="212529"/>
                </a:solidFill>
                <a:latin typeface="Times New Roman"/>
                <a:ea typeface="Times New Roman"/>
                <a:cs typeface="Times New Roman"/>
                <a:sym typeface="Times New Roman"/>
              </a:rPr>
              <a:t>	    private decimal price;</a:t>
            </a:r>
            <a:endParaRPr sz="2000"/>
          </a:p>
          <a:p>
            <a:pPr algn="l" indent="0" lvl="0" marL="45720" rtl="0">
              <a:lnSpc>
                <a:spcPct val="70000"/>
              </a:lnSpc>
              <a:spcBef>
                <a:spcPts val="1400"/>
              </a:spcBef>
              <a:spcAft>
                <a:spcPts val="0"/>
              </a:spcAft>
              <a:buSzPts val="1776"/>
              <a:buNone/>
            </a:pPr>
            <a:r>
              <a:rPr b="1" sz="2020" lang="en-US">
                <a:solidFill>
                  <a:srgbClr val="212529"/>
                </a:solidFill>
                <a:latin typeface="Times New Roman"/>
                <a:ea typeface="Times New Roman"/>
                <a:cs typeface="Times New Roman"/>
                <a:sym typeface="Times New Roman"/>
              </a:rPr>
              <a:t>	    private string imageUrl;</a:t>
            </a:r>
            <a:endParaRPr sz="2000"/>
          </a:p>
          <a:p>
            <a:pPr algn="l" indent="0" lvl="0" marL="45720" rtl="0">
              <a:lnSpc>
                <a:spcPct val="70000"/>
              </a:lnSpc>
              <a:spcBef>
                <a:spcPts val="1400"/>
              </a:spcBef>
              <a:spcAft>
                <a:spcPts val="0"/>
              </a:spcAft>
              <a:buSzPts val="1776"/>
              <a:buNone/>
            </a:pPr>
            <a:r>
              <a:rPr b="1" sz="2020" lang="en-US">
                <a:solidFill>
                  <a:srgbClr val="212529"/>
                </a:solidFill>
                <a:latin typeface="Times New Roman"/>
                <a:ea typeface="Times New Roman"/>
                <a:cs typeface="Times New Roman"/>
                <a:sym typeface="Times New Roman"/>
              </a:rPr>
              <a:t>	}</a:t>
            </a:r>
            <a:endParaRPr b="1" sz="2020">
              <a:solidFill>
                <a:srgbClr val="21252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Shape 108"/>
        <p:cNvGrpSpPr/>
        <p:nvPr/>
      </p:nvGrpSpPr>
      <p:grpSpPr>
        <a:xfrm>
          <a:off x="0" y="0"/>
          <a:ext cx="0" cy="0"/>
          <a:chOff x="0" y="0"/>
          <a:chExt cx="0" cy="0"/>
        </a:xfrm>
      </p:grpSpPr>
      <p:sp>
        <p:nvSpPr>
          <p:cNvPr id="1048604" name="Google Shape;109;p4"/>
          <p:cNvSpPr txBox="1"/>
          <p:nvPr>
            <p:ph type="body" idx="1"/>
          </p:nvPr>
        </p:nvSpPr>
        <p:spPr>
          <a:xfrm>
            <a:off x="381965" y="466531"/>
            <a:ext cx="11424211" cy="6080043"/>
          </a:xfrm>
          <a:prstGeom prst="rect"/>
          <a:noFill/>
          <a:ln>
            <a:noFill/>
          </a:ln>
        </p:spPr>
        <p:txBody>
          <a:bodyPr anchor="t" anchorCtr="0" bIns="45700" lIns="91425" rIns="91425" spcFirstLastPara="1" tIns="45700" wrap="square">
            <a:normAutofit/>
          </a:bodyPr>
          <a:p>
            <a:pPr algn="l" indent="-182880" lvl="0" marL="228600" rtl="0">
              <a:lnSpc>
                <a:spcPct val="80000"/>
              </a:lnSpc>
              <a:spcBef>
                <a:spcPts val="0"/>
              </a:spcBef>
              <a:spcAft>
                <a:spcPts val="0"/>
              </a:spcAft>
              <a:buSzPts val="1628"/>
              <a:buChar char="•"/>
            </a:pPr>
            <a:r>
              <a:rPr sz="2035" lang="en-US">
                <a:solidFill>
                  <a:srgbClr val="212529"/>
                </a:solidFill>
                <a:latin typeface="Times New Roman"/>
                <a:ea typeface="Times New Roman"/>
                <a:cs typeface="Times New Roman"/>
                <a:sym typeface="Times New Roman"/>
              </a:rPr>
              <a:t>A member variable (or field) is declared as part of a class. It’s available to all the methods in the class, and it lives as long as the containing object lives.</a:t>
            </a:r>
          </a:p>
          <a:p>
            <a:pPr algn="l" indent="0" lvl="0" marL="4572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When you create a member variable, you set its accessibility. </a:t>
            </a:r>
          </a:p>
          <a:p>
            <a:pPr algn="l" indent="0" lvl="0" marL="4572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accessibility determines whether other parts of your code will be able to read and alter this variable.</a:t>
            </a:r>
          </a:p>
          <a:p>
            <a:pPr algn="l" indent="0" lvl="0" marL="4572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 For example, if ClassA contains a private variable, the code in ClassB will not be able to read or modify it. Only the code in ClassA will have that ability. On the other hand, if ObjectA has a public variable, any other object in your application is free to read and alter the information it contains.</a:t>
            </a:r>
          </a:p>
          <a:p>
            <a:pPr algn="l" indent="0" lvl="0" marL="4572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In a simple ASP.NET application, most of the variables will be private because the majority of the code will be self-contained in a single web page class.</a:t>
            </a:r>
          </a:p>
          <a:p>
            <a:pPr algn="l" indent="0" lvl="0" marL="45720" rtl="0">
              <a:lnSpc>
                <a:spcPct val="80000"/>
              </a:lnSpc>
              <a:spcBef>
                <a:spcPts val="1400"/>
              </a:spcBef>
              <a:spcAft>
                <a:spcPts val="0"/>
              </a:spcAft>
              <a:buSzPts val="1628"/>
              <a:buNone/>
            </a:pPr>
            <a:r>
              <a:t/>
            </a:r>
            <a:endParaRPr sz="2035">
              <a:solidFill>
                <a:srgbClr val="212529"/>
              </a:solidFill>
              <a:latin typeface="Times New Roman"/>
              <a:ea typeface="Times New Roman"/>
              <a:cs typeface="Times New Roman"/>
              <a:sym typeface="Times New Roman"/>
            </a:endParaRPr>
          </a:p>
          <a:p>
            <a:pPr algn="l" indent="-182880" lvl="0" marL="228600" rtl="0">
              <a:lnSpc>
                <a:spcPct val="8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accessibility keywords don’t apply only to variables. They also apply to methods, properties, and events.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Shape 113"/>
        <p:cNvGrpSpPr/>
        <p:nvPr/>
      </p:nvGrpSpPr>
      <p:grpSpPr>
        <a:xfrm>
          <a:off x="0" y="0"/>
          <a:ext cx="0" cy="0"/>
          <a:chOff x="0" y="0"/>
          <a:chExt cx="0" cy="0"/>
        </a:xfrm>
      </p:grpSpPr>
      <p:pic>
        <p:nvPicPr>
          <p:cNvPr id="2097152" name="Google Shape;114;p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821635" y="689113"/>
            <a:ext cx="10442713" cy="5208104"/>
          </a:xfrm>
          <a:prstGeom prst="rect"/>
          <a:noFill/>
          <a:ln w="12700"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Shape 119"/>
        <p:cNvGrpSpPr/>
        <p:nvPr/>
      </p:nvGrpSpPr>
      <p:grpSpPr>
        <a:xfrm>
          <a:off x="0" y="0"/>
          <a:ext cx="0" cy="0"/>
          <a:chOff x="0" y="0"/>
          <a:chExt cx="0" cy="0"/>
        </a:xfrm>
      </p:grpSpPr>
      <p:sp>
        <p:nvSpPr>
          <p:cNvPr id="1048609" name="Google Shape;120;g139fc67a1b8_0_0"/>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t/>
            </a:r>
          </a:p>
        </p:txBody>
      </p:sp>
      <p:sp>
        <p:nvSpPr>
          <p:cNvPr id="1048610" name="Google Shape;121;g139fc67a1b8_0_0"/>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pic>
        <p:nvPicPr>
          <p:cNvPr id="2097153" name="Google Shape;122;g139fc67a1b8_0_0"/>
          <p:cNvPicPr preferRelativeResize="0">
            <a:picLocks/>
          </p:cNvPicPr>
          <p:nvPr/>
        </p:nvPicPr>
        <p:blipFill>
          <a:blip xmlns:r="http://schemas.openxmlformats.org/officeDocument/2006/relationships" r:embed="rId1">
            <a:alphaModFix/>
          </a:blip>
          <a:stretch>
            <a:fillRect/>
          </a:stretch>
        </p:blipFill>
        <p:spPr>
          <a:xfrm>
            <a:off x="3282350" y="363088"/>
            <a:ext cx="6003976" cy="6131824"/>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Shape 127"/>
        <p:cNvGrpSpPr/>
        <p:nvPr/>
      </p:nvGrpSpPr>
      <p:grpSpPr>
        <a:xfrm>
          <a:off x="0" y="0"/>
          <a:ext cx="0" cy="0"/>
          <a:chOff x="0" y="0"/>
          <a:chExt cx="0" cy="0"/>
        </a:xfrm>
      </p:grpSpPr>
      <p:sp>
        <p:nvSpPr>
          <p:cNvPr id="1048614" name="Google Shape;128;g139fc67a1b8_0_7"/>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t/>
            </a:r>
          </a:p>
        </p:txBody>
      </p:sp>
      <p:sp>
        <p:nvSpPr>
          <p:cNvPr id="1048615" name="Google Shape;129;g139fc67a1b8_0_7"/>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None/>
            </a:pPr>
            <a:r>
              <a:t/>
            </a:r>
          </a:p>
        </p:txBody>
      </p:sp>
      <p:pic>
        <p:nvPicPr>
          <p:cNvPr id="2097154" name="Google Shape;130;g139fc67a1b8_0_7"/>
          <p:cNvPicPr preferRelativeResize="0">
            <a:picLocks/>
          </p:cNvPicPr>
          <p:nvPr/>
        </p:nvPicPr>
        <p:blipFill>
          <a:blip xmlns:r="http://schemas.openxmlformats.org/officeDocument/2006/relationships" r:embed="rId1">
            <a:alphaModFix/>
          </a:blip>
          <a:stretch>
            <a:fillRect/>
          </a:stretch>
        </p:blipFill>
        <p:spPr>
          <a:xfrm>
            <a:off x="2214225" y="363375"/>
            <a:ext cx="7447476" cy="588162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Shape 134"/>
        <p:cNvGrpSpPr/>
        <p:nvPr/>
      </p:nvGrpSpPr>
      <p:grpSpPr>
        <a:xfrm>
          <a:off x="0" y="0"/>
          <a:ext cx="0" cy="0"/>
          <a:chOff x="0" y="0"/>
          <a:chExt cx="0" cy="0"/>
        </a:xfrm>
      </p:grpSpPr>
      <p:sp>
        <p:nvSpPr>
          <p:cNvPr id="1048619" name="Google Shape;135;p6"/>
          <p:cNvSpPr txBox="1"/>
          <p:nvPr>
            <p:ph type="body" idx="1"/>
          </p:nvPr>
        </p:nvSpPr>
        <p:spPr>
          <a:xfrm>
            <a:off x="381965" y="393539"/>
            <a:ext cx="11435787" cy="6227180"/>
          </a:xfrm>
          <a:prstGeom prst="rect"/>
          <a:noFill/>
          <a:ln>
            <a:noFill/>
          </a:ln>
        </p:spPr>
        <p:txBody>
          <a:bodyPr anchor="t" anchorCtr="0" bIns="45700" lIns="91425" rIns="91425" spcFirstLastPara="1" tIns="45700" wrap="square">
            <a:normAutofit/>
          </a:bodyPr>
          <a:p>
            <a:pPr algn="l" indent="0" lvl="0" marL="45720" rtl="0">
              <a:lnSpc>
                <a:spcPct val="80000"/>
              </a:lnSpc>
              <a:spcBef>
                <a:spcPts val="0"/>
              </a:spcBef>
              <a:spcAft>
                <a:spcPts val="0"/>
              </a:spcAft>
              <a:buSzPts val="2240"/>
              <a:buNone/>
            </a:pPr>
            <a:r>
              <a:rPr b="1" sz="2800" lang="en-US">
                <a:solidFill>
                  <a:srgbClr val="212529"/>
                </a:solidFill>
                <a:latin typeface="Times New Roman"/>
                <a:ea typeface="Times New Roman"/>
                <a:cs typeface="Times New Roman"/>
                <a:sym typeface="Times New Roman"/>
              </a:rPr>
              <a:t>Creating an Object</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When creating an object, you need to specify the </a:t>
            </a:r>
            <a:r>
              <a:rPr b="1" lang="en-US">
                <a:solidFill>
                  <a:srgbClr val="212529"/>
                </a:solidFill>
                <a:latin typeface="Times New Roman"/>
                <a:ea typeface="Times New Roman"/>
                <a:cs typeface="Times New Roman"/>
                <a:sym typeface="Times New Roman"/>
              </a:rPr>
              <a:t>new</a:t>
            </a:r>
            <a:r>
              <a:rPr lang="en-US">
                <a:solidFill>
                  <a:srgbClr val="212529"/>
                </a:solidFill>
                <a:latin typeface="Times New Roman"/>
                <a:ea typeface="Times New Roman"/>
                <a:cs typeface="Times New Roman"/>
                <a:sym typeface="Times New Roman"/>
              </a:rPr>
              <a:t> keyword. </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new keyword instantiates the object, which means it grabs on to a piece of memory and creates the object there. </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If you declare a variable for your object but don’t use the new keyword to actually instantiate it, you’ll receive the infamous “null reference” error when you try to use your object. That’s because the object you’re attempting to use doesn’t exist, and your variable doesn’t point to anything at all.</a:t>
            </a:r>
          </a:p>
          <a:p>
            <a:pPr algn="l" indent="-182880" lvl="0" marL="228600" rtl="0">
              <a:lnSpc>
                <a:spcPct val="8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The following code snippet creates an object based on the Product class and then releases it:</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Product saleProduct = new Product();</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Optionally you could do this in two steps:</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Product saleProduct;</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saleProduct = new Product();</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 Now release the object from memory.</a:t>
            </a:r>
          </a:p>
          <a:p>
            <a:pPr algn="l" indent="0" lvl="0" marL="45720" rtl="0">
              <a:lnSpc>
                <a:spcPct val="8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saleProduct = null;</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Shape 139"/>
        <p:cNvGrpSpPr/>
        <p:nvPr/>
      </p:nvGrpSpPr>
      <p:grpSpPr>
        <a:xfrm>
          <a:off x="0" y="0"/>
          <a:ext cx="0" cy="0"/>
          <a:chOff x="0" y="0"/>
          <a:chExt cx="0" cy="0"/>
        </a:xfrm>
      </p:grpSpPr>
      <p:sp>
        <p:nvSpPr>
          <p:cNvPr id="1048622" name="Google Shape;140;p7"/>
          <p:cNvSpPr txBox="1"/>
          <p:nvPr>
            <p:ph type="body" idx="1"/>
          </p:nvPr>
        </p:nvSpPr>
        <p:spPr>
          <a:xfrm>
            <a:off x="405114" y="451413"/>
            <a:ext cx="11343190" cy="5822065"/>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Objects are also released when your application ends. </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In an ASP.NET web page, your application is given only a few seconds to live. After the web page is rendered to HTML, the application ends, and all objects are automatically released.</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c2d0dc6ab0a94a34bc62bb73385983da</vt:lpwstr>
  </property>
</Properties>
</file>