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Lst>
  <p:sldSz type="screen16x9" cy="6858000" cx="12192000"/>
  <p:notesSz cx="6858000" cy="9144000"/>
  <p:embeddedFontLst>
    <p:embeddedFont>
      <p:font typeface="Corbel"/>
      <p:regular r:id="rId23"/>
      <p:bold r:id="rId24"/>
      <p:italic r:id="rId25"/>
      <p:boldItalic r:id="rId2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font" Target="fonts/font1.fntdata"/><Relationship Id="rId24" Type="http://schemas.openxmlformats.org/officeDocument/2006/relationships/font" Target="fonts/font2.fntdata"/><Relationship Id="rId25" Type="http://schemas.openxmlformats.org/officeDocument/2006/relationships/font" Target="fonts/font3.fntdata"/><Relationship Id="rId26" Type="http://schemas.openxmlformats.org/officeDocument/2006/relationships/font" Target="fonts/font4.fntdata"/><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05" name="Shape 2"/>
        <p:cNvGrpSpPr/>
        <p:nvPr/>
      </p:nvGrpSpPr>
      <p:grpSpPr>
        <a:xfrm>
          <a:off x="0" y="0"/>
          <a:ext cx="0" cy="0"/>
          <a:chOff x="0" y="0"/>
          <a:chExt cx="0" cy="0"/>
        </a:xfrm>
      </p:grpSpPr>
      <p:sp>
        <p:nvSpPr>
          <p:cNvPr id="1048703"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04"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05"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6"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07"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08"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8"/>
        <p:cNvGrpSpPr/>
        <p:nvPr/>
      </p:nvGrpSpPr>
      <p:grpSpPr>
        <a:xfrm>
          <a:off x="0" y="0"/>
          <a:ext cx="0" cy="0"/>
          <a:chOff x="0" y="0"/>
          <a:chExt cx="0" cy="0"/>
        </a:xfrm>
      </p:grpSpPr>
      <p:sp>
        <p:nvSpPr>
          <p:cNvPr id="1048589" name="Google Shape;89;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90;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91;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44"/>
        <p:cNvGrpSpPr/>
        <p:nvPr/>
      </p:nvGrpSpPr>
      <p:grpSpPr>
        <a:xfrm>
          <a:off x="0" y="0"/>
          <a:ext cx="0" cy="0"/>
          <a:chOff x="0" y="0"/>
          <a:chExt cx="0" cy="0"/>
        </a:xfrm>
      </p:grpSpPr>
      <p:sp>
        <p:nvSpPr>
          <p:cNvPr id="1048623" name="Google Shape;145;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4" name="Google Shape;146;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50"/>
        <p:cNvGrpSpPr/>
        <p:nvPr/>
      </p:nvGrpSpPr>
      <p:grpSpPr>
        <a:xfrm>
          <a:off x="0" y="0"/>
          <a:ext cx="0" cy="0"/>
          <a:chOff x="0" y="0"/>
          <a:chExt cx="0" cy="0"/>
        </a:xfrm>
      </p:grpSpPr>
      <p:sp>
        <p:nvSpPr>
          <p:cNvPr id="1048626" name="Google Shape;151;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7" name="Google Shape;152;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55"/>
        <p:cNvGrpSpPr/>
        <p:nvPr/>
      </p:nvGrpSpPr>
      <p:grpSpPr>
        <a:xfrm>
          <a:off x="0" y="0"/>
          <a:ext cx="0" cy="0"/>
          <a:chOff x="0" y="0"/>
          <a:chExt cx="0" cy="0"/>
        </a:xfrm>
      </p:grpSpPr>
      <p:sp>
        <p:nvSpPr>
          <p:cNvPr id="1048629" name="Google Shape;156;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0" name="Google Shape;157;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1" name="Google Shape;158;p10: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61"/>
        <p:cNvGrpSpPr/>
        <p:nvPr/>
      </p:nvGrpSpPr>
      <p:grpSpPr>
        <a:xfrm>
          <a:off x="0" y="0"/>
          <a:ext cx="0" cy="0"/>
          <a:chOff x="0" y="0"/>
          <a:chExt cx="0" cy="0"/>
        </a:xfrm>
      </p:grpSpPr>
      <p:sp>
        <p:nvSpPr>
          <p:cNvPr id="1048633" name="Google Shape;162;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4" name="Google Shape;163;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167"/>
        <p:cNvGrpSpPr/>
        <p:nvPr/>
      </p:nvGrpSpPr>
      <p:grpSpPr>
        <a:xfrm>
          <a:off x="0" y="0"/>
          <a:ext cx="0" cy="0"/>
          <a:chOff x="0" y="0"/>
          <a:chExt cx="0" cy="0"/>
        </a:xfrm>
      </p:grpSpPr>
      <p:sp>
        <p:nvSpPr>
          <p:cNvPr id="1048636" name="Google Shape;168;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7" name="Google Shape;169;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172"/>
        <p:cNvGrpSpPr/>
        <p:nvPr/>
      </p:nvGrpSpPr>
      <p:grpSpPr>
        <a:xfrm>
          <a:off x="0" y="0"/>
          <a:ext cx="0" cy="0"/>
          <a:chOff x="0" y="0"/>
          <a:chExt cx="0" cy="0"/>
        </a:xfrm>
      </p:grpSpPr>
      <p:sp>
        <p:nvSpPr>
          <p:cNvPr id="1048638" name="Google Shape;173;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9" name="Google Shape;174;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178"/>
        <p:cNvGrpSpPr/>
        <p:nvPr/>
      </p:nvGrpSpPr>
      <p:grpSpPr>
        <a:xfrm>
          <a:off x="0" y="0"/>
          <a:ext cx="0" cy="0"/>
          <a:chOff x="0" y="0"/>
          <a:chExt cx="0" cy="0"/>
        </a:xfrm>
      </p:grpSpPr>
      <p:sp>
        <p:nvSpPr>
          <p:cNvPr id="1048641" name="Google Shape;179;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2" name="Google Shape;180;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184"/>
        <p:cNvGrpSpPr/>
        <p:nvPr/>
      </p:nvGrpSpPr>
      <p:grpSpPr>
        <a:xfrm>
          <a:off x="0" y="0"/>
          <a:ext cx="0" cy="0"/>
          <a:chOff x="0" y="0"/>
          <a:chExt cx="0" cy="0"/>
        </a:xfrm>
      </p:grpSpPr>
      <p:sp>
        <p:nvSpPr>
          <p:cNvPr id="1048643" name="Google Shape;185;p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4" name="Google Shape;186;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190"/>
        <p:cNvGrpSpPr/>
        <p:nvPr/>
      </p:nvGrpSpPr>
      <p:grpSpPr>
        <a:xfrm>
          <a:off x="0" y="0"/>
          <a:ext cx="0" cy="0"/>
          <a:chOff x="0" y="0"/>
          <a:chExt cx="0" cy="0"/>
        </a:xfrm>
      </p:grpSpPr>
      <p:sp>
        <p:nvSpPr>
          <p:cNvPr id="1048646" name="Google Shape;191;p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7" name="Google Shape;192;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195"/>
        <p:cNvGrpSpPr/>
        <p:nvPr/>
      </p:nvGrpSpPr>
      <p:grpSpPr>
        <a:xfrm>
          <a:off x="0" y="0"/>
          <a:ext cx="0" cy="0"/>
          <a:chOff x="0" y="0"/>
          <a:chExt cx="0" cy="0"/>
        </a:xfrm>
      </p:grpSpPr>
      <p:sp>
        <p:nvSpPr>
          <p:cNvPr id="1048650" name="Google Shape;196;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1" name="Google Shape;197;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94"/>
        <p:cNvGrpSpPr/>
        <p:nvPr/>
      </p:nvGrpSpPr>
      <p:grpSpPr>
        <a:xfrm>
          <a:off x="0" y="0"/>
          <a:ext cx="0" cy="0"/>
          <a:chOff x="0" y="0"/>
          <a:chExt cx="0" cy="0"/>
        </a:xfrm>
      </p:grpSpPr>
      <p:sp>
        <p:nvSpPr>
          <p:cNvPr id="1048599" name="Google Shape;95;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96;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201"/>
        <p:cNvGrpSpPr/>
        <p:nvPr/>
      </p:nvGrpSpPr>
      <p:grpSpPr>
        <a:xfrm>
          <a:off x="0" y="0"/>
          <a:ext cx="0" cy="0"/>
          <a:chOff x="0" y="0"/>
          <a:chExt cx="0" cy="0"/>
        </a:xfrm>
      </p:grpSpPr>
      <p:sp>
        <p:nvSpPr>
          <p:cNvPr id="1048653" name="Google Shape;202;p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4" name="Google Shape;203;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00"/>
        <p:cNvGrpSpPr/>
        <p:nvPr/>
      </p:nvGrpSpPr>
      <p:grpSpPr>
        <a:xfrm>
          <a:off x="0" y="0"/>
          <a:ext cx="0" cy="0"/>
          <a:chOff x="0" y="0"/>
          <a:chExt cx="0" cy="0"/>
        </a:xfrm>
      </p:grpSpPr>
      <p:sp>
        <p:nvSpPr>
          <p:cNvPr id="1048601" name="Google Shape;101;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2" name="Google Shape;102;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06"/>
        <p:cNvGrpSpPr/>
        <p:nvPr/>
      </p:nvGrpSpPr>
      <p:grpSpPr>
        <a:xfrm>
          <a:off x="0" y="0"/>
          <a:ext cx="0" cy="0"/>
          <a:chOff x="0" y="0"/>
          <a:chExt cx="0" cy="0"/>
        </a:xfrm>
      </p:grpSpPr>
      <p:sp>
        <p:nvSpPr>
          <p:cNvPr id="1048603" name="Google Shape;107;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08;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12"/>
        <p:cNvGrpSpPr/>
        <p:nvPr/>
      </p:nvGrpSpPr>
      <p:grpSpPr>
        <a:xfrm>
          <a:off x="0" y="0"/>
          <a:ext cx="0" cy="0"/>
          <a:chOff x="0" y="0"/>
          <a:chExt cx="0" cy="0"/>
        </a:xfrm>
      </p:grpSpPr>
      <p:sp>
        <p:nvSpPr>
          <p:cNvPr id="1048605" name="Google Shape;113;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6" name="Google Shape;114;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18"/>
        <p:cNvGrpSpPr/>
        <p:nvPr/>
      </p:nvGrpSpPr>
      <p:grpSpPr>
        <a:xfrm>
          <a:off x="0" y="0"/>
          <a:ext cx="0" cy="0"/>
          <a:chOff x="0" y="0"/>
          <a:chExt cx="0" cy="0"/>
        </a:xfrm>
      </p:grpSpPr>
      <p:sp>
        <p:nvSpPr>
          <p:cNvPr id="1048607" name="Google Shape;119;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20;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24"/>
        <p:cNvGrpSpPr/>
        <p:nvPr/>
      </p:nvGrpSpPr>
      <p:grpSpPr>
        <a:xfrm>
          <a:off x="0" y="0"/>
          <a:ext cx="0" cy="0"/>
          <a:chOff x="0" y="0"/>
          <a:chExt cx="0" cy="0"/>
        </a:xfrm>
      </p:grpSpPr>
      <p:sp>
        <p:nvSpPr>
          <p:cNvPr id="1048610" name="Google Shape;125;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1" name="Google Shape;126;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29"/>
        <p:cNvGrpSpPr/>
        <p:nvPr/>
      </p:nvGrpSpPr>
      <p:grpSpPr>
        <a:xfrm>
          <a:off x="0" y="0"/>
          <a:ext cx="0" cy="0"/>
          <a:chOff x="0" y="0"/>
          <a:chExt cx="0" cy="0"/>
        </a:xfrm>
      </p:grpSpPr>
      <p:sp>
        <p:nvSpPr>
          <p:cNvPr id="1048614" name="Google Shape;130;g13ae5730d6e_0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15" name="Google Shape;131;g13ae5730d6e_0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6" name="Google Shape;132;g13ae5730d6e_0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37"/>
        <p:cNvGrpSpPr/>
        <p:nvPr/>
      </p:nvGrpSpPr>
      <p:grpSpPr>
        <a:xfrm>
          <a:off x="0" y="0"/>
          <a:ext cx="0" cy="0"/>
          <a:chOff x="0" y="0"/>
          <a:chExt cx="0" cy="0"/>
        </a:xfrm>
      </p:grpSpPr>
      <p:sp>
        <p:nvSpPr>
          <p:cNvPr id="1048618" name="Google Shape;138;g13ae5730d6e_0_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19" name="Google Shape;139;g13ae5730d6e_0_8: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0" name="Google Shape;140;g13ae5730d6e_0_8: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6"/>
        <p:cNvGrpSpPr/>
        <p:nvPr/>
      </p:nvGrpSpPr>
      <p:grpSpPr>
        <a:xfrm>
          <a:off x="0" y="0"/>
          <a:ext cx="0" cy="0"/>
          <a:chOff x="0" y="0"/>
          <a:chExt cx="0" cy="0"/>
        </a:xfrm>
      </p:grpSpPr>
      <p:sp>
        <p:nvSpPr>
          <p:cNvPr id="1048582" name="Google Shape;17;p20"/>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20"/>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20"/>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2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2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2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20"/>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99" name="Shape 76"/>
        <p:cNvGrpSpPr/>
        <p:nvPr/>
      </p:nvGrpSpPr>
      <p:grpSpPr>
        <a:xfrm>
          <a:off x="0" y="0"/>
          <a:ext cx="0" cy="0"/>
          <a:chOff x="0" y="0"/>
          <a:chExt cx="0" cy="0"/>
        </a:xfrm>
      </p:grpSpPr>
      <p:sp>
        <p:nvSpPr>
          <p:cNvPr id="1048670" name="Google Shape;77;p29"/>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1" name="Google Shape;78;p29"/>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72" name="Google Shape;79;p2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3" name="Google Shape;80;p2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81;p2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97" name="Shape 82"/>
        <p:cNvGrpSpPr/>
        <p:nvPr/>
      </p:nvGrpSpPr>
      <p:grpSpPr>
        <a:xfrm>
          <a:off x="0" y="0"/>
          <a:ext cx="0" cy="0"/>
          <a:chOff x="0" y="0"/>
          <a:chExt cx="0" cy="0"/>
        </a:xfrm>
      </p:grpSpPr>
      <p:sp>
        <p:nvSpPr>
          <p:cNvPr id="1048659" name="Google Shape;83;p30"/>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0" name="Google Shape;84;p30"/>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61" name="Google Shape;85;p3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2" name="Google Shape;86;p3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3" name="Google Shape;87;p3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8" name="Shape 24"/>
        <p:cNvGrpSpPr/>
        <p:nvPr/>
      </p:nvGrpSpPr>
      <p:grpSpPr>
        <a:xfrm>
          <a:off x="0" y="0"/>
          <a:ext cx="0" cy="0"/>
          <a:chOff x="0" y="0"/>
          <a:chExt cx="0" cy="0"/>
        </a:xfrm>
      </p:grpSpPr>
      <p:sp>
        <p:nvSpPr>
          <p:cNvPr id="1048592" name="Google Shape;25;p21"/>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3" name="Google Shape;26;p21"/>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8;p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9;p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00" name="Shape 30"/>
        <p:cNvGrpSpPr/>
        <p:nvPr/>
      </p:nvGrpSpPr>
      <p:grpSpPr>
        <a:xfrm>
          <a:off x="0" y="0"/>
          <a:ext cx="0" cy="0"/>
          <a:chOff x="0" y="0"/>
          <a:chExt cx="0" cy="0"/>
        </a:xfrm>
      </p:grpSpPr>
      <p:sp>
        <p:nvSpPr>
          <p:cNvPr id="1048675" name="Google Shape;31;p22"/>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6" name="Google Shape;32;p22"/>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677" name="Google Shape;33;p2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8" name="Google Shape;34;p2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9" name="Google Shape;35;p2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36;p22"/>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01" name="Shape 37"/>
        <p:cNvGrpSpPr/>
        <p:nvPr/>
      </p:nvGrpSpPr>
      <p:grpSpPr>
        <a:xfrm>
          <a:off x="0" y="0"/>
          <a:ext cx="0" cy="0"/>
          <a:chOff x="0" y="0"/>
          <a:chExt cx="0" cy="0"/>
        </a:xfrm>
      </p:grpSpPr>
      <p:sp>
        <p:nvSpPr>
          <p:cNvPr id="1048680" name="Google Shape;38;p2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1" name="Google Shape;39;p23"/>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2" name="Google Shape;40;p23"/>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3" name="Google Shape;41;p2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4" name="Google Shape;42;p2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43;p2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02" name="Shape 44"/>
        <p:cNvGrpSpPr/>
        <p:nvPr/>
      </p:nvGrpSpPr>
      <p:grpSpPr>
        <a:xfrm>
          <a:off x="0" y="0"/>
          <a:ext cx="0" cy="0"/>
          <a:chOff x="0" y="0"/>
          <a:chExt cx="0" cy="0"/>
        </a:xfrm>
      </p:grpSpPr>
      <p:sp>
        <p:nvSpPr>
          <p:cNvPr id="1048686" name="Google Shape;45;p2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7" name="Google Shape;46;p24"/>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688" name="Google Shape;47;p24"/>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9" name="Google Shape;48;p24"/>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690" name="Google Shape;49;p24"/>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91" name="Google Shape;50;p2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2" name="Google Shape;51;p2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3" name="Google Shape;52;p2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96" name="Shape 53"/>
        <p:cNvGrpSpPr/>
        <p:nvPr/>
      </p:nvGrpSpPr>
      <p:grpSpPr>
        <a:xfrm>
          <a:off x="0" y="0"/>
          <a:ext cx="0" cy="0"/>
          <a:chOff x="0" y="0"/>
          <a:chExt cx="0" cy="0"/>
        </a:xfrm>
      </p:grpSpPr>
      <p:sp>
        <p:nvSpPr>
          <p:cNvPr id="1048655" name="Google Shape;54;p2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6" name="Google Shape;55;p2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7" name="Google Shape;56;p2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8" name="Google Shape;57;p2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03" name="Shape 58"/>
        <p:cNvGrpSpPr/>
        <p:nvPr/>
      </p:nvGrpSpPr>
      <p:grpSpPr>
        <a:xfrm>
          <a:off x="0" y="0"/>
          <a:ext cx="0" cy="0"/>
          <a:chOff x="0" y="0"/>
          <a:chExt cx="0" cy="0"/>
        </a:xfrm>
      </p:grpSpPr>
      <p:sp>
        <p:nvSpPr>
          <p:cNvPr id="1048694" name="Google Shape;59;p2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5" name="Google Shape;60;p2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6" name="Google Shape;61;p2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04" name="Shape 62"/>
        <p:cNvGrpSpPr/>
        <p:nvPr/>
      </p:nvGrpSpPr>
      <p:grpSpPr>
        <a:xfrm>
          <a:off x="0" y="0"/>
          <a:ext cx="0" cy="0"/>
          <a:chOff x="0" y="0"/>
          <a:chExt cx="0" cy="0"/>
        </a:xfrm>
      </p:grpSpPr>
      <p:sp>
        <p:nvSpPr>
          <p:cNvPr id="1048697" name="Google Shape;63;p27"/>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8" name="Google Shape;64;p27"/>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699" name="Google Shape;65;p27"/>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00" name="Google Shape;66;p2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1" name="Google Shape;67;p2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2" name="Google Shape;68;p2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98" name="Shape 69"/>
        <p:cNvGrpSpPr/>
        <p:nvPr/>
      </p:nvGrpSpPr>
      <p:grpSpPr>
        <a:xfrm>
          <a:off x="0" y="0"/>
          <a:ext cx="0" cy="0"/>
          <a:chOff x="0" y="0"/>
          <a:chExt cx="0" cy="0"/>
        </a:xfrm>
      </p:grpSpPr>
      <p:sp>
        <p:nvSpPr>
          <p:cNvPr id="1048664" name="Google Shape;70;p28"/>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5" name="Google Shape;71;p28"/>
          <p:cNvSpPr/>
          <p:nvPr>
            <p:ph type="pic" idx="2"/>
          </p:nvPr>
        </p:nvSpPr>
        <p:spPr>
          <a:xfrm>
            <a:off x="5413248" y="1069847"/>
            <a:ext cx="6099048" cy="4800600"/>
          </a:xfrm>
          <a:prstGeom prst="rect"/>
          <a:noFill/>
          <a:ln>
            <a:noFill/>
          </a:ln>
        </p:spPr>
      </p:sp>
      <p:sp>
        <p:nvSpPr>
          <p:cNvPr id="1048666" name="Google Shape;72;p28"/>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667" name="Google Shape;73;p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8" name="Google Shape;74;p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75;p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2" name="Shape 9"/>
        <p:cNvGrpSpPr/>
        <p:nvPr/>
      </p:nvGrpSpPr>
      <p:grpSpPr>
        <a:xfrm>
          <a:off x="0" y="0"/>
          <a:ext cx="0" cy="0"/>
          <a:chOff x="0" y="0"/>
          <a:chExt cx="0" cy="0"/>
        </a:xfrm>
      </p:grpSpPr>
      <p:sp>
        <p:nvSpPr>
          <p:cNvPr id="1048576" name="Google Shape;10;p19"/>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19"/>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19"/>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1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1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1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youtube.com/watch?v=IQTbvVemMAg" TargetMode="Externa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2"/>
        <p:cNvGrpSpPr/>
        <p:nvPr/>
      </p:nvGrpSpPr>
      <p:grpSpPr>
        <a:xfrm>
          <a:off x="0" y="0"/>
          <a:ext cx="0" cy="0"/>
          <a:chOff x="0" y="0"/>
          <a:chExt cx="0" cy="0"/>
        </a:xfrm>
      </p:grpSpPr>
      <p:sp>
        <p:nvSpPr>
          <p:cNvPr id="1048588" name="Google Shape;93;p1"/>
          <p:cNvSpPr/>
          <p:nvPr/>
        </p:nvSpPr>
        <p:spPr>
          <a:xfrm>
            <a:off x="1009934" y="914400"/>
            <a:ext cx="10029127" cy="62001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a:t>
            </a:r>
            <a:r>
              <a:rPr b="1" sz="5400" lang="en-US">
                <a:solidFill>
                  <a:srgbClr val="262626"/>
                </a:solidFill>
                <a:latin typeface="Corbel"/>
                <a:ea typeface="Corbel"/>
                <a:cs typeface="Corbel"/>
                <a:sym typeface="Corbel"/>
              </a:rPr>
              <a:t>5</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Types, Objects, and Namespaces</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2500"/>
              <a:buFont typeface="Arial"/>
              <a:buNone/>
            </a:pPr>
            <a:r>
              <a:t/>
            </a:r>
            <a:endParaRPr b="0" cap="none" sz="2500" i="0" strike="noStrike" u="none">
              <a:solidFill>
                <a:srgbClr val="262626"/>
              </a:solidFill>
              <a:latin typeface="Times New Roman"/>
              <a:ea typeface="Times New Roman"/>
              <a:cs typeface="Times New Roman"/>
              <a:sym typeface="Times New Roman"/>
            </a:endParaRPr>
          </a:p>
          <a:p>
            <a:pPr algn="ctr"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262626"/>
                </a:solidFill>
                <a:latin typeface="Times New Roman"/>
                <a:ea typeface="Times New Roman"/>
                <a:cs typeface="Times New Roman"/>
                <a:sym typeface="Times New Roman"/>
              </a:rPr>
              <a:t>(Ref- Beginning of Asp.net 4.5 in C #-</a:t>
            </a:r>
            <a:r>
              <a:rPr b="1" cap="none" sz="2500" i="0" lang="en-US" strike="noStrike" u="none">
                <a:solidFill>
                  <a:srgbClr val="262626"/>
                </a:solidFill>
                <a:latin typeface="Corbel"/>
                <a:ea typeface="Corbel"/>
                <a:cs typeface="Corbel"/>
                <a:sym typeface="Corbel"/>
              </a:rPr>
              <a:t> </a:t>
            </a:r>
            <a:r>
              <a:rPr b="1" cap="none" sz="2500" i="0" lang="en-US" strike="noStrike" u="none">
                <a:solidFill>
                  <a:srgbClr val="262626"/>
                </a:solidFill>
                <a:latin typeface="Times New Roman"/>
                <a:ea typeface="Times New Roman"/>
                <a:cs typeface="Times New Roman"/>
                <a:sym typeface="Times New Roman"/>
              </a:rPr>
              <a:t>Pg no:60……</a:t>
            </a:r>
            <a:r>
              <a:rPr b="1" cap="none" sz="2500" i="0" lang="en-US" strike="noStrike" u="none">
                <a:solidFill>
                  <a:srgbClr val="262626"/>
                </a:solidFill>
                <a:latin typeface="Corbel"/>
                <a:ea typeface="Corbel"/>
                <a:cs typeface="Corbel"/>
                <a:sym typeface="Corbel"/>
              </a:rPr>
              <a:t>)</a:t>
            </a:r>
            <a:endParaRPr b="1" cap="none" sz="25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 name="Shape 147"/>
        <p:cNvGrpSpPr/>
        <p:nvPr/>
      </p:nvGrpSpPr>
      <p:grpSpPr>
        <a:xfrm>
          <a:off x="0" y="0"/>
          <a:ext cx="0" cy="0"/>
          <a:chOff x="0" y="0"/>
          <a:chExt cx="0" cy="0"/>
        </a:xfrm>
      </p:grpSpPr>
      <p:sp>
        <p:nvSpPr>
          <p:cNvPr id="1048621" name="Google Shape;148;p8"/>
          <p:cNvSpPr txBox="1"/>
          <p:nvPr>
            <p:ph type="title"/>
          </p:nvPr>
        </p:nvSpPr>
        <p:spPr>
          <a:xfrm>
            <a:off x="764273" y="332096"/>
            <a:ext cx="10959153" cy="755176"/>
          </a:xfrm>
          <a:prstGeom prst="rect"/>
          <a:noFill/>
          <a:ln>
            <a:noFill/>
          </a:ln>
        </p:spPr>
        <p:txBody>
          <a:bodyPr anchor="ctr" anchorCtr="0" bIns="45700" lIns="91425" rIns="91425" spcFirstLastPara="1" tIns="45700" wrap="square">
            <a:normAutofit/>
          </a:bodyPr>
          <a:p>
            <a:pPr algn="ctr" indent="0" lvl="0" marL="45720" rtl="0">
              <a:lnSpc>
                <a:spcPct val="100000"/>
              </a:lnSpc>
              <a:spcBef>
                <a:spcPts val="0"/>
              </a:spcBef>
              <a:spcAft>
                <a:spcPts val="0"/>
              </a:spcAft>
              <a:buClr>
                <a:schemeClr val="accent1"/>
              </a:buClr>
              <a:buSzPts val="3200"/>
              <a:buFont typeface="Times New Roman"/>
              <a:buNone/>
            </a:pPr>
            <a:r>
              <a:rPr sz="4000" lang="en-US">
                <a:solidFill>
                  <a:srgbClr val="AB3C19"/>
                </a:solidFill>
                <a:latin typeface="Times New Roman"/>
                <a:ea typeface="Times New Roman"/>
                <a:cs typeface="Times New Roman"/>
                <a:sym typeface="Times New Roman"/>
              </a:rPr>
              <a:t> Understanding Namespaces and Assemblies</a:t>
            </a:r>
            <a:endParaRPr sz="2400">
              <a:solidFill>
                <a:srgbClr val="AB3C19"/>
              </a:solidFill>
              <a:latin typeface="Times New Roman"/>
              <a:ea typeface="Times New Roman"/>
              <a:cs typeface="Times New Roman"/>
              <a:sym typeface="Times New Roman"/>
            </a:endParaRPr>
          </a:p>
        </p:txBody>
      </p:sp>
      <p:sp>
        <p:nvSpPr>
          <p:cNvPr id="1048622" name="Google Shape;149;p8"/>
          <p:cNvSpPr txBox="1"/>
          <p:nvPr>
            <p:ph type="body" idx="1"/>
          </p:nvPr>
        </p:nvSpPr>
        <p:spPr>
          <a:xfrm>
            <a:off x="468575" y="1203650"/>
            <a:ext cx="11254800" cy="5396100"/>
          </a:xfrm>
          <a:prstGeom prst="rect"/>
          <a:noFill/>
          <a:ln>
            <a:noFill/>
          </a:ln>
        </p:spPr>
        <p:txBody>
          <a:bodyPr anchor="t" anchorCtr="0" bIns="45700" lIns="91425" rIns="91425" spcFirstLastPara="1" tIns="45700" wrap="square">
            <a:noAutofit/>
          </a:bodyPr>
          <a:p>
            <a:pPr algn="l" indent="-361950" lvl="0" marL="457200" rtl="0">
              <a:lnSpc>
                <a:spcPct val="115000"/>
              </a:lnSpc>
              <a:spcBef>
                <a:spcPts val="0"/>
              </a:spcBef>
              <a:spcAft>
                <a:spcPts val="0"/>
              </a:spcAft>
              <a:buClr>
                <a:srgbClr val="212529"/>
              </a:buClr>
              <a:buSzPts val="2100"/>
              <a:buFont typeface="Times New Roman"/>
              <a:buChar char="•"/>
            </a:pPr>
            <a:r>
              <a:rPr sz="2100" lang="en-US">
                <a:solidFill>
                  <a:srgbClr val="212529"/>
                </a:solidFill>
                <a:latin typeface="Times New Roman"/>
                <a:ea typeface="Times New Roman"/>
                <a:cs typeface="Times New Roman"/>
                <a:sym typeface="Times New Roman"/>
              </a:rPr>
              <a:t>All .NET classes are contained in assemblies.</a:t>
            </a:r>
            <a:endParaRPr sz="2100">
              <a:solidFill>
                <a:srgbClr val="212529"/>
              </a:solidFill>
              <a:latin typeface="Times New Roman"/>
              <a:ea typeface="Times New Roman"/>
              <a:cs typeface="Times New Roman"/>
              <a:sym typeface="Times New Roman"/>
            </a:endParaRPr>
          </a:p>
          <a:p>
            <a:pPr algn="l" indent="0" lvl="0" marL="457200" rtl="0">
              <a:lnSpc>
                <a:spcPct val="115000"/>
              </a:lnSpc>
              <a:spcBef>
                <a:spcPts val="0"/>
              </a:spcBef>
              <a:spcAft>
                <a:spcPts val="0"/>
              </a:spcAft>
              <a:buNone/>
            </a:pPr>
            <a:r>
              <a:t/>
            </a:r>
            <a:endParaRPr sz="2100">
              <a:solidFill>
                <a:srgbClr val="212529"/>
              </a:solidFill>
              <a:latin typeface="Times New Roman"/>
              <a:ea typeface="Times New Roman"/>
              <a:cs typeface="Times New Roman"/>
              <a:sym typeface="Times New Roman"/>
            </a:endParaRPr>
          </a:p>
          <a:p>
            <a:pPr algn="l" indent="-361950" lvl="0" marL="457200" rtl="0">
              <a:lnSpc>
                <a:spcPct val="115000"/>
              </a:lnSpc>
              <a:spcBef>
                <a:spcPts val="0"/>
              </a:spcBef>
              <a:spcAft>
                <a:spcPts val="0"/>
              </a:spcAft>
              <a:buClr>
                <a:srgbClr val="212529"/>
              </a:buClr>
              <a:buSzPts val="2100"/>
              <a:buFont typeface="Times New Roman"/>
              <a:buChar char="•"/>
            </a:pPr>
            <a:r>
              <a:rPr sz="2100" lang="en-US">
                <a:solidFill>
                  <a:srgbClr val="212529"/>
                </a:solidFill>
                <a:latin typeface="Times New Roman"/>
                <a:ea typeface="Times New Roman"/>
                <a:cs typeface="Times New Roman"/>
                <a:sym typeface="Times New Roman"/>
              </a:rPr>
              <a:t>You can find the core assemblies for the .NET Framework in the folder C:\Windows\Assembly.</a:t>
            </a:r>
            <a:endParaRPr sz="2100">
              <a:solidFill>
                <a:srgbClr val="212529"/>
              </a:solidFill>
              <a:latin typeface="Times New Roman"/>
              <a:ea typeface="Times New Roman"/>
              <a:cs typeface="Times New Roman"/>
              <a:sym typeface="Times New Roman"/>
            </a:endParaRPr>
          </a:p>
          <a:p>
            <a:pPr algn="l" indent="0" lvl="0" marL="457200" rtl="0">
              <a:lnSpc>
                <a:spcPct val="115000"/>
              </a:lnSpc>
              <a:spcBef>
                <a:spcPts val="0"/>
              </a:spcBef>
              <a:spcAft>
                <a:spcPts val="0"/>
              </a:spcAft>
              <a:buNone/>
            </a:pPr>
            <a:r>
              <a:t/>
            </a:r>
            <a:endParaRPr sz="2100">
              <a:solidFill>
                <a:srgbClr val="212529"/>
              </a:solidFill>
              <a:latin typeface="Times New Roman"/>
              <a:ea typeface="Times New Roman"/>
              <a:cs typeface="Times New Roman"/>
              <a:sym typeface="Times New Roman"/>
            </a:endParaRPr>
          </a:p>
          <a:p>
            <a:pPr algn="l" indent="-361950" lvl="0" marL="457200" rtl="0">
              <a:lnSpc>
                <a:spcPct val="115000"/>
              </a:lnSpc>
              <a:spcBef>
                <a:spcPts val="0"/>
              </a:spcBef>
              <a:spcAft>
                <a:spcPts val="0"/>
              </a:spcAft>
              <a:buClr>
                <a:srgbClr val="212529"/>
              </a:buClr>
              <a:buSzPts val="2100"/>
              <a:buFont typeface="Times New Roman"/>
              <a:buChar char="•"/>
            </a:pPr>
            <a:r>
              <a:rPr sz="2100" lang="en-US">
                <a:solidFill>
                  <a:srgbClr val="212529"/>
                </a:solidFill>
                <a:latin typeface="Times New Roman"/>
                <a:ea typeface="Times New Roman"/>
                <a:cs typeface="Times New Roman"/>
                <a:sym typeface="Times New Roman"/>
              </a:rPr>
              <a:t>Assemblies are collection of namespaces.</a:t>
            </a:r>
            <a:endParaRPr sz="2100">
              <a:solidFill>
                <a:srgbClr val="212529"/>
              </a:solidFill>
              <a:latin typeface="Times New Roman"/>
              <a:ea typeface="Times New Roman"/>
              <a:cs typeface="Times New Roman"/>
              <a:sym typeface="Times New Roman"/>
            </a:endParaRPr>
          </a:p>
          <a:p>
            <a:pPr algn="l" indent="0" lvl="0" marL="457200" rtl="0">
              <a:lnSpc>
                <a:spcPct val="115000"/>
              </a:lnSpc>
              <a:spcBef>
                <a:spcPts val="0"/>
              </a:spcBef>
              <a:spcAft>
                <a:spcPts val="0"/>
              </a:spcAft>
              <a:buNone/>
            </a:pPr>
            <a:r>
              <a:t/>
            </a:r>
            <a:endParaRPr sz="2100">
              <a:solidFill>
                <a:srgbClr val="212529"/>
              </a:solidFill>
              <a:latin typeface="Times New Roman"/>
              <a:ea typeface="Times New Roman"/>
              <a:cs typeface="Times New Roman"/>
              <a:sym typeface="Times New Roman"/>
            </a:endParaRPr>
          </a:p>
          <a:p>
            <a:pPr algn="l" indent="-361950" lvl="0" marL="457200" rtl="0">
              <a:lnSpc>
                <a:spcPct val="115000"/>
              </a:lnSpc>
              <a:spcBef>
                <a:spcPts val="0"/>
              </a:spcBef>
              <a:spcAft>
                <a:spcPts val="0"/>
              </a:spcAft>
              <a:buClr>
                <a:srgbClr val="212529"/>
              </a:buClr>
              <a:buSzPts val="2100"/>
              <a:buFont typeface="Times New Roman"/>
              <a:buChar char="•"/>
            </a:pPr>
            <a:r>
              <a:rPr sz="2100" lang="en-US">
                <a:solidFill>
                  <a:srgbClr val="212529"/>
                </a:solidFill>
                <a:latin typeface="Times New Roman"/>
                <a:ea typeface="Times New Roman"/>
                <a:cs typeface="Times New Roman"/>
                <a:sym typeface="Times New Roman"/>
              </a:rPr>
              <a:t>An assembly can contain multiple namespaces. Conversely, more than one assembly file can contain classes in the same namespace. Technically, namespaces are a logical way to group classes. Assemblies, however, are a physical package for distributing code.</a:t>
            </a:r>
            <a:endParaRPr sz="2100">
              <a:solidFill>
                <a:srgbClr val="212529"/>
              </a:solidFill>
              <a:latin typeface="Times New Roman"/>
              <a:ea typeface="Times New Roman"/>
              <a:cs typeface="Times New Roman"/>
              <a:sym typeface="Times New Roman"/>
            </a:endParaRPr>
          </a:p>
          <a:p>
            <a:pPr algn="l" indent="0" lvl="0" marL="457200" rtl="0">
              <a:lnSpc>
                <a:spcPct val="115000"/>
              </a:lnSpc>
              <a:spcBef>
                <a:spcPts val="0"/>
              </a:spcBef>
              <a:spcAft>
                <a:spcPts val="0"/>
              </a:spcAft>
              <a:buNone/>
            </a:pPr>
            <a:r>
              <a:t/>
            </a:r>
            <a:endParaRPr sz="2100">
              <a:solidFill>
                <a:srgbClr val="212529"/>
              </a:solidFill>
              <a:latin typeface="Times New Roman"/>
              <a:ea typeface="Times New Roman"/>
              <a:cs typeface="Times New Roman"/>
              <a:sym typeface="Times New Roman"/>
            </a:endParaRPr>
          </a:p>
          <a:p>
            <a:pPr algn="l" indent="-361950" lvl="0" marL="457200" rtl="0">
              <a:lnSpc>
                <a:spcPct val="115000"/>
              </a:lnSpc>
              <a:spcBef>
                <a:spcPts val="0"/>
              </a:spcBef>
              <a:spcAft>
                <a:spcPts val="0"/>
              </a:spcAft>
              <a:buClr>
                <a:srgbClr val="212529"/>
              </a:buClr>
              <a:buSzPts val="2100"/>
              <a:buFont typeface="Times New Roman"/>
              <a:buChar char="•"/>
            </a:pPr>
            <a:r>
              <a:rPr sz="2100" lang="en-US">
                <a:solidFill>
                  <a:srgbClr val="212529"/>
                </a:solidFill>
                <a:latin typeface="Times New Roman"/>
                <a:ea typeface="Times New Roman"/>
                <a:cs typeface="Times New Roman"/>
                <a:sym typeface="Times New Roman"/>
              </a:rPr>
              <a:t>An Assembly can be a DLL or exe depending upon the project that we choose.</a:t>
            </a:r>
            <a:endParaRPr sz="2100"/>
          </a:p>
          <a:p>
            <a:pPr algn="l" indent="0" lvl="0" marL="457200" rtl="0">
              <a:lnSpc>
                <a:spcPct val="115000"/>
              </a:lnSpc>
              <a:spcBef>
                <a:spcPts val="0"/>
              </a:spcBef>
              <a:spcAft>
                <a:spcPts val="0"/>
              </a:spcAft>
              <a:buNone/>
            </a:pPr>
            <a:r>
              <a:t/>
            </a:r>
            <a:endParaRPr sz="2100">
              <a:solidFill>
                <a:srgbClr val="212529"/>
              </a:solidFill>
              <a:latin typeface="Times New Roman"/>
              <a:ea typeface="Times New Roman"/>
              <a:cs typeface="Times New Roman"/>
              <a:sym typeface="Times New Roman"/>
            </a:endParaRPr>
          </a:p>
          <a:p>
            <a:pPr algn="l" indent="-361950" lvl="0" marL="457200" rtl="0">
              <a:lnSpc>
                <a:spcPct val="115000"/>
              </a:lnSpc>
              <a:spcBef>
                <a:spcPts val="0"/>
              </a:spcBef>
              <a:spcAft>
                <a:spcPts val="0"/>
              </a:spcAft>
              <a:buClr>
                <a:srgbClr val="212529"/>
              </a:buClr>
              <a:buSzPts val="2100"/>
              <a:buFont typeface="Times New Roman"/>
              <a:buChar char="•"/>
            </a:pPr>
            <a:r>
              <a:rPr sz="2100" lang="en-US">
                <a:solidFill>
                  <a:srgbClr val="212529"/>
                </a:solidFill>
                <a:latin typeface="Times New Roman"/>
                <a:ea typeface="Times New Roman"/>
                <a:cs typeface="Times New Roman"/>
                <a:sym typeface="Times New Roman"/>
              </a:rPr>
              <a:t>Dot NET assemblies may or may not be executable, i.e., they might exist as the executable (.exe) file or dynamic link library (DLL) file.</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Shape 153"/>
        <p:cNvGrpSpPr/>
        <p:nvPr/>
      </p:nvGrpSpPr>
      <p:grpSpPr>
        <a:xfrm>
          <a:off x="0" y="0"/>
          <a:ext cx="0" cy="0"/>
          <a:chOff x="0" y="0"/>
          <a:chExt cx="0" cy="0"/>
        </a:xfrm>
      </p:grpSpPr>
      <p:sp>
        <p:nvSpPr>
          <p:cNvPr id="1048625" name="Google Shape;154;p9"/>
          <p:cNvSpPr txBox="1"/>
          <p:nvPr>
            <p:ph type="body" idx="1"/>
          </p:nvPr>
        </p:nvSpPr>
        <p:spPr>
          <a:xfrm>
            <a:off x="689114" y="569843"/>
            <a:ext cx="10906538" cy="5817705"/>
          </a:xfrm>
          <a:prstGeom prst="rect"/>
          <a:noFill/>
          <a:ln>
            <a:noFill/>
          </a:ln>
        </p:spPr>
        <p:txBody>
          <a:bodyPr anchor="t" anchorCtr="0" bIns="45700" lIns="91425" rIns="91425" spcFirstLastPara="1" tIns="45700" wrap="square">
            <a:noAutofit/>
          </a:bodyPr>
          <a:p>
            <a:pPr algn="l" indent="0" lvl="0" marL="45720" rtl="0">
              <a:lnSpc>
                <a:spcPct val="90000"/>
              </a:lnSpc>
              <a:spcBef>
                <a:spcPts val="0"/>
              </a:spcBef>
              <a:spcAft>
                <a:spcPts val="0"/>
              </a:spcAft>
              <a:buSzPts val="1600"/>
              <a:buNone/>
            </a:pPr>
            <a:r>
              <a:t/>
            </a:r>
            <a:endParaRPr sz="2000">
              <a:solidFill>
                <a:srgbClr val="212529"/>
              </a:solidFill>
              <a:latin typeface="Times New Roman"/>
              <a:ea typeface="Times New Roman"/>
              <a:cs typeface="Times New Roman"/>
              <a:sym typeface="Times New Roman"/>
            </a:endParaRPr>
          </a:p>
          <a:p>
            <a:pPr algn="l" indent="-195580" lvl="0" marL="228600" rtl="0">
              <a:lnSpc>
                <a:spcPct val="90000"/>
              </a:lnSpc>
              <a:spcBef>
                <a:spcPts val="0"/>
              </a:spcBef>
              <a:spcAft>
                <a:spcPts val="0"/>
              </a:spcAft>
              <a:buSzPts val="2120"/>
              <a:buChar char="•"/>
            </a:pPr>
            <a:r>
              <a:rPr sz="2600" lang="en-US">
                <a:solidFill>
                  <a:srgbClr val="212529"/>
                </a:solidFill>
                <a:latin typeface="Times New Roman"/>
                <a:ea typeface="Times New Roman"/>
                <a:cs typeface="Times New Roman"/>
                <a:sym typeface="Times New Roman"/>
              </a:rPr>
              <a:t>.exe file are self executable files.</a:t>
            </a:r>
            <a:endParaRPr sz="2400"/>
          </a:p>
          <a:p>
            <a:pPr algn="l" indent="0" lvl="0" marL="45720" rtl="0">
              <a:lnSpc>
                <a:spcPct val="90000"/>
              </a:lnSpc>
              <a:spcBef>
                <a:spcPts val="0"/>
              </a:spcBef>
              <a:spcAft>
                <a:spcPts val="0"/>
              </a:spcAft>
              <a:buSzPts val="1920"/>
              <a:buNone/>
            </a:pPr>
            <a:r>
              <a:t/>
            </a:r>
            <a:endParaRPr sz="2600">
              <a:solidFill>
                <a:srgbClr val="212529"/>
              </a:solidFill>
              <a:latin typeface="Times New Roman"/>
              <a:ea typeface="Times New Roman"/>
              <a:cs typeface="Times New Roman"/>
              <a:sym typeface="Times New Roman"/>
            </a:endParaRPr>
          </a:p>
          <a:p>
            <a:pPr algn="l" indent="-195580" lvl="0" marL="228600" rtl="0">
              <a:lnSpc>
                <a:spcPct val="90000"/>
              </a:lnSpc>
              <a:spcBef>
                <a:spcPts val="0"/>
              </a:spcBef>
              <a:spcAft>
                <a:spcPts val="0"/>
              </a:spcAft>
              <a:buSzPts val="2120"/>
              <a:buChar char="•"/>
            </a:pPr>
            <a:r>
              <a:rPr sz="2600" lang="en-US">
                <a:solidFill>
                  <a:srgbClr val="212529"/>
                </a:solidFill>
                <a:latin typeface="Times New Roman"/>
                <a:ea typeface="Times New Roman"/>
                <a:cs typeface="Times New Roman"/>
                <a:sym typeface="Times New Roman"/>
              </a:rPr>
              <a:t>DLL file are Dynamic files, they can be  reused in other applications.</a:t>
            </a:r>
            <a:endParaRPr sz="2400"/>
          </a:p>
          <a:p>
            <a:pPr algn="l" indent="0" lvl="0" marL="45720" rtl="0">
              <a:lnSpc>
                <a:spcPct val="90000"/>
              </a:lnSpc>
              <a:spcBef>
                <a:spcPts val="0"/>
              </a:spcBef>
              <a:spcAft>
                <a:spcPts val="0"/>
              </a:spcAft>
              <a:buSzPts val="1920"/>
              <a:buNone/>
            </a:pPr>
            <a:r>
              <a:t/>
            </a:r>
            <a:endParaRPr sz="2600">
              <a:solidFill>
                <a:srgbClr val="212529"/>
              </a:solidFill>
              <a:latin typeface="Times New Roman"/>
              <a:ea typeface="Times New Roman"/>
              <a:cs typeface="Times New Roman"/>
              <a:sym typeface="Times New Roman"/>
            </a:endParaRPr>
          </a:p>
          <a:p>
            <a:pPr algn="l" indent="-195580" lvl="0" marL="228600" rtl="0">
              <a:lnSpc>
                <a:spcPct val="90000"/>
              </a:lnSpc>
              <a:spcBef>
                <a:spcPts val="0"/>
              </a:spcBef>
              <a:spcAft>
                <a:spcPts val="0"/>
              </a:spcAft>
              <a:buSzPts val="2120"/>
              <a:buChar char="•"/>
            </a:pPr>
            <a:r>
              <a:rPr sz="2600" lang="en-US">
                <a:solidFill>
                  <a:srgbClr val="212529"/>
                </a:solidFill>
                <a:latin typeface="Times New Roman"/>
                <a:ea typeface="Times New Roman"/>
                <a:cs typeface="Times New Roman"/>
                <a:sym typeface="Times New Roman"/>
              </a:rPr>
              <a:t>When compiling an application, you need to tell the language compiler what assemblies the application  uses. By default, a wide range of .NET assemblies are automatically made available to ASP.NET applications.</a:t>
            </a:r>
            <a:endParaRPr sz="2600">
              <a:solidFill>
                <a:srgbClr val="212529"/>
              </a:solidFill>
              <a:latin typeface="Times New Roman"/>
              <a:ea typeface="Times New Roman"/>
              <a:cs typeface="Times New Roman"/>
              <a:sym typeface="Times New Roman"/>
            </a:endParaRPr>
          </a:p>
          <a:p>
            <a:pPr algn="l" indent="0" lvl="0" marL="457200" rtl="0">
              <a:lnSpc>
                <a:spcPct val="90000"/>
              </a:lnSpc>
              <a:spcBef>
                <a:spcPts val="0"/>
              </a:spcBef>
              <a:spcAft>
                <a:spcPts val="0"/>
              </a:spcAft>
              <a:buNone/>
            </a:pPr>
            <a:r>
              <a:t/>
            </a:r>
            <a:endParaRPr sz="2600">
              <a:solidFill>
                <a:srgbClr val="212529"/>
              </a:solidFill>
              <a:latin typeface="Times New Roman"/>
              <a:ea typeface="Times New Roman"/>
              <a:cs typeface="Times New Roman"/>
              <a:sym typeface="Times New Roman"/>
            </a:endParaRPr>
          </a:p>
          <a:p>
            <a:pPr algn="l" indent="-195580" lvl="0" marL="228600" rtl="0">
              <a:lnSpc>
                <a:spcPct val="90000"/>
              </a:lnSpc>
              <a:spcBef>
                <a:spcPts val="0"/>
              </a:spcBef>
              <a:spcAft>
                <a:spcPts val="0"/>
              </a:spcAft>
              <a:buSzPts val="2120"/>
              <a:buChar char="•"/>
            </a:pPr>
            <a:r>
              <a:rPr sz="2600" lang="en-US">
                <a:solidFill>
                  <a:srgbClr val="212529"/>
                </a:solidFill>
                <a:latin typeface="Times New Roman"/>
                <a:ea typeface="Times New Roman"/>
                <a:cs typeface="Times New Roman"/>
                <a:sym typeface="Times New Roman"/>
              </a:rPr>
              <a:t>If you need to use additional assemblies, you need to define them in a configuration file for your website. </a:t>
            </a:r>
            <a:endParaRPr sz="2600">
              <a:solidFill>
                <a:srgbClr val="212529"/>
              </a:solidFill>
              <a:latin typeface="Times New Roman"/>
              <a:ea typeface="Times New Roman"/>
              <a:cs typeface="Times New Roman"/>
              <a:sym typeface="Times New Roman"/>
            </a:endParaRPr>
          </a:p>
          <a:p>
            <a:pPr algn="l" indent="0" lvl="0" marL="457200" rtl="0">
              <a:lnSpc>
                <a:spcPct val="90000"/>
              </a:lnSpc>
              <a:spcBef>
                <a:spcPts val="0"/>
              </a:spcBef>
              <a:spcAft>
                <a:spcPts val="0"/>
              </a:spcAft>
              <a:buNone/>
            </a:pPr>
            <a:r>
              <a:t/>
            </a:r>
            <a:endParaRPr sz="2600">
              <a:solidFill>
                <a:srgbClr val="212529"/>
              </a:solidFill>
              <a:latin typeface="Times New Roman"/>
              <a:ea typeface="Times New Roman"/>
              <a:cs typeface="Times New Roman"/>
              <a:sym typeface="Times New Roman"/>
            </a:endParaRPr>
          </a:p>
          <a:p>
            <a:pPr algn="l" indent="-195580" lvl="0" marL="228600" rtl="0">
              <a:lnSpc>
                <a:spcPct val="90000"/>
              </a:lnSpc>
              <a:spcBef>
                <a:spcPts val="0"/>
              </a:spcBef>
              <a:spcAft>
                <a:spcPts val="0"/>
              </a:spcAft>
              <a:buSzPts val="2120"/>
              <a:buChar char="•"/>
            </a:pPr>
            <a:r>
              <a:rPr sz="2600" lang="en-US">
                <a:solidFill>
                  <a:srgbClr val="212529"/>
                </a:solidFill>
                <a:latin typeface="Times New Roman"/>
                <a:ea typeface="Times New Roman"/>
                <a:cs typeface="Times New Roman"/>
                <a:sym typeface="Times New Roman"/>
              </a:rPr>
              <a:t>Visual Studio makes this process seamless, letting you add assembly references to the configuration file by using the Website ➤ Add Reference command.</a:t>
            </a:r>
            <a:endParaRPr>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69" name="Shape 159"/>
        <p:cNvGrpSpPr/>
        <p:nvPr/>
      </p:nvGrpSpPr>
      <p:grpSpPr>
        <a:xfrm>
          <a:off x="0" y="0"/>
          <a:ext cx="0" cy="0"/>
          <a:chOff x="0" y="0"/>
          <a:chExt cx="0" cy="0"/>
        </a:xfrm>
      </p:grpSpPr>
      <p:sp>
        <p:nvSpPr>
          <p:cNvPr id="1048628" name="Google Shape;160;p10"/>
          <p:cNvSpPr txBox="1"/>
          <p:nvPr>
            <p:ph type="body" idx="1"/>
          </p:nvPr>
        </p:nvSpPr>
        <p:spPr>
          <a:xfrm>
            <a:off x="495299" y="899160"/>
            <a:ext cx="11201401" cy="5492116"/>
          </a:xfrm>
          <a:prstGeom prst="rect"/>
          <a:noFill/>
          <a:ln>
            <a:noFill/>
          </a:ln>
        </p:spPr>
        <p:txBody>
          <a:bodyPr anchor="t" anchorCtr="0" bIns="45700" lIns="91425" rIns="91425" spcFirstLastPara="1" tIns="45700" wrap="square">
            <a:normAutofit/>
          </a:bodyPr>
          <a:p>
            <a:pPr algn="l" indent="-355599" lvl="0" marL="502919" rtl="0">
              <a:lnSpc>
                <a:spcPct val="90000"/>
              </a:lnSpc>
              <a:spcBef>
                <a:spcPts val="0"/>
              </a:spcBef>
              <a:spcAft>
                <a:spcPts val="0"/>
              </a:spcAft>
              <a:buSzPts val="1600"/>
              <a:buNone/>
            </a:pPr>
            <a:r>
              <a:t/>
            </a:r>
            <a:endParaRPr b="1" sz="2000">
              <a:solidFill>
                <a:srgbClr val="212529"/>
              </a:solidFill>
              <a:latin typeface="Times New Roman"/>
              <a:ea typeface="Times New Roman"/>
              <a:cs typeface="Times New Roman"/>
              <a:sym typeface="Times New Roman"/>
            </a:endParaRPr>
          </a:p>
          <a:p>
            <a:pPr algn="l" indent="-457200" lvl="0" marL="502919" rtl="0">
              <a:lnSpc>
                <a:spcPct val="90000"/>
              </a:lnSpc>
              <a:spcBef>
                <a:spcPts val="1400"/>
              </a:spcBef>
              <a:spcAft>
                <a:spcPts val="0"/>
              </a:spcAft>
              <a:buSzPts val="1920"/>
              <a:buAutoNum type="arabicPeriod"/>
            </a:pPr>
            <a:r>
              <a:rPr b="1" sz="2400" lang="en-US">
                <a:solidFill>
                  <a:srgbClr val="212529"/>
                </a:solidFill>
                <a:latin typeface="Times New Roman"/>
                <a:ea typeface="Times New Roman"/>
                <a:cs typeface="Times New Roman"/>
                <a:sym typeface="Times New Roman"/>
              </a:rPr>
              <a:t>Private Assembly - </a:t>
            </a:r>
            <a:r>
              <a:rPr sz="2400" lang="en-US">
                <a:solidFill>
                  <a:srgbClr val="212529"/>
                </a:solidFill>
                <a:latin typeface="Times New Roman"/>
                <a:ea typeface="Times New Roman"/>
                <a:cs typeface="Times New Roman"/>
                <a:sym typeface="Times New Roman"/>
              </a:rPr>
              <a:t>Private assembly requires us to copy separately in all application 	folders where we want to use that assembly’s functionalities; without copying, we 	cannot access the private assembly features and power.</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2.    </a:t>
            </a:r>
            <a:r>
              <a:rPr b="1" sz="2400" lang="en-US">
                <a:solidFill>
                  <a:srgbClr val="212529"/>
                </a:solidFill>
                <a:latin typeface="Times New Roman"/>
                <a:ea typeface="Times New Roman"/>
                <a:cs typeface="Times New Roman"/>
                <a:sym typeface="Times New Roman"/>
              </a:rPr>
              <a:t>Public Assembly- </a:t>
            </a:r>
            <a:r>
              <a:rPr sz="2400" lang="en-US">
                <a:solidFill>
                  <a:srgbClr val="212529"/>
                </a:solidFill>
                <a:latin typeface="Times New Roman"/>
                <a:ea typeface="Times New Roman"/>
                <a:cs typeface="Times New Roman"/>
                <a:sym typeface="Times New Roman"/>
              </a:rPr>
              <a:t>Public assembly is not required to copy separately into all 	          application folders. Public assembly is also called Shared Assembly. Only one copy is required in system level, there is no 	need to copy the assembly into the application folder.</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3.     </a:t>
            </a:r>
            <a:r>
              <a:rPr b="1" sz="2400" lang="en-US">
                <a:solidFill>
                  <a:srgbClr val="212529"/>
                </a:solidFill>
                <a:latin typeface="Times New Roman"/>
                <a:ea typeface="Times New Roman"/>
                <a:cs typeface="Times New Roman"/>
                <a:sym typeface="Times New Roman"/>
              </a:rPr>
              <a:t>Satellite Assembly-</a:t>
            </a:r>
            <a:r>
              <a:rPr sz="2400" lang="en-US">
                <a:solidFill>
                  <a:srgbClr val="212529"/>
                </a:solidFill>
                <a:latin typeface="Times New Roman"/>
                <a:ea typeface="Times New Roman"/>
                <a:cs typeface="Times New Roman"/>
                <a:sym typeface="Times New Roman"/>
              </a:rPr>
              <a:t> Satellite assemblies are used for deploying language and 	culture-specific  resources for an application.</a:t>
            </a:r>
          </a:p>
          <a:p>
            <a:pPr algn="just" indent="-71120" lvl="0" marL="228600" rtl="0">
              <a:lnSpc>
                <a:spcPct val="90000"/>
              </a:lnSpc>
              <a:spcBef>
                <a:spcPts val="1400"/>
              </a:spcBef>
              <a:spcAft>
                <a:spcPts val="0"/>
              </a:spcAft>
              <a:buSzPts val="1760"/>
              <a:buNone/>
            </a:pPr>
            <a:r>
              <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2" name="Shape 164"/>
        <p:cNvGrpSpPr/>
        <p:nvPr/>
      </p:nvGrpSpPr>
      <p:grpSpPr>
        <a:xfrm>
          <a:off x="0" y="0"/>
          <a:ext cx="0" cy="0"/>
          <a:chOff x="0" y="0"/>
          <a:chExt cx="0" cy="0"/>
        </a:xfrm>
      </p:grpSpPr>
      <p:sp>
        <p:nvSpPr>
          <p:cNvPr id="1048632" name="Google Shape;165;p11"/>
          <p:cNvSpPr txBox="1"/>
          <p:nvPr>
            <p:ph type="title"/>
          </p:nvPr>
        </p:nvSpPr>
        <p:spPr>
          <a:xfrm>
            <a:off x="764273" y="332096"/>
            <a:ext cx="10959153" cy="755176"/>
          </a:xfrm>
          <a:prstGeom prst="rect"/>
          <a:noFill/>
          <a:ln>
            <a:noFill/>
          </a:ln>
        </p:spPr>
        <p:txBody>
          <a:bodyPr anchor="ctr" anchorCtr="0" bIns="45700" lIns="91425" rIns="91425" spcFirstLastPara="1" tIns="45700" wrap="square">
            <a:normAutofit/>
          </a:bodyPr>
          <a:p>
            <a:pPr algn="ctr" indent="0" lvl="0" marL="45720" rtl="0">
              <a:lnSpc>
                <a:spcPct val="100000"/>
              </a:lnSpc>
              <a:spcBef>
                <a:spcPts val="0"/>
              </a:spcBef>
              <a:spcAft>
                <a:spcPts val="0"/>
              </a:spcAft>
              <a:buClr>
                <a:schemeClr val="accent1"/>
              </a:buClr>
              <a:buSzPts val="3200"/>
              <a:buFont typeface="Times New Roman"/>
              <a:buNone/>
            </a:pPr>
            <a:r>
              <a:rPr sz="4000" lang="en-US">
                <a:solidFill>
                  <a:srgbClr val="AB3C19"/>
                </a:solidFill>
                <a:latin typeface="Times New Roman"/>
                <a:ea typeface="Times New Roman"/>
                <a:cs typeface="Times New Roman"/>
                <a:sym typeface="Times New Roman"/>
              </a:rPr>
              <a:t> Namespaces</a:t>
            </a:r>
            <a:endParaRPr sz="2400">
              <a:solidFill>
                <a:srgbClr val="AB3C19"/>
              </a:solidFill>
              <a:latin typeface="Times New Roman"/>
              <a:ea typeface="Times New Roman"/>
              <a:cs typeface="Times New Roman"/>
              <a:sym typeface="Times New Roman"/>
            </a:endParaRPr>
          </a:p>
        </p:txBody>
      </p:sp>
      <p:pic>
        <p:nvPicPr>
          <p:cNvPr id="2097162" name="Google Shape;166;p11"/>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764273" y="1087272"/>
            <a:ext cx="11092447" cy="5130648"/>
          </a:xfrm>
          <a:prstGeom prst="rect"/>
          <a:noFill/>
          <a:ln w="12700"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5" name="Shape 170"/>
        <p:cNvGrpSpPr/>
        <p:nvPr/>
      </p:nvGrpSpPr>
      <p:grpSpPr>
        <a:xfrm>
          <a:off x="0" y="0"/>
          <a:ext cx="0" cy="0"/>
          <a:chOff x="0" y="0"/>
          <a:chExt cx="0" cy="0"/>
        </a:xfrm>
      </p:grpSpPr>
      <p:sp>
        <p:nvSpPr>
          <p:cNvPr id="1048635" name="Google Shape;171;p12"/>
          <p:cNvSpPr txBox="1"/>
          <p:nvPr>
            <p:ph type="body" idx="1"/>
          </p:nvPr>
        </p:nvSpPr>
        <p:spPr>
          <a:xfrm>
            <a:off x="594360" y="1005840"/>
            <a:ext cx="11262360" cy="509016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sz="2400" lang="en-US">
                <a:solidFill>
                  <a:srgbClr val="212529"/>
                </a:solidFill>
                <a:latin typeface="Times New Roman"/>
                <a:ea typeface="Times New Roman"/>
                <a:cs typeface="Times New Roman"/>
                <a:sym typeface="Times New Roman"/>
              </a:rPr>
              <a:t>This namespace scope lets you organize code.</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They also provide assistance in avoiding  name clashes.</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Even if you do not explicitly declare one, a default namespace is created. This unnamed namespace, sometimes called the global namespace, is present in every file. </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Any identifier in the global namespace is available for use in a named namespace.</a:t>
            </a:r>
            <a:endParaRPr sz="2400">
              <a:solidFill>
                <a:srgbClr val="212529"/>
              </a:solidFill>
              <a:latin typeface="Times New Roman"/>
              <a:ea typeface="Times New Roman"/>
              <a:cs typeface="Times New Roman"/>
              <a:sym typeface="Times New Roman"/>
            </a:endParaRPr>
          </a:p>
          <a:p>
            <a:pPr algn="l" indent="0" lvl="0" marL="0" rtl="0">
              <a:lnSpc>
                <a:spcPct val="90000"/>
              </a:lnSpc>
              <a:spcBef>
                <a:spcPts val="1400"/>
              </a:spcBef>
              <a:spcAft>
                <a:spcPts val="0"/>
              </a:spcAft>
              <a:buSzPts val="1440"/>
              <a:buNone/>
            </a:pPr>
            <a:r>
              <a:rPr sz="2400" lang="en-US" u="sng">
                <a:solidFill>
                  <a:schemeClr val="hlink"/>
                </a:solidFill>
                <a:latin typeface="Times New Roman"/>
                <a:ea typeface="Times New Roman"/>
                <a:cs typeface="Times New Roman"/>
                <a:sym typeface="Times New Roman"/>
                <a:hlinkClick r:id="rId1"/>
              </a:rPr>
              <a:t>https://www.youtube.com/watch?v=IQTbvVemMAg</a:t>
            </a:r>
            <a:r>
              <a:rPr sz="2400" lang="en-US">
                <a:solidFill>
                  <a:srgbClr val="212529"/>
                </a:solidFill>
                <a:latin typeface="Times New Roman"/>
                <a:ea typeface="Times New Roman"/>
                <a:cs typeface="Times New Roman"/>
                <a:sym typeface="Times New Roman"/>
              </a:rPr>
              <a:t> </a:t>
            </a:r>
            <a:endParaRPr sz="2400">
              <a:solidFill>
                <a:srgbClr val="212529"/>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8" name="Shape 175"/>
        <p:cNvGrpSpPr/>
        <p:nvPr/>
      </p:nvGrpSpPr>
      <p:grpSpPr>
        <a:xfrm>
          <a:off x="0" y="0"/>
          <a:ext cx="0" cy="0"/>
          <a:chOff x="0" y="0"/>
          <a:chExt cx="0" cy="0"/>
        </a:xfrm>
      </p:grpSpPr>
      <p:pic>
        <p:nvPicPr>
          <p:cNvPr id="2097163" name="Google Shape;176;p13"/>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426720" y="381000"/>
            <a:ext cx="11292840" cy="5882640"/>
          </a:xfrm>
          <a:prstGeom prst="rect"/>
          <a:noFill/>
          <a:ln>
            <a:noFill/>
          </a:ln>
        </p:spPr>
      </p:pic>
      <p:pic>
        <p:nvPicPr>
          <p:cNvPr id="2097164" name="Google Shape;177;p13"/>
          <p:cNvPicPr preferRelativeResize="0">
            <a:picLocks/>
          </p:cNvPicPr>
          <p:nvPr/>
        </p:nvPicPr>
        <p:blipFill rotWithShape="1">
          <a:blip xmlns:r="http://schemas.openxmlformats.org/officeDocument/2006/relationships" r:embed="rId2">
            <a:alphaModFix/>
          </a:blip>
          <a:srcRect l="0" t="0" r="0" b="0"/>
          <a:stretch>
            <a:fillRect/>
          </a:stretch>
        </p:blipFill>
        <p:spPr>
          <a:xfrm>
            <a:off x="7056120" y="929640"/>
            <a:ext cx="4526280" cy="1584960"/>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1" name="Shape 181"/>
        <p:cNvGrpSpPr/>
        <p:nvPr/>
      </p:nvGrpSpPr>
      <p:grpSpPr>
        <a:xfrm>
          <a:off x="0" y="0"/>
          <a:ext cx="0" cy="0"/>
          <a:chOff x="0" y="0"/>
          <a:chExt cx="0" cy="0"/>
        </a:xfrm>
      </p:grpSpPr>
      <p:sp>
        <p:nvSpPr>
          <p:cNvPr id="1048640" name="Google Shape;182;p14"/>
          <p:cNvSpPr txBox="1"/>
          <p:nvPr>
            <p:ph type="body" idx="1"/>
          </p:nvPr>
        </p:nvSpPr>
        <p:spPr>
          <a:xfrm>
            <a:off x="457200" y="622851"/>
            <a:ext cx="10558671" cy="573819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sz="2400" lang="en-US">
                <a:solidFill>
                  <a:srgbClr val="212529"/>
                </a:solidFill>
                <a:latin typeface="Times New Roman"/>
                <a:ea typeface="Times New Roman"/>
                <a:cs typeface="Times New Roman"/>
                <a:sym typeface="Times New Roman"/>
              </a:rPr>
              <a:t>Namespaces alias directives.</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p>
        </p:txBody>
      </p:sp>
      <p:pic>
        <p:nvPicPr>
          <p:cNvPr id="2097165" name="Google Shape;183;p14"/>
          <p:cNvPicPr preferRelativeResize="0">
            <a:picLocks/>
          </p:cNvPicPr>
          <p:nvPr/>
        </p:nvPicPr>
        <p:blipFill rotWithShape="1">
          <a:blip xmlns:r="http://schemas.openxmlformats.org/officeDocument/2006/relationships" r:embed="rId1">
            <a:alphaModFix/>
          </a:blip>
          <a:srcRect l="0" t="0" r="0" b="0"/>
          <a:stretch>
            <a:fillRect/>
          </a:stretch>
        </p:blipFill>
        <p:spPr>
          <a:xfrm>
            <a:off x="716280" y="1097280"/>
            <a:ext cx="11018520" cy="5263762"/>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4" name="Shape 187"/>
        <p:cNvGrpSpPr/>
        <p:nvPr/>
      </p:nvGrpSpPr>
      <p:grpSpPr>
        <a:xfrm>
          <a:off x="0" y="0"/>
          <a:ext cx="0" cy="0"/>
          <a:chOff x="0" y="0"/>
          <a:chExt cx="0" cy="0"/>
        </a:xfrm>
      </p:grpSpPr>
      <p:pic>
        <p:nvPicPr>
          <p:cNvPr id="2097166" name="Google Shape;188;p1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487680" y="365760"/>
            <a:ext cx="6096000" cy="6004560"/>
          </a:xfrm>
          <a:prstGeom prst="rect"/>
          <a:noFill/>
          <a:ln>
            <a:noFill/>
          </a:ln>
        </p:spPr>
      </p:pic>
      <p:pic>
        <p:nvPicPr>
          <p:cNvPr id="2097167" name="Google Shape;189;p15"/>
          <p:cNvPicPr preferRelativeResize="0">
            <a:picLocks/>
          </p:cNvPicPr>
          <p:nvPr/>
        </p:nvPicPr>
        <p:blipFill rotWithShape="1">
          <a:blip xmlns:r="http://schemas.openxmlformats.org/officeDocument/2006/relationships" r:embed="rId2">
            <a:alphaModFix/>
          </a:blip>
          <a:srcRect l="0" t="0" r="0" b="0"/>
          <a:stretch>
            <a:fillRect/>
          </a:stretch>
        </p:blipFill>
        <p:spPr>
          <a:xfrm>
            <a:off x="6690360" y="365760"/>
            <a:ext cx="5166359" cy="6004560"/>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7" name="Shape 193"/>
        <p:cNvGrpSpPr/>
        <p:nvPr/>
      </p:nvGrpSpPr>
      <p:grpSpPr>
        <a:xfrm>
          <a:off x="0" y="0"/>
          <a:ext cx="0" cy="0"/>
          <a:chOff x="0" y="0"/>
          <a:chExt cx="0" cy="0"/>
        </a:xfrm>
      </p:grpSpPr>
      <p:sp>
        <p:nvSpPr>
          <p:cNvPr id="1048645" name="Google Shape;194;p16"/>
          <p:cNvSpPr txBox="1"/>
          <p:nvPr>
            <p:ph type="body" idx="1"/>
          </p:nvPr>
        </p:nvSpPr>
        <p:spPr>
          <a:xfrm>
            <a:off x="486138" y="451413"/>
            <a:ext cx="11262166" cy="5922091"/>
          </a:xfrm>
          <a:prstGeom prst="rect"/>
          <a:noFill/>
          <a:ln>
            <a:noFill/>
          </a:ln>
        </p:spPr>
        <p:txBody>
          <a:bodyPr anchor="t" anchorCtr="0" bIns="45700" lIns="91425" rIns="91425" spcFirstLastPara="1" tIns="45700" wrap="square">
            <a:normAutofit/>
          </a:bodyPr>
          <a:p>
            <a:pPr algn="l" indent="-60958" lvl="0" marL="22860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Namespaces alias directives- Sometimes you may encounter a long namespace &amp; wish to have it shorter. This could improve readability &amp; still avoid name clashes with similarly named methods.</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.cs (C# file) code is compiled into assembly, found in Bin directory 🡪 Debug folder(we have assemblies in .exe format consisting of the namespaces of our code)</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Namespaces don’t correspond to file, directory or assembly names. They could be written in separate files and/or separate assemblies and still belong to the same namespace.</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t/>
            </a:r>
            <a:endParaRPr b="1" sz="2400">
              <a:solidFill>
                <a:srgbClr val="212529"/>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0" name="Shape 198"/>
        <p:cNvGrpSpPr/>
        <p:nvPr/>
      </p:nvGrpSpPr>
      <p:grpSpPr>
        <a:xfrm>
          <a:off x="0" y="0"/>
          <a:ext cx="0" cy="0"/>
          <a:chOff x="0" y="0"/>
          <a:chExt cx="0" cy="0"/>
        </a:xfrm>
      </p:grpSpPr>
      <p:sp>
        <p:nvSpPr>
          <p:cNvPr id="1048648" name="Google Shape;199;p17"/>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649" name="Google Shape;200;p17"/>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Shape 97"/>
        <p:cNvGrpSpPr/>
        <p:nvPr/>
      </p:nvGrpSpPr>
      <p:grpSpPr>
        <a:xfrm>
          <a:off x="0" y="0"/>
          <a:ext cx="0" cy="0"/>
          <a:chOff x="0" y="0"/>
          <a:chExt cx="0" cy="0"/>
        </a:xfrm>
      </p:grpSpPr>
      <p:sp>
        <p:nvSpPr>
          <p:cNvPr id="1048597" name="Google Shape;98;p2"/>
          <p:cNvSpPr txBox="1"/>
          <p:nvPr>
            <p:ph type="title"/>
          </p:nvPr>
        </p:nvSpPr>
        <p:spPr>
          <a:xfrm>
            <a:off x="764273" y="332096"/>
            <a:ext cx="10959153" cy="755176"/>
          </a:xfrm>
          <a:prstGeom prst="rect"/>
          <a:noFill/>
          <a:ln>
            <a:noFill/>
          </a:ln>
        </p:spPr>
        <p:txBody>
          <a:bodyPr anchor="ctr" anchorCtr="0" bIns="45700" lIns="91425" rIns="91425" spcFirstLastPara="1" tIns="45700" wrap="square">
            <a:normAutofit fontScale="95833"/>
          </a:bodyPr>
          <a:p>
            <a:pPr algn="ctr" indent="0" lvl="0" marL="45720" rtl="0">
              <a:lnSpc>
                <a:spcPct val="100000"/>
              </a:lnSpc>
              <a:spcBef>
                <a:spcPts val="0"/>
              </a:spcBef>
              <a:spcAft>
                <a:spcPts val="0"/>
              </a:spcAft>
              <a:buClr>
                <a:schemeClr val="accent1"/>
              </a:buClr>
              <a:buSzPts val="3200"/>
              <a:buFont typeface="Times New Roman"/>
              <a:buNone/>
            </a:pPr>
            <a:r>
              <a:rPr sz="4000" lang="en-US">
                <a:solidFill>
                  <a:srgbClr val="AB3C19"/>
                </a:solidFill>
                <a:latin typeface="Times New Roman"/>
                <a:ea typeface="Times New Roman"/>
                <a:cs typeface="Times New Roman"/>
                <a:sym typeface="Times New Roman"/>
              </a:rPr>
              <a:t> Value Types and Reference Types </a:t>
            </a:r>
            <a:r>
              <a:rPr sz="2400" lang="en-US">
                <a:solidFill>
                  <a:srgbClr val="000000"/>
                </a:solidFill>
                <a:latin typeface="Times New Roman"/>
                <a:ea typeface="Times New Roman"/>
                <a:cs typeface="Times New Roman"/>
                <a:sym typeface="Times New Roman"/>
              </a:rPr>
              <a:t>(P</a:t>
            </a:r>
            <a:r>
              <a:rPr b="0" sz="2400" i="0" lang="en-US" strike="noStrike" u="none">
                <a:solidFill>
                  <a:srgbClr val="000000"/>
                </a:solidFill>
                <a:latin typeface="Times New Roman"/>
                <a:ea typeface="Times New Roman"/>
                <a:cs typeface="Times New Roman"/>
                <a:sym typeface="Times New Roman"/>
              </a:rPr>
              <a:t>g 60)</a:t>
            </a:r>
            <a:endParaRPr sz="2400">
              <a:solidFill>
                <a:srgbClr val="AB3C19"/>
              </a:solidFill>
              <a:latin typeface="Times New Roman"/>
              <a:ea typeface="Times New Roman"/>
              <a:cs typeface="Times New Roman"/>
              <a:sym typeface="Times New Roman"/>
            </a:endParaRPr>
          </a:p>
        </p:txBody>
      </p:sp>
      <p:sp>
        <p:nvSpPr>
          <p:cNvPr id="1048598" name="Google Shape;99;p2"/>
          <p:cNvSpPr txBox="1"/>
          <p:nvPr>
            <p:ph type="body" idx="1"/>
          </p:nvPr>
        </p:nvSpPr>
        <p:spPr>
          <a:xfrm>
            <a:off x="468574" y="1203648"/>
            <a:ext cx="10959153" cy="5285861"/>
          </a:xfrm>
          <a:prstGeom prst="rect"/>
          <a:noFill/>
          <a:ln>
            <a:noFill/>
          </a:ln>
        </p:spPr>
        <p:txBody>
          <a:bodyPr anchor="t" anchorCtr="0" bIns="45700" lIns="91425" rIns="91425" spcFirstLastPara="1" tIns="45700" wrap="square">
            <a:normAutofit/>
          </a:bodyPr>
          <a:p>
            <a:pPr algn="l" indent="-60958" lvl="0" marL="22860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C# divides the world of types into value types &amp; reference types. Values types are created on the stack.</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All the intrinsic types(int, long) are </a:t>
            </a:r>
            <a:r>
              <a:rPr b="1" sz="2400" lang="en-US">
                <a:solidFill>
                  <a:srgbClr val="212529"/>
                </a:solidFill>
                <a:latin typeface="Times New Roman"/>
                <a:ea typeface="Times New Roman"/>
                <a:cs typeface="Times New Roman"/>
                <a:sym typeface="Times New Roman"/>
              </a:rPr>
              <a:t>Value types </a:t>
            </a:r>
            <a:r>
              <a:rPr sz="2400" lang="en-US">
                <a:solidFill>
                  <a:srgbClr val="212529"/>
                </a:solidFill>
                <a:latin typeface="Times New Roman"/>
                <a:ea typeface="Times New Roman"/>
                <a:cs typeface="Times New Roman"/>
                <a:sym typeface="Times New Roman"/>
              </a:rPr>
              <a:t>&amp; thus are created &amp; stored on the stack.</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Objects, are </a:t>
            </a:r>
            <a:r>
              <a:rPr b="1" sz="2400" lang="en-US">
                <a:solidFill>
                  <a:srgbClr val="212529"/>
                </a:solidFill>
                <a:latin typeface="Times New Roman"/>
                <a:ea typeface="Times New Roman"/>
                <a:cs typeface="Times New Roman"/>
                <a:sym typeface="Times New Roman"/>
              </a:rPr>
              <a:t>Reference types </a:t>
            </a:r>
            <a:r>
              <a:rPr sz="2400" lang="en-US">
                <a:solidFill>
                  <a:srgbClr val="212529"/>
                </a:solidFill>
                <a:latin typeface="Times New Roman"/>
                <a:ea typeface="Times New Roman"/>
                <a:cs typeface="Times New Roman"/>
                <a:sym typeface="Times New Roman"/>
              </a:rPr>
              <a:t>are created on an undifferentiated block of memory known as heap.</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3" name="Shape 204"/>
        <p:cNvGrpSpPr/>
        <p:nvPr/>
      </p:nvGrpSpPr>
      <p:grpSpPr>
        <a:xfrm>
          <a:off x="0" y="0"/>
          <a:ext cx="0" cy="0"/>
          <a:chOff x="0" y="0"/>
          <a:chExt cx="0" cy="0"/>
        </a:xfrm>
      </p:grpSpPr>
      <p:sp>
        <p:nvSpPr>
          <p:cNvPr id="1048652" name="Google Shape;205;p18"/>
          <p:cNvSpPr txBox="1"/>
          <p:nvPr>
            <p:ph type="body" idx="1"/>
          </p:nvPr>
        </p:nvSpPr>
        <p:spPr>
          <a:xfrm>
            <a:off x="460338" y="774441"/>
            <a:ext cx="11271324" cy="5309118"/>
          </a:xfrm>
          <a:prstGeom prst="rect"/>
          <a:noFill/>
          <a:ln>
            <a:noFill/>
          </a:ln>
        </p:spPr>
        <p:txBody>
          <a:bodyPr anchor="t" anchorCtr="0" bIns="45700" lIns="91425" rIns="91425" spcFirstLastPara="1" tIns="45700" wrap="square">
            <a:normAutofit/>
          </a:bodyPr>
          <a:p>
            <a:pPr algn="l" indent="-60958" lvl="0" marL="22860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60958" lvl="0" marL="22860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r>
              <a:rPr b="1" sz="2400" lang="en-US">
                <a:solidFill>
                  <a:srgbClr val="212529"/>
                </a:solidFill>
                <a:latin typeface="Times New Roman"/>
                <a:ea typeface="Times New Roman"/>
                <a:cs typeface="Times New Roman"/>
                <a:sym typeface="Times New Roman"/>
              </a:rPr>
              <a:t>	</a:t>
            </a:r>
            <a:r>
              <a:rPr b="1" sz="3600" lang="en-US">
                <a:solidFill>
                  <a:srgbClr val="212529"/>
                </a:solidFill>
                <a:latin typeface="Times New Roman"/>
                <a:ea typeface="Times New Roman"/>
                <a:cs typeface="Times New Roman"/>
                <a:sym typeface="Times New Roman"/>
              </a:rPr>
              <a:t>Lec 8 quiz</a:t>
            </a:r>
          </a:p>
          <a:p>
            <a:pPr algn="l" indent="0" lvl="0" marL="45720" rtl="0">
              <a:lnSpc>
                <a:spcPct val="90000"/>
              </a:lnSpc>
              <a:spcBef>
                <a:spcPts val="1400"/>
              </a:spcBef>
              <a:spcAft>
                <a:spcPts val="0"/>
              </a:spcAft>
              <a:buSzPts val="2880"/>
              <a:buNone/>
            </a:pPr>
            <a:r>
              <a:t/>
            </a:r>
            <a:endParaRPr b="1" sz="36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2880"/>
              <a:buNone/>
            </a:pPr>
            <a:r>
              <a:rPr b="1" sz="3600" lang="en-US">
                <a:solidFill>
                  <a:srgbClr val="212529"/>
                </a:solidFill>
                <a:latin typeface="Times New Roman"/>
                <a:ea typeface="Times New Roman"/>
                <a:cs typeface="Times New Roman"/>
                <a:sym typeface="Times New Roman"/>
              </a:rPr>
              <a:t>		</a:t>
            </a:r>
            <a:r>
              <a:rPr sz="3600" lang="en-US">
                <a:solidFill>
                  <a:srgbClr val="212529"/>
                </a:solidFill>
                <a:latin typeface="Times New Roman"/>
                <a:ea typeface="Times New Roman"/>
                <a:cs typeface="Times New Roman"/>
                <a:sym typeface="Times New Roman"/>
              </a:rPr>
              <a:t>https://forms.gle/iZHryiw2bzStB1tj8</a:t>
            </a:r>
          </a:p>
          <a:p>
            <a:pPr algn="l" indent="0" lvl="0" marL="45720" rtl="0">
              <a:lnSpc>
                <a:spcPct val="90000"/>
              </a:lnSpc>
              <a:spcBef>
                <a:spcPts val="1400"/>
              </a:spcBef>
              <a:spcAft>
                <a:spcPts val="0"/>
              </a:spcAft>
              <a:buSzPts val="2880"/>
              <a:buNone/>
            </a:pPr>
            <a:r>
              <a:t/>
            </a:r>
            <a:endParaRPr sz="36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2880"/>
              <a:buNone/>
            </a:pPr>
            <a:r>
              <a:rPr sz="3600" lang="en-US">
                <a:solidFill>
                  <a:srgbClr val="212529"/>
                </a:solidFill>
                <a:latin typeface="Times New Roman"/>
                <a:ea typeface="Times New Roman"/>
                <a:cs typeface="Times New Roman"/>
                <a:sym typeface="Times New Roman"/>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Shape 103"/>
        <p:cNvGrpSpPr/>
        <p:nvPr/>
      </p:nvGrpSpPr>
      <p:grpSpPr>
        <a:xfrm>
          <a:off x="0" y="0"/>
          <a:ext cx="0" cy="0"/>
          <a:chOff x="0" y="0"/>
          <a:chExt cx="0" cy="0"/>
        </a:xfrm>
      </p:grpSpPr>
      <p:pic>
        <p:nvPicPr>
          <p:cNvPr id="2097152" name="Google Shape;104;p3"/>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243840" y="304800"/>
            <a:ext cx="11643360" cy="6172200"/>
          </a:xfrm>
          <a:prstGeom prst="rect"/>
          <a:noFill/>
          <a:ln>
            <a:noFill/>
          </a:ln>
        </p:spPr>
      </p:pic>
      <p:pic>
        <p:nvPicPr>
          <p:cNvPr id="2097153" name="Google Shape;105;p3"/>
          <p:cNvPicPr preferRelativeResize="0">
            <a:picLocks/>
          </p:cNvPicPr>
          <p:nvPr/>
        </p:nvPicPr>
        <p:blipFill rotWithShape="1">
          <a:blip xmlns:r="http://schemas.openxmlformats.org/officeDocument/2006/relationships" r:embed="rId2">
            <a:alphaModFix/>
          </a:blip>
          <a:srcRect l="0" t="0" r="0" b="0"/>
          <a:stretch>
            <a:fillRect/>
          </a:stretch>
        </p:blipFill>
        <p:spPr>
          <a:xfrm>
            <a:off x="6038850" y="381000"/>
            <a:ext cx="5848350" cy="2819400"/>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Shape 109"/>
        <p:cNvGrpSpPr/>
        <p:nvPr/>
      </p:nvGrpSpPr>
      <p:grpSpPr>
        <a:xfrm>
          <a:off x="0" y="0"/>
          <a:ext cx="0" cy="0"/>
          <a:chOff x="0" y="0"/>
          <a:chExt cx="0" cy="0"/>
        </a:xfrm>
      </p:grpSpPr>
      <p:pic>
        <p:nvPicPr>
          <p:cNvPr id="2097154" name="Google Shape;110;p4"/>
          <p:cNvPicPr preferRelativeResize="0">
            <a:picLocks/>
          </p:cNvPicPr>
          <p:nvPr/>
        </p:nvPicPr>
        <p:blipFill rotWithShape="1">
          <a:blip xmlns:r="http://schemas.openxmlformats.org/officeDocument/2006/relationships" r:embed="rId1">
            <a:alphaModFix/>
          </a:blip>
          <a:srcRect l="0" t="0" r="0" b="0"/>
          <a:stretch>
            <a:fillRect/>
          </a:stretch>
        </p:blipFill>
        <p:spPr>
          <a:xfrm>
            <a:off x="259080" y="320040"/>
            <a:ext cx="11521440" cy="6294119"/>
          </a:xfrm>
          <a:prstGeom prst="rect"/>
          <a:noFill/>
          <a:ln>
            <a:noFill/>
          </a:ln>
        </p:spPr>
      </p:pic>
      <p:pic>
        <p:nvPicPr>
          <p:cNvPr id="2097155" name="Google Shape;111;p4"/>
          <p:cNvPicPr preferRelativeResize="0">
            <a:picLocks/>
          </p:cNvPicPr>
          <p:nvPr/>
        </p:nvPicPr>
        <p:blipFill rotWithShape="1">
          <a:blip xmlns:r="http://schemas.openxmlformats.org/officeDocument/2006/relationships" r:embed="rId2">
            <a:alphaModFix/>
          </a:blip>
          <a:srcRect l="0" t="0" r="0" b="0"/>
          <a:stretch>
            <a:fillRect/>
          </a:stretch>
        </p:blipFill>
        <p:spPr>
          <a:xfrm>
            <a:off x="5059681" y="703897"/>
            <a:ext cx="6766560" cy="2283143"/>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Shape 115"/>
        <p:cNvGrpSpPr/>
        <p:nvPr/>
      </p:nvGrpSpPr>
      <p:grpSpPr>
        <a:xfrm>
          <a:off x="0" y="0"/>
          <a:ext cx="0" cy="0"/>
          <a:chOff x="0" y="0"/>
          <a:chExt cx="0" cy="0"/>
        </a:xfrm>
      </p:grpSpPr>
      <p:pic>
        <p:nvPicPr>
          <p:cNvPr id="2097156" name="Google Shape;116;p5"/>
          <p:cNvPicPr preferRelativeResize="0">
            <a:picLocks/>
          </p:cNvPicPr>
          <p:nvPr/>
        </p:nvPicPr>
        <p:blipFill rotWithShape="1">
          <a:blip xmlns:r="http://schemas.openxmlformats.org/officeDocument/2006/relationships" r:embed="rId1">
            <a:alphaModFix/>
          </a:blip>
          <a:srcRect l="0" t="0" r="0" b="0"/>
          <a:stretch>
            <a:fillRect/>
          </a:stretch>
        </p:blipFill>
        <p:spPr>
          <a:xfrm>
            <a:off x="426720" y="518160"/>
            <a:ext cx="11186160" cy="6050280"/>
          </a:xfrm>
          <a:prstGeom prst="rect"/>
          <a:noFill/>
          <a:ln>
            <a:noFill/>
          </a:ln>
        </p:spPr>
      </p:pic>
      <p:pic>
        <p:nvPicPr>
          <p:cNvPr id="2097157" name="Google Shape;117;p5"/>
          <p:cNvPicPr preferRelativeResize="0">
            <a:picLocks/>
          </p:cNvPicPr>
          <p:nvPr/>
        </p:nvPicPr>
        <p:blipFill rotWithShape="1">
          <a:blip xmlns:r="http://schemas.openxmlformats.org/officeDocument/2006/relationships" r:embed="rId2">
            <a:alphaModFix/>
          </a:blip>
          <a:srcRect l="0" t="0" r="0" b="0"/>
          <a:stretch>
            <a:fillRect/>
          </a:stretch>
        </p:blipFill>
        <p:spPr>
          <a:xfrm>
            <a:off x="4831080" y="518160"/>
            <a:ext cx="7056120" cy="2133600"/>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Shape 121"/>
        <p:cNvGrpSpPr/>
        <p:nvPr/>
      </p:nvGrpSpPr>
      <p:grpSpPr>
        <a:xfrm>
          <a:off x="0" y="0"/>
          <a:ext cx="0" cy="0"/>
          <a:chOff x="0" y="0"/>
          <a:chExt cx="0" cy="0"/>
        </a:xfrm>
      </p:grpSpPr>
      <p:pic>
        <p:nvPicPr>
          <p:cNvPr id="2097158" name="Google Shape;122;p6"/>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518160" y="457200"/>
            <a:ext cx="10972800" cy="5760719"/>
          </a:xfrm>
          <a:prstGeom prst="rect"/>
          <a:noFill/>
          <a:ln>
            <a:noFill/>
          </a:ln>
        </p:spPr>
      </p:pic>
      <p:pic>
        <p:nvPicPr>
          <p:cNvPr id="2097159" name="Google Shape;123;p6"/>
          <p:cNvPicPr preferRelativeResize="0">
            <a:picLocks/>
          </p:cNvPicPr>
          <p:nvPr/>
        </p:nvPicPr>
        <p:blipFill rotWithShape="1">
          <a:blip xmlns:r="http://schemas.openxmlformats.org/officeDocument/2006/relationships" r:embed="rId2">
            <a:alphaModFix/>
          </a:blip>
          <a:srcRect l="0" t="0" r="0" b="0"/>
          <a:stretch>
            <a:fillRect/>
          </a:stretch>
        </p:blipFill>
        <p:spPr>
          <a:xfrm>
            <a:off x="4971097" y="640081"/>
            <a:ext cx="6519863" cy="1872615"/>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Shape 127"/>
        <p:cNvGrpSpPr/>
        <p:nvPr/>
      </p:nvGrpSpPr>
      <p:grpSpPr>
        <a:xfrm>
          <a:off x="0" y="0"/>
          <a:ext cx="0" cy="0"/>
          <a:chOff x="0" y="0"/>
          <a:chExt cx="0" cy="0"/>
        </a:xfrm>
      </p:grpSpPr>
      <p:sp>
        <p:nvSpPr>
          <p:cNvPr id="1048609" name="Google Shape;128;p7"/>
          <p:cNvSpPr txBox="1"/>
          <p:nvPr>
            <p:ph type="body" idx="1"/>
          </p:nvPr>
        </p:nvSpPr>
        <p:spPr>
          <a:xfrm>
            <a:off x="532435" y="347242"/>
            <a:ext cx="11320041" cy="5974046"/>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sz="2400" lang="en-US">
                <a:solidFill>
                  <a:schemeClr val="dk1"/>
                </a:solidFill>
                <a:latin typeface="Times New Roman"/>
                <a:ea typeface="Times New Roman"/>
                <a:cs typeface="Times New Roman"/>
                <a:sym typeface="Times New Roman"/>
              </a:rPr>
              <a:t>References are actually stored on stack but the object they refer is stored on Heap</a:t>
            </a:r>
          </a:p>
          <a:p>
            <a:pPr algn="l" indent="-60958" lvl="0" marL="22860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When we update a reference type, both the reference will refer to same object.</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When we update a value type, it creates a new copy of the variable.</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Structs, types such as Int, Float, Long etc. are value Types.</a:t>
            </a:r>
          </a:p>
          <a:p>
            <a:pPr algn="l" indent="-60958" lvl="0" marL="22860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Strings are reference types.</a:t>
            </a:r>
          </a:p>
          <a:p>
            <a:pPr algn="l" indent="-60958" lvl="0" marL="22860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Memory of reference types is claimed by Garbage Collector.</a:t>
            </a:r>
          </a:p>
          <a:p>
            <a:pPr algn="l" indent="-71120" lvl="0" marL="228600" rtl="0">
              <a:lnSpc>
                <a:spcPct val="90000"/>
              </a:lnSpc>
              <a:spcBef>
                <a:spcPts val="1400"/>
              </a:spcBef>
              <a:spcAft>
                <a:spcPts val="0"/>
              </a:spcAft>
              <a:buSzPts val="176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Shape 133"/>
        <p:cNvGrpSpPr/>
        <p:nvPr/>
      </p:nvGrpSpPr>
      <p:grpSpPr>
        <a:xfrm>
          <a:off x="0" y="0"/>
          <a:ext cx="0" cy="0"/>
          <a:chOff x="0" y="0"/>
          <a:chExt cx="0" cy="0"/>
        </a:xfrm>
      </p:grpSpPr>
      <p:sp>
        <p:nvSpPr>
          <p:cNvPr id="1048612" name="Google Shape;134;g13ae5730d6e_0_0"/>
          <p:cNvSpPr txBox="1"/>
          <p:nvPr>
            <p:ph type="title"/>
          </p:nvPr>
        </p:nvSpPr>
        <p:spPr>
          <a:xfrm>
            <a:off x="1143000" y="3461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solidFill>
                  <a:srgbClr val="AB3C19"/>
                </a:solidFill>
              </a:rPr>
              <a:t>What is namespace?</a:t>
            </a:r>
            <a:endParaRPr>
              <a:solidFill>
                <a:srgbClr val="AB3C19"/>
              </a:solidFill>
            </a:endParaRPr>
          </a:p>
        </p:txBody>
      </p:sp>
      <p:sp>
        <p:nvSpPr>
          <p:cNvPr id="1048613" name="Google Shape;135;g13ae5730d6e_0_0"/>
          <p:cNvSpPr txBox="1"/>
          <p:nvPr>
            <p:ph type="body" idx="1"/>
          </p:nvPr>
        </p:nvSpPr>
        <p:spPr>
          <a:xfrm>
            <a:off x="322725" y="1409700"/>
            <a:ext cx="11343900" cy="4038600"/>
          </a:xfrm>
          <a:prstGeom prst="rect"/>
        </p:spPr>
        <p:txBody>
          <a:bodyPr anchor="t" anchorCtr="0" bIns="45700" lIns="91425" rIns="91425" spcFirstLastPara="1" tIns="45700" wrap="square">
            <a:normAutofit/>
          </a:bodyPr>
          <a:p>
            <a:pPr algn="l" indent="0" lvl="0" marL="0" rtl="0">
              <a:spcBef>
                <a:spcPts val="1400"/>
              </a:spcBef>
              <a:spcAft>
                <a:spcPts val="0"/>
              </a:spcAft>
              <a:buNone/>
            </a:pPr>
            <a:r>
              <a:rPr lang="en-US">
                <a:solidFill>
                  <a:schemeClr val="dk1"/>
                </a:solidFill>
              </a:rPr>
              <a:t>Below figure shows this arrangement for your own code and the DateTime class. Keep in mind that this is an extreme simplification—the System namespace alone is stocked with several hundred classes.</a:t>
            </a:r>
            <a:endParaRPr>
              <a:solidFill>
                <a:schemeClr val="dk1"/>
              </a:solidFill>
            </a:endParaRPr>
          </a:p>
          <a:p>
            <a:pPr algn="l" indent="0" lvl="0" marL="0" rtl="0">
              <a:spcBef>
                <a:spcPts val="1400"/>
              </a:spcBef>
              <a:spcAft>
                <a:spcPts val="0"/>
              </a:spcAft>
              <a:buNone/>
            </a:pPr>
            <a:r>
              <a:t/>
            </a:r>
            <a:endParaRPr>
              <a:solidFill>
                <a:schemeClr val="dk1"/>
              </a:solidFill>
            </a:endParaRPr>
          </a:p>
          <a:p>
            <a:pPr algn="l" indent="0" lvl="0" marL="0" rtl="0">
              <a:spcBef>
                <a:spcPts val="1400"/>
              </a:spcBef>
              <a:spcAft>
                <a:spcPts val="0"/>
              </a:spcAft>
              <a:buClr>
                <a:schemeClr val="dk1"/>
              </a:buClr>
              <a:buSzPts val="1100"/>
              <a:buFont typeface="Arial"/>
              <a:buNone/>
            </a:pPr>
            <a:r>
              <a:t/>
            </a:r>
            <a:endParaRPr>
              <a:solidFill>
                <a:schemeClr val="dk1"/>
              </a:solidFill>
            </a:endParaRPr>
          </a:p>
          <a:p>
            <a:pPr algn="l" indent="0" lvl="0" marL="0" rtl="0">
              <a:spcBef>
                <a:spcPts val="1400"/>
              </a:spcBef>
              <a:spcAft>
                <a:spcPts val="0"/>
              </a:spcAft>
              <a:buNone/>
            </a:pPr>
            <a:r>
              <a:t/>
            </a:r>
            <a:endParaRPr>
              <a:solidFill>
                <a:schemeClr val="dk1"/>
              </a:solidFill>
            </a:endParaRPr>
          </a:p>
        </p:txBody>
      </p:sp>
      <p:pic>
        <p:nvPicPr>
          <p:cNvPr id="2097160" name="Google Shape;136;g13ae5730d6e_0_0"/>
          <p:cNvPicPr preferRelativeResize="0">
            <a:picLocks/>
          </p:cNvPicPr>
          <p:nvPr/>
        </p:nvPicPr>
        <p:blipFill>
          <a:blip xmlns:r="http://schemas.openxmlformats.org/officeDocument/2006/relationships" r:embed="rId1">
            <a:alphaModFix/>
          </a:blip>
          <a:stretch>
            <a:fillRect/>
          </a:stretch>
        </p:blipFill>
        <p:spPr>
          <a:xfrm>
            <a:off x="2370225" y="2155350"/>
            <a:ext cx="9296400" cy="447675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Shape 141"/>
        <p:cNvGrpSpPr/>
        <p:nvPr/>
      </p:nvGrpSpPr>
      <p:grpSpPr>
        <a:xfrm>
          <a:off x="0" y="0"/>
          <a:ext cx="0" cy="0"/>
          <a:chOff x="0" y="0"/>
          <a:chExt cx="0" cy="0"/>
        </a:xfrm>
      </p:grpSpPr>
      <p:sp>
        <p:nvSpPr>
          <p:cNvPr id="1048617" name="Google Shape;142;g13ae5730d6e_0_8"/>
          <p:cNvSpPr txBox="1"/>
          <p:nvPr>
            <p:ph type="body" idx="1"/>
          </p:nvPr>
        </p:nvSpPr>
        <p:spPr>
          <a:xfrm>
            <a:off x="467950" y="484100"/>
            <a:ext cx="11327700" cy="5611800"/>
          </a:xfrm>
          <a:prstGeom prst="rect"/>
        </p:spPr>
        <p:txBody>
          <a:bodyPr anchor="t" anchorCtr="0" bIns="45700" lIns="91425" rIns="91425" spcFirstLastPara="1" tIns="45700" wrap="square">
            <a:normAutofit/>
          </a:bodyPr>
          <a:p>
            <a:pPr algn="l" indent="-320040" lvl="0" marL="457200" rtl="0">
              <a:spcBef>
                <a:spcPts val="1400"/>
              </a:spcBef>
              <a:spcAft>
                <a:spcPts val="0"/>
              </a:spcAft>
              <a:buClr>
                <a:schemeClr val="dk1"/>
              </a:buClr>
              <a:buSzPts val="1440"/>
              <a:buChar char="•"/>
            </a:pPr>
            <a:r>
              <a:rPr lang="en-US">
                <a:solidFill>
                  <a:schemeClr val="dk1"/>
                </a:solidFill>
              </a:rPr>
              <a:t>Namespaces can organize all the different types in the class library. Without namespaces, these types would all be grouped into a single long and messy list. This sort of organization is practical for a small set of information, but it would be impractical for the thousands of types included with .NET.</a:t>
            </a:r>
            <a:endParaRPr>
              <a:solidFill>
                <a:schemeClr val="dk1"/>
              </a:solidFill>
            </a:endParaRPr>
          </a:p>
          <a:p>
            <a:pPr algn="l" indent="-320040" lvl="0" marL="457200" rtl="0">
              <a:spcBef>
                <a:spcPts val="0"/>
              </a:spcBef>
              <a:spcAft>
                <a:spcPts val="0"/>
              </a:spcAft>
              <a:buClr>
                <a:schemeClr val="dk1"/>
              </a:buClr>
              <a:buSzPts val="1440"/>
              <a:buChar char="•"/>
            </a:pPr>
            <a:r>
              <a:t/>
            </a:r>
            <a:endParaRPr>
              <a:solidFill>
                <a:schemeClr val="dk1"/>
              </a:solidFill>
            </a:endParaRPr>
          </a:p>
        </p:txBody>
      </p:sp>
      <p:pic>
        <p:nvPicPr>
          <p:cNvPr id="2097161" name="Google Shape;143;g13ae5730d6e_0_8"/>
          <p:cNvPicPr preferRelativeResize="0">
            <a:picLocks/>
          </p:cNvPicPr>
          <p:nvPr/>
        </p:nvPicPr>
        <p:blipFill>
          <a:blip xmlns:r="http://schemas.openxmlformats.org/officeDocument/2006/relationships" r:embed="rId1">
            <a:alphaModFix/>
          </a:blip>
          <a:stretch>
            <a:fillRect/>
          </a:stretch>
        </p:blipFill>
        <p:spPr>
          <a:xfrm>
            <a:off x="4679575" y="1439075"/>
            <a:ext cx="7116075" cy="5144626"/>
          </a:xfrm>
          <a:prstGeom prst="rect"/>
          <a:noFill/>
          <a:ln>
            <a:noFill/>
          </a:ln>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f3f45e6ac60b4c308be2b96979f5cbbe</vt:lpwstr>
  </property>
</Properties>
</file>