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6858000" cy="9144000"/>
  <p:embeddedFontLst>
    <p:embeddedFont>
      <p:font typeface="Corbel"/>
      <p:regular r:id="rId16"/>
      <p:bold r:id="rId17"/>
      <p:italic r:id="rId18"/>
      <p:boldItalic r:id="rId19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7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85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86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7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88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89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89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0" name="Google Shape;90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1" name="Google Shape;91;p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37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5" name="Google Shape;138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142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8" name="Google Shape;143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47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1" name="Google Shape;148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52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5" name="Google Shape;153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95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0" name="Google Shape;96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101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3" name="Google Shape;102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106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6" name="Google Shape;107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1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9" name="Google Shape;112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16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2" name="Google Shape;117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12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5" name="Google Shape;122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6" name="Google Shape;123;p7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27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9" name="Google Shape;128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32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2" name="Google Shape;133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4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17;p16"/>
          <p:cNvSpPr/>
          <p:nvPr/>
        </p:nvSpPr>
        <p:spPr>
          <a:xfrm>
            <a:off x="231140" y="243840"/>
            <a:ext cx="11724640" cy="6377939"/>
          </a:xfrm>
          <a:prstGeom prst="rect"/>
          <a:solidFill>
            <a:schemeClr val="accent1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3" name="Google Shape;18;p16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ctr"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b="1" cap="none" sz="7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4" name="Google Shape;19;p16"/>
          <p:cNvSpPr txBox="1"/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lv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algn="ctr" lvl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algn="ctr" lvl="2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algn="ctr" lvl="3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algn="ctr" lvl="4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algn="ctr" lvl="5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algn="ctr" lvl="6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algn="ctr" lvl="7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algn="ctr" lvl="8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1048585" name="Google Shape;20;p16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6" name="Google Shape;21;p16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7" name="Google Shape;22;p16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 b="0" cap="none" sz="1200" i="0" strike="noStrike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algn="r" indent="0" lvl="1" marL="0">
              <a:spcBef>
                <a:spcPts val="0"/>
              </a:spcBef>
              <a:buNone/>
              <a:defRPr b="0" cap="none" sz="1200" i="0" strike="noStrike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algn="r" indent="0" lvl="2" marL="0">
              <a:spcBef>
                <a:spcPts val="0"/>
              </a:spcBef>
              <a:buNone/>
              <a:defRPr b="0" cap="none" sz="1200" i="0" strike="noStrike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algn="r" indent="0" lvl="3" marL="0">
              <a:spcBef>
                <a:spcPts val="0"/>
              </a:spcBef>
              <a:buNone/>
              <a:defRPr b="0" cap="none" sz="1200" i="0" strike="noStrike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algn="r" indent="0" lvl="4" marL="0">
              <a:spcBef>
                <a:spcPts val="0"/>
              </a:spcBef>
              <a:buNone/>
              <a:defRPr b="0" cap="none" sz="1200" i="0" strike="noStrike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algn="r" indent="0" lvl="5" marL="0">
              <a:spcBef>
                <a:spcPts val="0"/>
              </a:spcBef>
              <a:buNone/>
              <a:defRPr b="0" cap="none" sz="1200" i="0" strike="noStrike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algn="r" indent="0" lvl="6" marL="0">
              <a:spcBef>
                <a:spcPts val="0"/>
              </a:spcBef>
              <a:buNone/>
              <a:defRPr b="0" cap="none" sz="1200" i="0" strike="noStrike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algn="r" indent="0" lvl="7" marL="0">
              <a:spcBef>
                <a:spcPts val="0"/>
              </a:spcBef>
              <a:buNone/>
              <a:defRPr b="0" cap="none" sz="1200" i="0" strike="noStrike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algn="r" indent="0" lvl="8" marL="0">
              <a:spcBef>
                <a:spcPts val="0"/>
              </a:spcBef>
              <a:buNone/>
              <a:defRPr b="0" cap="none" sz="1200" i="0" strike="noStrike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  <p:cxnSp>
        <p:nvCxnSpPr>
          <p:cNvPr id="3145728" name="Google Shape;23;p16"/>
          <p:cNvCxnSpPr>
            <a:cxnSpLocks/>
          </p:cNvCxnSpPr>
          <p:nvPr/>
        </p:nvCxnSpPr>
        <p:spPr>
          <a:xfrm>
            <a:off x="1978660" y="3733800"/>
            <a:ext cx="8229601" cy="0"/>
          </a:xfrm>
          <a:prstGeom prst="straightConnector1"/>
          <a:noFill/>
          <a:ln w="10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7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77;p2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2" name="Google Shape;78;p25"/>
          <p:cNvSpPr txBox="1"/>
          <p:nvPr>
            <p:ph type="body" idx="1"/>
          </p:nvPr>
        </p:nvSpPr>
        <p:spPr>
          <a:xfrm rot="5400000">
            <a:off x="4060136" y="-859736"/>
            <a:ext cx="4038600" cy="987287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lvl1pPr>
            <a:lvl2pPr algn="l" indent="-32004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3pPr>
            <a:lvl4pPr algn="l" indent="-320039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4pPr>
            <a:lvl5pPr algn="l" indent="-32003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5pPr>
            <a:lvl6pPr algn="l" indent="-32003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6pPr>
            <a:lvl7pPr algn="l" indent="-32003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7pPr>
            <a:lvl8pPr algn="l" indent="-32004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8pPr>
            <a:lvl9pPr algn="l" indent="-32004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</a:lvl9pPr>
          </a:lstStyle>
          <a:p/>
        </p:txBody>
      </p:sp>
      <p:sp>
        <p:nvSpPr>
          <p:cNvPr id="1048653" name="Google Shape;79;p25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4" name="Google Shape;80;p25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5" name="Google Shape;81;p25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69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83;p26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1" name="Google Shape;84;p26"/>
          <p:cNvSpPr txBox="1"/>
          <p:nvPr>
            <p:ph type="body" idx="1"/>
          </p:nvPr>
        </p:nvSpPr>
        <p:spPr>
          <a:xfrm rot="5400000">
            <a:off x="2152650" y="-247650"/>
            <a:ext cx="5410200" cy="7429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lvl1pPr>
            <a:lvl2pPr algn="l" indent="-32004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3pPr>
            <a:lvl4pPr algn="l" indent="-320039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4pPr>
            <a:lvl5pPr algn="l" indent="-32003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5pPr>
            <a:lvl6pPr algn="l" indent="-32003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6pPr>
            <a:lvl7pPr algn="l" indent="-32003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7pPr>
            <a:lvl8pPr algn="l" indent="-32004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8pPr>
            <a:lvl9pPr algn="l" indent="-32004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</a:lvl9pPr>
          </a:lstStyle>
          <a:p/>
        </p:txBody>
      </p:sp>
      <p:sp>
        <p:nvSpPr>
          <p:cNvPr id="1048642" name="Google Shape;85;p26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3" name="Google Shape;86;p26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4" name="Google Shape;87;p26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3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25;p1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6;p17"/>
          <p:cNvSpPr txBox="1"/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lvl1pPr>
            <a:lvl2pPr algn="l" indent="-32004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3pPr>
            <a:lvl4pPr algn="l" indent="-320039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4pPr>
            <a:lvl5pPr algn="l" indent="-32003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5pPr>
            <a:lvl6pPr algn="l" indent="-32003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6pPr>
            <a:lvl7pPr algn="l" indent="-32003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7pPr>
            <a:lvl8pPr algn="l" indent="-32004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8pPr>
            <a:lvl9pPr algn="l" indent="-32004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</a:lvl9pPr>
          </a:lstStyle>
          <a:p/>
        </p:txBody>
      </p:sp>
      <p:sp>
        <p:nvSpPr>
          <p:cNvPr id="1048594" name="Google Shape;27;p17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28;p17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6" name="Google Shape;29;p17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72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31;p18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ctr"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b="0" cap="none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7" name="Google Shape;32;p18"/>
          <p:cNvSpPr txBox="1"/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algn="l" indent="-2286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658" name="Google Shape;33;p18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9" name="Google Shape;34;p18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0" name="Google Shape;35;p18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  <p:cxnSp>
        <p:nvCxnSpPr>
          <p:cNvPr id="3145729" name="Google Shape;36;p18"/>
          <p:cNvCxnSpPr>
            <a:cxnSpLocks/>
          </p:cNvCxnSpPr>
          <p:nvPr/>
        </p:nvCxnSpPr>
        <p:spPr>
          <a:xfrm>
            <a:off x="1981200" y="4020408"/>
            <a:ext cx="8229601" cy="0"/>
          </a:xfrm>
          <a:prstGeom prst="straightConnector1"/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73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38;p1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2" name="Google Shape;39;p19"/>
          <p:cNvSpPr txBox="1"/>
          <p:nvPr>
            <p:ph type="body" idx="1"/>
          </p:nvPr>
        </p:nvSpPr>
        <p:spPr>
          <a:xfrm>
            <a:off x="1143000" y="2057399"/>
            <a:ext cx="4754880" cy="402336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036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algn="l" indent="-3302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algn="l" indent="-30988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algn="l" indent="-30987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algn="l" indent="-30987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algn="l" indent="-30987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algn="l" indent="-309879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algn="l" indent="-309879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048663" name="Google Shape;40;p19"/>
          <p:cNvSpPr txBox="1"/>
          <p:nvPr>
            <p:ph type="body" idx="2"/>
          </p:nvPr>
        </p:nvSpPr>
        <p:spPr>
          <a:xfrm>
            <a:off x="6267612" y="2057400"/>
            <a:ext cx="4754880" cy="402336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036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algn="l" indent="-3302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algn="l" indent="-30988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algn="l" indent="-30987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algn="l" indent="-30987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algn="l" indent="-30987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algn="l" indent="-309879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algn="l" indent="-309879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048664" name="Google Shape;41;p19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5" name="Google Shape;42;p19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6" name="Google Shape;43;p19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7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45;p2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8" name="Google Shape;46;p20"/>
          <p:cNvSpPr txBox="1"/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algn="l" indent="-2286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48669" name="Google Shape;47;p20"/>
          <p:cNvSpPr txBox="1"/>
          <p:nvPr>
            <p:ph type="body" idx="2"/>
          </p:nvPr>
        </p:nvSpPr>
        <p:spPr>
          <a:xfrm>
            <a:off x="1143000" y="2721483"/>
            <a:ext cx="4754880" cy="338328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036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algn="l" indent="-3302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algn="l" indent="-30988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algn="l" indent="-30987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algn="l" indent="-30987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algn="l" indent="-30987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algn="l" indent="-309879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algn="l" indent="-309879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048670" name="Google Shape;48;p20"/>
          <p:cNvSpPr txBox="1"/>
          <p:nvPr>
            <p:ph type="body" idx="3"/>
          </p:nvPr>
        </p:nvSpPr>
        <p:spPr>
          <a:xfrm>
            <a:off x="6269173" y="1999032"/>
            <a:ext cx="4754880" cy="77724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algn="l" indent="-2286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48671" name="Google Shape;49;p20"/>
          <p:cNvSpPr txBox="1"/>
          <p:nvPr>
            <p:ph type="body" idx="4"/>
          </p:nvPr>
        </p:nvSpPr>
        <p:spPr>
          <a:xfrm>
            <a:off x="6269173" y="2719322"/>
            <a:ext cx="4754880" cy="338328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036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algn="l" indent="-3302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algn="l" indent="-30988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algn="l" indent="-30987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algn="l" indent="-30987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algn="l" indent="-30987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algn="l" indent="-309879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algn="l" indent="-309879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048672" name="Google Shape;50;p20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3" name="Google Shape;51;p20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4" name="Google Shape;52;p20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68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54;p2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7" name="Google Shape;55;p21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8" name="Google Shape;56;p21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9" name="Google Shape;57;p21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75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59;p22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6" name="Google Shape;60;p22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7" name="Google Shape;61;p22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76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63;p23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9" name="Google Shape;64;p23"/>
          <p:cNvSpPr txBox="1"/>
          <p:nvPr>
            <p:ph type="body" idx="1"/>
          </p:nvPr>
        </p:nvSpPr>
        <p:spPr>
          <a:xfrm>
            <a:off x="5852159" y="1097280"/>
            <a:ext cx="5212080" cy="466344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9116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algn="l" indent="-37084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algn="l" indent="-35051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algn="l" indent="-3302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algn="l" indent="-3302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algn="l" indent="-3302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algn="l" indent="-3302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algn="l" indent="-3302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algn="l" indent="-33020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1048680" name="Google Shape;65;p23"/>
          <p:cNvSpPr txBox="1"/>
          <p:nvPr>
            <p:ph type="body" idx="2"/>
          </p:nvPr>
        </p:nvSpPr>
        <p:spPr>
          <a:xfrm>
            <a:off x="1143000" y="2834640"/>
            <a:ext cx="3931920" cy="301752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algn="l" indent="-2286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48681" name="Google Shape;66;p23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2" name="Google Shape;67;p23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3" name="Google Shape;68;p23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70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70;p24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6" name="Google Shape;71;p24"/>
          <p:cNvSpPr/>
          <p:nvPr>
            <p:ph type="pic" idx="2"/>
          </p:nvPr>
        </p:nvSpPr>
        <p:spPr>
          <a:xfrm>
            <a:off x="5413248" y="1069847"/>
            <a:ext cx="6099048" cy="4800600"/>
          </a:xfrm>
          <a:prstGeom prst="rect"/>
          <a:noFill/>
          <a:ln>
            <a:noFill/>
          </a:ln>
        </p:spPr>
      </p:sp>
      <p:sp>
        <p:nvSpPr>
          <p:cNvPr id="1048647" name="Google Shape;72;p24"/>
          <p:cNvSpPr txBox="1"/>
          <p:nvPr>
            <p:ph type="body" idx="1"/>
          </p:nvPr>
        </p:nvSpPr>
        <p:spPr>
          <a:xfrm>
            <a:off x="1143000" y="2834640"/>
            <a:ext cx="3931920" cy="288036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algn="l" indent="-2286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48648" name="Google Shape;73;p24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9" name="Google Shape;74;p24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0" name="Google Shape;75;p24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5"/>
          <p:cNvSpPr/>
          <p:nvPr/>
        </p:nvSpPr>
        <p:spPr>
          <a:xfrm>
            <a:off x="231140" y="243840"/>
            <a:ext cx="11724640" cy="6377939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77" name="Google Shape;11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cap="none" sz="44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78" name="Google Shape;12;p15"/>
          <p:cNvSpPr txBox="1"/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0360" lvl="0" marL="457200" marR="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cap="none" sz="22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algn="l" indent="-330200" lvl="1" marL="914400" marR="0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cap="none" sz="20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algn="l" indent="-320039" lvl="2" marL="13716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cap="none" sz="18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algn="l" indent="-309880" lvl="3" marL="18288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cap="none" sz="16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algn="l" indent="-309879" lvl="4" marL="22860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cap="none" sz="16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algn="l" indent="-309879" lvl="5" marL="27432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cap="none" sz="16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algn="l" indent="-309879" lvl="6" marL="32004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cap="none" sz="16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algn="l" indent="-309879" lvl="7" marL="36576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cap="none" sz="16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algn="l" indent="-309879" lvl="8" marL="4114800" marR="0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cap="none" sz="16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48579" name="Google Shape;13;p15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48580" name="Google Shape;14;p15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48581" name="Google Shape;15;p15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93;p1"/>
          <p:cNvSpPr/>
          <p:nvPr/>
        </p:nvSpPr>
        <p:spPr>
          <a:xfrm>
            <a:off x="1009934" y="914400"/>
            <a:ext cx="10029127" cy="620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5400" i="0" lang="en-US" strike="noStrike" u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Advanced Web programming</a:t>
            </a:r>
          </a:p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cap="none" sz="5400" i="0" strike="noStrike" u="none">
              <a:solidFill>
                <a:srgbClr val="262626"/>
              </a:solidFill>
              <a:latin typeface="Corbel"/>
              <a:ea typeface="Corbel"/>
              <a:cs typeface="Corbel"/>
              <a:sym typeface="Corbel"/>
            </a:endParaRPr>
          </a:p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5400" i="0" lang="en-US" strike="noStrike" u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Lec-</a:t>
            </a:r>
            <a:r>
              <a:rPr b="1" sz="5400" lang="en-US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6</a:t>
            </a:r>
          </a:p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cap="none" sz="5400" i="0" strike="noStrike" u="none">
              <a:solidFill>
                <a:srgbClr val="262626"/>
              </a:solidFill>
              <a:latin typeface="Corbel"/>
              <a:ea typeface="Corbel"/>
              <a:cs typeface="Corbel"/>
              <a:sym typeface="Corbel"/>
            </a:endParaRPr>
          </a:p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5400" i="0" lang="en-US" strike="noStrike" u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Types, Objects, and Namespaces</a:t>
            </a:r>
          </a:p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cap="none" sz="2500" i="0" strike="noStrike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2500" i="0" lang="en-US" strike="noStrike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(Ref- Beginning of Asp.net 4.5 in C #-</a:t>
            </a:r>
            <a:r>
              <a:rPr b="1" cap="none" sz="2500" i="0" lang="en-US" strike="noStrike" u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cap="none" sz="2500" i="0" lang="en-US" strike="noStrike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Pg no:68……</a:t>
            </a:r>
            <a:r>
              <a:rPr b="1" cap="none" sz="2500" i="0" lang="en-US" strike="noStrike" u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 b="1" cap="none" sz="2500" i="0" strike="noStrike" u="none">
              <a:solidFill>
                <a:srgbClr val="26262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40;p10"/>
          <p:cNvSpPr txBox="1"/>
          <p:nvPr>
            <p:ph type="body" idx="1"/>
          </p:nvPr>
        </p:nvSpPr>
        <p:spPr>
          <a:xfrm>
            <a:off x="486138" y="451413"/>
            <a:ext cx="11262166" cy="5922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18288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eg: The TaxableProduct class derives from Product. That means you cast a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TaxableProduct reference to a Product reference, as shown here: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Create a TaxableProduct.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b="1"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b="1"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TaxableProduct theTaxableProduct =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b="1"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new TaxableProduct("Kitchen Garbage", 49.99M, "garbage.jpg");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b="1"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b="1"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Cast the TaxableProduct reference to a Product reference.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b="1"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b="1"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Product theProduct = theTaxableProduct;</a:t>
            </a:r>
            <a:endParaRPr b="1"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45;p11"/>
          <p:cNvSpPr txBox="1"/>
          <p:nvPr>
            <p:ph type="body" idx="1"/>
          </p:nvPr>
        </p:nvSpPr>
        <p:spPr>
          <a:xfrm>
            <a:off x="568036" y="637309"/>
            <a:ext cx="11166764" cy="54586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0" lvl="0" marL="4572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b="1" sz="36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Classes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classes give you the ability to split a single class into more than one C# source code (.cs) file.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if the Product class became particularly long and intricate, you might decide to break it into two pieces.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50;p12"/>
          <p:cNvSpPr txBox="1"/>
          <p:nvPr>
            <p:ph type="body" idx="1"/>
          </p:nvPr>
        </p:nvSpPr>
        <p:spPr>
          <a:xfrm>
            <a:off x="457200" y="457200"/>
            <a:ext cx="10958945" cy="563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 lnSpcReduction="10000"/>
          </a:bodyPr>
          <a:p>
            <a:pPr algn="l" indent="-18288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80"/>
              <a:buChar char="•"/>
            </a:pPr>
            <a:r>
              <a:rPr sz="26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partial class behaves the same as a normal class, which  means every method, property, and variable you’ve defined in the class is available everywhere, no matter which source file contains it. </a:t>
            </a:r>
          </a:p>
          <a:p>
            <a:pPr algn="l" indent="-2844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80"/>
              <a:buChar char="•"/>
            </a:pPr>
            <a:r>
              <a:rPr sz="42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 compile the application, the compiler tracks down each piece of the Product class and assembles it into a complete unit.</a:t>
            </a:r>
            <a:endParaRPr sz="3800"/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80"/>
              <a:buChar char="•"/>
            </a:pPr>
            <a:r>
              <a:rPr sz="26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classes don’t offer much in the way of solving programming problems, but they can be useful if you have extremely large, unwieldy classes.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80"/>
              <a:buChar char="•"/>
            </a:pPr>
            <a:r>
              <a:rPr sz="26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real purpose of partial classes in .NET is to hide automatically generated designer code by placing it in a separate file from your code.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80"/>
              <a:buChar char="•"/>
            </a:pPr>
            <a:r>
              <a:rPr sz="26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uses this technique when web pages are created for a web application and forms for a Windows application.</a:t>
            </a:r>
            <a:endParaRPr sz="26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7112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55;p13"/>
          <p:cNvSpPr txBox="1"/>
          <p:nvPr>
            <p:ph type="body" idx="1"/>
          </p:nvPr>
        </p:nvSpPr>
        <p:spPr>
          <a:xfrm>
            <a:off x="1143000" y="1380931"/>
            <a:ext cx="9872871" cy="471506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ctr" indent="0" lvl="0" marL="4572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 sz="4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33" name="Google Shape;156;p13"/>
          <p:cNvSpPr/>
          <p:nvPr/>
        </p:nvSpPr>
        <p:spPr>
          <a:xfrm>
            <a:off x="3217359" y="2967335"/>
            <a:ext cx="5757282" cy="92333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5400" i="0" lang="en-US" strike="noStrik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continued….</a:t>
            </a:r>
            <a:endParaRPr b="1" cap="none" sz="5400" i="0" strike="noStrike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98;p2"/>
          <p:cNvSpPr txBox="1"/>
          <p:nvPr>
            <p:ph type="title"/>
          </p:nvPr>
        </p:nvSpPr>
        <p:spPr>
          <a:xfrm>
            <a:off x="764273" y="332096"/>
            <a:ext cx="10959153" cy="75517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 fontScale="95833"/>
          </a:bodyPr>
          <a:p>
            <a:pPr algn="ctr" indent="0" lvl="0" marL="457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sz="4000" lang="en-US">
                <a:solidFill>
                  <a:srgbClr val="AB3C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Advanced Class Programming </a:t>
            </a:r>
            <a:r>
              <a:rPr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</a:t>
            </a:r>
            <a:r>
              <a:rPr b="0" sz="2400" i="0" lang="en-US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60)</a:t>
            </a:r>
            <a:endParaRPr sz="2400">
              <a:solidFill>
                <a:srgbClr val="AB3C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8" name="Google Shape;99;p2"/>
          <p:cNvSpPr txBox="1"/>
          <p:nvPr>
            <p:ph type="body" idx="1"/>
          </p:nvPr>
        </p:nvSpPr>
        <p:spPr>
          <a:xfrm>
            <a:off x="468574" y="1203648"/>
            <a:ext cx="10959153" cy="52858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60959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</a:t>
            </a: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art of object-oriente</a:t>
            </a: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programming is determining object relations.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you could create a Product object that contains a ProductFamily object or a Car object that contains four Wheel objects. 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this sort of object relationship, you need to do is define the appropriate variable or properties in the class. This type of relationship is called containment (or aggregation).</a:t>
            </a:r>
          </a:p>
          <a:p>
            <a:pPr algn="l" indent="-60959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104;p3"/>
          <p:cNvSpPr txBox="1"/>
          <p:nvPr>
            <p:ph type="body" idx="1"/>
          </p:nvPr>
        </p:nvSpPr>
        <p:spPr>
          <a:xfrm>
            <a:off x="541176" y="522514"/>
            <a:ext cx="11196734" cy="557348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18288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following code shows a ProductCatalog class, which holds an array of Product objects: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class ProductCatalog</a:t>
            </a:r>
            <a:endParaRPr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3" marL="822960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8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{</a:t>
            </a:r>
          </a:p>
          <a:p>
            <a:pPr algn="l" indent="0" lvl="0" marL="4572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Product[] products;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 (Other class code goes here.)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}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ASP.NET programming, we’ll find special classes called collections that have no purpose other than to group various objects. Some collections also allow you to sort and retrieve objects by using a unique name.</a:t>
            </a:r>
            <a:endParaRPr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109;p4"/>
          <p:cNvSpPr txBox="1"/>
          <p:nvPr>
            <p:ph type="body" idx="1"/>
          </p:nvPr>
        </p:nvSpPr>
        <p:spPr>
          <a:xfrm>
            <a:off x="541176" y="522513"/>
            <a:ext cx="11196734" cy="589214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18288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ArrayList to modify the ProductCatalog class: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class ProductCatalog</a:t>
            </a:r>
            <a:endParaRPr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</a:t>
            </a:r>
            <a:r>
              <a:rPr b="1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ArrayList products = new ArrayList();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// (Other class code goes here.)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approach has benefits and disadvantages. 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makes it easier to add and remove items from the list, but it also removes a useful level of error checking, because the ArrayList supports any type of object. 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addition, classes can have a different type of relationship known as inheritance.</a:t>
            </a:r>
            <a:endParaRPr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14;p5"/>
          <p:cNvSpPr txBox="1"/>
          <p:nvPr>
            <p:ph type="body" idx="1"/>
          </p:nvPr>
        </p:nvSpPr>
        <p:spPr>
          <a:xfrm>
            <a:off x="541176" y="522513"/>
            <a:ext cx="11196734" cy="589214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18288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ArrayList to modify the ProductCatalog class: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class ProductCatalog</a:t>
            </a:r>
            <a:endParaRPr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</a:t>
            </a:r>
            <a:r>
              <a:rPr b="1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ArrayList products = new ArrayList();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// (Other class code goes here.)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approach has benefits and disadvantages. 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makes it easier to add and remove items from the list, but it also removes a useful level of error checking, because the ArrayList supports any type of object. 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addition, classes can have a different type of relationship known as inheritance.</a:t>
            </a:r>
            <a:endParaRPr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119;p6"/>
          <p:cNvSpPr txBox="1"/>
          <p:nvPr>
            <p:ph type="body" idx="1"/>
          </p:nvPr>
        </p:nvSpPr>
        <p:spPr>
          <a:xfrm>
            <a:off x="689114" y="569843"/>
            <a:ext cx="10906538" cy="581770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4572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b="1" sz="36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is a form of code reuse. It allows one class to acquire and extend the functionality of another class.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inheritance, constructors are never inherited. However, you still need a way to initialize the inherited details (in this case, that’s the Name, Price, and ImageUrl properties).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only way to handle this problem is to add a constructor in your derived class (TaxableProduct) that calls the right constructor in the base class (Product) by using the base keyword.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works in ASP.NET.  Inheritance allows you to create a custom class that inherits the features of a class in the .NET class library.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when you create a custom web form, you inherit from a basic Page class to gain the standard set of features.</a:t>
            </a:r>
          </a:p>
          <a:p>
            <a:pPr algn="l" indent="-7112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125;p7"/>
          <p:cNvSpPr txBox="1"/>
          <p:nvPr>
            <p:ph type="body" idx="1"/>
          </p:nvPr>
        </p:nvSpPr>
        <p:spPr>
          <a:xfrm>
            <a:off x="495299" y="595745"/>
            <a:ext cx="11201401" cy="601287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 lnSpcReduction="10000"/>
          </a:bodyPr>
          <a:p>
            <a:pPr algn="just" indent="0" lvl="0" marL="45720" rtl="0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b="1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TaxableProduct : Product</a:t>
            </a:r>
          </a:p>
          <a:p>
            <a:pPr algn="just" indent="0" lvl="0" marL="45720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1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  <a:p>
            <a:pPr algn="just" indent="0" lvl="0" marL="45720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1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private decimal taxRate = 1.15M;</a:t>
            </a:r>
          </a:p>
          <a:p>
            <a:pPr algn="just" indent="0" lvl="0" marL="45720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1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public decimal TotalPrice</a:t>
            </a:r>
            <a:endParaRPr b="1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0" lvl="0" marL="45720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1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{</a:t>
            </a:r>
          </a:p>
          <a:p>
            <a:pPr algn="just" indent="0" lvl="0" marL="45720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1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get</a:t>
            </a:r>
          </a:p>
          <a:p>
            <a:pPr algn="just" indent="0" lvl="0" marL="45720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1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{</a:t>
            </a:r>
          </a:p>
          <a:p>
            <a:pPr algn="just" indent="0" lvl="0" marL="45720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// The code can access the Price property because it’s</a:t>
            </a:r>
          </a:p>
          <a:p>
            <a:pPr algn="just" indent="0" lvl="0" marL="45720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// a public part of the base class Product.</a:t>
            </a:r>
          </a:p>
          <a:p>
            <a:pPr algn="just" indent="0" lvl="0" marL="45720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// The code cannot access the private price variable, however.</a:t>
            </a:r>
          </a:p>
          <a:p>
            <a:pPr algn="just" indent="0" lvl="0" marL="45720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1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return (Price * taxRate);</a:t>
            </a:r>
          </a:p>
          <a:p>
            <a:pPr algn="just" indent="0" lvl="1" marL="274320" rtl="0">
              <a:lnSpc>
                <a:spcPct val="5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</a:pPr>
            <a:r>
              <a:rPr b="1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</a:t>
            </a:r>
          </a:p>
          <a:p>
            <a:pPr algn="just" indent="0" lvl="0" marL="45720" rtl="0">
              <a:lnSpc>
                <a:spcPct val="50000"/>
              </a:lnSpc>
              <a:spcBef>
                <a:spcPts val="1800"/>
              </a:spcBef>
              <a:spcAft>
                <a:spcPts val="0"/>
              </a:spcAft>
              <a:buSzPts val="1760"/>
              <a:buNone/>
            </a:pPr>
            <a:r>
              <a:rPr b="1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</a:p>
          <a:p>
            <a:pPr algn="just" indent="0" lvl="0" marL="45720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Create a three-argument constructor that calls the three-argument constructor</a:t>
            </a:r>
          </a:p>
          <a:p>
            <a:pPr algn="just" indent="0" lvl="0" marL="45720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from the Product class.</a:t>
            </a:r>
          </a:p>
          <a:p>
            <a:pPr algn="just" indent="0" lvl="0" marL="45720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1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TaxableProduct (string name, decimal price, string imageUrl) :</a:t>
            </a:r>
          </a:p>
          <a:p>
            <a:pPr algn="just" indent="0" lvl="0" marL="45720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1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base(name, price, imageUrl)</a:t>
            </a:r>
          </a:p>
          <a:p>
            <a:pPr algn="just" indent="0" lvl="0" marL="45720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1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{ }</a:t>
            </a:r>
          </a:p>
          <a:p>
            <a:pPr algn="just" indent="0" lvl="0" marL="45720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1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30;p8"/>
          <p:cNvSpPr txBox="1"/>
          <p:nvPr>
            <p:ph type="body" idx="1"/>
          </p:nvPr>
        </p:nvSpPr>
        <p:spPr>
          <a:xfrm>
            <a:off x="415636" y="318655"/>
            <a:ext cx="11441084" cy="61098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60959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create a class that’s entirely composed of static member, by adding add the static keyword to the declaration, as in the following: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class TaxableUtil</a:t>
            </a:r>
            <a:endParaRPr b="1"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 declare a class with the static keyword, you ensure that it can’t be instantiated. However, you still need to use the static keyword when declaring static members in your static class.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35;p9"/>
          <p:cNvSpPr txBox="1"/>
          <p:nvPr>
            <p:ph type="body" idx="1"/>
          </p:nvPr>
        </p:nvSpPr>
        <p:spPr>
          <a:xfrm>
            <a:off x="486138" y="451413"/>
            <a:ext cx="11262166" cy="5922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 lnSpcReduction="10000"/>
          </a:bodyPr>
          <a:p>
            <a:pPr algn="l" indent="0" lvl="0" marL="4572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b="1" sz="36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Casting Objects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variables can be converted with the same syntax that’s used for simple data types. This process is called casting. 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casting is performed, you don’t actually change anything about an object;. What you change is the variable that points to the object—in other words, the way your code “sees” the object. 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variable can be cast into one of three things: itself, an interface that it supports, or a base class from which it inherits. 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can’t cast an object variable into a string or an integer. Instead, you need to call a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sz="24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method, if it’s available, such as ToString() or Parse().</a:t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Priyasha Sawant</dc:creator>
  <dcterms:created xsi:type="dcterms:W3CDTF">2020-07-14T02:29:53Z</dcterms:created>
  <dcterms:modified xsi:type="dcterms:W3CDTF">2023-10-08T12:28:15Z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d190d0d396df49d2aa70e6b822577412</vt:lpwstr>
  </property>
</Properties>
</file>