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Lst>
  <p:sldSz type="screen16x9" cy="6858000" cx="12192000"/>
  <p:notesSz cx="6858000" cy="9144000"/>
  <p:embeddedFontLst>
    <p:embeddedFont>
      <p:font typeface="Corbel"/>
      <p:regular r:id="rId18"/>
      <p:bold r:id="rId19"/>
      <p:italic r:id="rId20"/>
      <p:boldItalic r:id="rId21"/>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05" name="Shape 2"/>
        <p:cNvGrpSpPr/>
        <p:nvPr/>
      </p:nvGrpSpPr>
      <p:grpSpPr>
        <a:xfrm>
          <a:off x="0" y="0"/>
          <a:ext cx="0" cy="0"/>
          <a:chOff x="0" y="0"/>
          <a:chExt cx="0" cy="0"/>
        </a:xfrm>
      </p:grpSpPr>
      <p:sp>
        <p:nvSpPr>
          <p:cNvPr id="1048757"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58"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59"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0"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61"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62"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67"/>
        <p:cNvGrpSpPr/>
        <p:nvPr/>
      </p:nvGrpSpPr>
      <p:grpSpPr>
        <a:xfrm>
          <a:off x="0" y="0"/>
          <a:ext cx="0" cy="0"/>
          <a:chOff x="0" y="0"/>
          <a:chExt cx="0" cy="0"/>
        </a:xfrm>
      </p:grpSpPr>
      <p:sp>
        <p:nvSpPr>
          <p:cNvPr id="1048589" name="Google Shape;168;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169;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170;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222"/>
        <p:cNvGrpSpPr/>
        <p:nvPr/>
      </p:nvGrpSpPr>
      <p:grpSpPr>
        <a:xfrm>
          <a:off x="0" y="0"/>
          <a:ext cx="0" cy="0"/>
          <a:chOff x="0" y="0"/>
          <a:chExt cx="0" cy="0"/>
        </a:xfrm>
      </p:grpSpPr>
      <p:sp>
        <p:nvSpPr>
          <p:cNvPr id="1048627" name="Google Shape;223;ge2eeec251f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8" name="Google Shape;224;ge2eeec251f_0_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9" name="Google Shape;225;ge2eeec251f_0_0:notes"/>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4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228"/>
        <p:cNvGrpSpPr/>
        <p:nvPr/>
      </p:nvGrpSpPr>
      <p:grpSpPr>
        <a:xfrm>
          <a:off x="0" y="0"/>
          <a:ext cx="0" cy="0"/>
          <a:chOff x="0" y="0"/>
          <a:chExt cx="0" cy="0"/>
        </a:xfrm>
      </p:grpSpPr>
      <p:sp>
        <p:nvSpPr>
          <p:cNvPr id="1048630" name="Google Shape;229;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1" name="Google Shape;230;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233"/>
        <p:cNvGrpSpPr/>
        <p:nvPr/>
      </p:nvGrpSpPr>
      <p:grpSpPr>
        <a:xfrm>
          <a:off x="0" y="0"/>
          <a:ext cx="0" cy="0"/>
          <a:chOff x="0" y="0"/>
          <a:chExt cx="0" cy="0"/>
        </a:xfrm>
      </p:grpSpPr>
      <p:sp>
        <p:nvSpPr>
          <p:cNvPr id="1048645" name="Google Shape;234;g13c2cf995e8_2_7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6" name="Google Shape;235;g13c2cf995e8_2_7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236;g13c2cf995e8_2_79: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241"/>
        <p:cNvGrpSpPr/>
        <p:nvPr/>
      </p:nvGrpSpPr>
      <p:grpSpPr>
        <a:xfrm>
          <a:off x="0" y="0"/>
          <a:ext cx="0" cy="0"/>
          <a:chOff x="0" y="0"/>
          <a:chExt cx="0" cy="0"/>
        </a:xfrm>
      </p:grpSpPr>
      <p:sp>
        <p:nvSpPr>
          <p:cNvPr id="1048649" name="Google Shape;242;g13c2cf995e8_2_8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0" name="Google Shape;243;g13c2cf995e8_2_8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246"/>
        <p:cNvGrpSpPr/>
        <p:nvPr/>
      </p:nvGrpSpPr>
      <p:grpSpPr>
        <a:xfrm>
          <a:off x="0" y="0"/>
          <a:ext cx="0" cy="0"/>
          <a:chOff x="0" y="0"/>
          <a:chExt cx="0" cy="0"/>
        </a:xfrm>
      </p:grpSpPr>
      <p:sp>
        <p:nvSpPr>
          <p:cNvPr id="1048653" name="Google Shape;247;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4" name="Google Shape;248;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73"/>
        <p:cNvGrpSpPr/>
        <p:nvPr/>
      </p:nvGrpSpPr>
      <p:grpSpPr>
        <a:xfrm>
          <a:off x="0" y="0"/>
          <a:ext cx="0" cy="0"/>
          <a:chOff x="0" y="0"/>
          <a:chExt cx="0" cy="0"/>
        </a:xfrm>
      </p:grpSpPr>
      <p:sp>
        <p:nvSpPr>
          <p:cNvPr id="1048599" name="Google Shape;174;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0" name="Google Shape;175;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1" name="Google Shape;176;p2: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81"/>
        <p:cNvGrpSpPr/>
        <p:nvPr/>
      </p:nvGrpSpPr>
      <p:grpSpPr>
        <a:xfrm>
          <a:off x="0" y="0"/>
          <a:ext cx="0" cy="0"/>
          <a:chOff x="0" y="0"/>
          <a:chExt cx="0" cy="0"/>
        </a:xfrm>
      </p:grpSpPr>
      <p:sp>
        <p:nvSpPr>
          <p:cNvPr id="1048603" name="Google Shape;182;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83;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86"/>
        <p:cNvGrpSpPr/>
        <p:nvPr/>
      </p:nvGrpSpPr>
      <p:grpSpPr>
        <a:xfrm>
          <a:off x="0" y="0"/>
          <a:ext cx="0" cy="0"/>
          <a:chOff x="0" y="0"/>
          <a:chExt cx="0" cy="0"/>
        </a:xfrm>
      </p:grpSpPr>
      <p:sp>
        <p:nvSpPr>
          <p:cNvPr id="1048607" name="Google Shape;187;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88;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92"/>
        <p:cNvGrpSpPr/>
        <p:nvPr/>
      </p:nvGrpSpPr>
      <p:grpSpPr>
        <a:xfrm>
          <a:off x="0" y="0"/>
          <a:ext cx="0" cy="0"/>
          <a:chOff x="0" y="0"/>
          <a:chExt cx="0" cy="0"/>
        </a:xfrm>
      </p:grpSpPr>
      <p:sp>
        <p:nvSpPr>
          <p:cNvPr id="1048610" name="Google Shape;193;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1" name="Google Shape;194;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98"/>
        <p:cNvGrpSpPr/>
        <p:nvPr/>
      </p:nvGrpSpPr>
      <p:grpSpPr>
        <a:xfrm>
          <a:off x="0" y="0"/>
          <a:ext cx="0" cy="0"/>
          <a:chOff x="0" y="0"/>
          <a:chExt cx="0" cy="0"/>
        </a:xfrm>
      </p:grpSpPr>
      <p:sp>
        <p:nvSpPr>
          <p:cNvPr id="1048613" name="Google Shape;199;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4" name="Google Shape;200;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5" name="Google Shape;201;p6: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205"/>
        <p:cNvGrpSpPr/>
        <p:nvPr/>
      </p:nvGrpSpPr>
      <p:grpSpPr>
        <a:xfrm>
          <a:off x="0" y="0"/>
          <a:ext cx="0" cy="0"/>
          <a:chOff x="0" y="0"/>
          <a:chExt cx="0" cy="0"/>
        </a:xfrm>
      </p:grpSpPr>
      <p:sp>
        <p:nvSpPr>
          <p:cNvPr id="1048617" name="Google Shape;206;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8" name="Google Shape;207;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9" name="Google Shape;208;p7: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212"/>
        <p:cNvGrpSpPr/>
        <p:nvPr/>
      </p:nvGrpSpPr>
      <p:grpSpPr>
        <a:xfrm>
          <a:off x="0" y="0"/>
          <a:ext cx="0" cy="0"/>
          <a:chOff x="0" y="0"/>
          <a:chExt cx="0" cy="0"/>
        </a:xfrm>
      </p:grpSpPr>
      <p:sp>
        <p:nvSpPr>
          <p:cNvPr id="1048621" name="Google Shape;213;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2" name="Google Shape;214;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217"/>
        <p:cNvGrpSpPr/>
        <p:nvPr/>
      </p:nvGrpSpPr>
      <p:grpSpPr>
        <a:xfrm>
          <a:off x="0" y="0"/>
          <a:ext cx="0" cy="0"/>
          <a:chOff x="0" y="0"/>
          <a:chExt cx="0" cy="0"/>
        </a:xfrm>
      </p:grpSpPr>
      <p:sp>
        <p:nvSpPr>
          <p:cNvPr id="1048624" name="Google Shape;218;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5" name="Google Shape;219;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16"/>
        <p:cNvGrpSpPr/>
        <p:nvPr/>
      </p:nvGrpSpPr>
      <p:grpSpPr>
        <a:xfrm>
          <a:off x="0" y="0"/>
          <a:ext cx="0" cy="0"/>
          <a:chOff x="0" y="0"/>
          <a:chExt cx="0" cy="0"/>
        </a:xfrm>
      </p:grpSpPr>
      <p:sp>
        <p:nvSpPr>
          <p:cNvPr id="1048582" name="Google Shape;17;p14"/>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14"/>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14"/>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1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1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1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14"/>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99" name="Shape 76"/>
        <p:cNvGrpSpPr/>
        <p:nvPr/>
      </p:nvGrpSpPr>
      <p:grpSpPr>
        <a:xfrm>
          <a:off x="0" y="0"/>
          <a:ext cx="0" cy="0"/>
          <a:chOff x="0" y="0"/>
          <a:chExt cx="0" cy="0"/>
        </a:xfrm>
      </p:grpSpPr>
      <p:sp>
        <p:nvSpPr>
          <p:cNvPr id="1048724" name="Google Shape;77;p2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5" name="Google Shape;78;p23"/>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26" name="Google Shape;79;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7" name="Google Shape;80;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8" name="Google Shape;81;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7" name="Shape 82"/>
        <p:cNvGrpSpPr/>
        <p:nvPr/>
      </p:nvGrpSpPr>
      <p:grpSpPr>
        <a:xfrm>
          <a:off x="0" y="0"/>
          <a:ext cx="0" cy="0"/>
          <a:chOff x="0" y="0"/>
          <a:chExt cx="0" cy="0"/>
        </a:xfrm>
      </p:grpSpPr>
      <p:sp>
        <p:nvSpPr>
          <p:cNvPr id="1048713" name="Google Shape;83;p24"/>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4" name="Google Shape;84;p24"/>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15" name="Google Shape;85;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6" name="Google Shape;86;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7" name="Google Shape;87;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87" name="Shape 95"/>
        <p:cNvGrpSpPr/>
        <p:nvPr/>
      </p:nvGrpSpPr>
      <p:grpSpPr>
        <a:xfrm>
          <a:off x="0" y="0"/>
          <a:ext cx="0" cy="0"/>
          <a:chOff x="0" y="0"/>
          <a:chExt cx="0" cy="0"/>
        </a:xfrm>
      </p:grpSpPr>
      <p:sp>
        <p:nvSpPr>
          <p:cNvPr id="1048658" name="Google Shape;96;g13c2cf995e8_2_7"/>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9" name="Google Shape;97;g13c2cf995e8_2_7"/>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98;g13c2cf995e8_2_7"/>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661" name="Google Shape;99;g13c2cf995e8_2_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2" name="Google Shape;100;g13c2cf995e8_2_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3" name="Google Shape;101;g13c2cf995e8_2_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102;g13c2cf995e8_2_7"/>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76" name="Shape 103"/>
        <p:cNvGrpSpPr/>
        <p:nvPr/>
      </p:nvGrpSpPr>
      <p:grpSpPr>
        <a:xfrm>
          <a:off x="0" y="0"/>
          <a:ext cx="0" cy="0"/>
          <a:chOff x="0" y="0"/>
          <a:chExt cx="0" cy="0"/>
        </a:xfrm>
      </p:grpSpPr>
      <p:sp>
        <p:nvSpPr>
          <p:cNvPr id="1048638" name="Google Shape;104;g13c2cf995e8_2_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9" name="Google Shape;105;g13c2cf995e8_2_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40" name="Google Shape;106;g13c2cf995e8_2_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41" name="Google Shape;107;g13c2cf995e8_2_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42" name="Google Shape;108;g13c2cf995e8_2_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92" name="Shape 109"/>
        <p:cNvGrpSpPr/>
        <p:nvPr/>
      </p:nvGrpSpPr>
      <p:grpSpPr>
        <a:xfrm>
          <a:off x="0" y="0"/>
          <a:ext cx="0" cy="0"/>
          <a:chOff x="0" y="0"/>
          <a:chExt cx="0" cy="0"/>
        </a:xfrm>
      </p:grpSpPr>
      <p:sp>
        <p:nvSpPr>
          <p:cNvPr id="1048686" name="Google Shape;110;g13c2cf995e8_2_2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7" name="Google Shape;111;g13c2cf995e8_2_2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688" name="Google Shape;112;g13c2cf995e8_2_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113;g13c2cf995e8_2_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0" name="Google Shape;114;g13c2cf995e8_2_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0" name="Google Shape;115;g13c2cf995e8_2_2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91" name="Shape 116"/>
        <p:cNvGrpSpPr/>
        <p:nvPr/>
      </p:nvGrpSpPr>
      <p:grpSpPr>
        <a:xfrm>
          <a:off x="0" y="0"/>
          <a:ext cx="0" cy="0"/>
          <a:chOff x="0" y="0"/>
          <a:chExt cx="0" cy="0"/>
        </a:xfrm>
      </p:grpSpPr>
      <p:sp>
        <p:nvSpPr>
          <p:cNvPr id="1048680" name="Google Shape;117;g13c2cf995e8_2_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1" name="Google Shape;118;g13c2cf995e8_2_28"/>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2" name="Google Shape;119;g13c2cf995e8_2_28"/>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3" name="Google Shape;120;g13c2cf995e8_2_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4" name="Google Shape;121;g13c2cf995e8_2_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122;g13c2cf995e8_2_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95" name="Shape 123"/>
        <p:cNvGrpSpPr/>
        <p:nvPr/>
      </p:nvGrpSpPr>
      <p:grpSpPr>
        <a:xfrm>
          <a:off x="0" y="0"/>
          <a:ext cx="0" cy="0"/>
          <a:chOff x="0" y="0"/>
          <a:chExt cx="0" cy="0"/>
        </a:xfrm>
      </p:grpSpPr>
      <p:sp>
        <p:nvSpPr>
          <p:cNvPr id="1048701" name="Google Shape;124;g13c2cf995e8_2_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2" name="Google Shape;125;g13c2cf995e8_2_3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03" name="Google Shape;126;g13c2cf995e8_2_3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04" name="Google Shape;127;g13c2cf995e8_2_3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05" name="Google Shape;128;g13c2cf995e8_2_3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06" name="Google Shape;129;g13c2cf995e8_2_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130;g13c2cf995e8_2_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8" name="Google Shape;131;g13c2cf995e8_2_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94" name="Shape 132"/>
        <p:cNvGrpSpPr/>
        <p:nvPr/>
      </p:nvGrpSpPr>
      <p:grpSpPr>
        <a:xfrm>
          <a:off x="0" y="0"/>
          <a:ext cx="0" cy="0"/>
          <a:chOff x="0" y="0"/>
          <a:chExt cx="0" cy="0"/>
        </a:xfrm>
      </p:grpSpPr>
      <p:sp>
        <p:nvSpPr>
          <p:cNvPr id="1048697" name="Google Shape;133;g13c2cf995e8_2_4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8" name="Google Shape;134;g13c2cf995e8_2_4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9" name="Google Shape;135;g13c2cf995e8_2_4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136;g13c2cf995e8_2_4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6" name="Shape 137"/>
        <p:cNvGrpSpPr/>
        <p:nvPr/>
      </p:nvGrpSpPr>
      <p:grpSpPr>
        <a:xfrm>
          <a:off x="0" y="0"/>
          <a:ext cx="0" cy="0"/>
          <a:chOff x="0" y="0"/>
          <a:chExt cx="0" cy="0"/>
        </a:xfrm>
      </p:grpSpPr>
      <p:sp>
        <p:nvSpPr>
          <p:cNvPr id="1048655" name="Google Shape;138;g13c2cf995e8_2_4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6" name="Google Shape;139;g13c2cf995e8_2_4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7" name="Google Shape;140;g13c2cf995e8_2_4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93" name="Shape 141"/>
        <p:cNvGrpSpPr/>
        <p:nvPr/>
      </p:nvGrpSpPr>
      <p:grpSpPr>
        <a:xfrm>
          <a:off x="0" y="0"/>
          <a:ext cx="0" cy="0"/>
          <a:chOff x="0" y="0"/>
          <a:chExt cx="0" cy="0"/>
        </a:xfrm>
      </p:grpSpPr>
      <p:sp>
        <p:nvSpPr>
          <p:cNvPr id="1048691" name="Google Shape;142;g13c2cf995e8_2_53"/>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2" name="Google Shape;143;g13c2cf995e8_2_53"/>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693" name="Google Shape;144;g13c2cf995e8_2_53"/>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694" name="Google Shape;145;g13c2cf995e8_2_5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5" name="Google Shape;146;g13c2cf995e8_2_5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6" name="Google Shape;147;g13c2cf995e8_2_5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4"/>
        <p:cNvGrpSpPr/>
        <p:nvPr/>
      </p:nvGrpSpPr>
      <p:grpSpPr>
        <a:xfrm>
          <a:off x="0" y="0"/>
          <a:ext cx="0" cy="0"/>
          <a:chOff x="0" y="0"/>
          <a:chExt cx="0" cy="0"/>
        </a:xfrm>
      </p:grpSpPr>
      <p:sp>
        <p:nvSpPr>
          <p:cNvPr id="1048592" name="Google Shape;25;p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88" name="Shape 148"/>
        <p:cNvGrpSpPr/>
        <p:nvPr/>
      </p:nvGrpSpPr>
      <p:grpSpPr>
        <a:xfrm>
          <a:off x="0" y="0"/>
          <a:ext cx="0" cy="0"/>
          <a:chOff x="0" y="0"/>
          <a:chExt cx="0" cy="0"/>
        </a:xfrm>
      </p:grpSpPr>
      <p:sp>
        <p:nvSpPr>
          <p:cNvPr id="1048664" name="Google Shape;149;g13c2cf995e8_2_6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150;g13c2cf995e8_2_60"/>
          <p:cNvSpPr/>
          <p:nvPr>
            <p:ph type="pic" idx="2"/>
          </p:nvPr>
        </p:nvSpPr>
        <p:spPr>
          <a:xfrm>
            <a:off x="5413248" y="1069847"/>
            <a:ext cx="6099048" cy="4800600"/>
          </a:xfrm>
          <a:prstGeom prst="rect"/>
          <a:noFill/>
          <a:ln>
            <a:noFill/>
          </a:ln>
        </p:spPr>
      </p:sp>
      <p:sp>
        <p:nvSpPr>
          <p:cNvPr id="1048666" name="Google Shape;151;g13c2cf995e8_2_6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667" name="Google Shape;152;g13c2cf995e8_2_6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8" name="Google Shape;153;g13c2cf995e8_2_6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154;g13c2cf995e8_2_6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9" name="Shape 155"/>
        <p:cNvGrpSpPr/>
        <p:nvPr/>
      </p:nvGrpSpPr>
      <p:grpSpPr>
        <a:xfrm>
          <a:off x="0" y="0"/>
          <a:ext cx="0" cy="0"/>
          <a:chOff x="0" y="0"/>
          <a:chExt cx="0" cy="0"/>
        </a:xfrm>
      </p:grpSpPr>
      <p:sp>
        <p:nvSpPr>
          <p:cNvPr id="1048670" name="Google Shape;156;g13c2cf995e8_2_6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1" name="Google Shape;157;g13c2cf995e8_2_67"/>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72" name="Google Shape;158;g13c2cf995e8_2_6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3" name="Google Shape;159;g13c2cf995e8_2_6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160;g13c2cf995e8_2_6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0" name="Shape 161"/>
        <p:cNvGrpSpPr/>
        <p:nvPr/>
      </p:nvGrpSpPr>
      <p:grpSpPr>
        <a:xfrm>
          <a:off x="0" y="0"/>
          <a:ext cx="0" cy="0"/>
          <a:chOff x="0" y="0"/>
          <a:chExt cx="0" cy="0"/>
        </a:xfrm>
      </p:grpSpPr>
      <p:sp>
        <p:nvSpPr>
          <p:cNvPr id="1048675" name="Google Shape;162;g13c2cf995e8_2_73"/>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6" name="Google Shape;163;g13c2cf995e8_2_73"/>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77" name="Google Shape;164;g13c2cf995e8_2_7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8" name="Google Shape;165;g13c2cf995e8_2_7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9" name="Google Shape;166;g13c2cf995e8_2_7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00" name="Shape 30"/>
        <p:cNvGrpSpPr/>
        <p:nvPr/>
      </p:nvGrpSpPr>
      <p:grpSpPr>
        <a:xfrm>
          <a:off x="0" y="0"/>
          <a:ext cx="0" cy="0"/>
          <a:chOff x="0" y="0"/>
          <a:chExt cx="0" cy="0"/>
        </a:xfrm>
      </p:grpSpPr>
      <p:sp>
        <p:nvSpPr>
          <p:cNvPr id="1048729" name="Google Shape;31;p16"/>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0" name="Google Shape;32;p16"/>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31" name="Google Shape;33;p1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2" name="Google Shape;34;p1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3" name="Google Shape;35;p1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1" name="Google Shape;36;p16"/>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01" name="Shape 37"/>
        <p:cNvGrpSpPr/>
        <p:nvPr/>
      </p:nvGrpSpPr>
      <p:grpSpPr>
        <a:xfrm>
          <a:off x="0" y="0"/>
          <a:ext cx="0" cy="0"/>
          <a:chOff x="0" y="0"/>
          <a:chExt cx="0" cy="0"/>
        </a:xfrm>
      </p:grpSpPr>
      <p:sp>
        <p:nvSpPr>
          <p:cNvPr id="1048734" name="Google Shape;38;p1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5" name="Google Shape;39;p17"/>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36" name="Google Shape;40;p17"/>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37" name="Google Shape;41;p1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8" name="Google Shape;42;p1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9" name="Google Shape;43;p1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02" name="Shape 44"/>
        <p:cNvGrpSpPr/>
        <p:nvPr/>
      </p:nvGrpSpPr>
      <p:grpSpPr>
        <a:xfrm>
          <a:off x="0" y="0"/>
          <a:ext cx="0" cy="0"/>
          <a:chOff x="0" y="0"/>
          <a:chExt cx="0" cy="0"/>
        </a:xfrm>
      </p:grpSpPr>
      <p:sp>
        <p:nvSpPr>
          <p:cNvPr id="1048740" name="Google Shape;45;p1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1" name="Google Shape;46;p18"/>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42" name="Google Shape;47;p18"/>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43" name="Google Shape;48;p18"/>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44" name="Google Shape;49;p18"/>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45" name="Google Shape;50;p1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6" name="Google Shape;51;p1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7" name="Google Shape;52;p1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96" name="Shape 53"/>
        <p:cNvGrpSpPr/>
        <p:nvPr/>
      </p:nvGrpSpPr>
      <p:grpSpPr>
        <a:xfrm>
          <a:off x="0" y="0"/>
          <a:ext cx="0" cy="0"/>
          <a:chOff x="0" y="0"/>
          <a:chExt cx="0" cy="0"/>
        </a:xfrm>
      </p:grpSpPr>
      <p:sp>
        <p:nvSpPr>
          <p:cNvPr id="1048709" name="Google Shape;54;p19"/>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0" name="Google Shape;55;p1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1" name="Google Shape;56;p1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2" name="Google Shape;57;p1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03" name="Shape 58"/>
        <p:cNvGrpSpPr/>
        <p:nvPr/>
      </p:nvGrpSpPr>
      <p:grpSpPr>
        <a:xfrm>
          <a:off x="0" y="0"/>
          <a:ext cx="0" cy="0"/>
          <a:chOff x="0" y="0"/>
          <a:chExt cx="0" cy="0"/>
        </a:xfrm>
      </p:grpSpPr>
      <p:sp>
        <p:nvSpPr>
          <p:cNvPr id="1048748" name="Google Shape;59;p2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9" name="Google Shape;60;p2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0" name="Google Shape;61;p2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04" name="Shape 62"/>
        <p:cNvGrpSpPr/>
        <p:nvPr/>
      </p:nvGrpSpPr>
      <p:grpSpPr>
        <a:xfrm>
          <a:off x="0" y="0"/>
          <a:ext cx="0" cy="0"/>
          <a:chOff x="0" y="0"/>
          <a:chExt cx="0" cy="0"/>
        </a:xfrm>
      </p:grpSpPr>
      <p:sp>
        <p:nvSpPr>
          <p:cNvPr id="1048751" name="Google Shape;63;p21"/>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2" name="Google Shape;64;p21"/>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53" name="Google Shape;65;p21"/>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54" name="Google Shape;66;p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5" name="Google Shape;67;p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6" name="Google Shape;68;p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98" name="Shape 69"/>
        <p:cNvGrpSpPr/>
        <p:nvPr/>
      </p:nvGrpSpPr>
      <p:grpSpPr>
        <a:xfrm>
          <a:off x="0" y="0"/>
          <a:ext cx="0" cy="0"/>
          <a:chOff x="0" y="0"/>
          <a:chExt cx="0" cy="0"/>
        </a:xfrm>
      </p:grpSpPr>
      <p:sp>
        <p:nvSpPr>
          <p:cNvPr id="1048718" name="Google Shape;70;p22"/>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9" name="Google Shape;71;p22"/>
          <p:cNvSpPr/>
          <p:nvPr>
            <p:ph type="pic" idx="2"/>
          </p:nvPr>
        </p:nvSpPr>
        <p:spPr>
          <a:xfrm>
            <a:off x="5413248" y="1069847"/>
            <a:ext cx="6099048" cy="4800600"/>
          </a:xfrm>
          <a:prstGeom prst="rect"/>
          <a:noFill/>
          <a:ln>
            <a:noFill/>
          </a:ln>
        </p:spPr>
      </p:sp>
      <p:sp>
        <p:nvSpPr>
          <p:cNvPr id="1048720" name="Google Shape;72;p22"/>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21" name="Google Shape;73;p2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2" name="Google Shape;74;p2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3" name="Google Shape;75;p2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3" name="Shape 9"/>
        <p:cNvGrpSpPr/>
        <p:nvPr/>
      </p:nvGrpSpPr>
      <p:grpSpPr>
        <a:xfrm>
          <a:off x="0" y="0"/>
          <a:ext cx="0" cy="0"/>
          <a:chOff x="0" y="0"/>
          <a:chExt cx="0" cy="0"/>
        </a:xfrm>
      </p:grpSpPr>
      <p:sp>
        <p:nvSpPr>
          <p:cNvPr id="1048576" name="Google Shape;10;p13"/>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1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13"/>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1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1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1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64" name="Shape 88"/>
        <p:cNvGrpSpPr/>
        <p:nvPr/>
      </p:nvGrpSpPr>
      <p:grpSpPr>
        <a:xfrm>
          <a:off x="0" y="0"/>
          <a:ext cx="0" cy="0"/>
          <a:chOff x="0" y="0"/>
          <a:chExt cx="0" cy="0"/>
        </a:xfrm>
      </p:grpSpPr>
      <p:sp>
        <p:nvSpPr>
          <p:cNvPr id="1048632" name="Google Shape;89;g13c2cf995e8_2_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33" name="Google Shape;90;g13c2cf995e8_2_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634" name="Google Shape;91;g13c2cf995e8_2_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635" name="Google Shape;92;g13c2cf995e8_2_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36" name="Google Shape;93;g13c2cf995e8_2_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37" name="Google Shape;94;g13c2cf995e8_2_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71"/>
        <p:cNvGrpSpPr/>
        <p:nvPr/>
      </p:nvGrpSpPr>
      <p:grpSpPr>
        <a:xfrm>
          <a:off x="0" y="0"/>
          <a:ext cx="0" cy="0"/>
          <a:chOff x="0" y="0"/>
          <a:chExt cx="0" cy="0"/>
        </a:xfrm>
      </p:grpSpPr>
      <p:sp>
        <p:nvSpPr>
          <p:cNvPr id="1048588" name="Google Shape;172;p1"/>
          <p:cNvSpPr/>
          <p:nvPr/>
        </p:nvSpPr>
        <p:spPr>
          <a:xfrm>
            <a:off x="1009934" y="914400"/>
            <a:ext cx="10029127" cy="5742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a:t>
            </a:r>
            <a:r>
              <a:rPr b="1" sz="5400" lang="en-US">
                <a:solidFill>
                  <a:srgbClr val="262626"/>
                </a:solidFill>
                <a:latin typeface="Corbel"/>
                <a:ea typeface="Corbel"/>
                <a:cs typeface="Corbel"/>
                <a:sym typeface="Corbel"/>
              </a:rPr>
              <a:t>-8</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Introduction to Visual Studio</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226"/>
        <p:cNvGrpSpPr/>
        <p:nvPr/>
      </p:nvGrpSpPr>
      <p:grpSpPr>
        <a:xfrm>
          <a:off x="0" y="0"/>
          <a:ext cx="0" cy="0"/>
          <a:chOff x="0" y="0"/>
          <a:chExt cx="0" cy="0"/>
        </a:xfrm>
      </p:grpSpPr>
      <p:sp>
        <p:nvSpPr>
          <p:cNvPr id="1048626" name="Google Shape;227;ge2eeec251f_0_0"/>
          <p:cNvSpPr txBox="1"/>
          <p:nvPr>
            <p:ph type="body" idx="1"/>
          </p:nvPr>
        </p:nvSpPr>
        <p:spPr>
          <a:xfrm>
            <a:off x="1143000" y="562050"/>
            <a:ext cx="9873000" cy="5533800"/>
          </a:xfrm>
          <a:prstGeom prst="rect"/>
          <a:noFill/>
          <a:ln>
            <a:noFill/>
          </a:ln>
        </p:spPr>
        <p:txBody>
          <a:bodyPr anchor="t" anchorCtr="0" bIns="45700" lIns="91425" rIns="91425" spcFirstLastPara="1" tIns="45700" wrap="square">
            <a:normAutofit/>
          </a:bodyPr>
          <a:p>
            <a:pPr algn="l" indent="0" lvl="0" marL="0" rtl="0">
              <a:lnSpc>
                <a:spcPct val="90000"/>
              </a:lnSpc>
              <a:spcBef>
                <a:spcPts val="1400"/>
              </a:spcBef>
              <a:spcAft>
                <a:spcPts val="0"/>
              </a:spcAft>
              <a:buSzPts val="1440"/>
              <a:buNone/>
            </a:pPr>
            <a:r>
              <a:rPr sz="1800" lang="en-US">
                <a:solidFill>
                  <a:srgbClr val="202124"/>
                </a:solidFill>
                <a:highlight>
                  <a:srgbClr val="FFFFFF"/>
                </a:highlight>
                <a:latin typeface="Arial"/>
                <a:ea typeface="Arial"/>
                <a:cs typeface="Arial"/>
                <a:sym typeface="Arial"/>
              </a:rPr>
              <a:t>{for your information}</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rPr sz="1800" lang="en-US">
                <a:solidFill>
                  <a:srgbClr val="202124"/>
                </a:solidFill>
                <a:highlight>
                  <a:srgbClr val="FFFFFF"/>
                </a:highlight>
                <a:latin typeface="Arial"/>
                <a:ea typeface="Arial"/>
                <a:cs typeface="Arial"/>
                <a:sym typeface="Arial"/>
              </a:rPr>
              <a:t>IIS: Internet Information Services (IIS) is a flexible, general-purpose web server from Microsoft that runs on Windows systems to serve requested HTML pages or files. An IIS web server accepts requests from remote client computers and returns the appropriate response.</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rPr sz="1800" lang="en-US">
                <a:solidFill>
                  <a:srgbClr val="202124"/>
                </a:solidFill>
                <a:highlight>
                  <a:srgbClr val="FFFFFF"/>
                </a:highlight>
                <a:latin typeface="Arial"/>
                <a:ea typeface="Arial"/>
                <a:cs typeface="Arial"/>
                <a:sym typeface="Arial"/>
              </a:rPr>
              <a:t>Most commonly, </a:t>
            </a:r>
            <a:r>
              <a:rPr b="1" sz="1800" lang="en-US">
                <a:solidFill>
                  <a:srgbClr val="202124"/>
                </a:solidFill>
                <a:highlight>
                  <a:srgbClr val="FFFFFF"/>
                </a:highlight>
                <a:latin typeface="Arial"/>
                <a:ea typeface="Arial"/>
                <a:cs typeface="Arial"/>
                <a:sym typeface="Arial"/>
              </a:rPr>
              <a:t>IIS</a:t>
            </a:r>
            <a:r>
              <a:rPr sz="1800" lang="en-US">
                <a:solidFill>
                  <a:srgbClr val="202124"/>
                </a:solidFill>
                <a:highlight>
                  <a:srgbClr val="FFFFFF"/>
                </a:highlight>
                <a:latin typeface="Arial"/>
                <a:ea typeface="Arial"/>
                <a:cs typeface="Arial"/>
                <a:sym typeface="Arial"/>
              </a:rPr>
              <a:t> is </a:t>
            </a:r>
            <a:r>
              <a:rPr b="1" sz="1800" lang="en-US">
                <a:solidFill>
                  <a:srgbClr val="202124"/>
                </a:solidFill>
                <a:highlight>
                  <a:srgbClr val="FFFFFF"/>
                </a:highlight>
                <a:latin typeface="Arial"/>
                <a:ea typeface="Arial"/>
                <a:cs typeface="Arial"/>
                <a:sym typeface="Arial"/>
              </a:rPr>
              <a:t>used</a:t>
            </a:r>
            <a:r>
              <a:rPr sz="1800" lang="en-US">
                <a:solidFill>
                  <a:srgbClr val="202124"/>
                </a:solidFill>
                <a:highlight>
                  <a:srgbClr val="FFFFFF"/>
                </a:highlight>
                <a:latin typeface="Arial"/>
                <a:ea typeface="Arial"/>
                <a:cs typeface="Arial"/>
                <a:sym typeface="Arial"/>
              </a:rPr>
              <a:t> to host ASP.NET web applications and static websites. It can also be </a:t>
            </a:r>
            <a:r>
              <a:rPr b="1" sz="1800" lang="en-US">
                <a:solidFill>
                  <a:srgbClr val="202124"/>
                </a:solidFill>
                <a:highlight>
                  <a:srgbClr val="FFFFFF"/>
                </a:highlight>
                <a:latin typeface="Arial"/>
                <a:ea typeface="Arial"/>
                <a:cs typeface="Arial"/>
                <a:sym typeface="Arial"/>
              </a:rPr>
              <a:t>used as</a:t>
            </a:r>
            <a:r>
              <a:rPr sz="1800" lang="en-US">
                <a:solidFill>
                  <a:srgbClr val="202124"/>
                </a:solidFill>
                <a:highlight>
                  <a:srgbClr val="FFFFFF"/>
                </a:highlight>
                <a:latin typeface="Arial"/>
                <a:ea typeface="Arial"/>
                <a:cs typeface="Arial"/>
                <a:sym typeface="Arial"/>
              </a:rPr>
              <a:t> an FTP server, host WCF services, and be extended to host web applications built on other platforms such as PHP. There are built-in authentication options such as Basic, ASP.NET, and Windows auth.</a:t>
            </a:r>
            <a:endParaRPr sz="24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t/>
            </a:r>
            <a:endParaRPr sz="1800">
              <a:solidFill>
                <a:srgbClr val="202124"/>
              </a:solidFill>
              <a:highlight>
                <a:srgbClr val="FFFFFF"/>
              </a:highlight>
              <a:latin typeface="Arial"/>
              <a:ea typeface="Arial"/>
              <a:cs typeface="Arial"/>
              <a:sym typeface="Arial"/>
            </a:endParaRPr>
          </a:p>
          <a:p>
            <a:pPr algn="l" indent="0" lvl="0" marL="0" rtl="0">
              <a:lnSpc>
                <a:spcPct val="90000"/>
              </a:lnSpc>
              <a:spcBef>
                <a:spcPts val="1400"/>
              </a:spcBef>
              <a:spcAft>
                <a:spcPts val="0"/>
              </a:spcAft>
              <a:buSzPts val="1440"/>
              <a:buNone/>
            </a:pPr>
            <a:r>
              <a:t/>
            </a: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231"/>
        <p:cNvGrpSpPr/>
        <p:nvPr/>
      </p:nvGrpSpPr>
      <p:grpSpPr>
        <a:xfrm>
          <a:off x="0" y="0"/>
          <a:ext cx="0" cy="0"/>
          <a:chOff x="0" y="0"/>
          <a:chExt cx="0" cy="0"/>
        </a:xfrm>
      </p:grpSpPr>
      <p:pic>
        <p:nvPicPr>
          <p:cNvPr id="2097156" name="Google Shape;232;p10"/>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388706" y="261256"/>
            <a:ext cx="9414587" cy="6316826"/>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Shape 237"/>
        <p:cNvGrpSpPr/>
        <p:nvPr/>
      </p:nvGrpSpPr>
      <p:grpSpPr>
        <a:xfrm>
          <a:off x="0" y="0"/>
          <a:ext cx="0" cy="0"/>
          <a:chOff x="0" y="0"/>
          <a:chExt cx="0" cy="0"/>
        </a:xfrm>
      </p:grpSpPr>
      <p:sp>
        <p:nvSpPr>
          <p:cNvPr id="1048643" name="Google Shape;238;g13c2cf995e8_2_79"/>
          <p:cNvSpPr txBox="1"/>
          <p:nvPr>
            <p:ph type="title"/>
          </p:nvPr>
        </p:nvSpPr>
        <p:spPr>
          <a:xfrm>
            <a:off x="1094480" y="376334"/>
            <a:ext cx="9875520" cy="40743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accent1"/>
              </a:buClr>
              <a:buSzPts val="3200"/>
              <a:buFont typeface="Times New Roman"/>
              <a:buNone/>
            </a:pPr>
            <a:r>
              <a:rPr b="0" sz="3200" i="0" lang="en-US" strike="noStrike" u="none">
                <a:latin typeface="Times New Roman"/>
                <a:ea typeface="Times New Roman"/>
                <a:cs typeface="Times New Roman"/>
                <a:sym typeface="Times New Roman"/>
              </a:rPr>
              <a:t>Anatomy of an ASP.NET Application</a:t>
            </a:r>
            <a:endParaRPr sz="3200">
              <a:latin typeface="Times New Roman"/>
              <a:ea typeface="Times New Roman"/>
              <a:cs typeface="Times New Roman"/>
              <a:sym typeface="Times New Roman"/>
            </a:endParaRPr>
          </a:p>
        </p:txBody>
      </p:sp>
      <p:sp>
        <p:nvSpPr>
          <p:cNvPr id="1048644" name="Google Shape;239;g13c2cf995e8_2_79"/>
          <p:cNvSpPr txBox="1"/>
          <p:nvPr>
            <p:ph type="body" idx="1"/>
          </p:nvPr>
        </p:nvSpPr>
        <p:spPr>
          <a:xfrm>
            <a:off x="401216" y="783771"/>
            <a:ext cx="11262049" cy="5775649"/>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The standard definition of an ASP.NET application describes it as a combination of files, pages, handlers, modules, and executable code that can be invoked from a virtual directory (and, optionally, its subdirectories) on a web server.</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Figure 5-1 shows a web server that hosts four separate web applications.</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pic>
        <p:nvPicPr>
          <p:cNvPr id="2097157" name="Google Shape;240;g13c2cf995e8_2_79"/>
          <p:cNvPicPr preferRelativeResize="0">
            <a:picLocks/>
          </p:cNvPicPr>
          <p:nvPr/>
        </p:nvPicPr>
        <p:blipFill rotWithShape="1">
          <a:blip xmlns:r="http://schemas.openxmlformats.org/officeDocument/2006/relationships" r:embed="rId1">
            <a:alphaModFix/>
          </a:blip>
          <a:srcRect l="0" t="0" r="0" b="0"/>
          <a:stretch>
            <a:fillRect/>
          </a:stretch>
        </p:blipFill>
        <p:spPr>
          <a:xfrm>
            <a:off x="1166327" y="2164702"/>
            <a:ext cx="9803673" cy="439471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0" name="Shape 244"/>
        <p:cNvGrpSpPr/>
        <p:nvPr/>
      </p:nvGrpSpPr>
      <p:grpSpPr>
        <a:xfrm>
          <a:off x="0" y="0"/>
          <a:ext cx="0" cy="0"/>
          <a:chOff x="0" y="0"/>
          <a:chExt cx="0" cy="0"/>
        </a:xfrm>
      </p:grpSpPr>
      <p:sp>
        <p:nvSpPr>
          <p:cNvPr id="1048648" name="Google Shape;245;g13c2cf995e8_2_87"/>
          <p:cNvSpPr txBox="1"/>
          <p:nvPr>
            <p:ph type="body" idx="1"/>
          </p:nvPr>
        </p:nvSpPr>
        <p:spPr>
          <a:xfrm>
            <a:off x="699796" y="503853"/>
            <a:ext cx="10944808" cy="596226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1" sz="2000" lang="en-US">
                <a:solidFill>
                  <a:schemeClr val="dk1"/>
                </a:solidFill>
                <a:latin typeface="Times New Roman"/>
                <a:ea typeface="Times New Roman"/>
                <a:cs typeface="Times New Roman"/>
                <a:sym typeface="Times New Roman"/>
              </a:rPr>
              <a:t>ASP.NET File Types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 </a:t>
            </a:r>
            <a:r>
              <a:rPr b="1" sz="2000" lang="en-US">
                <a:solidFill>
                  <a:schemeClr val="dk1"/>
                </a:solidFill>
                <a:latin typeface="Times New Roman"/>
                <a:ea typeface="Times New Roman"/>
                <a:cs typeface="Times New Roman"/>
                <a:sym typeface="Times New Roman"/>
              </a:rPr>
              <a:t>.aspx -</a:t>
            </a:r>
            <a:r>
              <a:rPr sz="2000" lang="en-US">
                <a:solidFill>
                  <a:schemeClr val="dk1"/>
                </a:solidFill>
                <a:latin typeface="Times New Roman"/>
                <a:ea typeface="Times New Roman"/>
                <a:cs typeface="Times New Roman"/>
                <a:sym typeface="Times New Roman"/>
              </a:rPr>
              <a:t>These are ASP.NET web pages. They contain the user interface and, optionally, the underlying application code. Users request or navigate directly to one of these pages to start your web application.</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 </a:t>
            </a:r>
            <a:r>
              <a:rPr b="1" sz="2000" lang="en-US">
                <a:solidFill>
                  <a:schemeClr val="dk1"/>
                </a:solidFill>
                <a:latin typeface="Times New Roman"/>
                <a:ea typeface="Times New Roman"/>
                <a:cs typeface="Times New Roman"/>
                <a:sym typeface="Times New Roman"/>
              </a:rPr>
              <a:t>.ascx</a:t>
            </a:r>
            <a:r>
              <a:rPr sz="2000" lang="en-US">
                <a:solidFill>
                  <a:schemeClr val="dk1"/>
                </a:solidFill>
                <a:latin typeface="Times New Roman"/>
                <a:ea typeface="Times New Roman"/>
                <a:cs typeface="Times New Roman"/>
                <a:sym typeface="Times New Roman"/>
              </a:rPr>
              <a:t>- These are ASP.NET user controls. User controls are similar to web pages, except that the user can’t access these files directly. Instead, they must be hosted inside an ASP.NET web page. User controls allow you to develop a small piece of user interface and reuse it in as many web forms as you want without repetitive code.</a:t>
            </a: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web.config</a:t>
            </a:r>
            <a:r>
              <a:rPr sz="2000" lang="en-US">
                <a:solidFill>
                  <a:schemeClr val="dk1"/>
                </a:solidFill>
                <a:latin typeface="Times New Roman"/>
                <a:ea typeface="Times New Roman"/>
                <a:cs typeface="Times New Roman"/>
                <a:sym typeface="Times New Roman"/>
              </a:rPr>
              <a:t>- This is the configuration file for your ASP.NET application. It includes settings for customizing security, state management, memory management, and much more.</a:t>
            </a: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global.asax</a:t>
            </a:r>
            <a:r>
              <a:rPr sz="2000" lang="en-US">
                <a:solidFill>
                  <a:schemeClr val="dk1"/>
                </a:solidFill>
                <a:latin typeface="Times New Roman"/>
                <a:ea typeface="Times New Roman"/>
                <a:cs typeface="Times New Roman"/>
                <a:sym typeface="Times New Roman"/>
              </a:rPr>
              <a:t>- This is the global application file. You can use this file to define global variables (variables that can be accessed from any web page in the web application) and react to global events (such as when a web application first starts).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a:t>
            </a:r>
            <a:r>
              <a:rPr b="1" sz="2000" lang="en-US">
                <a:solidFill>
                  <a:schemeClr val="dk1"/>
                </a:solidFill>
                <a:latin typeface="Times New Roman"/>
                <a:ea typeface="Times New Roman"/>
                <a:cs typeface="Times New Roman"/>
                <a:sym typeface="Times New Roman"/>
              </a:rPr>
              <a:t> .cs</a:t>
            </a:r>
            <a:r>
              <a:rPr sz="2000" lang="en-US">
                <a:solidFill>
                  <a:schemeClr val="dk1"/>
                </a:solidFill>
                <a:latin typeface="Times New Roman"/>
                <a:ea typeface="Times New Roman"/>
                <a:cs typeface="Times New Roman"/>
                <a:sym typeface="Times New Roman"/>
              </a:rPr>
              <a:t>- These are code-behind files that contain C# code. They allow you to separate the application logic from the user interface of a web page.</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3" name="Shape 249"/>
        <p:cNvGrpSpPr/>
        <p:nvPr/>
      </p:nvGrpSpPr>
      <p:grpSpPr>
        <a:xfrm>
          <a:off x="0" y="0"/>
          <a:ext cx="0" cy="0"/>
          <a:chOff x="0" y="0"/>
          <a:chExt cx="0" cy="0"/>
        </a:xfrm>
      </p:grpSpPr>
      <p:sp>
        <p:nvSpPr>
          <p:cNvPr id="1048651" name="Google Shape;250;p11"/>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652" name="Google Shape;251;p11"/>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77"/>
        <p:cNvGrpSpPr/>
        <p:nvPr/>
      </p:nvGrpSpPr>
      <p:grpSpPr>
        <a:xfrm>
          <a:off x="0" y="0"/>
          <a:ext cx="0" cy="0"/>
          <a:chOff x="0" y="0"/>
          <a:chExt cx="0" cy="0"/>
        </a:xfrm>
      </p:grpSpPr>
      <p:sp>
        <p:nvSpPr>
          <p:cNvPr id="1048597" name="Google Shape;178;p2"/>
          <p:cNvSpPr txBox="1"/>
          <p:nvPr>
            <p:ph type="title"/>
          </p:nvPr>
        </p:nvSpPr>
        <p:spPr>
          <a:xfrm>
            <a:off x="1094480" y="376334"/>
            <a:ext cx="9875520" cy="40743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accent1"/>
              </a:buClr>
              <a:buSzPts val="3200"/>
              <a:buFont typeface="Times New Roman"/>
              <a:buNone/>
            </a:pPr>
            <a:r>
              <a:rPr b="0" sz="3200" i="0" lang="en-US" strike="noStrike" u="none">
                <a:latin typeface="Times New Roman"/>
                <a:ea typeface="Times New Roman"/>
                <a:cs typeface="Times New Roman"/>
                <a:sym typeface="Times New Roman"/>
              </a:rPr>
              <a:t>Anatomy of an ASP.NET Application</a:t>
            </a:r>
            <a:endParaRPr sz="3200">
              <a:latin typeface="Times New Roman"/>
              <a:ea typeface="Times New Roman"/>
              <a:cs typeface="Times New Roman"/>
              <a:sym typeface="Times New Roman"/>
            </a:endParaRPr>
          </a:p>
        </p:txBody>
      </p:sp>
      <p:sp>
        <p:nvSpPr>
          <p:cNvPr id="1048598" name="Google Shape;179;p2"/>
          <p:cNvSpPr txBox="1"/>
          <p:nvPr>
            <p:ph type="body" idx="1"/>
          </p:nvPr>
        </p:nvSpPr>
        <p:spPr>
          <a:xfrm>
            <a:off x="401216" y="783771"/>
            <a:ext cx="11262049" cy="5775649"/>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The standard definition of an ASP.NET application describes it as a combination of files, pages, handlers, modules, and executable code that can be invoked from a virtual directory (and, optionally, its subdirectories) on a web server.</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Figure 5-1 shows a web server that hosts four separate web applications.</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pic>
        <p:nvPicPr>
          <p:cNvPr id="2097152" name="Google Shape;180;p2"/>
          <p:cNvPicPr preferRelativeResize="0">
            <a:picLocks/>
          </p:cNvPicPr>
          <p:nvPr/>
        </p:nvPicPr>
        <p:blipFill rotWithShape="1">
          <a:blip xmlns:r="http://schemas.openxmlformats.org/officeDocument/2006/relationships" r:embed="rId1">
            <a:alphaModFix/>
          </a:blip>
          <a:srcRect l="0" t="0" r="0" b="0"/>
          <a:stretch>
            <a:fillRect/>
          </a:stretch>
        </p:blipFill>
        <p:spPr>
          <a:xfrm>
            <a:off x="1166327" y="2164702"/>
            <a:ext cx="9803673" cy="4394718"/>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84"/>
        <p:cNvGrpSpPr/>
        <p:nvPr/>
      </p:nvGrpSpPr>
      <p:grpSpPr>
        <a:xfrm>
          <a:off x="0" y="0"/>
          <a:ext cx="0" cy="0"/>
          <a:chOff x="0" y="0"/>
          <a:chExt cx="0" cy="0"/>
        </a:xfrm>
      </p:grpSpPr>
      <p:sp>
        <p:nvSpPr>
          <p:cNvPr id="1048602" name="Google Shape;185;p3"/>
          <p:cNvSpPr txBox="1"/>
          <p:nvPr>
            <p:ph type="body" idx="1"/>
          </p:nvPr>
        </p:nvSpPr>
        <p:spPr>
          <a:xfrm>
            <a:off x="699796" y="503853"/>
            <a:ext cx="10944808" cy="596226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1" sz="2000" lang="en-US">
                <a:solidFill>
                  <a:schemeClr val="dk1"/>
                </a:solidFill>
                <a:latin typeface="Times New Roman"/>
                <a:ea typeface="Times New Roman"/>
                <a:cs typeface="Times New Roman"/>
                <a:sym typeface="Times New Roman"/>
              </a:rPr>
              <a:t>ASP.NET File Types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 </a:t>
            </a:r>
            <a:r>
              <a:rPr b="1" sz="2000" lang="en-US">
                <a:solidFill>
                  <a:schemeClr val="dk1"/>
                </a:solidFill>
                <a:latin typeface="Times New Roman"/>
                <a:ea typeface="Times New Roman"/>
                <a:cs typeface="Times New Roman"/>
                <a:sym typeface="Times New Roman"/>
              </a:rPr>
              <a:t>.aspx -</a:t>
            </a:r>
            <a:r>
              <a:rPr sz="2000" lang="en-US">
                <a:solidFill>
                  <a:schemeClr val="dk1"/>
                </a:solidFill>
                <a:latin typeface="Times New Roman"/>
                <a:ea typeface="Times New Roman"/>
                <a:cs typeface="Times New Roman"/>
                <a:sym typeface="Times New Roman"/>
              </a:rPr>
              <a:t>These are ASP.NET web pages. They contain the user interface and, optionally, the underlying application code. Users request or navigate directly to one of these pages to start your web application.</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 </a:t>
            </a:r>
            <a:r>
              <a:rPr b="1" sz="2000" lang="en-US">
                <a:solidFill>
                  <a:schemeClr val="dk1"/>
                </a:solidFill>
                <a:latin typeface="Times New Roman"/>
                <a:ea typeface="Times New Roman"/>
                <a:cs typeface="Times New Roman"/>
                <a:sym typeface="Times New Roman"/>
              </a:rPr>
              <a:t>.ascx</a:t>
            </a:r>
            <a:r>
              <a:rPr sz="2000" lang="en-US">
                <a:solidFill>
                  <a:schemeClr val="dk1"/>
                </a:solidFill>
                <a:latin typeface="Times New Roman"/>
                <a:ea typeface="Times New Roman"/>
                <a:cs typeface="Times New Roman"/>
                <a:sym typeface="Times New Roman"/>
              </a:rPr>
              <a:t>- These are ASP.NET user controls. User controls are similar to web pages, except that the user can’t access these files directly. Instead, they must be hosted inside an ASP.NET web page. User controls allow you to develop a small piece of user interface and reuse it in as many web forms as you want without repetitive code.</a:t>
            </a: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web.config</a:t>
            </a:r>
            <a:r>
              <a:rPr sz="2000" lang="en-US">
                <a:solidFill>
                  <a:schemeClr val="dk1"/>
                </a:solidFill>
                <a:latin typeface="Times New Roman"/>
                <a:ea typeface="Times New Roman"/>
                <a:cs typeface="Times New Roman"/>
                <a:sym typeface="Times New Roman"/>
              </a:rPr>
              <a:t>- This is the configuration file for your ASP.NET application. It includes settings for customizing security, state management, memory management, and much more.</a:t>
            </a: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global.asax</a:t>
            </a:r>
            <a:r>
              <a:rPr sz="2000" lang="en-US">
                <a:solidFill>
                  <a:schemeClr val="dk1"/>
                </a:solidFill>
                <a:latin typeface="Times New Roman"/>
                <a:ea typeface="Times New Roman"/>
                <a:cs typeface="Times New Roman"/>
                <a:sym typeface="Times New Roman"/>
              </a:rPr>
              <a:t>- This is the global application file. You can use this file to define global variables (variables that can be accessed from any web page in the web application) and react to global events (such as when a web application first starts).</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Ends with</a:t>
            </a:r>
            <a:r>
              <a:rPr b="1" sz="2000" lang="en-US">
                <a:solidFill>
                  <a:schemeClr val="dk1"/>
                </a:solidFill>
                <a:latin typeface="Times New Roman"/>
                <a:ea typeface="Times New Roman"/>
                <a:cs typeface="Times New Roman"/>
                <a:sym typeface="Times New Roman"/>
              </a:rPr>
              <a:t> .cs</a:t>
            </a:r>
            <a:r>
              <a:rPr sz="2000" lang="en-US">
                <a:solidFill>
                  <a:schemeClr val="dk1"/>
                </a:solidFill>
                <a:latin typeface="Times New Roman"/>
                <a:ea typeface="Times New Roman"/>
                <a:cs typeface="Times New Roman"/>
                <a:sym typeface="Times New Roman"/>
              </a:rPr>
              <a:t>- These are code-behind files that contain C# code. They allow you to separate the application logic from the user interface of a web page.</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89"/>
        <p:cNvGrpSpPr/>
        <p:nvPr/>
      </p:nvGrpSpPr>
      <p:grpSpPr>
        <a:xfrm>
          <a:off x="0" y="0"/>
          <a:ext cx="0" cy="0"/>
          <a:chOff x="0" y="0"/>
          <a:chExt cx="0" cy="0"/>
        </a:xfrm>
      </p:grpSpPr>
      <p:sp>
        <p:nvSpPr>
          <p:cNvPr id="1048605" name="Google Shape;190;p4"/>
          <p:cNvSpPr txBox="1"/>
          <p:nvPr>
            <p:ph type="title"/>
          </p:nvPr>
        </p:nvSpPr>
        <p:spPr>
          <a:xfrm>
            <a:off x="678486" y="307910"/>
            <a:ext cx="10337385" cy="454090"/>
          </a:xfrm>
          <a:prstGeom prst="rect"/>
          <a:noFill/>
          <a:ln>
            <a:noFill/>
          </a:ln>
        </p:spPr>
        <p:txBody>
          <a:bodyPr anchor="ctr" anchorCtr="0" bIns="45700" lIns="91425" rIns="91425" spcFirstLastPara="1" tIns="45700" wrap="square">
            <a:normAutofit fontScale="90000"/>
          </a:bodyPr>
          <a:p>
            <a:pPr algn="ctr" indent="0" lvl="0" marL="0" rtl="0">
              <a:lnSpc>
                <a:spcPct val="90000"/>
              </a:lnSpc>
              <a:spcBef>
                <a:spcPts val="0"/>
              </a:spcBef>
              <a:spcAft>
                <a:spcPts val="0"/>
              </a:spcAft>
              <a:buClr>
                <a:schemeClr val="accent1"/>
              </a:buClr>
              <a:buSzPct val="100000"/>
              <a:buFont typeface="Corbel"/>
              <a:buNone/>
            </a:pPr>
            <a:br>
              <a:rPr lang="en-US"/>
            </a:br>
            <a:r>
              <a:rPr sz="3600" lang="en-US">
                <a:latin typeface="Times New Roman"/>
                <a:ea typeface="Times New Roman"/>
                <a:cs typeface="Times New Roman"/>
                <a:sym typeface="Times New Roman"/>
              </a:rPr>
              <a:t>HTML Server Controls</a:t>
            </a:r>
            <a:br>
              <a:rPr lang="en-US"/>
            </a:br>
          </a:p>
        </p:txBody>
      </p:sp>
      <p:sp>
        <p:nvSpPr>
          <p:cNvPr id="1048606" name="Google Shape;191;p4"/>
          <p:cNvSpPr txBox="1"/>
          <p:nvPr>
            <p:ph type="body" idx="1"/>
          </p:nvPr>
        </p:nvSpPr>
        <p:spPr>
          <a:xfrm>
            <a:off x="503854" y="877078"/>
            <a:ext cx="11206064" cy="5579706"/>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HTML server controls provide an object interface for standard HTML elements. They provide three key features:</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1. They generate their own interface: You set properties in code, and the underlying HTML tag is created            automatically when the page is rendered and sent to the client.</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2. They retain their state: Because the Web is stateless, ordinary web pages need to do a lot of work to store information between requests. HTML server controls handle this task automatically. For example, if the user selects an item in a list box, that item remains selected the next time the page is generated. Or if your code changes the text in a button, the new text sticks the next time the page is posted back to the web server.</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3. They fire server-side events: For example, buttons fire an event when clicked, text boxes fire an event when the text they contain is modified, and so on. Your code can respond to these events, just like ordinary controls in a Windows application. If a given event doesn’t occur, the event handler won’t be executed.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95"/>
        <p:cNvGrpSpPr/>
        <p:nvPr/>
      </p:nvGrpSpPr>
      <p:grpSpPr>
        <a:xfrm>
          <a:off x="0" y="0"/>
          <a:ext cx="0" cy="0"/>
          <a:chOff x="0" y="0"/>
          <a:chExt cx="0" cy="0"/>
        </a:xfrm>
      </p:grpSpPr>
      <p:sp>
        <p:nvSpPr>
          <p:cNvPr id="1048609" name="Google Shape;196;p5"/>
          <p:cNvSpPr txBox="1"/>
          <p:nvPr>
            <p:ph type="body" idx="1"/>
          </p:nvPr>
        </p:nvSpPr>
        <p:spPr>
          <a:xfrm>
            <a:off x="487680" y="451104"/>
            <a:ext cx="11314176" cy="5644896"/>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600"/>
              <a:buNone/>
            </a:pPr>
            <a:r>
              <a:rPr b="1" sz="2000" i="0" lang="en-US" strike="noStrike" u="none">
                <a:solidFill>
                  <a:schemeClr val="dk1"/>
                </a:solidFill>
                <a:latin typeface="Times New Roman"/>
                <a:ea typeface="Times New Roman"/>
                <a:cs typeface="Times New Roman"/>
                <a:sym typeface="Times New Roman"/>
              </a:rPr>
              <a:t>Converting an HTML Page to an ASP.NET Page</a:t>
            </a:r>
          </a:p>
          <a:p>
            <a:pPr algn="l" indent="-182880" lvl="0" marL="228600" rtl="0">
              <a:lnSpc>
                <a:spcPct val="90000"/>
              </a:lnSpc>
              <a:spcBef>
                <a:spcPts val="1400"/>
              </a:spcBef>
              <a:spcAft>
                <a:spcPts val="0"/>
              </a:spcAft>
              <a:buSzPts val="1600"/>
              <a:buChar char="•"/>
            </a:pPr>
            <a:r>
              <a:rPr sz="2000" i="0" lang="en-US" strike="noStrike" u="none">
                <a:solidFill>
                  <a:schemeClr val="dk1"/>
                </a:solidFill>
                <a:latin typeface="Times New Roman"/>
                <a:ea typeface="Times New Roman"/>
                <a:cs typeface="Times New Roman"/>
                <a:sym typeface="Times New Roman"/>
              </a:rPr>
              <a:t>Figure 5-2 shows a currency converter web page.</a:t>
            </a:r>
            <a:r>
              <a:rPr b="0" sz="1800" i="0" lang="en-US" strike="noStrike" u="none">
                <a:latin typeface="Arial"/>
                <a:ea typeface="Arial"/>
                <a:cs typeface="Arial"/>
                <a:sym typeface="Arial"/>
              </a:rPr>
              <a:t> </a:t>
            </a:r>
            <a:r>
              <a:rPr b="0" sz="2000" i="0" lang="en-US" strike="noStrike" u="none">
                <a:solidFill>
                  <a:schemeClr val="dk1"/>
                </a:solidFill>
                <a:latin typeface="Times New Roman"/>
                <a:ea typeface="Times New Roman"/>
                <a:cs typeface="Times New Roman"/>
                <a:sym typeface="Times New Roman"/>
              </a:rPr>
              <a:t>When designed,</a:t>
            </a:r>
            <a:r>
              <a:rPr sz="2000" lang="en-US">
                <a:solidFill>
                  <a:schemeClr val="dk1"/>
                </a:solidFill>
                <a:latin typeface="Times New Roman"/>
                <a:ea typeface="Times New Roman"/>
                <a:cs typeface="Times New Roman"/>
                <a:sym typeface="Times New Roman"/>
              </a:rPr>
              <a:t> it’s just a plain, inert HTML page. Nothing happens when the button is clicked.</a:t>
            </a: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p:txBody>
      </p:sp>
      <p:pic>
        <p:nvPicPr>
          <p:cNvPr id="2097153" name="Google Shape;197;p5"/>
          <p:cNvPicPr preferRelativeResize="0">
            <a:picLocks/>
          </p:cNvPicPr>
          <p:nvPr/>
        </p:nvPicPr>
        <p:blipFill rotWithShape="1">
          <a:blip xmlns:r="http://schemas.openxmlformats.org/officeDocument/2006/relationships" r:embed="rId1">
            <a:alphaModFix/>
          </a:blip>
          <a:srcRect l="0" t="0" r="0" b="0"/>
          <a:stretch>
            <a:fillRect/>
          </a:stretch>
        </p:blipFill>
        <p:spPr>
          <a:xfrm>
            <a:off x="849086" y="1587247"/>
            <a:ext cx="10571583" cy="4682924"/>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202"/>
        <p:cNvGrpSpPr/>
        <p:nvPr/>
      </p:nvGrpSpPr>
      <p:grpSpPr>
        <a:xfrm>
          <a:off x="0" y="0"/>
          <a:ext cx="0" cy="0"/>
          <a:chOff x="0" y="0"/>
          <a:chExt cx="0" cy="0"/>
        </a:xfrm>
      </p:grpSpPr>
      <p:pic>
        <p:nvPicPr>
          <p:cNvPr id="2097154" name="Google Shape;203;p6"/>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662473" y="1800808"/>
            <a:ext cx="10748865" cy="4795935"/>
          </a:xfrm>
          <a:prstGeom prst="rect"/>
          <a:noFill/>
          <a:ln>
            <a:noFill/>
          </a:ln>
        </p:spPr>
      </p:pic>
      <p:sp>
        <p:nvSpPr>
          <p:cNvPr id="1048612" name="Google Shape;204;p6"/>
          <p:cNvSpPr txBox="1"/>
          <p:nvPr/>
        </p:nvSpPr>
        <p:spPr>
          <a:xfrm>
            <a:off x="317241" y="279919"/>
            <a:ext cx="11485983" cy="1631216"/>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chemeClr val="dk1"/>
                </a:solidFill>
                <a:latin typeface="Times New Roman"/>
                <a:ea typeface="Times New Roman"/>
                <a:cs typeface="Times New Roman"/>
                <a:sym typeface="Times New Roman"/>
              </a:rPr>
              <a:t>In the currency converter application, it makes sense to change the input text box and the submit button into HTML server controls. </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0" cap="none" sz="2000" i="0" lang="en-US" strike="noStrike" u="none">
                <a:solidFill>
                  <a:schemeClr val="dk1"/>
                </a:solidFill>
                <a:latin typeface="Times New Roman"/>
                <a:ea typeface="Times New Roman"/>
                <a:cs typeface="Times New Roman"/>
                <a:sym typeface="Times New Roman"/>
              </a:rPr>
              <a:t>In addition, the &lt;form&gt; element must be processed as a server control to allow ASP.NET to access the controls it contains. The &amp;nbsp (non-breaking space); character entity is used to add an extra space to separate the controls.</a:t>
            </a:r>
            <a:endParaRPr b="0" cap="none" sz="20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209"/>
        <p:cNvGrpSpPr/>
        <p:nvPr/>
      </p:nvGrpSpPr>
      <p:grpSpPr>
        <a:xfrm>
          <a:off x="0" y="0"/>
          <a:ext cx="0" cy="0"/>
          <a:chOff x="0" y="0"/>
          <a:chExt cx="0" cy="0"/>
        </a:xfrm>
      </p:grpSpPr>
      <p:sp>
        <p:nvSpPr>
          <p:cNvPr id="1048616" name="Google Shape;210;p7"/>
          <p:cNvSpPr txBox="1"/>
          <p:nvPr>
            <p:ph type="body" idx="1"/>
          </p:nvPr>
        </p:nvSpPr>
        <p:spPr>
          <a:xfrm>
            <a:off x="341376" y="373224"/>
            <a:ext cx="11289792" cy="6247032"/>
          </a:xfrm>
          <a:prstGeom prst="rect"/>
          <a:noFill/>
          <a:ln>
            <a:noFill/>
          </a:ln>
        </p:spPr>
        <p:txBody>
          <a:bodyPr anchor="t" anchorCtr="0" bIns="45700" lIns="91425" rIns="91425" spcFirstLastPara="1" tIns="45700" wrap="square">
            <a:no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Now you need to add the attribute runat = "server" to each tag that you want to transform into a server</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control.</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You should also add an ID attribute to each control that you need to interact with in code.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 ID attribute assigns the unique name that you’ll use to refer to the control in code.</a:t>
            </a:r>
          </a:p>
          <a:p>
            <a:pPr algn="l" indent="0" lvl="0" marL="45720" rtl="0">
              <a:lnSpc>
                <a:spcPct val="9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View State</a:t>
            </a:r>
          </a:p>
          <a:p>
            <a:pPr algn="l" indent="0" lvl="0" marL="45720" rtl="0">
              <a:lnSpc>
                <a:spcPct val="90000"/>
              </a:lnSpc>
              <a:spcBef>
                <a:spcPts val="1400"/>
              </a:spcBef>
              <a:spcAft>
                <a:spcPts val="0"/>
              </a:spcAft>
              <a:buSzPts val="1920"/>
              <a:buNone/>
            </a:pPr>
            <a:r>
              <a:t/>
            </a:r>
            <a:endParaRPr b="1" sz="2400">
              <a:solidFill>
                <a:schemeClr val="dk1"/>
              </a:solidFill>
              <a:latin typeface="Times New Roman"/>
              <a:ea typeface="Times New Roman"/>
              <a:cs typeface="Times New Roman"/>
              <a:sym typeface="Times New Roman"/>
            </a:endParaRPr>
          </a:p>
        </p:txBody>
      </p:sp>
      <p:pic>
        <p:nvPicPr>
          <p:cNvPr id="2097155" name="Google Shape;211;p7"/>
          <p:cNvPicPr preferRelativeResize="0">
            <a:picLocks/>
          </p:cNvPicPr>
          <p:nvPr/>
        </p:nvPicPr>
        <p:blipFill rotWithShape="1">
          <a:blip xmlns:r="http://schemas.openxmlformats.org/officeDocument/2006/relationships" r:embed="rId1">
            <a:alphaModFix/>
          </a:blip>
          <a:srcRect l="0" t="0" r="0" b="0"/>
          <a:stretch>
            <a:fillRect/>
          </a:stretch>
        </p:blipFill>
        <p:spPr>
          <a:xfrm>
            <a:off x="768026" y="2553081"/>
            <a:ext cx="10111468" cy="4067175"/>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215"/>
        <p:cNvGrpSpPr/>
        <p:nvPr/>
      </p:nvGrpSpPr>
      <p:grpSpPr>
        <a:xfrm>
          <a:off x="0" y="0"/>
          <a:ext cx="0" cy="0"/>
          <a:chOff x="0" y="0"/>
          <a:chExt cx="0" cy="0"/>
        </a:xfrm>
      </p:grpSpPr>
      <p:sp>
        <p:nvSpPr>
          <p:cNvPr id="1048620" name="Google Shape;216;p8"/>
          <p:cNvSpPr txBox="1"/>
          <p:nvPr>
            <p:ph type="body" idx="1"/>
          </p:nvPr>
        </p:nvSpPr>
        <p:spPr>
          <a:xfrm>
            <a:off x="438539" y="438539"/>
            <a:ext cx="11290165" cy="597445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ASP.NET has added two new hidden &lt;input&gt; elements, each of which is nested in a separate &lt;div&gt; element container. The second hidden field is used to stop certain types of web page tampering. It works behind the scenes. </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More interesting is the first hidden field, which stores information, in a compressed format, about the state of every control in the page:</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&lt;input type = "hidden" name = "__VIEWSTATE" ID = "__VIEWSTATE"</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value = "dDw3NDg2NTI5MDg7Oz4. . ." /&gt;</a:t>
            </a:r>
          </a:p>
          <a:p>
            <a:pPr algn="l" indent="0" lvl="0" marL="45720" rtl="0">
              <a:lnSpc>
                <a:spcPct val="90000"/>
              </a:lnSpc>
              <a:spcBef>
                <a:spcPts val="1400"/>
              </a:spcBef>
              <a:spcAft>
                <a:spcPts val="0"/>
              </a:spcAft>
              <a:buSzPts val="1600"/>
              <a:buNone/>
            </a:pPr>
            <a:r>
              <a:t/>
            </a:r>
            <a:endParaRPr b="1"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This information is called the </a:t>
            </a:r>
            <a:r>
              <a:rPr b="1" sz="2000" lang="en-US">
                <a:solidFill>
                  <a:schemeClr val="dk1"/>
                </a:solidFill>
                <a:latin typeface="Times New Roman"/>
                <a:ea typeface="Times New Roman"/>
                <a:cs typeface="Times New Roman"/>
                <a:sym typeface="Times New Roman"/>
              </a:rPr>
              <a:t>view state</a:t>
            </a:r>
            <a:r>
              <a:rPr sz="2000" lang="en-US">
                <a:solidFill>
                  <a:schemeClr val="dk1"/>
                </a:solidFill>
                <a:latin typeface="Times New Roman"/>
                <a:ea typeface="Times New Roman"/>
                <a:cs typeface="Times New Roman"/>
                <a:sym typeface="Times New Roman"/>
              </a:rPr>
              <a:t> of the page. Because the view state information is stored in your page, your code can change control properties at any time, and these changes will automatically “stick.”</a:t>
            </a:r>
          </a:p>
          <a:p>
            <a:pPr algn="l" indent="0" lvl="0" marL="4572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For example, if you change the background color of a box, that box will keep its new color, no matter how many times the page is sent back and forth between the browser and the web server.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220"/>
        <p:cNvGrpSpPr/>
        <p:nvPr/>
      </p:nvGrpSpPr>
      <p:grpSpPr>
        <a:xfrm>
          <a:off x="0" y="0"/>
          <a:ext cx="0" cy="0"/>
          <a:chOff x="0" y="0"/>
          <a:chExt cx="0" cy="0"/>
        </a:xfrm>
      </p:grpSpPr>
      <p:sp>
        <p:nvSpPr>
          <p:cNvPr id="1048623" name="Google Shape;221;p9"/>
          <p:cNvSpPr txBox="1"/>
          <p:nvPr>
            <p:ph type="body" idx="1"/>
          </p:nvPr>
        </p:nvSpPr>
        <p:spPr>
          <a:xfrm>
            <a:off x="548640" y="292608"/>
            <a:ext cx="11119104" cy="6193536"/>
          </a:xfrm>
          <a:prstGeom prst="rect"/>
          <a:noFill/>
          <a:ln>
            <a:noFill/>
          </a:ln>
        </p:spPr>
        <p:txBody>
          <a:bodyPr anchor="t" anchorCtr="0" bIns="45700" lIns="91425" rIns="91425" spcFirstLastPara="1" tIns="45700" wrap="square">
            <a:normAutofit lnSpcReduction="10000"/>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A web application is </a:t>
            </a:r>
            <a:r>
              <a:rPr b="1" sz="2000" lang="en-US">
                <a:solidFill>
                  <a:schemeClr val="dk1"/>
                </a:solidFill>
                <a:latin typeface="Times New Roman"/>
                <a:ea typeface="Times New Roman"/>
                <a:cs typeface="Times New Roman"/>
                <a:sym typeface="Times New Roman"/>
              </a:rPr>
              <a:t>stateless</a:t>
            </a:r>
            <a:r>
              <a:rPr sz="2000" lang="en-US">
                <a:solidFill>
                  <a:schemeClr val="dk1"/>
                </a:solidFill>
                <a:latin typeface="Times New Roman"/>
                <a:ea typeface="Times New Roman"/>
                <a:cs typeface="Times New Roman"/>
                <a:sym typeface="Times New Roman"/>
              </a:rPr>
              <a:t>. That means that a new instance of a page is created every time when we make a request to the server to get the page and after the round trip our page has been lost immediately.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It only happens because of one server, all the controls of the Web Page is created and after the round trip the server destroys all the instances. So to retain the values of the controls we use state management techniques.</a:t>
            </a:r>
          </a:p>
          <a:p>
            <a:pPr algn="l" indent="-182880" lvl="0" marL="228600" rtl="0">
              <a:lnSpc>
                <a:spcPct val="90000"/>
              </a:lnSpc>
              <a:spcBef>
                <a:spcPts val="1400"/>
              </a:spcBef>
              <a:spcAft>
                <a:spcPts val="0"/>
              </a:spcAft>
              <a:buSzPts val="1600"/>
              <a:buChar char="•"/>
            </a:pPr>
            <a:r>
              <a:rPr b="1" sz="2000" lang="en-US">
                <a:solidFill>
                  <a:schemeClr val="dk1"/>
                </a:solidFill>
                <a:latin typeface="Times New Roman"/>
                <a:ea typeface="Times New Roman"/>
                <a:cs typeface="Times New Roman"/>
                <a:sym typeface="Times New Roman"/>
              </a:rPr>
              <a:t>View State</a:t>
            </a:r>
          </a:p>
          <a:p>
            <a:pPr algn="l" indent="0" lvl="0" marL="45720" rtl="0">
              <a:lnSpc>
                <a:spcPct val="9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View State is the method to preserve the Value of the Page and Controls between round trips. It is a Page-Level State Management technique. View State is turned on by default and normally serializes the data in every control on the page regardless of whether it is actually used during a post-back.</a:t>
            </a:r>
          </a:p>
          <a:p>
            <a:pPr algn="l" indent="-182880" lvl="0" marL="228600" rtl="0">
              <a:lnSpc>
                <a:spcPct val="90000"/>
              </a:lnSpc>
              <a:spcBef>
                <a:spcPts val="1400"/>
              </a:spcBef>
              <a:spcAft>
                <a:spcPts val="0"/>
              </a:spcAft>
              <a:buSzPts val="1600"/>
              <a:buChar char="•"/>
            </a:pPr>
            <a:r>
              <a:rPr sz="2000" lang="en-US" u="sng">
                <a:solidFill>
                  <a:schemeClr val="dk1"/>
                </a:solidFill>
                <a:latin typeface="Times New Roman"/>
                <a:ea typeface="Times New Roman"/>
                <a:cs typeface="Times New Roman"/>
                <a:sym typeface="Times New Roman"/>
              </a:rPr>
              <a:t>Features Of View State </a:t>
            </a:r>
          </a:p>
          <a:p>
            <a:pPr algn="l" indent="-182880" lvl="0" marL="228600" rtl="0">
              <a:lnSpc>
                <a:spcPct val="9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These are the main features of view state,</a:t>
            </a:r>
          </a:p>
          <a:p>
            <a:pPr algn="l" indent="-182880" lvl="0" marL="228600" rtl="0">
              <a:lnSpc>
                <a:spcPct val="90000"/>
              </a:lnSpc>
              <a:spcBef>
                <a:spcPts val="1400"/>
              </a:spcBef>
              <a:spcAft>
                <a:spcPts val="0"/>
              </a:spcAft>
              <a:buSzPts val="1600"/>
              <a:buFont typeface="Corbel"/>
              <a:buAutoNum type="arabicPeriod"/>
            </a:pPr>
            <a:r>
              <a:rPr sz="2000" lang="en-US">
                <a:solidFill>
                  <a:schemeClr val="dk1"/>
                </a:solidFill>
                <a:latin typeface="Times New Roman"/>
                <a:ea typeface="Times New Roman"/>
                <a:cs typeface="Times New Roman"/>
                <a:sym typeface="Times New Roman"/>
              </a:rPr>
              <a:t>Retains the value of the Control after post-back without using a session where PostBack is the name given to the process of submitting an ASP.NET page to the server for processing.</a:t>
            </a:r>
          </a:p>
          <a:p>
            <a:pPr algn="l" indent="-182880" lvl="0" marL="228600" rtl="0">
              <a:lnSpc>
                <a:spcPct val="90000"/>
              </a:lnSpc>
              <a:spcBef>
                <a:spcPts val="1400"/>
              </a:spcBef>
              <a:spcAft>
                <a:spcPts val="0"/>
              </a:spcAft>
              <a:buSzPts val="1600"/>
              <a:buFont typeface="Corbel"/>
              <a:buAutoNum type="arabicPeriod"/>
            </a:pPr>
            <a:r>
              <a:rPr sz="2000" lang="en-US">
                <a:solidFill>
                  <a:schemeClr val="dk1"/>
                </a:solidFill>
                <a:latin typeface="Times New Roman"/>
                <a:ea typeface="Times New Roman"/>
                <a:cs typeface="Times New Roman"/>
                <a:sym typeface="Times New Roman"/>
              </a:rPr>
              <a:t>Stores the value of Pages and Control Properties defined in the page.</a:t>
            </a:r>
          </a:p>
          <a:p>
            <a:pPr algn="l" indent="-182880" lvl="0" marL="228600" rtl="0">
              <a:lnSpc>
                <a:spcPct val="90000"/>
              </a:lnSpc>
              <a:spcBef>
                <a:spcPts val="1400"/>
              </a:spcBef>
              <a:spcAft>
                <a:spcPts val="0"/>
              </a:spcAft>
              <a:buSzPts val="1600"/>
              <a:buFont typeface="Corbel"/>
              <a:buAutoNum type="arabicPeriod"/>
            </a:pPr>
            <a:r>
              <a:rPr sz="2000" lang="en-US">
                <a:solidFill>
                  <a:schemeClr val="dk1"/>
                </a:solidFill>
                <a:latin typeface="Times New Roman"/>
                <a:ea typeface="Times New Roman"/>
                <a:cs typeface="Times New Roman"/>
                <a:sym typeface="Times New Roman"/>
              </a:rPr>
              <a:t>Creates a custom View State Provider that lets you store View State Information in a SQL Server Database or in another data store.</a:t>
            </a:r>
          </a:p>
          <a:p>
            <a:pPr algn="l" indent="0" lvl="0" marL="45720" rtl="0">
              <a:lnSpc>
                <a:spcPct val="90000"/>
              </a:lnSpc>
              <a:spcBef>
                <a:spcPts val="1400"/>
              </a:spcBef>
              <a:spcAft>
                <a:spcPts val="0"/>
              </a:spcAft>
              <a:buSzPts val="1760"/>
              <a:buNone/>
            </a:pPr>
            <a:r>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d0479d0b403146da9ded03f4aaac49aa</vt:lpwstr>
  </property>
</Properties>
</file>