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7" roundtripDataSignature="AMtx7mhfiueLgtUJOmvcq+aaEYCyLiY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4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4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4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4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5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5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crontab.guru/" TargetMode="External"/><Relationship Id="rId4" Type="http://schemas.openxmlformats.org/officeDocument/2006/relationships/hyperlink" Target="https://crontab.guru/" TargetMode="External"/><Relationship Id="rId5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5300"/>
            </a:br>
            <a:br>
              <a:rPr lang="en-US" sz="5300"/>
            </a:br>
            <a:br>
              <a:rPr lang="en-US" sz="5300"/>
            </a:br>
            <a:r>
              <a:rPr lang="en-US" sz="5300"/>
              <a:t>Introduction to</a:t>
            </a:r>
            <a:br>
              <a:rPr lang="en-US" sz="5300"/>
            </a:br>
            <a:r>
              <a:rPr lang="en-US" sz="5300"/>
              <a:t> Red Hat Enterprise Linux</a:t>
            </a:r>
            <a:br>
              <a:rPr lang="en-US" sz="5300"/>
            </a:br>
            <a:r>
              <a:rPr lang="en-US" sz="5300"/>
              <a:t> &amp;</a:t>
            </a:r>
            <a:br>
              <a:rPr lang="en-US" sz="5300"/>
            </a:br>
            <a:r>
              <a:rPr lang="en-US" sz="5300"/>
              <a:t>Command Line </a:t>
            </a:r>
            <a:r>
              <a:rPr lang="en-US" sz="5300">
                <a:solidFill>
                  <a:srgbClr val="31859B"/>
                </a:solidFill>
              </a:rPr>
              <a:t>	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457200" y="895350"/>
            <a:ext cx="8229600" cy="4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None/>
            </a:pPr>
            <a:r>
              <a:rPr b="1" lang="en-US" sz="7200" u="sng">
                <a:solidFill>
                  <a:srgbClr val="17365D"/>
                </a:solidFill>
              </a:rPr>
              <a:t>(iv) Redirecting Output to device files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200"/>
              <a:t>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200"/>
              <a:t>Important device files that can be used are: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200"/>
              <a:t>1. </a:t>
            </a:r>
            <a:r>
              <a:rPr b="1" lang="en-US" sz="7200">
                <a:solidFill>
                  <a:srgbClr val="C00000"/>
                </a:solidFill>
              </a:rPr>
              <a:t>/dev/null  </a:t>
            </a:r>
            <a:r>
              <a:rPr lang="en-US" sz="7200"/>
              <a:t>-   The null device. Use this device to redirect to nothing.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200"/>
              <a:t>2. </a:t>
            </a:r>
            <a:r>
              <a:rPr lang="en-US" sz="7200">
                <a:solidFill>
                  <a:srgbClr val="C00000"/>
                </a:solidFill>
              </a:rPr>
              <a:t>/dev/zero  </a:t>
            </a:r>
            <a:r>
              <a:rPr lang="en-US" sz="7200"/>
              <a:t>-  A device that can be used to generate zeros. This can be useful when creating large empty files.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200"/>
              <a:t>3. </a:t>
            </a:r>
            <a:r>
              <a:rPr b="1" lang="en-US" sz="7200">
                <a:solidFill>
                  <a:srgbClr val="C00000"/>
                </a:solidFill>
              </a:rPr>
              <a:t>/dev/ttyS0   </a:t>
            </a:r>
            <a:r>
              <a:rPr lang="en-US" sz="7200"/>
              <a:t>-The first serial port </a:t>
            </a:r>
            <a:endParaRPr sz="72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200"/>
              <a:t>4.</a:t>
            </a:r>
            <a:r>
              <a:rPr b="1" lang="en-US" sz="7200">
                <a:solidFill>
                  <a:srgbClr val="C00000"/>
                </a:solidFill>
              </a:rPr>
              <a:t>/dev/tty1   </a:t>
            </a:r>
            <a:r>
              <a:rPr lang="en-US" sz="7200"/>
              <a:t>- The name of the first text-based console that is active on your computer. These ttys are available from tty1 up to tty12. </a:t>
            </a:r>
            <a:endParaRPr/>
          </a:p>
          <a:p>
            <a:pPr indent="-314325" lvl="0" marL="342900" rtl="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200"/>
              <a:t>5. </a:t>
            </a:r>
            <a:r>
              <a:rPr b="1" lang="en-US" sz="7200">
                <a:solidFill>
                  <a:srgbClr val="C00000"/>
                </a:solidFill>
              </a:rPr>
              <a:t>/dev/sda  </a:t>
            </a:r>
            <a:r>
              <a:rPr lang="en-US" sz="7200"/>
              <a:t>-The first SCSI, SAS, serial ATA, or USB disk device in your computer.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200"/>
              <a:t>6. </a:t>
            </a:r>
            <a:r>
              <a:rPr b="1" lang="en-US" sz="7200">
                <a:solidFill>
                  <a:srgbClr val="C00000"/>
                </a:solidFill>
              </a:rPr>
              <a:t>/dev/sdb  </a:t>
            </a:r>
            <a:r>
              <a:rPr lang="en-US" sz="7200"/>
              <a:t>-The second SCSI or serial ATA device in your computer </a:t>
            </a:r>
            <a:endParaRPr/>
          </a:p>
          <a:p>
            <a:pPr indent="-342900" lvl="0" marL="342900" rtl="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	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7200"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 sz="7200">
                <a:solidFill>
                  <a:srgbClr val="C00000"/>
                </a:solidFill>
              </a:rPr>
              <a:t>eg  :    #cat  /etc/passwd &gt; /dev/tty12 </a:t>
            </a:r>
            <a:endParaRPr b="1" sz="7200"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200"/>
              <a:t>• This will move output of passwd file to tty12.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200"/>
              <a:t>	</a:t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457200" y="666750"/>
            <a:ext cx="8229600" cy="3927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17365D"/>
              </a:buClr>
              <a:buSzPct val="100000"/>
              <a:buNone/>
            </a:pPr>
            <a:r>
              <a:rPr b="1" lang="en-US" u="sng">
                <a:solidFill>
                  <a:srgbClr val="17365D"/>
                </a:solidFill>
              </a:rPr>
              <a:t> </a:t>
            </a:r>
            <a:r>
              <a:rPr b="1" lang="en-US" sz="7200" u="sng">
                <a:solidFill>
                  <a:srgbClr val="17365D"/>
                </a:solidFill>
              </a:rPr>
              <a:t>(v)Cloning Devices Using Output Redirection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200"/>
              <a:t>	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200"/>
              <a:t>We can redirect contents of a storage device by using redirection.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72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200"/>
              <a:t>• For example: We can clone sda disk to sdb by using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 sz="7200">
                <a:solidFill>
                  <a:srgbClr val="C00000"/>
                </a:solidFill>
              </a:rPr>
              <a:t># cat /dev/sda &gt; /dev/sdb 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72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7200"/>
              <a:t>Redirecting to devices, can be very dangerous.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200"/>
              <a:t>Eg   : </a:t>
            </a:r>
            <a:r>
              <a:rPr b="1" lang="en-US" sz="7200">
                <a:solidFill>
                  <a:srgbClr val="C00000"/>
                </a:solidFill>
              </a:rPr>
              <a:t>cat /etc/passwd &gt; /dev/sda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200"/>
              <a:t>	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200"/>
              <a:t>A more efficient way to clone devices is to use the </a:t>
            </a:r>
            <a:r>
              <a:rPr b="1" lang="en-US" sz="7200">
                <a:solidFill>
                  <a:srgbClr val="C00000"/>
                </a:solidFill>
              </a:rPr>
              <a:t>dd</a:t>
            </a:r>
            <a:r>
              <a:rPr lang="en-US" sz="7200"/>
              <a:t> command. The advantage of using dd is that it handles I/O in a much more efficient way</a:t>
            </a:r>
            <a:r>
              <a:rPr b="1" lang="en-US" sz="7200"/>
              <a:t>.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72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200"/>
              <a:t>• To clone a device using dd, use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7200"/>
              <a:t># dd if=/dev/sda of=/dev/sdb 	</a:t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	</a:t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457200" y="438149"/>
            <a:ext cx="8229600" cy="625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C00000"/>
                </a:solidFill>
              </a:rPr>
              <a:t>find</a:t>
            </a:r>
            <a:r>
              <a:rPr b="1" lang="en-US"/>
              <a:t> command</a:t>
            </a:r>
            <a:endParaRPr/>
          </a:p>
        </p:txBody>
      </p:sp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00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This command can find files based on any property the file may have.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We can use find to search for files based on any file property, such as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en-US"/>
              <a:t>their names;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en-US"/>
              <a:t> the access, creation, or modification date;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en-US"/>
              <a:t>the user who created them;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en-US"/>
              <a:t>the permissions set on the file; etc.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b="1" lang="en-US"/>
              <a:t>find command </a:t>
            </a:r>
            <a:br>
              <a:rPr b="1" lang="en-US"/>
            </a:br>
            <a:r>
              <a:rPr lang="en-US"/>
              <a:t>	</a:t>
            </a:r>
            <a:br>
              <a:rPr lang="en-US"/>
            </a:br>
            <a:endParaRPr/>
          </a:p>
        </p:txBody>
      </p:sp>
      <p:sp>
        <p:nvSpPr>
          <p:cNvPr id="155" name="Google Shape;155;p13"/>
          <p:cNvSpPr txBox="1"/>
          <p:nvPr>
            <p:ph idx="1" type="body"/>
          </p:nvPr>
        </p:nvSpPr>
        <p:spPr>
          <a:xfrm>
            <a:off x="457200" y="1047750"/>
            <a:ext cx="82296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500"/>
              <a:t>  </a:t>
            </a:r>
            <a:r>
              <a:rPr b="1" lang="en-US" sz="4500"/>
              <a:t> eg     </a:t>
            </a:r>
            <a:r>
              <a:rPr lang="en-US" sz="4500"/>
              <a:t>:  To locate all files created by user linda</a:t>
            </a:r>
            <a:endParaRPr sz="45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 sz="4500">
                <a:solidFill>
                  <a:srgbClr val="C00000"/>
                </a:solidFill>
              </a:rPr>
              <a:t>                 #find / -user "linda"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5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4500"/>
              <a:t>  eg     </a:t>
            </a:r>
            <a:r>
              <a:rPr lang="en-US" sz="4500"/>
              <a:t>:Find any file less than 3 days old.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 sz="4500">
                <a:solidFill>
                  <a:srgbClr val="C00000"/>
                </a:solidFill>
              </a:rPr>
              <a:t>               # find / -mtime -3 </a:t>
            </a:r>
            <a:endParaRPr b="1" sz="4500"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5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500"/>
              <a:t>  </a:t>
            </a:r>
            <a:r>
              <a:rPr b="1" lang="en-US" sz="4500"/>
              <a:t> eg     </a:t>
            </a:r>
            <a:r>
              <a:rPr lang="en-US" sz="4500"/>
              <a:t>: Find .txt file less than 3 days old.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500"/>
              <a:t>                </a:t>
            </a:r>
            <a:r>
              <a:rPr b="1" lang="en-US" sz="4500">
                <a:solidFill>
                  <a:srgbClr val="C00000"/>
                </a:solidFill>
              </a:rPr>
              <a:t># find . –name “*.txt”-mtime -3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500"/>
              <a:t>                                                                                 (. (DOT) – current working directory)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500"/>
              <a:t>    </a:t>
            </a:r>
            <a:r>
              <a:rPr b="1" lang="en-US" sz="4500"/>
              <a:t>eg</a:t>
            </a:r>
            <a:r>
              <a:rPr lang="en-US" sz="4500"/>
              <a:t>     Find file having size larger than 10000k 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5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500"/>
              <a:t>             </a:t>
            </a:r>
            <a:r>
              <a:rPr b="1" lang="en-US" sz="4500"/>
              <a:t>  </a:t>
            </a:r>
            <a:r>
              <a:rPr b="1" lang="en-US" sz="4500">
                <a:solidFill>
                  <a:srgbClr val="C00000"/>
                </a:solidFill>
              </a:rPr>
              <a:t># find . size +10000k </a:t>
            </a:r>
            <a:endParaRPr b="1" sz="4500"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4500"/>
              <a:t>https://forms.gle/qRy1a2gRB8CENFHZ7	</a:t>
            </a:r>
            <a:endParaRPr/>
          </a:p>
          <a:p>
            <a:pPr indent="-261620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ctrTitle"/>
          </p:nvPr>
        </p:nvSpPr>
        <p:spPr>
          <a:xfrm>
            <a:off x="685800" y="1597819"/>
            <a:ext cx="7772400" cy="1812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Performing</a:t>
            </a:r>
            <a:br>
              <a:rPr b="1" lang="en-US"/>
            </a:br>
            <a:r>
              <a:rPr b="1" lang="en-US"/>
              <a:t>Daily System</a:t>
            </a:r>
            <a:br>
              <a:rPr b="1" lang="en-US"/>
            </a:br>
            <a:r>
              <a:rPr b="1" lang="en-US"/>
              <a:t>Administration Tasks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Performing Job Management Tasks</a:t>
            </a:r>
            <a:endParaRPr/>
          </a:p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000"/>
              <a:t>Normally, commands takes brief moment to complete but sometimes commands take a few minutes to complete. </a:t>
            </a:r>
            <a:endParaRPr sz="8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000"/>
              <a:t>it is good practice to start them as a background job by putting an </a:t>
            </a:r>
            <a:r>
              <a:rPr b="1" lang="en-US" sz="8000"/>
              <a:t>&amp; </a:t>
            </a:r>
            <a:r>
              <a:rPr lang="en-US" sz="8000"/>
              <a:t>sign at the end of the command.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000"/>
              <a:t> 	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 sz="8000">
                <a:solidFill>
                  <a:srgbClr val="C00000"/>
                </a:solidFill>
              </a:rPr>
              <a:t>eg:        # makewhatis &amp;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000"/>
              <a:t>     </a:t>
            </a:r>
            <a:r>
              <a:rPr lang="en-US" sz="8000">
                <a:solidFill>
                  <a:srgbClr val="C00000"/>
                </a:solidFill>
              </a:rPr>
              <a:t>makewhatis</a:t>
            </a:r>
            <a:r>
              <a:rPr lang="en-US" sz="8000"/>
              <a:t> command that is going to update the database used by the man -k command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000"/>
              <a:t>The shell provides a job number and a unique process identification number (the PID) for this background job. You can then use these numbers to manage background jobs </a:t>
            </a:r>
            <a:r>
              <a:rPr lang="en-US" sz="6000"/>
              <a:t>.</a:t>
            </a:r>
            <a:endParaRPr sz="6000"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000"/>
              <a:t>	</a:t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foreground and background jobs</a:t>
            </a:r>
            <a:endParaRPr/>
          </a:p>
        </p:txBody>
      </p:sp>
      <p:pic>
        <p:nvPicPr>
          <p:cNvPr id="172" name="Google Shape;17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76350"/>
            <a:ext cx="781493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Commands for process management</a:t>
            </a:r>
            <a:endParaRPr/>
          </a:p>
        </p:txBody>
      </p:sp>
      <p:pic>
        <p:nvPicPr>
          <p:cNvPr id="178" name="Google Shape;178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2322"/>
            <a:ext cx="8229600" cy="3209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228600" y="590550"/>
            <a:ext cx="8458200" cy="472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1" lang="en-US"/>
            </a:br>
            <a:r>
              <a:rPr b="1" lang="en-US"/>
              <a:t>Managing processes with ps  command 	</a:t>
            </a:r>
            <a:br>
              <a:rPr b="1" lang="en-US"/>
            </a:br>
            <a:endParaRPr/>
          </a:p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>
                <a:solidFill>
                  <a:srgbClr val="C00000"/>
                </a:solidFill>
              </a:rPr>
              <a:t>ps </a:t>
            </a:r>
            <a:r>
              <a:rPr lang="en-US"/>
              <a:t>command is used to find out what a specific process is doing on server.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Two useful ways to use the </a:t>
            </a:r>
            <a:r>
              <a:rPr b="1" lang="en-US">
                <a:solidFill>
                  <a:srgbClr val="C00000"/>
                </a:solidFill>
              </a:rPr>
              <a:t>ps </a:t>
            </a:r>
            <a:r>
              <a:rPr lang="en-US"/>
              <a:t>commands are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</a:t>
            </a:r>
            <a:r>
              <a:rPr b="1" lang="en-US">
                <a:solidFill>
                  <a:srgbClr val="C00000"/>
                </a:solidFill>
              </a:rPr>
              <a:t># ps afx </a:t>
            </a:r>
            <a:r>
              <a:rPr lang="en-US"/>
              <a:t>- returns a treelike overview of all current processes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</a:t>
            </a:r>
            <a:r>
              <a:rPr b="1" lang="en-US">
                <a:solidFill>
                  <a:srgbClr val="C00000"/>
                </a:solidFill>
              </a:rPr>
              <a:t># ps aux </a:t>
            </a:r>
            <a:r>
              <a:rPr lang="en-US"/>
              <a:t>- returns usage information for every process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895350"/>
            <a:ext cx="6553200" cy="381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Viewing the Contents of Text Files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b="1" lang="en-US">
                <a:solidFill>
                  <a:srgbClr val="C00000"/>
                </a:solidFill>
              </a:rPr>
              <a:t>cat</a:t>
            </a:r>
            <a:r>
              <a:rPr lang="en-US"/>
              <a:t>- displays the contents of a file by dumping it to the screen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b="1" lang="en-US">
                <a:solidFill>
                  <a:srgbClr val="C00000"/>
                </a:solidFill>
              </a:rPr>
              <a:t>tac-</a:t>
            </a:r>
            <a:r>
              <a:rPr lang="en-US"/>
              <a:t>This command will dump the contents of a file to the screen, but with the last line first and the first line last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b="1" lang="en-US">
                <a:solidFill>
                  <a:srgbClr val="C00000"/>
                </a:solidFill>
              </a:rPr>
              <a:t>tail-</a:t>
            </a:r>
            <a:r>
              <a:rPr lang="en-US"/>
              <a:t>to display the last ten lines of a file.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b="1" lang="en-US">
                <a:solidFill>
                  <a:srgbClr val="C00000"/>
                </a:solidFill>
              </a:rPr>
              <a:t>head</a:t>
            </a:r>
            <a:r>
              <a:rPr b="1" lang="en-US"/>
              <a:t>-</a:t>
            </a:r>
            <a:r>
              <a:rPr lang="en-US"/>
              <a:t>to display the first ten lines of a file.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819151"/>
            <a:ext cx="7619999" cy="375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705" y="1428750"/>
            <a:ext cx="8442382" cy="3047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76022"/>
            <a:ext cx="7924800" cy="384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228600" y="590550"/>
            <a:ext cx="8458200" cy="472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1" lang="en-US"/>
            </a:br>
            <a:r>
              <a:rPr b="1" lang="en-US"/>
              <a:t>Managing processes with ps  command 	</a:t>
            </a:r>
            <a:br>
              <a:rPr b="1" lang="en-US"/>
            </a:b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>
                <a:solidFill>
                  <a:srgbClr val="C00000"/>
                </a:solidFill>
              </a:rPr>
              <a:t>ps </a:t>
            </a:r>
            <a:r>
              <a:rPr lang="en-US"/>
              <a:t>command is used to find out what a specific process is doing on server.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Two useful ways to use the </a:t>
            </a:r>
            <a:r>
              <a:rPr b="1" lang="en-US">
                <a:solidFill>
                  <a:srgbClr val="C00000"/>
                </a:solidFill>
              </a:rPr>
              <a:t>ps </a:t>
            </a:r>
            <a:r>
              <a:rPr lang="en-US"/>
              <a:t>commands are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</a:t>
            </a:r>
            <a:r>
              <a:rPr b="1" lang="en-US">
                <a:solidFill>
                  <a:srgbClr val="C00000"/>
                </a:solidFill>
              </a:rPr>
              <a:t># ps afx </a:t>
            </a:r>
            <a:r>
              <a:rPr lang="en-US"/>
              <a:t>- returns a treelike overview of all current processes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</a:t>
            </a:r>
            <a:r>
              <a:rPr b="1" lang="en-US">
                <a:solidFill>
                  <a:srgbClr val="C00000"/>
                </a:solidFill>
              </a:rPr>
              <a:t># ps aux </a:t>
            </a:r>
            <a:r>
              <a:rPr lang="en-US"/>
              <a:t>- returns usage information for every process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381000" y="514350"/>
            <a:ext cx="8305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100"/>
              <a:t>Sending Signals to Processes with the kill Command</a:t>
            </a:r>
            <a:br>
              <a:rPr b="1" lang="en-US"/>
            </a:b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457200" y="1276351"/>
            <a:ext cx="8229600" cy="3867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In </a:t>
            </a:r>
            <a:r>
              <a:rPr b="1" lang="en-US" sz="2200">
                <a:solidFill>
                  <a:srgbClr val="C00000"/>
                </a:solidFill>
              </a:rPr>
              <a:t>ps afx</a:t>
            </a:r>
            <a:r>
              <a:rPr b="1" lang="en-US" sz="2200"/>
              <a:t>,  </a:t>
            </a:r>
            <a:r>
              <a:rPr b="1" lang="en-US" sz="2200">
                <a:solidFill>
                  <a:srgbClr val="C00000"/>
                </a:solidFill>
              </a:rPr>
              <a:t>f  </a:t>
            </a:r>
            <a:r>
              <a:rPr lang="en-US" sz="2200"/>
              <a:t>option shows the relationship between parent and child processes. To kill a process, we need to know parent process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To send signals to processes, you use the kill command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	First argument is the </a:t>
            </a:r>
            <a:r>
              <a:rPr b="1" lang="en-US" sz="2200">
                <a:solidFill>
                  <a:srgbClr val="C00000"/>
                </a:solidFill>
              </a:rPr>
              <a:t>number of the signal </a:t>
            </a:r>
            <a:r>
              <a:rPr lang="en-US" sz="2200"/>
              <a:t>you want to send to the process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• Second argument is the </a:t>
            </a:r>
            <a:r>
              <a:rPr b="1" lang="en-US" sz="2200">
                <a:solidFill>
                  <a:srgbClr val="C00000"/>
                </a:solidFill>
              </a:rPr>
              <a:t>PID</a:t>
            </a:r>
            <a:r>
              <a:rPr b="1" lang="en-US" sz="2200"/>
              <a:t> </a:t>
            </a:r>
            <a:r>
              <a:rPr lang="en-US" sz="2200"/>
              <a:t>of the process to which you want to send a signal.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 Example:  </a:t>
            </a:r>
            <a:r>
              <a:rPr lang="en-US" sz="2200">
                <a:solidFill>
                  <a:srgbClr val="C00000"/>
                </a:solidFill>
              </a:rPr>
              <a:t># kill -9 1234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will send the SIGKILL signal to the process with PID 1234.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457200" y="438150"/>
            <a:ext cx="8229600" cy="4156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000"/>
              <a:t>Three signals are available in linux: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 sz="8000">
                <a:solidFill>
                  <a:srgbClr val="C00000"/>
                </a:solidFill>
              </a:rPr>
              <a:t>SIGHUP (1), SIGKILL (9), and SIGTERM (15).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000"/>
              <a:t>1.</a:t>
            </a:r>
            <a:r>
              <a:rPr b="1" lang="en-US" sz="8000">
                <a:solidFill>
                  <a:srgbClr val="C00000"/>
                </a:solidFill>
              </a:rPr>
              <a:t>SIGTERM -</a:t>
            </a:r>
            <a:r>
              <a:rPr lang="en-US" sz="8000">
                <a:solidFill>
                  <a:srgbClr val="C00000"/>
                </a:solidFill>
              </a:rPr>
              <a:t>  </a:t>
            </a:r>
            <a:r>
              <a:rPr lang="en-US" sz="8000"/>
              <a:t>is used to ask a process to stop its activity, the process close all open files and stop using its resources.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000"/>
              <a:t>2. </a:t>
            </a:r>
            <a:r>
              <a:rPr b="1" lang="en-US" sz="8000">
                <a:solidFill>
                  <a:srgbClr val="C00000"/>
                </a:solidFill>
              </a:rPr>
              <a:t>SIGKILL</a:t>
            </a:r>
            <a:r>
              <a:rPr b="1" lang="en-US" sz="8000"/>
              <a:t>  -</a:t>
            </a:r>
            <a:r>
              <a:rPr lang="en-US" sz="8000"/>
              <a:t>doesn’t allow the process any time at all to stop its activity; that is, the process is simply cut off, hence there is risk of damaging open files.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000"/>
              <a:t>Example: # kill -9 123 or kill -SIGKILL 123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000"/>
              <a:t>• The above command sends the SIGKILL signal to the process with PID 123.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000"/>
              <a:t>3. </a:t>
            </a:r>
            <a:r>
              <a:rPr b="1" lang="en-US" sz="8000">
                <a:solidFill>
                  <a:srgbClr val="C00000"/>
                </a:solidFill>
              </a:rPr>
              <a:t>SIGHUP</a:t>
            </a:r>
            <a:r>
              <a:rPr lang="en-US" sz="8000"/>
              <a:t>  -signal tells a process that it should reinitialize and read its configuration files again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000"/>
              <a:t>	</a:t>
            </a:r>
            <a:endParaRPr/>
          </a:p>
          <a:p>
            <a:pPr indent="-342900" lvl="0" marL="342900" rtl="0" algn="l"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100"/>
              <a:t>	</a:t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1" lang="en-US"/>
            </a:br>
            <a:r>
              <a:rPr b="1" lang="en-US"/>
              <a:t>killall Command: </a:t>
            </a:r>
            <a:br>
              <a:rPr b="1" lang="en-US"/>
            </a:b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To send specific signals to multiple processes simultaneously use killall command ,which takes the name of a process as its argument.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For example:    </a:t>
            </a:r>
            <a:r>
              <a:rPr b="1" lang="en-US">
                <a:solidFill>
                  <a:srgbClr val="C00000"/>
                </a:solidFill>
              </a:rPr>
              <a:t># killall -SIGTERM httpd </a:t>
            </a:r>
            <a:endParaRPr b="1">
              <a:solidFill>
                <a:srgbClr val="C00000"/>
              </a:solidFill>
            </a:endParaRPr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command sends the SIGTERM signal to all active httpd processes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Using top to Show Current System Activity</a:t>
            </a:r>
            <a:endParaRPr sz="3600"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457200" y="1123950"/>
            <a:ext cx="8229600" cy="3470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top program offers a convenient interface in which you can monitor current process activity and also perform some basic management tasks</a:t>
            </a:r>
            <a:endParaRPr sz="2000"/>
          </a:p>
        </p:txBody>
      </p:sp>
      <p:pic>
        <p:nvPicPr>
          <p:cNvPr id="234" name="Google Shape;2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99" y="1962150"/>
            <a:ext cx="8211553" cy="297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668650"/>
            <a:ext cx="8529300" cy="419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CPU states</a:t>
            </a:r>
            <a:br>
              <a:rPr lang="en-US"/>
            </a:b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304800" y="1047750"/>
            <a:ext cx="8839200" cy="3809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b="1" lang="en-US">
                <a:solidFill>
                  <a:srgbClr val="C00000"/>
                </a:solidFill>
              </a:rPr>
              <a:t>us  </a:t>
            </a:r>
            <a:r>
              <a:rPr lang="en-US"/>
              <a:t> The percentage of time your system is spending in </a:t>
            </a:r>
            <a:r>
              <a:rPr i="1" lang="en-US">
                <a:solidFill>
                  <a:srgbClr val="C00000"/>
                </a:solidFill>
              </a:rPr>
              <a:t>user space, </a:t>
            </a:r>
            <a:endParaRPr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b="1" lang="en-US">
                <a:solidFill>
                  <a:srgbClr val="C00000"/>
                </a:solidFill>
              </a:rPr>
              <a:t>sy </a:t>
            </a:r>
            <a:r>
              <a:rPr lang="en-US"/>
              <a:t>   The percentage of time your system is working on </a:t>
            </a:r>
            <a:r>
              <a:rPr lang="en-US">
                <a:solidFill>
                  <a:srgbClr val="C00000"/>
                </a:solidFill>
              </a:rPr>
              <a:t>kernel-related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</a:rPr>
              <a:t>                tasks in system space.  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b="1" lang="en-US">
                <a:solidFill>
                  <a:srgbClr val="C00000"/>
                </a:solidFill>
              </a:rPr>
              <a:t> ni   </a:t>
            </a:r>
            <a:r>
              <a:rPr lang="en-US"/>
              <a:t>The amount of time your system has worked on handling tasks of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</a:rPr>
              <a:t>               </a:t>
            </a:r>
            <a:r>
              <a:rPr lang="en-US"/>
              <a:t>which the </a:t>
            </a:r>
            <a:r>
              <a:rPr lang="en-US">
                <a:solidFill>
                  <a:srgbClr val="C00000"/>
                </a:solidFill>
              </a:rPr>
              <a:t>nice value has been changed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b="1" lang="en-US">
                <a:solidFill>
                  <a:srgbClr val="C00000"/>
                </a:solidFill>
              </a:rPr>
              <a:t>id    </a:t>
            </a:r>
            <a:r>
              <a:rPr lang="en-US"/>
              <a:t>The amount of time the </a:t>
            </a:r>
            <a:r>
              <a:rPr lang="en-US">
                <a:solidFill>
                  <a:srgbClr val="C00000"/>
                </a:solidFill>
              </a:rPr>
              <a:t>CPU has been idle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b="1" lang="en-US">
                <a:solidFill>
                  <a:srgbClr val="C00000"/>
                </a:solidFill>
              </a:rPr>
              <a:t>wa</a:t>
            </a:r>
            <a:r>
              <a:rPr lang="en-US"/>
              <a:t>   The amount of time the CPU has been </a:t>
            </a:r>
            <a:r>
              <a:rPr lang="en-US">
                <a:solidFill>
                  <a:srgbClr val="C00000"/>
                </a:solidFill>
              </a:rPr>
              <a:t>waiting for I/O requests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b="1" lang="en-US">
                <a:solidFill>
                  <a:srgbClr val="C00000"/>
                </a:solidFill>
              </a:rPr>
              <a:t>hi  </a:t>
            </a:r>
            <a:r>
              <a:rPr lang="en-US"/>
              <a:t>   The amount of time the CPU has been </a:t>
            </a:r>
            <a:r>
              <a:rPr lang="en-US">
                <a:solidFill>
                  <a:srgbClr val="C00000"/>
                </a:solidFill>
              </a:rPr>
              <a:t>handling hardware interrupts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b="1" lang="en-US">
                <a:solidFill>
                  <a:srgbClr val="C00000"/>
                </a:solidFill>
              </a:rPr>
              <a:t>si</a:t>
            </a:r>
            <a:r>
              <a:rPr lang="en-US"/>
              <a:t>    The amount of time the CPU has been </a:t>
            </a:r>
            <a:r>
              <a:rPr lang="en-US">
                <a:solidFill>
                  <a:srgbClr val="C00000"/>
                </a:solidFill>
              </a:rPr>
              <a:t>handling software interrupts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b="1" lang="en-US">
                <a:solidFill>
                  <a:srgbClr val="C00000"/>
                </a:solidFill>
              </a:rPr>
              <a:t>st    </a:t>
            </a:r>
            <a:r>
              <a:rPr lang="en-US"/>
              <a:t>The amount of time that has been </a:t>
            </a:r>
            <a:r>
              <a:rPr lang="en-US">
                <a:solidFill>
                  <a:srgbClr val="C00000"/>
                </a:solidFill>
              </a:rPr>
              <a:t>stolen from this CPU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b="1" lang="en-US">
                <a:solidFill>
                  <a:srgbClr val="C00000"/>
                </a:solidFill>
              </a:rPr>
              <a:t>more</a:t>
            </a:r>
            <a:r>
              <a:rPr lang="en-US"/>
              <a:t>-This command will open a plain-text file viewer. In the viewer, you can browse the file using the Page Down key, Page Up key, or spacebar.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457200" y="128601"/>
            <a:ext cx="8229600" cy="4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following parameters show how memory is used currently  </a:t>
            </a:r>
            <a:endParaRPr sz="2200"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625" y="938700"/>
            <a:ext cx="8440574" cy="3785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Managing Process Niceness</a:t>
            </a:r>
            <a:endParaRPr sz="3200"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457200" y="971550"/>
            <a:ext cx="8229600" cy="4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/>
              <a:t>Every process being executed starts with the same priority  ,To change the priority of a process  </a:t>
            </a:r>
            <a:r>
              <a:rPr lang="en-US" sz="8000">
                <a:solidFill>
                  <a:srgbClr val="C00000"/>
                </a:solidFill>
              </a:rPr>
              <a:t>nice</a:t>
            </a:r>
            <a:r>
              <a:rPr lang="en-US" sz="8000"/>
              <a:t> command is used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000"/>
              <a:t>       you can adjust the process niceness from </a:t>
            </a:r>
            <a:r>
              <a:rPr lang="en-US" sz="8000">
                <a:solidFill>
                  <a:srgbClr val="C00000"/>
                </a:solidFill>
              </a:rPr>
              <a:t>-20, which is  good for the most favorable scheduling, to 19 for the least favorable scheduling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000"/>
              <a:t>       By default, all processes are started with a </a:t>
            </a:r>
            <a:r>
              <a:rPr i="1" lang="en-US" sz="8000"/>
              <a:t>niceness of 0.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8000"/>
              <a:t>          eg</a:t>
            </a:r>
            <a:r>
              <a:rPr i="1" lang="en-US" sz="8000"/>
              <a:t>: </a:t>
            </a:r>
            <a:r>
              <a:rPr lang="en-US" sz="8000">
                <a:solidFill>
                  <a:srgbClr val="C00000"/>
                </a:solidFill>
              </a:rPr>
              <a:t>#</a:t>
            </a:r>
            <a:r>
              <a:rPr i="1" lang="en-US" sz="8000"/>
              <a:t> </a:t>
            </a:r>
            <a:r>
              <a:rPr lang="en-US" sz="8000">
                <a:solidFill>
                  <a:srgbClr val="C00000"/>
                </a:solidFill>
              </a:rPr>
              <a:t>nice -n -10   dd if=/dev/sda   of=/dev/sdb</a:t>
            </a:r>
            <a:endParaRPr i="1" sz="8000"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/>
              <a:t> you can also use the </a:t>
            </a:r>
            <a:r>
              <a:rPr lang="en-US" sz="8000">
                <a:solidFill>
                  <a:srgbClr val="C00000"/>
                </a:solidFill>
              </a:rPr>
              <a:t>renice</a:t>
            </a:r>
            <a:r>
              <a:rPr lang="en-US" sz="8000"/>
              <a:t> command to adjust the niceness of a command that has already started</a:t>
            </a:r>
            <a:endParaRPr i="1" sz="8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000"/>
              <a:t>      you want to adjust the niceness of the find command, then get PID using following command.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000"/>
              <a:t>        # ps aux | grep find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000"/>
              <a:t>        Assuming the PID is 1234, you can use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8000"/>
              <a:t>         eg :   </a:t>
            </a:r>
            <a:r>
              <a:rPr lang="en-US" sz="8000">
                <a:solidFill>
                  <a:srgbClr val="C00000"/>
                </a:solidFill>
              </a:rPr>
              <a:t># renice  -10  1234 </a:t>
            </a:r>
            <a:r>
              <a:rPr b="1" lang="en-US" sz="8000">
                <a:solidFill>
                  <a:srgbClr val="C00000"/>
                </a:solidFill>
              </a:rPr>
              <a:t>	</a:t>
            </a:r>
            <a:endParaRPr/>
          </a:p>
          <a:p>
            <a:pPr indent="-263525" lvl="0" marL="342900" rtl="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000"/>
          </a:p>
          <a:p>
            <a:pPr indent="-342900" lvl="0" marL="342900" rtl="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000"/>
              <a:t>	</a:t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457200" y="10310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Scheduling Jobs</a:t>
            </a:r>
            <a:endParaRPr/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347175" y="1123800"/>
            <a:ext cx="89754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/>
              <a:t>To start jobs automatically,  use </a:t>
            </a:r>
            <a:r>
              <a:rPr b="1" lang="en-US" sz="3800">
                <a:solidFill>
                  <a:srgbClr val="C00000"/>
                </a:solidFill>
              </a:rPr>
              <a:t>cron.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/>
              <a:t> 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/>
              <a:t>cron consists of two parts. </a:t>
            </a:r>
            <a:endParaRPr/>
          </a:p>
          <a:p>
            <a:pPr indent="-324802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800"/>
              <a:t>First there is the </a:t>
            </a:r>
            <a:r>
              <a:rPr b="1" lang="en-US" sz="3800">
                <a:solidFill>
                  <a:srgbClr val="C00000"/>
                </a:solidFill>
              </a:rPr>
              <a:t>cron daemon</a:t>
            </a:r>
            <a:r>
              <a:rPr b="1" i="1" lang="en-US" sz="3800"/>
              <a:t>, </a:t>
            </a:r>
            <a:r>
              <a:rPr lang="en-US" sz="3800"/>
              <a:t>a process that starts automatically when your server boots. </a:t>
            </a:r>
            <a:endParaRPr/>
          </a:p>
          <a:p>
            <a:pPr indent="-324802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800"/>
              <a:t>The second part is the </a:t>
            </a:r>
            <a:r>
              <a:rPr b="1" lang="en-US" sz="3800">
                <a:solidFill>
                  <a:srgbClr val="C00000"/>
                </a:solidFill>
              </a:rPr>
              <a:t>cron configuration. </a:t>
            </a:r>
            <a:r>
              <a:rPr lang="en-US" sz="3800"/>
              <a:t>This is a set of different configuration files that tell cron what to do. 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/>
              <a:t>	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/>
              <a:t>cron jobs are started from the directories  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/>
              <a:t>/etc/cron.hourly</a:t>
            </a:r>
            <a:endParaRPr sz="3800"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/>
              <a:t> /etc/cron.daily, 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/>
              <a:t>/etc/cron.weekly, </a:t>
            </a:r>
            <a:endParaRPr/>
          </a:p>
          <a:p>
            <a:pPr indent="-342900" lvl="0" marL="342900" rtl="0" algn="l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800"/>
              <a:t> /etc/cron.monthly. 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endParaRPr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438150"/>
            <a:ext cx="5791200" cy="25204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69" name="Google Shape;269;p33"/>
          <p:cNvSpPr/>
          <p:nvPr/>
        </p:nvSpPr>
        <p:spPr>
          <a:xfrm>
            <a:off x="304800" y="3257550"/>
            <a:ext cx="86106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crontab specification, the time indicator   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2 3 4 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indicates that a cron job will start on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minute 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hour 2 (which is 2 a.m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.) on the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third day of the fourth month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Day of week is not specified, which means the job would run on any day of the week.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457200" y="36195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Example: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In a cron job definition, we can use ranges as well.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            */5 * * * *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/5 means that a job has to run every five minutes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     list of comma-separated values, like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</a:t>
            </a:r>
            <a:r>
              <a:rPr lang="en-US">
                <a:solidFill>
                  <a:srgbClr val="FF0000"/>
                </a:solidFill>
              </a:rPr>
              <a:t>0 14,18 * * *,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to run a job at 2 p.m. and at 6 p.m.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Dash can be used to specify a range.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         0 5-10 * * *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This will run once every hour between 5:00am and 10:00am: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 Refer :</a:t>
            </a:r>
            <a:r>
              <a:rPr lang="en-US" u="sng">
                <a:solidFill>
                  <a:schemeClr val="hlink"/>
                </a:solidFill>
                <a:hlinkClick r:id="rId3"/>
              </a:rPr>
              <a:t> </a:t>
            </a:r>
            <a:r>
              <a:rPr lang="en-US" u="sng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https://crontab.guru/</a:t>
            </a:r>
            <a:endParaRPr>
              <a:solidFill>
                <a:srgbClr val="00B050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75" name="Google Shape;27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2200" y="2190750"/>
            <a:ext cx="29718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457200" y="590549"/>
            <a:ext cx="8229600" cy="472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Mounting Devices 	</a:t>
            </a:r>
            <a:br>
              <a:rPr b="1" lang="en-US"/>
            </a:br>
            <a:endParaRPr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 an administrator, you need to make storage devices like USB flash drives, hard drives, or network shares available.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To do this, you need to connect the device to a directory in the root file system. This process is known as </a:t>
            </a:r>
            <a:r>
              <a:rPr i="1" lang="en-US" sz="2400">
                <a:solidFill>
                  <a:srgbClr val="C00000"/>
                </a:solidFill>
              </a:rPr>
              <a:t>mounting the device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mount a storage device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(i)name of the device you want to mount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(ii) which directory do you want to mount it</a:t>
            </a:r>
            <a:endParaRPr i="1" sz="2400">
              <a:solidFill>
                <a:srgbClr val="C00000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lsscsi</a:t>
            </a:r>
            <a:r>
              <a:rPr lang="en-US"/>
              <a:t> command to find out the current configuration for your server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blkid </a:t>
            </a:r>
            <a:r>
              <a:rPr lang="en-US"/>
              <a:t>provides an overview of all block devices currently connected to your computer.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last few lines of </a:t>
            </a:r>
            <a:r>
              <a:rPr lang="en-US">
                <a:solidFill>
                  <a:srgbClr val="C00000"/>
                </a:solidFill>
              </a:rPr>
              <a:t>dmesg</a:t>
            </a:r>
            <a:r>
              <a:rPr lang="en-US"/>
              <a:t> show the names of devices that were recently connected to your computer.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After finding the device name of your USB drive, you also need to find out whether there are any partitions on the device.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</a:t>
            </a:r>
            <a:r>
              <a:rPr lang="en-US">
                <a:solidFill>
                  <a:srgbClr val="C00000"/>
                </a:solidFill>
              </a:rPr>
              <a:t>fdisk -cul  dev/sdb </a:t>
            </a:r>
            <a:r>
              <a:rPr lang="en-US"/>
              <a:t>to see the current partitioning of the USB drive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C00000"/>
                </a:solidFill>
              </a:rPr>
              <a:t>dmesg</a:t>
            </a:r>
            <a:r>
              <a:rPr lang="en-US" sz="2400"/>
              <a:t> shows the name of recently connected block devices</a:t>
            </a:r>
            <a:endParaRPr sz="2400"/>
          </a:p>
        </p:txBody>
      </p:sp>
      <p:pic>
        <p:nvPicPr>
          <p:cNvPr id="292" name="Google Shape;292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71550"/>
            <a:ext cx="6172200" cy="36973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fdisk -cul </a:t>
            </a:r>
            <a:r>
              <a:rPr lang="en-US"/>
              <a:t>to show partition information</a:t>
            </a:r>
            <a:endParaRPr/>
          </a:p>
        </p:txBody>
      </p:sp>
      <p:pic>
        <p:nvPicPr>
          <p:cNvPr id="298" name="Google Shape;298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276350"/>
            <a:ext cx="7239000" cy="35076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mount the device /dev/sdb1 on the directory /mnt, you would use the following command: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</a:t>
            </a:r>
            <a:r>
              <a:rPr lang="en-US" sz="2000">
                <a:solidFill>
                  <a:srgbClr val="C00000"/>
                </a:solidFill>
              </a:rPr>
              <a:t>mount  /dev/sdb1   /mnt</a:t>
            </a:r>
            <a:endParaRPr sz="2000"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04" name="Google Shape;3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571750"/>
            <a:ext cx="8029575" cy="828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05" name="Google Shape;305;p39"/>
          <p:cNvSpPr/>
          <p:nvPr/>
        </p:nvSpPr>
        <p:spPr>
          <a:xfrm>
            <a:off x="533400" y="3562351"/>
            <a:ext cx="7543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To unmount a device that currently is mounted on /mnt, 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umount /mnt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85750"/>
            <a:ext cx="4591291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800350"/>
            <a:ext cx="4165481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4400550"/>
            <a:ext cx="5105400" cy="490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457200" y="13335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/>
              <a:t>Mounting a USB Flash Drive</a:t>
            </a:r>
            <a:endParaRPr sz="2400"/>
          </a:p>
        </p:txBody>
      </p:sp>
      <p:pic>
        <p:nvPicPr>
          <p:cNvPr id="311" name="Google Shape;311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760449"/>
            <a:ext cx="7848600" cy="43220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457200" y="438150"/>
            <a:ext cx="8229600" cy="625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Working with Links</a:t>
            </a:r>
            <a:br>
              <a:rPr lang="en-US"/>
            </a:br>
            <a:endParaRPr/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457200" y="89535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31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In a Linux file system, we can access a single file from different locations using links. </a:t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• Because of this we need not copy files to different locations and make versions. </a:t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• A </a:t>
            </a:r>
            <a:r>
              <a:rPr i="1" lang="en-US" sz="3600"/>
              <a:t>link looks like a regular file, but it’s more like a pointer that exists in one location </a:t>
            </a:r>
            <a:r>
              <a:rPr lang="en-US" sz="3600"/>
              <a:t>to show you how to get </a:t>
            </a:r>
            <a:r>
              <a:rPr i="1" lang="en-US" sz="3600"/>
              <a:t> to another location. </a:t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 sz="3600"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• In Linux, there are two different types of links. </a:t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1" lang="en-US" sz="3600"/>
              <a:t>Symbolic link </a:t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1" lang="en-US" sz="3600"/>
              <a:t>Hard link. </a:t>
            </a:r>
            <a:endParaRPr/>
          </a:p>
          <a:p>
            <a:pPr indent="-342900" lvl="0" marL="34290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	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47750"/>
            <a:ext cx="6222385" cy="1435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2876550"/>
            <a:ext cx="60808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1" lang="en-US"/>
            </a:br>
            <a:r>
              <a:rPr b="1" lang="en-US"/>
              <a:t>Creating Empty Files</a:t>
            </a:r>
            <a:br>
              <a:rPr lang="en-US"/>
            </a:b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easy way to create an empty file is with </a:t>
            </a:r>
            <a:r>
              <a:rPr b="1" lang="en-US">
                <a:solidFill>
                  <a:srgbClr val="C00000"/>
                </a:solidFill>
              </a:rPr>
              <a:t>touch</a:t>
            </a:r>
            <a:r>
              <a:rPr b="1" lang="en-US"/>
              <a:t> </a:t>
            </a:r>
            <a:r>
              <a:rPr lang="en-US"/>
              <a:t>command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creates a zero-byte file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800350"/>
            <a:ext cx="7573992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r>
              <a:rPr b="1" lang="en-US"/>
              <a:t>Piping and Redirection</a:t>
            </a:r>
            <a:br>
              <a:rPr lang="en-US"/>
            </a:b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200151"/>
            <a:ext cx="84582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b="1" i="1" lang="en-US">
                <a:solidFill>
                  <a:srgbClr val="C00000"/>
                </a:solidFill>
              </a:rPr>
              <a:t>piping</a:t>
            </a:r>
            <a:r>
              <a:rPr i="1" lang="en-US"/>
              <a:t> </a:t>
            </a:r>
            <a:r>
              <a:rPr lang="en-US"/>
              <a:t>is used to send the result of a command to another command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eg:   </a:t>
            </a:r>
            <a:r>
              <a:rPr b="1" lang="en-US">
                <a:solidFill>
                  <a:srgbClr val="C00000"/>
                </a:solidFill>
              </a:rPr>
              <a:t>ps aux | less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command provides a list of all the processes that are currently running on your computer.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 = show processes for all users </a:t>
            </a:r>
            <a:endParaRPr b="1"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u = display the process's user/owner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x = also show processes not attached to a terminal 	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3181349"/>
            <a:ext cx="5105400" cy="196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/>
          <p:nvPr/>
        </p:nvSpPr>
        <p:spPr>
          <a:xfrm>
            <a:off x="685800" y="1276350"/>
            <a:ext cx="80010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redirection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sends the output of a command to a file.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file can be a text file or a device file 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     : </a:t>
            </a: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# ps aux   &gt; ~/psoutput.txt. 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(i)  Redirecting Output (STDOUT) to a File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562350"/>
            <a:ext cx="4002707" cy="11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40000"/>
              <a:buNone/>
            </a:pPr>
            <a:r>
              <a:rPr lang="en-US" u="sng">
                <a:solidFill>
                  <a:srgbClr val="17365D"/>
                </a:solidFill>
              </a:rPr>
              <a:t> </a:t>
            </a:r>
            <a:r>
              <a:rPr b="1" lang="en-US" sz="8000" u="sng">
                <a:solidFill>
                  <a:srgbClr val="17365D"/>
                </a:solidFill>
              </a:rPr>
              <a:t>(ii) Using Redirection of STDIN </a:t>
            </a:r>
            <a:endParaRPr b="1" sz="8000" u="sng">
              <a:solidFill>
                <a:srgbClr val="17365D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/>
              <a:t>If the email message is in a file then we can use it directly to send the mail.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8000"/>
              <a:t>eg    : </a:t>
            </a:r>
            <a:r>
              <a:rPr b="1" lang="en-US" sz="8000">
                <a:solidFill>
                  <a:srgbClr val="C00000"/>
                </a:solidFill>
              </a:rPr>
              <a:t>$ mail –s “Hello world” root &lt; ~/mailcontent.txt 	</a:t>
            </a:r>
            <a:endParaRPr b="1" sz="8000">
              <a:solidFill>
                <a:srgbClr val="C00000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0000"/>
              <a:buNone/>
            </a:pPr>
            <a:r>
              <a:rPr b="1" lang="en-US" sz="8000">
                <a:solidFill>
                  <a:srgbClr val="17365D"/>
                </a:solidFill>
              </a:rPr>
              <a:t> </a:t>
            </a:r>
            <a:r>
              <a:rPr b="1" lang="en-US" sz="8000" u="sng">
                <a:solidFill>
                  <a:srgbClr val="17365D"/>
                </a:solidFill>
              </a:rPr>
              <a:t>(iii) Separating STDERR from STDOUT </a:t>
            </a:r>
            <a:endParaRPr b="1" sz="8000" u="sng">
              <a:solidFill>
                <a:srgbClr val="17365D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8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8000"/>
              <a:t>eg   </a:t>
            </a:r>
            <a:r>
              <a:rPr b="1" lang="en-US" sz="8000">
                <a:solidFill>
                  <a:srgbClr val="C00000"/>
                </a:solidFill>
              </a:rPr>
              <a:t>:    $ find / -name root &gt; errors.txt </a:t>
            </a:r>
            <a:endParaRPr b="1" sz="8000"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8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/>
              <a:t>   As normal users cannot search root file system, errors will be generated and fed to find_errors.txt </a:t>
            </a:r>
            <a:endParaRPr/>
          </a:p>
          <a:p>
            <a:pPr indent="-3429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endParaRPr/>
          </a:p>
          <a:p>
            <a:pPr indent="-3429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endParaRPr/>
          </a:p>
          <a:p>
            <a:pPr indent="-3429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endParaRPr/>
          </a:p>
          <a:p>
            <a:pPr indent="-292100" lvl="0" marL="3429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2020-07-16T14:44:01Z</dcterms:created>
  <dc:creator>Benson</dc:creator>
</cp:coreProperties>
</file>