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02" r:id="rId23"/>
    <p:sldId id="275" r:id="rId24"/>
    <p:sldId id="276" r:id="rId25"/>
    <p:sldId id="304" r:id="rId26"/>
    <p:sldId id="305" r:id="rId27"/>
    <p:sldId id="277" r:id="rId28"/>
    <p:sldId id="278" r:id="rId29"/>
    <p:sldId id="279" r:id="rId30"/>
    <p:sldId id="280" r:id="rId31"/>
    <p:sldId id="281" r:id="rId32"/>
    <p:sldId id="282" r:id="rId33"/>
    <p:sldId id="307" r:id="rId34"/>
    <p:sldId id="283" r:id="rId35"/>
    <p:sldId id="284" r:id="rId36"/>
    <p:sldId id="285" r:id="rId37"/>
    <p:sldId id="286" r:id="rId38"/>
    <p:sldId id="308" r:id="rId39"/>
    <p:sldId id="306" r:id="rId40"/>
    <p:sldId id="287" r:id="rId41"/>
    <p:sldId id="309"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3"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C6D"/>
    <a:srgbClr val="FFD65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4" d="100"/>
          <a:sy n="84" d="100"/>
        </p:scale>
        <p:origin x="-882" y="-10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2296DE-6304-4A82-9C82-63A5A7D7E90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296DE-6304-4A82-9C82-63A5A7D7E90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296DE-6304-4A82-9C82-63A5A7D7E90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296DE-6304-4A82-9C82-63A5A7D7E90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296DE-6304-4A82-9C82-63A5A7D7E90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2296DE-6304-4A82-9C82-63A5A7D7E905}"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2296DE-6304-4A82-9C82-63A5A7D7E905}"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2296DE-6304-4A82-9C82-63A5A7D7E905}"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296DE-6304-4A82-9C82-63A5A7D7E905}"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296DE-6304-4A82-9C82-63A5A7D7E905}"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296DE-6304-4A82-9C82-63A5A7D7E905}"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589E2-5EE9-4291-ABA5-D7F2DF686F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72296DE-6304-4A82-9C82-63A5A7D7E905}" type="datetimeFigureOut">
              <a:rPr lang="en-US" smtClean="0"/>
              <a:pPr/>
              <a:t>7/27/2021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28589E2-5EE9-4291-ABA5-D7F2DF686F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forms.gle/Sn31USGg2gEn9nAQA" TargetMode="External"/><Relationship Id="rId2" Type="http://schemas.openxmlformats.org/officeDocument/2006/relationships/hyperlink" Target="https://forms.gle/KS6i2Z4RwS6bBEhz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DC6D"/>
          </a:solidFill>
        </p:spPr>
        <p:txBody>
          <a:bodyPr>
            <a:normAutofit fontScale="90000"/>
          </a:bodyPr>
          <a:lstStyle/>
          <a:p>
            <a:r>
              <a:rPr lang="en-US" b="1" dirty="0" smtClean="0"/>
              <a:t>Configuring and Managing Storage</a:t>
            </a: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14350" indent="-514350">
              <a:buNone/>
            </a:pPr>
            <a:r>
              <a:rPr lang="en-US" dirty="0" smtClean="0"/>
              <a:t>2. use </a:t>
            </a:r>
            <a:r>
              <a:rPr lang="en-US" dirty="0"/>
              <a:t>the following </a:t>
            </a:r>
            <a:r>
              <a:rPr lang="en-US" dirty="0" smtClean="0"/>
              <a:t>command to wipe </a:t>
            </a:r>
            <a:r>
              <a:rPr lang="en-US" dirty="0"/>
              <a:t>out its contents completely</a:t>
            </a:r>
            <a:r>
              <a:rPr lang="en-US" dirty="0" smtClean="0"/>
              <a:t>:</a:t>
            </a:r>
          </a:p>
          <a:p>
            <a:pPr marL="514350" indent="-514350">
              <a:buNone/>
            </a:pPr>
            <a:r>
              <a:rPr lang="en-US" dirty="0"/>
              <a:t> </a:t>
            </a:r>
            <a:r>
              <a:rPr lang="en-US" dirty="0" smtClean="0"/>
              <a:t> </a:t>
            </a:r>
            <a:r>
              <a:rPr lang="en-US" dirty="0" err="1">
                <a:solidFill>
                  <a:srgbClr val="FF0000"/>
                </a:solidFill>
              </a:rPr>
              <a:t>dd</a:t>
            </a:r>
            <a:r>
              <a:rPr lang="en-US" dirty="0">
                <a:solidFill>
                  <a:srgbClr val="FF0000"/>
                </a:solidFill>
              </a:rPr>
              <a:t> </a:t>
            </a:r>
            <a:r>
              <a:rPr lang="en-US" dirty="0" smtClean="0">
                <a:solidFill>
                  <a:srgbClr val="FF0000"/>
                </a:solidFill>
              </a:rPr>
              <a:t> if</a:t>
            </a:r>
            <a:r>
              <a:rPr lang="en-US" dirty="0">
                <a:solidFill>
                  <a:srgbClr val="FF0000"/>
                </a:solidFill>
              </a:rPr>
              <a:t>=/</a:t>
            </a:r>
            <a:r>
              <a:rPr lang="en-US" dirty="0" smtClean="0">
                <a:solidFill>
                  <a:srgbClr val="FF0000"/>
                </a:solidFill>
              </a:rPr>
              <a:t>dev/zero  </a:t>
            </a:r>
            <a:r>
              <a:rPr lang="en-US" dirty="0">
                <a:solidFill>
                  <a:srgbClr val="FF0000"/>
                </a:solidFill>
              </a:rPr>
              <a:t>of=/dev/</a:t>
            </a:r>
            <a:r>
              <a:rPr lang="en-US" dirty="0" err="1">
                <a:solidFill>
                  <a:srgbClr val="FF0000"/>
                </a:solidFill>
              </a:rPr>
              <a:t>sdb</a:t>
            </a:r>
            <a:r>
              <a:rPr lang="en-US" dirty="0" smtClean="0">
                <a:solidFill>
                  <a:srgbClr val="FF0000"/>
                </a:solidFill>
              </a:rPr>
              <a:t>.</a:t>
            </a:r>
          </a:p>
          <a:p>
            <a:pPr>
              <a:buNone/>
            </a:pPr>
            <a:r>
              <a:rPr lang="en-US" dirty="0" smtClean="0"/>
              <a:t>3.</a:t>
            </a:r>
            <a:r>
              <a:rPr lang="en-US" dirty="0"/>
              <a:t> Use </a:t>
            </a:r>
            <a:r>
              <a:rPr lang="en-US" dirty="0" err="1">
                <a:solidFill>
                  <a:srgbClr val="FF0000"/>
                </a:solidFill>
              </a:rPr>
              <a:t>fdisk</a:t>
            </a:r>
            <a:r>
              <a:rPr lang="en-US" dirty="0">
                <a:solidFill>
                  <a:srgbClr val="FF0000"/>
                </a:solidFill>
              </a:rPr>
              <a:t> -cu /dev/</a:t>
            </a:r>
            <a:r>
              <a:rPr lang="en-US" dirty="0" err="1">
                <a:solidFill>
                  <a:srgbClr val="FF0000"/>
                </a:solidFill>
              </a:rPr>
              <a:t>sdb</a:t>
            </a:r>
            <a:r>
              <a:rPr lang="en-US" dirty="0">
                <a:solidFill>
                  <a:srgbClr val="FF0000"/>
                </a:solidFill>
              </a:rPr>
              <a:t> </a:t>
            </a:r>
            <a:r>
              <a:rPr lang="en-US" dirty="0"/>
              <a:t>to </a:t>
            </a:r>
            <a:r>
              <a:rPr lang="en-US" dirty="0" smtClean="0"/>
              <a:t>open </a:t>
            </a:r>
            <a:r>
              <a:rPr lang="en-US" dirty="0" err="1" smtClean="0"/>
              <a:t>fdisk</a:t>
            </a:r>
            <a:r>
              <a:rPr lang="en-US" dirty="0" smtClean="0"/>
              <a:t> </a:t>
            </a:r>
            <a:r>
              <a:rPr lang="en-US" dirty="0"/>
              <a:t>on the device, and create new partitions on </a:t>
            </a:r>
            <a:r>
              <a:rPr lang="en-US" dirty="0" smtClean="0"/>
              <a:t>it</a:t>
            </a:r>
          </a:p>
          <a:p>
            <a:pPr>
              <a:buNone/>
            </a:pPr>
            <a:r>
              <a:rPr lang="en-US" dirty="0" smtClean="0"/>
              <a:t>4.</a:t>
            </a:r>
            <a:r>
              <a:rPr lang="en-US" dirty="0"/>
              <a:t> type </a:t>
            </a:r>
            <a:r>
              <a:rPr lang="en-US" dirty="0">
                <a:solidFill>
                  <a:srgbClr val="FF0000"/>
                </a:solidFill>
              </a:rPr>
              <a:t>m</a:t>
            </a:r>
            <a:r>
              <a:rPr lang="en-US" dirty="0"/>
              <a:t> to see an overview of all </a:t>
            </a:r>
            <a:r>
              <a:rPr lang="en-US" dirty="0" smtClean="0"/>
              <a:t>commands that </a:t>
            </a:r>
            <a:r>
              <a:rPr lang="en-US" dirty="0"/>
              <a:t>are available in </a:t>
            </a:r>
            <a:r>
              <a:rPr lang="en-US" dirty="0" err="1"/>
              <a:t>fdisk</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219200" y="857251"/>
            <a:ext cx="6553200" cy="3737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Type </a:t>
            </a:r>
            <a:r>
              <a:rPr lang="en-US" dirty="0">
                <a:solidFill>
                  <a:srgbClr val="FF0000"/>
                </a:solidFill>
              </a:rPr>
              <a:t>n</a:t>
            </a:r>
            <a:r>
              <a:rPr lang="en-US" dirty="0"/>
              <a:t> to indicate you want to create a new </a:t>
            </a:r>
            <a:r>
              <a:rPr lang="en-US" dirty="0" smtClean="0"/>
              <a:t>partition</a:t>
            </a:r>
            <a:r>
              <a:rPr lang="en-US" dirty="0"/>
              <a:t>. </a:t>
            </a:r>
            <a:r>
              <a:rPr lang="en-US" dirty="0" err="1"/>
              <a:t>fdisk</a:t>
            </a:r>
            <a:r>
              <a:rPr lang="en-US" dirty="0"/>
              <a:t> then asks you </a:t>
            </a:r>
            <a:r>
              <a:rPr lang="en-US" dirty="0" smtClean="0"/>
              <a:t>to Choose </a:t>
            </a:r>
            <a:r>
              <a:rPr lang="en-US" dirty="0"/>
              <a:t>between a primary and an extended </a:t>
            </a:r>
            <a:r>
              <a:rPr lang="en-US" dirty="0" smtClean="0"/>
              <a:t>partition</a:t>
            </a:r>
            <a:r>
              <a:rPr lang="en-US" dirty="0"/>
              <a:t>. Type </a:t>
            </a:r>
            <a:r>
              <a:rPr lang="en-US" dirty="0">
                <a:solidFill>
                  <a:srgbClr val="FF0000"/>
                </a:solidFill>
              </a:rPr>
              <a:t>p</a:t>
            </a:r>
            <a:r>
              <a:rPr lang="en-US" dirty="0"/>
              <a:t> for primary. </a:t>
            </a:r>
            <a:endParaRPr lang="en-US" dirty="0" smtClean="0"/>
          </a:p>
          <a:p>
            <a:r>
              <a:rPr lang="en-US" dirty="0" smtClean="0"/>
              <a:t>Now you Enter </a:t>
            </a:r>
            <a:r>
              <a:rPr lang="en-US" dirty="0"/>
              <a:t>a </a:t>
            </a:r>
            <a:r>
              <a:rPr lang="en-US" dirty="0" smtClean="0"/>
              <a:t>partition </a:t>
            </a:r>
            <a:r>
              <a:rPr lang="en-US" dirty="0"/>
              <a:t>number. Because there are </a:t>
            </a:r>
            <a:r>
              <a:rPr lang="en-US"/>
              <a:t>no </a:t>
            </a:r>
            <a:r>
              <a:rPr lang="en-US" smtClean="0"/>
              <a:t>partitions </a:t>
            </a:r>
            <a:r>
              <a:rPr lang="en-US" dirty="0"/>
              <a:t>currently on </a:t>
            </a:r>
            <a:r>
              <a:rPr lang="en-US" dirty="0" smtClean="0"/>
              <a:t>the </a:t>
            </a:r>
            <a:r>
              <a:rPr lang="en-US" smtClean="0"/>
              <a:t>USB flash </a:t>
            </a:r>
            <a:r>
              <a:rPr lang="en-US" dirty="0"/>
              <a:t>drive, you can use </a:t>
            </a:r>
            <a:r>
              <a:rPr lang="en-US" dirty="0" smtClean="0"/>
              <a:t>partition </a:t>
            </a:r>
            <a:r>
              <a:rPr lang="en-US" dirty="0">
                <a:solidFill>
                  <a:srgbClr val="FF0000"/>
                </a:solidFill>
              </a:rPr>
              <a:t>1</a:t>
            </a:r>
            <a:r>
              <a:rPr lang="en-US" dirty="0"/>
              <a:t>. </a:t>
            </a:r>
            <a:endParaRPr lang="en-US" dirty="0" smtClean="0"/>
          </a:p>
          <a:p>
            <a:r>
              <a:rPr lang="en-US" dirty="0" smtClean="0"/>
              <a:t>Enter </a:t>
            </a:r>
            <a:r>
              <a:rPr lang="en-US" dirty="0"/>
              <a:t>the </a:t>
            </a:r>
            <a:r>
              <a:rPr lang="en-US" dirty="0" smtClean="0"/>
              <a:t>first </a:t>
            </a:r>
            <a:r>
              <a:rPr lang="en-US" dirty="0"/>
              <a:t>sector of </a:t>
            </a:r>
            <a:r>
              <a:rPr lang="en-US" dirty="0" smtClean="0"/>
              <a:t>the partition</a:t>
            </a:r>
            <a:r>
              <a:rPr lang="en-US" dirty="0"/>
              <a:t>. </a:t>
            </a:r>
            <a:r>
              <a:rPr lang="en-US" dirty="0">
                <a:solidFill>
                  <a:srgbClr val="FF0000"/>
                </a:solidFill>
              </a:rPr>
              <a:t>Press Enter </a:t>
            </a:r>
            <a:r>
              <a:rPr lang="en-US" dirty="0"/>
              <a:t>to accept the default value of sector </a:t>
            </a:r>
            <a:r>
              <a:rPr lang="en-US" dirty="0">
                <a:solidFill>
                  <a:srgbClr val="FF0000"/>
                </a:solidFill>
              </a:rPr>
              <a:t>2048. </a:t>
            </a:r>
            <a:endParaRPr lang="en-US" dirty="0" smtClean="0">
              <a:solidFill>
                <a:srgbClr val="FF0000"/>
              </a:solidFill>
            </a:endParaRPr>
          </a:p>
          <a:p>
            <a:r>
              <a:rPr lang="en-US" dirty="0" smtClean="0"/>
              <a:t>The last </a:t>
            </a:r>
            <a:r>
              <a:rPr lang="en-US" dirty="0"/>
              <a:t>sector, type +</a:t>
            </a:r>
            <a:r>
              <a:rPr lang="en-US" dirty="0">
                <a:solidFill>
                  <a:srgbClr val="FF0000"/>
                </a:solidFill>
              </a:rPr>
              <a:t>256M</a:t>
            </a:r>
            <a:r>
              <a:rPr lang="en-US" dirty="0"/>
              <a:t> and press Enter. At this point, you have created the new </a:t>
            </a:r>
            <a:r>
              <a:rPr lang="en-US" dirty="0" smtClean="0"/>
              <a:t>partition</a:t>
            </a:r>
            <a:r>
              <a:rPr lang="en-US" dirty="0"/>
              <a:t>,</a:t>
            </a:r>
          </a:p>
          <a:p>
            <a:r>
              <a:rPr lang="en-US" dirty="0" smtClean="0"/>
              <a:t> </a:t>
            </a:r>
            <a:r>
              <a:rPr lang="en-US" dirty="0"/>
              <a:t>Type </a:t>
            </a:r>
            <a:r>
              <a:rPr lang="en-US" dirty="0">
                <a:solidFill>
                  <a:srgbClr val="FF0000"/>
                </a:solidFill>
              </a:rPr>
              <a:t>p</a:t>
            </a:r>
            <a:r>
              <a:rPr lang="en-US" dirty="0"/>
              <a:t> to print a list </a:t>
            </a:r>
            <a:r>
              <a:rPr lang="en-US" dirty="0" smtClean="0"/>
              <a:t>of current partitions</a:t>
            </a:r>
            <a:r>
              <a:rPr lang="en-US"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lum bright="-9000" contrast="19000"/>
          </a:blip>
          <a:srcRect/>
          <a:stretch>
            <a:fillRect/>
          </a:stretch>
        </p:blipFill>
        <p:spPr bwMode="auto">
          <a:xfrm>
            <a:off x="762000" y="438150"/>
            <a:ext cx="77724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1219200"/>
          </a:xfrm>
          <a:solidFill>
            <a:srgbClr val="FFDC6D"/>
          </a:solidFill>
        </p:spPr>
        <p:txBody>
          <a:bodyPr>
            <a:normAutofit fontScale="90000"/>
          </a:bodyPr>
          <a:lstStyle/>
          <a:p>
            <a:r>
              <a:rPr lang="en-US" sz="4000" dirty="0" smtClean="0"/>
              <a:t/>
            </a:r>
            <a:br>
              <a:rPr lang="en-US" sz="4000" dirty="0" smtClean="0"/>
            </a:br>
            <a:r>
              <a:rPr lang="en-US" sz="4000" dirty="0" smtClean="0"/>
              <a:t>Create an extended partition with a logical partition inside</a:t>
            </a:r>
            <a:r>
              <a:rPr lang="en-US" dirty="0" smtClean="0"/>
              <a:t>. </a:t>
            </a:r>
            <a:br>
              <a:rPr lang="en-US" dirty="0" smtClean="0"/>
            </a:br>
            <a:endParaRPr lang="en-US" dirty="0"/>
          </a:p>
        </p:txBody>
      </p:sp>
      <p:sp>
        <p:nvSpPr>
          <p:cNvPr id="3" name="Content Placeholder 2"/>
          <p:cNvSpPr>
            <a:spLocks noGrp="1"/>
          </p:cNvSpPr>
          <p:nvPr>
            <p:ph idx="1"/>
          </p:nvPr>
        </p:nvSpPr>
        <p:spPr>
          <a:xfrm>
            <a:off x="457200" y="1581149"/>
            <a:ext cx="8229600" cy="3352801"/>
          </a:xfrm>
        </p:spPr>
        <p:txBody>
          <a:bodyPr>
            <a:normAutofit fontScale="77500" lnSpcReduction="20000"/>
          </a:bodyPr>
          <a:lstStyle/>
          <a:p>
            <a:r>
              <a:rPr lang="en-US" dirty="0" smtClean="0"/>
              <a:t>Type </a:t>
            </a:r>
            <a:r>
              <a:rPr lang="en-US" dirty="0">
                <a:solidFill>
                  <a:srgbClr val="FF0000"/>
                </a:solidFill>
              </a:rPr>
              <a:t>n</a:t>
            </a:r>
            <a:r>
              <a:rPr lang="en-US" dirty="0"/>
              <a:t> again to add this new </a:t>
            </a:r>
            <a:r>
              <a:rPr lang="en-US" dirty="0" smtClean="0"/>
              <a:t>partition</a:t>
            </a:r>
            <a:r>
              <a:rPr lang="en-US" dirty="0"/>
              <a:t>. </a:t>
            </a:r>
            <a:endParaRPr lang="en-US" dirty="0" smtClean="0"/>
          </a:p>
          <a:p>
            <a:r>
              <a:rPr lang="en-US" dirty="0" smtClean="0"/>
              <a:t>Choose option </a:t>
            </a:r>
            <a:r>
              <a:rPr lang="en-US" dirty="0">
                <a:solidFill>
                  <a:srgbClr val="FF0000"/>
                </a:solidFill>
              </a:rPr>
              <a:t>e</a:t>
            </a:r>
            <a:r>
              <a:rPr lang="en-US" dirty="0"/>
              <a:t> to indicate that you want to add an extended </a:t>
            </a:r>
            <a:r>
              <a:rPr lang="en-US" dirty="0" smtClean="0"/>
              <a:t>partition.</a:t>
            </a:r>
          </a:p>
          <a:p>
            <a:r>
              <a:rPr lang="en-US" dirty="0" smtClean="0"/>
              <a:t> Enter partition </a:t>
            </a:r>
            <a:r>
              <a:rPr lang="en-US" dirty="0"/>
              <a:t>number, enter </a:t>
            </a:r>
            <a:r>
              <a:rPr lang="en-US" dirty="0">
                <a:solidFill>
                  <a:srgbClr val="FF0000"/>
                </a:solidFill>
              </a:rPr>
              <a:t>2</a:t>
            </a:r>
            <a:r>
              <a:rPr lang="en-US" dirty="0"/>
              <a:t>. </a:t>
            </a:r>
            <a:endParaRPr lang="en-US" dirty="0" smtClean="0"/>
          </a:p>
          <a:p>
            <a:r>
              <a:rPr lang="en-US" dirty="0" smtClean="0"/>
              <a:t>Next </a:t>
            </a:r>
            <a:r>
              <a:rPr lang="en-US" dirty="0"/>
              <a:t>press Enter to accept the default </a:t>
            </a:r>
            <a:r>
              <a:rPr lang="en-US" dirty="0" smtClean="0"/>
              <a:t>starting </a:t>
            </a:r>
            <a:r>
              <a:rPr lang="en-US" dirty="0"/>
              <a:t>sector </a:t>
            </a:r>
            <a:r>
              <a:rPr lang="en-US" dirty="0" smtClean="0"/>
              <a:t>that </a:t>
            </a:r>
            <a:r>
              <a:rPr lang="en-US" dirty="0" err="1" smtClean="0"/>
              <a:t>fdisk</a:t>
            </a:r>
            <a:r>
              <a:rPr lang="en-US" dirty="0" smtClean="0"/>
              <a:t> </a:t>
            </a:r>
            <a:r>
              <a:rPr lang="en-US" dirty="0"/>
              <a:t>suggests for this </a:t>
            </a:r>
            <a:r>
              <a:rPr lang="en-US" dirty="0" smtClean="0"/>
              <a:t>partition</a:t>
            </a:r>
            <a:r>
              <a:rPr lang="en-US" dirty="0"/>
              <a:t>. </a:t>
            </a:r>
            <a:endParaRPr lang="en-US" dirty="0" smtClean="0"/>
          </a:p>
          <a:p>
            <a:r>
              <a:rPr lang="en-US" dirty="0" smtClean="0"/>
              <a:t>When </a:t>
            </a:r>
            <a:r>
              <a:rPr lang="en-US" dirty="0"/>
              <a:t>asked for the last sector, hit Enter to accept </a:t>
            </a:r>
            <a:r>
              <a:rPr lang="en-US" dirty="0" smtClean="0"/>
              <a:t>the default.</a:t>
            </a:r>
          </a:p>
          <a:p>
            <a:r>
              <a:rPr lang="en-US" dirty="0"/>
              <a:t>You have now created the extended </a:t>
            </a:r>
            <a:r>
              <a:rPr lang="en-US" dirty="0" smtClean="0"/>
              <a:t>partition</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609601" y="1314451"/>
            <a:ext cx="8077200" cy="25509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normAutofit fontScale="90000"/>
          </a:bodyPr>
          <a:lstStyle/>
          <a:p>
            <a:r>
              <a:rPr lang="en-US" dirty="0" smtClean="0"/>
              <a:t/>
            </a:r>
            <a:br>
              <a:rPr lang="en-US" dirty="0" smtClean="0"/>
            </a:br>
            <a:r>
              <a:rPr lang="en-US" dirty="0" smtClean="0"/>
              <a:t>Creating logical partitions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press </a:t>
            </a:r>
            <a:r>
              <a:rPr lang="en-US" dirty="0">
                <a:solidFill>
                  <a:srgbClr val="FF0000"/>
                </a:solidFill>
              </a:rPr>
              <a:t>n</a:t>
            </a:r>
            <a:r>
              <a:rPr lang="en-US" dirty="0"/>
              <a:t> again from the </a:t>
            </a:r>
            <a:r>
              <a:rPr lang="en-US" dirty="0" err="1"/>
              <a:t>fdisk</a:t>
            </a:r>
            <a:r>
              <a:rPr lang="en-US" dirty="0"/>
              <a:t> </a:t>
            </a:r>
            <a:r>
              <a:rPr lang="en-US" dirty="0" smtClean="0"/>
              <a:t>interface </a:t>
            </a:r>
            <a:r>
              <a:rPr lang="en-US" dirty="0"/>
              <a:t>to add another </a:t>
            </a:r>
            <a:r>
              <a:rPr lang="en-US" dirty="0" smtClean="0"/>
              <a:t>partition.</a:t>
            </a:r>
          </a:p>
          <a:p>
            <a:r>
              <a:rPr lang="en-US" dirty="0" smtClean="0"/>
              <a:t> </a:t>
            </a:r>
            <a:r>
              <a:rPr lang="en-US" dirty="0" err="1"/>
              <a:t>fdisk</a:t>
            </a:r>
            <a:r>
              <a:rPr lang="en-US" dirty="0"/>
              <a:t> displays </a:t>
            </a:r>
            <a:r>
              <a:rPr lang="en-US" dirty="0" smtClean="0"/>
              <a:t>two different </a:t>
            </a:r>
            <a:r>
              <a:rPr lang="en-US" dirty="0"/>
              <a:t>options: </a:t>
            </a:r>
            <a:endParaRPr lang="en-US" dirty="0" smtClean="0"/>
          </a:p>
          <a:p>
            <a:r>
              <a:rPr lang="en-US" dirty="0" smtClean="0">
                <a:solidFill>
                  <a:srgbClr val="FF0000"/>
                </a:solidFill>
              </a:rPr>
              <a:t>p</a:t>
            </a:r>
            <a:r>
              <a:rPr lang="en-US" dirty="0" smtClean="0"/>
              <a:t> </a:t>
            </a:r>
            <a:r>
              <a:rPr lang="en-US" dirty="0"/>
              <a:t>to create another primary </a:t>
            </a:r>
            <a:r>
              <a:rPr lang="en-US" dirty="0" smtClean="0"/>
              <a:t>partition </a:t>
            </a:r>
          </a:p>
          <a:p>
            <a:r>
              <a:rPr lang="en-US" dirty="0" smtClean="0">
                <a:solidFill>
                  <a:srgbClr val="FF0000"/>
                </a:solidFill>
              </a:rPr>
              <a:t>l</a:t>
            </a:r>
            <a:r>
              <a:rPr lang="en-US" dirty="0" smtClean="0"/>
              <a:t> </a:t>
            </a:r>
            <a:r>
              <a:rPr lang="en-US" dirty="0"/>
              <a:t>to create a logical </a:t>
            </a:r>
            <a:r>
              <a:rPr lang="en-US" dirty="0" smtClean="0"/>
              <a:t>partition</a:t>
            </a:r>
            <a:r>
              <a:rPr lang="en-US" dirty="0"/>
              <a:t>.</a:t>
            </a:r>
          </a:p>
          <a:p>
            <a:r>
              <a:rPr lang="en-US" dirty="0" smtClean="0"/>
              <a:t>Enter </a:t>
            </a:r>
            <a:r>
              <a:rPr lang="en-US" dirty="0">
                <a:solidFill>
                  <a:srgbClr val="FF0000"/>
                </a:solidFill>
              </a:rPr>
              <a:t>l</a:t>
            </a:r>
            <a:r>
              <a:rPr lang="en-US" dirty="0"/>
              <a:t> to create a logical </a:t>
            </a:r>
            <a:r>
              <a:rPr lang="en-US" dirty="0" smtClean="0"/>
              <a:t>partition</a:t>
            </a:r>
            <a:r>
              <a:rPr lang="en-US" dirty="0"/>
              <a:t>. When asked for the </a:t>
            </a:r>
            <a:r>
              <a:rPr lang="en-US" dirty="0" smtClean="0"/>
              <a:t>first sector to </a:t>
            </a:r>
            <a:r>
              <a:rPr lang="en-US" dirty="0"/>
              <a:t>use, </a:t>
            </a:r>
            <a:r>
              <a:rPr lang="en-US" dirty="0" smtClean="0"/>
              <a:t> press </a:t>
            </a:r>
            <a:r>
              <a:rPr lang="en-US" dirty="0"/>
              <a:t>Enter. </a:t>
            </a:r>
            <a:endParaRPr lang="en-US" dirty="0" smtClean="0"/>
          </a:p>
          <a:p>
            <a:r>
              <a:rPr lang="en-US" dirty="0" smtClean="0"/>
              <a:t>Next </a:t>
            </a:r>
            <a:r>
              <a:rPr lang="en-US" dirty="0"/>
              <a:t>enter </a:t>
            </a:r>
            <a:r>
              <a:rPr lang="en-US" dirty="0">
                <a:solidFill>
                  <a:srgbClr val="FF0000"/>
                </a:solidFill>
              </a:rPr>
              <a:t>+100M </a:t>
            </a:r>
            <a:r>
              <a:rPr lang="en-US" dirty="0"/>
              <a:t>to specify the size of the </a:t>
            </a:r>
            <a:r>
              <a:rPr lang="en-US" dirty="0" smtClean="0"/>
              <a:t>partition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457200" y="571500"/>
            <a:ext cx="8229600" cy="33718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62000" y="3943351"/>
            <a:ext cx="7543800" cy="8000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a:t>Creating File Systems</a:t>
            </a:r>
          </a:p>
        </p:txBody>
      </p:sp>
      <p:graphicFrame>
        <p:nvGraphicFramePr>
          <p:cNvPr id="4" name="Content Placeholder 3"/>
          <p:cNvGraphicFramePr>
            <a:graphicFrameLocks noGrp="1"/>
          </p:cNvGraphicFramePr>
          <p:nvPr>
            <p:ph idx="1"/>
          </p:nvPr>
        </p:nvGraphicFramePr>
        <p:xfrm>
          <a:off x="457200" y="1200150"/>
          <a:ext cx="8229600" cy="3657602"/>
        </p:xfrm>
        <a:graphic>
          <a:graphicData uri="http://schemas.openxmlformats.org/drawingml/2006/table">
            <a:tbl>
              <a:tblPr firstRow="1" bandRow="1">
                <a:tableStyleId>{2D5ABB26-0587-4C30-8999-92F81FD0307C}</a:tableStyleId>
              </a:tblPr>
              <a:tblGrid>
                <a:gridCol w="762000"/>
                <a:gridCol w="1295400"/>
                <a:gridCol w="6172200"/>
              </a:tblGrid>
              <a:tr h="316935">
                <a:tc>
                  <a:txBody>
                    <a:bodyPr/>
                    <a:lstStyle/>
                    <a:p>
                      <a:r>
                        <a:rPr lang="en-US" sz="1400" b="1" dirty="0" err="1" smtClean="0"/>
                        <a:t>S.No</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baseline="0" dirty="0" smtClean="0"/>
                        <a:t>File system</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baseline="0" dirty="0" smtClean="0"/>
                        <a:t>Use</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35">
                <a:tc>
                  <a:txBody>
                    <a:bodyPr/>
                    <a:lstStyle/>
                    <a:p>
                      <a:r>
                        <a:rPr lang="en-US" sz="1400" dirty="0" smtClean="0"/>
                        <a:t>1</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baseline="0" dirty="0" smtClean="0">
                          <a:solidFill>
                            <a:schemeClr val="tx1"/>
                          </a:solidFill>
                          <a:latin typeface="+mn-lt"/>
                          <a:ea typeface="+mn-ea"/>
                          <a:cs typeface="+mn-cs"/>
                        </a:rPr>
                        <a:t>Ext4</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baseline="0" dirty="0" smtClean="0">
                          <a:solidFill>
                            <a:schemeClr val="tx1"/>
                          </a:solidFill>
                          <a:latin typeface="+mn-lt"/>
                          <a:ea typeface="+mn-ea"/>
                          <a:cs typeface="+mn-cs"/>
                        </a:rPr>
                        <a:t>The default file system on RHEL. general-purpose file system</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6778">
                <a:tc>
                  <a:txBody>
                    <a:bodyPr/>
                    <a:lstStyle/>
                    <a:p>
                      <a:r>
                        <a:rPr lang="en-US" sz="1400" dirty="0" smtClean="0"/>
                        <a:t>2</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baseline="0" dirty="0" smtClean="0">
                          <a:solidFill>
                            <a:schemeClr val="tx1"/>
                          </a:solidFill>
                          <a:latin typeface="+mn-lt"/>
                          <a:ea typeface="+mn-ea"/>
                          <a:cs typeface="+mn-cs"/>
                        </a:rPr>
                        <a:t>Ext2/3</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baseline="0" dirty="0" smtClean="0">
                          <a:solidFill>
                            <a:schemeClr val="tx1"/>
                          </a:solidFill>
                          <a:latin typeface="+mn-lt"/>
                          <a:ea typeface="+mn-ea"/>
                          <a:cs typeface="+mn-cs"/>
                        </a:rPr>
                        <a:t>it is a good choice for very small partitions</a:t>
                      </a:r>
                    </a:p>
                    <a:p>
                      <a:r>
                        <a:rPr lang="en-US" sz="1400" kern="1200" baseline="0" dirty="0" smtClean="0">
                          <a:solidFill>
                            <a:schemeClr val="tx1"/>
                          </a:solidFill>
                          <a:latin typeface="+mn-lt"/>
                          <a:ea typeface="+mn-ea"/>
                          <a:cs typeface="+mn-cs"/>
                        </a:rPr>
                        <a:t>(less than 100MB).</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6778">
                <a:tc>
                  <a:txBody>
                    <a:bodyPr/>
                    <a:lstStyle/>
                    <a:p>
                      <a:r>
                        <a:rPr lang="en-US" sz="1400" dirty="0" smtClean="0"/>
                        <a:t>3</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baseline="0" dirty="0" smtClean="0">
                          <a:solidFill>
                            <a:schemeClr val="tx1"/>
                          </a:solidFill>
                          <a:latin typeface="+mn-lt"/>
                          <a:ea typeface="+mn-ea"/>
                          <a:cs typeface="+mn-cs"/>
                        </a:rPr>
                        <a:t>XFS</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baseline="0" dirty="0" smtClean="0">
                          <a:solidFill>
                            <a:schemeClr val="tx1"/>
                          </a:solidFill>
                          <a:latin typeface="+mn-lt"/>
                          <a:ea typeface="+mn-ea"/>
                          <a:cs typeface="+mn-cs"/>
                        </a:rPr>
                        <a:t>XFS must be purchased separately. It offers good performance for very large file systems and very large files</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6778">
                <a:tc>
                  <a:txBody>
                    <a:bodyPr/>
                    <a:lstStyle/>
                    <a:p>
                      <a:r>
                        <a:rPr lang="en-US" sz="1400" dirty="0" smtClean="0"/>
                        <a:t>4</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baseline="0" dirty="0" err="1" smtClean="0">
                          <a:solidFill>
                            <a:schemeClr val="tx1"/>
                          </a:solidFill>
                          <a:latin typeface="+mn-lt"/>
                          <a:ea typeface="+mn-ea"/>
                          <a:cs typeface="+mn-cs"/>
                        </a:rPr>
                        <a:t>Btrfs</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baseline="0" dirty="0" smtClean="0">
                          <a:solidFill>
                            <a:schemeClr val="tx1"/>
                          </a:solidFill>
                          <a:latin typeface="+mn-lt"/>
                          <a:ea typeface="+mn-ea"/>
                          <a:cs typeface="+mn-cs"/>
                        </a:rPr>
                        <a:t>B-tree database, which makes the file system faster. It also has cool features like Copy on Write</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6778">
                <a:tc>
                  <a:txBody>
                    <a:bodyPr/>
                    <a:lstStyle/>
                    <a:p>
                      <a:r>
                        <a:rPr lang="en-US" sz="1400" dirty="0" smtClean="0"/>
                        <a:t>5</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baseline="0" dirty="0" smtClean="0">
                          <a:solidFill>
                            <a:schemeClr val="tx1"/>
                          </a:solidFill>
                          <a:latin typeface="+mn-lt"/>
                          <a:ea typeface="+mn-ea"/>
                          <a:cs typeface="+mn-cs"/>
                        </a:rPr>
                        <a:t>VFAT and</a:t>
                      </a:r>
                    </a:p>
                    <a:p>
                      <a:r>
                        <a:rPr lang="en-US" sz="1400" b="1" kern="1200" baseline="0" dirty="0" smtClean="0">
                          <a:solidFill>
                            <a:schemeClr val="tx1"/>
                          </a:solidFill>
                          <a:latin typeface="+mn-lt"/>
                          <a:ea typeface="+mn-ea"/>
                          <a:cs typeface="+mn-cs"/>
                        </a:rPr>
                        <a:t>MS-DOS</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baseline="0" dirty="0" smtClean="0">
                          <a:solidFill>
                            <a:schemeClr val="tx1"/>
                          </a:solidFill>
                          <a:latin typeface="+mn-lt"/>
                          <a:ea typeface="+mn-ea"/>
                          <a:cs typeface="+mn-cs"/>
                        </a:rPr>
                        <a:t>It is useful to put files on a USB drive to exchange them among</a:t>
                      </a:r>
                    </a:p>
                    <a:p>
                      <a:r>
                        <a:rPr lang="en-US" sz="1400" kern="1200" baseline="0" dirty="0" smtClean="0">
                          <a:solidFill>
                            <a:schemeClr val="tx1"/>
                          </a:solidFill>
                          <a:latin typeface="+mn-lt"/>
                          <a:ea typeface="+mn-ea"/>
                          <a:cs typeface="+mn-cs"/>
                        </a:rPr>
                        <a:t>Windows users</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6620">
                <a:tc>
                  <a:txBody>
                    <a:bodyPr/>
                    <a:lstStyle/>
                    <a:p>
                      <a:r>
                        <a:rPr lang="en-US" sz="1400" dirty="0" smtClean="0"/>
                        <a:t>6</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baseline="0" dirty="0" smtClean="0">
                          <a:solidFill>
                            <a:schemeClr val="tx1"/>
                          </a:solidFill>
                          <a:latin typeface="+mn-lt"/>
                          <a:ea typeface="+mn-ea"/>
                          <a:cs typeface="+mn-cs"/>
                        </a:rPr>
                        <a:t>GFS</a:t>
                      </a:r>
                      <a:endParaRPr lang="en-US" sz="1400" b="1"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baseline="0" dirty="0" smtClean="0">
                          <a:solidFill>
                            <a:schemeClr val="tx1"/>
                          </a:solidFill>
                          <a:latin typeface="+mn-lt"/>
                          <a:ea typeface="+mn-ea"/>
                          <a:cs typeface="+mn-cs"/>
                        </a:rPr>
                        <a:t>GFS is Red Hat ’s Global File System. It is designed for use in high availability clusters where multiple nodes need to be able to write to the same file system simultaneously.</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one </a:t>
            </a:r>
            <a:r>
              <a:rPr lang="en-US" dirty="0" smtClean="0"/>
              <a:t>file system feature is— </a:t>
            </a:r>
            <a:r>
              <a:rPr lang="en-US" dirty="0" smtClean="0">
                <a:solidFill>
                  <a:srgbClr val="FF0000"/>
                </a:solidFill>
              </a:rPr>
              <a:t>file system journal</a:t>
            </a:r>
          </a:p>
          <a:p>
            <a:r>
              <a:rPr lang="en-US" dirty="0"/>
              <a:t>The journal works as a transaction </a:t>
            </a:r>
            <a:r>
              <a:rPr lang="en-US" dirty="0" smtClean="0"/>
              <a:t>log in </a:t>
            </a:r>
            <a:r>
              <a:rPr lang="en-US" dirty="0"/>
              <a:t>which the </a:t>
            </a:r>
            <a:r>
              <a:rPr lang="en-US" dirty="0" smtClean="0"/>
              <a:t>file </a:t>
            </a:r>
            <a:r>
              <a:rPr lang="en-US" dirty="0"/>
              <a:t>system keeps records of </a:t>
            </a:r>
            <a:r>
              <a:rPr lang="en-US" dirty="0" smtClean="0"/>
              <a:t>files </a:t>
            </a:r>
            <a:r>
              <a:rPr lang="en-US" dirty="0"/>
              <a:t>that are open for </a:t>
            </a:r>
            <a:r>
              <a:rPr lang="en-US" dirty="0" smtClean="0"/>
              <a:t>modification </a:t>
            </a:r>
            <a:r>
              <a:rPr lang="en-US" dirty="0"/>
              <a:t>at any </a:t>
            </a:r>
            <a:r>
              <a:rPr lang="en-US" dirty="0" smtClean="0"/>
              <a:t>given time.</a:t>
            </a:r>
          </a:p>
          <a:p>
            <a:r>
              <a:rPr lang="en-US" dirty="0"/>
              <a:t>if the server </a:t>
            </a:r>
            <a:r>
              <a:rPr lang="en-US" dirty="0" smtClean="0"/>
              <a:t>crashes we can see files are potentially damaged,</a:t>
            </a:r>
            <a:r>
              <a:rPr lang="en-US" dirty="0" smtClean="0">
                <a:solidFill>
                  <a:srgbClr val="FF0000"/>
                </a:solidFill>
              </a:rPr>
              <a:t> file system journal </a:t>
            </a:r>
            <a:r>
              <a:rPr lang="en-US" dirty="0" smtClean="0"/>
              <a:t>comes as rescue.</a:t>
            </a:r>
          </a:p>
          <a:p>
            <a:r>
              <a:rPr lang="en-US" dirty="0"/>
              <a:t>a </a:t>
            </a:r>
            <a:r>
              <a:rPr lang="en-US" dirty="0" smtClean="0"/>
              <a:t>file system </a:t>
            </a:r>
            <a:r>
              <a:rPr lang="en-US" dirty="0"/>
              <a:t>journal takes up disk space—an average of </a:t>
            </a:r>
            <a:r>
              <a:rPr lang="en-US" dirty="0">
                <a:solidFill>
                  <a:srgbClr val="FF0000"/>
                </a:solidFill>
              </a:rPr>
              <a:t>50MB</a:t>
            </a:r>
            <a:r>
              <a:rPr lang="en-US" dirty="0"/>
              <a:t> normally on Ext4</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smtClean="0"/>
              <a:t>Partitioning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process of dividing a disk into logical areas that can be worked with separately is called partitioning. Disk partitioning is done to subdivide the disk into pieces for different purposes. </a:t>
            </a:r>
          </a:p>
          <a:p>
            <a:endParaRPr lang="en-US" dirty="0" smtClean="0"/>
          </a:p>
          <a:p>
            <a:pPr>
              <a:buNone/>
            </a:pPr>
            <a:r>
              <a:rPr lang="en-US" dirty="0" smtClean="0"/>
              <a:t>There are several reasons to use partitioning:</a:t>
            </a:r>
          </a:p>
          <a:p>
            <a:r>
              <a:rPr lang="en-US" dirty="0" smtClean="0"/>
              <a:t>multiple operating systems on the same disk.</a:t>
            </a:r>
          </a:p>
          <a:p>
            <a:r>
              <a:rPr lang="en-US" dirty="0" smtClean="0"/>
              <a:t>different file systems on different partitions.</a:t>
            </a:r>
          </a:p>
          <a:p>
            <a:r>
              <a:rPr lang="en-US" dirty="0" smtClean="0"/>
              <a:t>more efficient disk space management.</a:t>
            </a:r>
          </a:p>
          <a:p>
            <a:r>
              <a:rPr lang="en-US" dirty="0" smtClean="0"/>
              <a:t>different security settings on different partitions.</a:t>
            </a:r>
          </a:p>
          <a:p>
            <a:r>
              <a:rPr lang="en-US" dirty="0" smtClean="0"/>
              <a:t>easier backup procedure.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b="1" dirty="0"/>
              <a:t>Creating File Systems</a:t>
            </a:r>
            <a:endParaRPr lang="en-US" dirty="0"/>
          </a:p>
        </p:txBody>
      </p:sp>
      <p:sp>
        <p:nvSpPr>
          <p:cNvPr id="3" name="Content Placeholder 2"/>
          <p:cNvSpPr>
            <a:spLocks noGrp="1"/>
          </p:cNvSpPr>
          <p:nvPr>
            <p:ph idx="1"/>
          </p:nvPr>
        </p:nvSpPr>
        <p:spPr/>
        <p:txBody>
          <a:bodyPr/>
          <a:lstStyle/>
          <a:p>
            <a:r>
              <a:rPr lang="en-US" dirty="0"/>
              <a:t>use the </a:t>
            </a:r>
            <a:r>
              <a:rPr lang="en-US" i="1" dirty="0" err="1">
                <a:solidFill>
                  <a:srgbClr val="FF0000"/>
                </a:solidFill>
              </a:rPr>
              <a:t>mkfs</a:t>
            </a:r>
            <a:r>
              <a:rPr lang="en-US" i="1" dirty="0"/>
              <a:t> </a:t>
            </a:r>
            <a:r>
              <a:rPr lang="en-US" i="1" dirty="0" smtClean="0"/>
              <a:t>utility</a:t>
            </a:r>
          </a:p>
          <a:p>
            <a:r>
              <a:rPr lang="en-US" dirty="0"/>
              <a:t>To create an ext4 </a:t>
            </a:r>
            <a:r>
              <a:rPr lang="en-US" dirty="0" smtClean="0"/>
              <a:t>file </a:t>
            </a:r>
            <a:r>
              <a:rPr lang="en-US" dirty="0"/>
              <a:t>system, </a:t>
            </a:r>
            <a:r>
              <a:rPr lang="en-US" dirty="0" smtClean="0"/>
              <a:t>you use </a:t>
            </a:r>
            <a:r>
              <a:rPr lang="en-US" dirty="0"/>
              <a:t>the mkfs.ext4 </a:t>
            </a:r>
            <a:r>
              <a:rPr lang="en-US" dirty="0" smtClean="0"/>
              <a:t>command, </a:t>
            </a:r>
            <a:r>
              <a:rPr lang="en-US" dirty="0"/>
              <a:t>the command </a:t>
            </a:r>
            <a:endParaRPr lang="en-US" dirty="0" smtClean="0"/>
          </a:p>
          <a:p>
            <a:pPr>
              <a:buNone/>
            </a:pPr>
            <a:r>
              <a:rPr lang="en-US" dirty="0"/>
              <a:t> </a:t>
            </a:r>
            <a:r>
              <a:rPr lang="en-US" dirty="0" smtClean="0"/>
              <a:t>    </a:t>
            </a:r>
            <a:r>
              <a:rPr lang="en-US" dirty="0" err="1" smtClean="0">
                <a:solidFill>
                  <a:srgbClr val="FF0000"/>
                </a:solidFill>
              </a:rPr>
              <a:t>mkfs</a:t>
            </a:r>
            <a:r>
              <a:rPr lang="en-US" dirty="0" smtClean="0">
                <a:solidFill>
                  <a:srgbClr val="FF0000"/>
                </a:solidFill>
              </a:rPr>
              <a:t> </a:t>
            </a:r>
            <a:r>
              <a:rPr lang="en-US" dirty="0">
                <a:solidFill>
                  <a:srgbClr val="FF0000"/>
                </a:solidFill>
              </a:rPr>
              <a:t>-t </a:t>
            </a:r>
            <a:r>
              <a:rPr lang="en-US" dirty="0" smtClean="0">
                <a:solidFill>
                  <a:srgbClr val="FF0000"/>
                </a:solidFill>
              </a:rPr>
              <a:t>ext4</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b="1" dirty="0" smtClean="0"/>
              <a:t>Creating </a:t>
            </a:r>
            <a:r>
              <a:rPr lang="en-US" b="1" dirty="0"/>
              <a:t>a File System</a:t>
            </a:r>
            <a:endParaRPr lang="en-US" dirty="0"/>
          </a:p>
        </p:txBody>
      </p:sp>
      <p:sp>
        <p:nvSpPr>
          <p:cNvPr id="3" name="Content Placeholder 2"/>
          <p:cNvSpPr>
            <a:spLocks noGrp="1"/>
          </p:cNvSpPr>
          <p:nvPr>
            <p:ph idx="1"/>
          </p:nvPr>
        </p:nvSpPr>
        <p:spPr>
          <a:xfrm>
            <a:off x="304800" y="1200151"/>
            <a:ext cx="8382000" cy="3394472"/>
          </a:xfrm>
        </p:spPr>
        <p:txBody>
          <a:bodyPr>
            <a:normAutofit fontScale="85000" lnSpcReduction="20000"/>
          </a:bodyPr>
          <a:lstStyle/>
          <a:p>
            <a:r>
              <a:rPr lang="en-US" dirty="0"/>
              <a:t>Use the </a:t>
            </a:r>
            <a:r>
              <a:rPr lang="en-US" dirty="0" err="1">
                <a:solidFill>
                  <a:srgbClr val="FF0000"/>
                </a:solidFill>
              </a:rPr>
              <a:t>fdisk</a:t>
            </a:r>
            <a:r>
              <a:rPr lang="en-US" dirty="0">
                <a:solidFill>
                  <a:srgbClr val="FF0000"/>
                </a:solidFill>
              </a:rPr>
              <a:t> -</a:t>
            </a:r>
            <a:r>
              <a:rPr lang="en-US" dirty="0" err="1">
                <a:solidFill>
                  <a:srgbClr val="FF0000"/>
                </a:solidFill>
              </a:rPr>
              <a:t>cul</a:t>
            </a:r>
            <a:r>
              <a:rPr lang="en-US" dirty="0">
                <a:solidFill>
                  <a:srgbClr val="FF0000"/>
                </a:solidFill>
              </a:rPr>
              <a:t> </a:t>
            </a:r>
            <a:r>
              <a:rPr lang="en-US" dirty="0" smtClean="0">
                <a:solidFill>
                  <a:srgbClr val="FF0000"/>
                </a:solidFill>
              </a:rPr>
              <a:t> /</a:t>
            </a:r>
            <a:r>
              <a:rPr lang="en-US" dirty="0">
                <a:solidFill>
                  <a:srgbClr val="FF0000"/>
                </a:solidFill>
              </a:rPr>
              <a:t>dev/</a:t>
            </a:r>
            <a:r>
              <a:rPr lang="en-US" dirty="0" err="1">
                <a:solidFill>
                  <a:srgbClr val="FF0000"/>
                </a:solidFill>
              </a:rPr>
              <a:t>sdb</a:t>
            </a:r>
            <a:r>
              <a:rPr lang="en-US" dirty="0">
                <a:solidFill>
                  <a:srgbClr val="FF0000"/>
                </a:solidFill>
              </a:rPr>
              <a:t> </a:t>
            </a:r>
            <a:r>
              <a:rPr lang="en-US" dirty="0"/>
              <a:t>command to generate a list of all </a:t>
            </a:r>
            <a:r>
              <a:rPr lang="en-US" dirty="0" smtClean="0"/>
              <a:t>partitions </a:t>
            </a:r>
            <a:r>
              <a:rPr lang="en-US" dirty="0"/>
              <a:t>that </a:t>
            </a:r>
            <a:r>
              <a:rPr lang="en-US" dirty="0" smtClean="0"/>
              <a:t>currently exist </a:t>
            </a:r>
            <a:r>
              <a:rPr lang="en-US" dirty="0"/>
              <a:t>on the /dev/</a:t>
            </a:r>
            <a:r>
              <a:rPr lang="en-US" dirty="0" err="1"/>
              <a:t>sdb</a:t>
            </a:r>
            <a:r>
              <a:rPr lang="en-US" dirty="0"/>
              <a:t> device</a:t>
            </a:r>
            <a:r>
              <a:rPr lang="en-US" dirty="0" smtClean="0"/>
              <a:t>.</a:t>
            </a:r>
          </a:p>
          <a:p>
            <a:r>
              <a:rPr lang="en-US" dirty="0" smtClean="0"/>
              <a:t>Check  </a:t>
            </a:r>
            <a:r>
              <a:rPr lang="en-US" dirty="0"/>
              <a:t>there is </a:t>
            </a:r>
            <a:r>
              <a:rPr lang="en-US" dirty="0" smtClean="0"/>
              <a:t>nothing already </a:t>
            </a:r>
            <a:r>
              <a:rPr lang="en-US" dirty="0"/>
              <a:t>on the </a:t>
            </a:r>
            <a:r>
              <a:rPr lang="en-US" dirty="0" smtClean="0"/>
              <a:t>partition</a:t>
            </a:r>
          </a:p>
          <a:p>
            <a:r>
              <a:rPr lang="en-US" dirty="0"/>
              <a:t>use the command </a:t>
            </a:r>
            <a:r>
              <a:rPr lang="en-US" dirty="0">
                <a:solidFill>
                  <a:srgbClr val="FF0000"/>
                </a:solidFill>
              </a:rPr>
              <a:t>mount </a:t>
            </a:r>
            <a:r>
              <a:rPr lang="en-US" dirty="0" smtClean="0">
                <a:solidFill>
                  <a:srgbClr val="FF0000"/>
                </a:solidFill>
              </a:rPr>
              <a:t>  /dev/sdb1   </a:t>
            </a:r>
            <a:r>
              <a:rPr lang="en-US" dirty="0">
                <a:solidFill>
                  <a:srgbClr val="FF0000"/>
                </a:solidFill>
              </a:rPr>
              <a:t>/</a:t>
            </a:r>
            <a:r>
              <a:rPr lang="en-US" dirty="0" err="1">
                <a:solidFill>
                  <a:srgbClr val="FF0000"/>
                </a:solidFill>
              </a:rPr>
              <a:t>mnt</a:t>
            </a:r>
            <a:r>
              <a:rPr lang="en-US" dirty="0"/>
              <a:t>. </a:t>
            </a:r>
            <a:r>
              <a:rPr lang="en-US" dirty="0" smtClean="0"/>
              <a:t>If this </a:t>
            </a:r>
            <a:r>
              <a:rPr lang="en-US" dirty="0"/>
              <a:t>command fails, everything is </a:t>
            </a:r>
            <a:r>
              <a:rPr lang="en-US" dirty="0" smtClean="0"/>
              <a:t>good.</a:t>
            </a:r>
          </a:p>
          <a:p>
            <a:r>
              <a:rPr lang="en-US" dirty="0"/>
              <a:t>use </a:t>
            </a:r>
            <a:r>
              <a:rPr lang="en-US" dirty="0">
                <a:solidFill>
                  <a:srgbClr val="FF0000"/>
                </a:solidFill>
              </a:rPr>
              <a:t>mkfs.ext4 </a:t>
            </a:r>
            <a:r>
              <a:rPr lang="en-US" dirty="0" smtClean="0">
                <a:solidFill>
                  <a:srgbClr val="FF0000"/>
                </a:solidFill>
              </a:rPr>
              <a:t>  /</a:t>
            </a:r>
            <a:r>
              <a:rPr lang="en-US" dirty="0">
                <a:solidFill>
                  <a:srgbClr val="FF0000"/>
                </a:solidFill>
              </a:rPr>
              <a:t>dev/sdb1 </a:t>
            </a:r>
            <a:r>
              <a:rPr lang="en-US" dirty="0" smtClean="0"/>
              <a:t>to format </a:t>
            </a:r>
            <a:r>
              <a:rPr lang="en-US" dirty="0"/>
              <a:t>the sdb1 </a:t>
            </a:r>
            <a:r>
              <a:rPr lang="en-US" dirty="0" smtClean="0"/>
              <a:t>device</a:t>
            </a:r>
          </a:p>
          <a:p>
            <a:r>
              <a:rPr lang="en-US" dirty="0"/>
              <a:t>use </a:t>
            </a:r>
            <a:r>
              <a:rPr lang="en-US" dirty="0" smtClean="0">
                <a:solidFill>
                  <a:srgbClr val="FF0000"/>
                </a:solidFill>
              </a:rPr>
              <a:t>mount  </a:t>
            </a:r>
            <a:r>
              <a:rPr lang="en-US" dirty="0">
                <a:solidFill>
                  <a:srgbClr val="FF0000"/>
                </a:solidFill>
              </a:rPr>
              <a:t>/dev/sdb1 </a:t>
            </a:r>
            <a:r>
              <a:rPr lang="en-US" dirty="0" smtClean="0">
                <a:solidFill>
                  <a:srgbClr val="FF0000"/>
                </a:solidFill>
              </a:rPr>
              <a:t>  /</a:t>
            </a:r>
            <a:r>
              <a:rPr lang="en-US" dirty="0" err="1">
                <a:solidFill>
                  <a:srgbClr val="FF0000"/>
                </a:solidFill>
              </a:rPr>
              <a:t>mnt</a:t>
            </a:r>
            <a:r>
              <a:rPr lang="en-US" dirty="0">
                <a:solidFill>
                  <a:srgbClr val="FF0000"/>
                </a:solidFill>
              </a:rPr>
              <a:t> </a:t>
            </a:r>
            <a:r>
              <a:rPr lang="en-US" dirty="0"/>
              <a:t>to check that you can mount it.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lum bright="-16000" contrast="40000"/>
          </a:blip>
          <a:srcRect/>
          <a:stretch>
            <a:fillRect/>
          </a:stretch>
        </p:blipFill>
        <p:spPr bwMode="auto">
          <a:xfrm>
            <a:off x="533400" y="590549"/>
            <a:ext cx="4270241" cy="146060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lum bright="-16000" contrast="40000"/>
          </a:blip>
          <a:srcRect/>
          <a:stretch>
            <a:fillRect/>
          </a:stretch>
        </p:blipFill>
        <p:spPr bwMode="auto">
          <a:xfrm>
            <a:off x="533400" y="1581150"/>
            <a:ext cx="4883139"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File System Properties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tune2fs</a:t>
            </a:r>
            <a:r>
              <a:rPr lang="en-US" dirty="0"/>
              <a:t> </a:t>
            </a:r>
            <a:r>
              <a:rPr lang="en-US" dirty="0" smtClean="0"/>
              <a:t>-command </a:t>
            </a:r>
            <a:r>
              <a:rPr lang="en-US" dirty="0"/>
              <a:t>allows </a:t>
            </a:r>
            <a:r>
              <a:rPr lang="en-US" dirty="0" smtClean="0"/>
              <a:t>you to </a:t>
            </a:r>
            <a:r>
              <a:rPr lang="en-US" dirty="0"/>
              <a:t>change </a:t>
            </a:r>
            <a:r>
              <a:rPr lang="en-US" dirty="0" smtClean="0"/>
              <a:t>properties</a:t>
            </a:r>
          </a:p>
          <a:p>
            <a:r>
              <a:rPr lang="en-US" dirty="0" smtClean="0">
                <a:solidFill>
                  <a:srgbClr val="FF0000"/>
                </a:solidFill>
              </a:rPr>
              <a:t>Dumpe2fs</a:t>
            </a:r>
            <a:r>
              <a:rPr lang="en-US" dirty="0" smtClean="0"/>
              <a:t> - </a:t>
            </a:r>
            <a:r>
              <a:rPr lang="en-US" dirty="0"/>
              <a:t>you can check the properties that are currently </a:t>
            </a:r>
            <a:r>
              <a:rPr lang="en-US" dirty="0" smtClean="0"/>
              <a:t>in use.</a:t>
            </a:r>
          </a:p>
          <a:p>
            <a:r>
              <a:rPr lang="en-US" dirty="0"/>
              <a:t>The </a:t>
            </a:r>
            <a:r>
              <a:rPr lang="en-US" dirty="0" err="1">
                <a:solidFill>
                  <a:srgbClr val="FF0000"/>
                </a:solidFill>
              </a:rPr>
              <a:t>fsck</a:t>
            </a:r>
            <a:r>
              <a:rPr lang="en-US" dirty="0">
                <a:solidFill>
                  <a:srgbClr val="FF0000"/>
                </a:solidFill>
              </a:rPr>
              <a:t> </a:t>
            </a:r>
            <a:r>
              <a:rPr lang="en-US" dirty="0"/>
              <a:t>command has a few useful options. </a:t>
            </a:r>
            <a:r>
              <a:rPr lang="en-US" dirty="0" smtClean="0"/>
              <a:t>With the </a:t>
            </a:r>
            <a:r>
              <a:rPr lang="en-US" dirty="0">
                <a:solidFill>
                  <a:srgbClr val="FF0000"/>
                </a:solidFill>
              </a:rPr>
              <a:t>-p</a:t>
            </a:r>
            <a:r>
              <a:rPr lang="en-US" dirty="0"/>
              <a:t> option, which </a:t>
            </a:r>
            <a:r>
              <a:rPr lang="en-US" dirty="0" smtClean="0"/>
              <a:t>attempts to </a:t>
            </a:r>
            <a:r>
              <a:rPr lang="en-US" dirty="0"/>
              <a:t>perform an automatic repair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a:t>Ext file system </a:t>
            </a:r>
            <a:r>
              <a:rPr lang="en-US" dirty="0" smtClean="0"/>
              <a:t>properties</a:t>
            </a:r>
            <a:endParaRPr lang="en-US" dirty="0"/>
          </a:p>
        </p:txBody>
      </p:sp>
      <p:graphicFrame>
        <p:nvGraphicFramePr>
          <p:cNvPr id="4" name="Content Placeholder 3"/>
          <p:cNvGraphicFramePr>
            <a:graphicFrameLocks noGrp="1"/>
          </p:cNvGraphicFramePr>
          <p:nvPr>
            <p:ph idx="1"/>
          </p:nvPr>
        </p:nvGraphicFramePr>
        <p:xfrm>
          <a:off x="533400" y="1581150"/>
          <a:ext cx="8229600" cy="2850727"/>
        </p:xfrm>
        <a:graphic>
          <a:graphicData uri="http://schemas.openxmlformats.org/drawingml/2006/table">
            <a:tbl>
              <a:tblPr firstRow="1" bandRow="1">
                <a:tableStyleId>{68D230F3-CF80-4859-8CE7-A43EE81993B5}</a:tableStyleId>
              </a:tblPr>
              <a:tblGrid>
                <a:gridCol w="914400"/>
                <a:gridCol w="2971800"/>
                <a:gridCol w="4343400"/>
              </a:tblGrid>
              <a:tr h="313267">
                <a:tc>
                  <a:txBody>
                    <a:bodyPr/>
                    <a:lstStyle/>
                    <a:p>
                      <a:r>
                        <a:rPr lang="en-US" sz="1400" dirty="0" err="1" smtClean="0"/>
                        <a:t>S.No</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Property</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Use</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0333">
                <a:tc>
                  <a:txBody>
                    <a:bodyPr/>
                    <a:lstStyle/>
                    <a:p>
                      <a:r>
                        <a:rPr lang="en-US" sz="1800" dirty="0" smtClean="0"/>
                        <a:t>1</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-c </a:t>
                      </a:r>
                      <a:r>
                        <a:rPr lang="en-US" sz="1800" kern="1200" baseline="0" dirty="0" err="1" smtClean="0"/>
                        <a:t>max_mounts_count</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to force a periodic check is by setting the maximum mount count</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67">
                <a:tc>
                  <a:txBody>
                    <a:bodyPr/>
                    <a:lstStyle/>
                    <a:p>
                      <a:r>
                        <a:rPr lang="en-US" sz="1800" dirty="0" smtClean="0"/>
                        <a:t>2</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a:t>
                      </a:r>
                      <a:r>
                        <a:rPr lang="en-US" sz="1800" kern="1200" baseline="0" dirty="0" err="1" smtClean="0"/>
                        <a:t>i</a:t>
                      </a:r>
                      <a:r>
                        <a:rPr lang="en-US" sz="1800" kern="1200" baseline="0" dirty="0" smtClean="0"/>
                        <a:t>  interval</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Setting a maximum mount count</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0333">
                <a:tc>
                  <a:txBody>
                    <a:bodyPr/>
                    <a:lstStyle/>
                    <a:p>
                      <a:r>
                        <a:rPr lang="en-US" sz="1800" dirty="0" smtClean="0"/>
                        <a:t>3</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-m </a:t>
                      </a:r>
                      <a:r>
                        <a:rPr lang="en-US" sz="1800" kern="1200" baseline="0" dirty="0" err="1" smtClean="0"/>
                        <a:t>reserved_blocks_percent</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By default, 5 percent of an Ext file system is reserved for the user root</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0333">
                <a:tc>
                  <a:txBody>
                    <a:bodyPr/>
                    <a:lstStyle/>
                    <a:p>
                      <a:r>
                        <a:rPr lang="en-US" sz="1800" dirty="0" smtClean="0"/>
                        <a:t>4</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-L </a:t>
                      </a:r>
                      <a:r>
                        <a:rPr lang="en-US" sz="1800" kern="1200" baseline="0" dirty="0" err="1" smtClean="0"/>
                        <a:t>volume_label</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You can create a file system label, which is a name that is in the file system.</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67">
                <a:tc>
                  <a:txBody>
                    <a:bodyPr/>
                    <a:lstStyle/>
                    <a:p>
                      <a:r>
                        <a:rPr lang="en-US" sz="1800" dirty="0" smtClean="0"/>
                        <a:t>5</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-o </a:t>
                      </a:r>
                      <a:r>
                        <a:rPr lang="en-US" sz="1800" kern="1200" baseline="0" dirty="0" err="1" smtClean="0"/>
                        <a:t>mount_options</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t>-o option-name</a:t>
                      </a:r>
                      <a:endParaRPr lang="en-US" sz="18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lum bright="-18000" contrast="21000"/>
          </a:blip>
          <a:srcRect/>
          <a:stretch>
            <a:fillRect/>
          </a:stretch>
        </p:blipFill>
        <p:spPr bwMode="auto">
          <a:xfrm>
            <a:off x="533400" y="3076575"/>
            <a:ext cx="2933700" cy="2066925"/>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3">
            <a:lum bright="-18000" contrast="21000"/>
          </a:blip>
          <a:srcRect/>
          <a:stretch>
            <a:fillRect/>
          </a:stretch>
        </p:blipFill>
        <p:spPr bwMode="auto">
          <a:xfrm>
            <a:off x="533400" y="133350"/>
            <a:ext cx="5854086" cy="3048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b="1" dirty="0" smtClean="0"/>
              <a:t>Setting a File System Label</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352550"/>
            <a:ext cx="7848600" cy="2743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1066800"/>
          </a:xfrm>
          <a:solidFill>
            <a:srgbClr val="FFDC6D"/>
          </a:solidFill>
        </p:spPr>
        <p:txBody>
          <a:bodyPr>
            <a:noAutofit/>
          </a:bodyPr>
          <a:lstStyle/>
          <a:p>
            <a:r>
              <a:rPr lang="en-US" sz="3200" dirty="0"/>
              <a:t>Mounting File Systems Automatically</a:t>
            </a:r>
            <a:br>
              <a:rPr lang="en-US" sz="3200" dirty="0"/>
            </a:br>
            <a:r>
              <a:rPr lang="en-US" sz="3200" dirty="0"/>
              <a:t>through </a:t>
            </a:r>
            <a:r>
              <a:rPr lang="en-US" sz="3200" dirty="0" err="1"/>
              <a:t>fstab</a:t>
            </a:r>
            <a:endParaRPr lang="en-US" sz="3200" dirty="0"/>
          </a:p>
        </p:txBody>
      </p:sp>
      <p:pic>
        <p:nvPicPr>
          <p:cNvPr id="6146" name="Picture 2"/>
          <p:cNvPicPr>
            <a:picLocks noGrp="1" noChangeAspect="1" noChangeArrowheads="1"/>
          </p:cNvPicPr>
          <p:nvPr>
            <p:ph idx="1"/>
          </p:nvPr>
        </p:nvPicPr>
        <p:blipFill>
          <a:blip r:embed="rId2">
            <a:lum bright="-17000" contrast="21000"/>
          </a:blip>
          <a:srcRect/>
          <a:stretch>
            <a:fillRect/>
          </a:stretch>
        </p:blipFill>
        <p:spPr bwMode="auto">
          <a:xfrm>
            <a:off x="690644" y="1200151"/>
            <a:ext cx="7762712" cy="3394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90550"/>
            <a:ext cx="8229600" cy="4004073"/>
          </a:xfrm>
        </p:spPr>
        <p:txBody>
          <a:bodyPr>
            <a:normAutofit fontScale="55000" lnSpcReduction="20000"/>
          </a:bodyPr>
          <a:lstStyle/>
          <a:p>
            <a:r>
              <a:rPr lang="en-US" dirty="0"/>
              <a:t>The /etc/</a:t>
            </a:r>
            <a:r>
              <a:rPr lang="en-US" dirty="0" err="1"/>
              <a:t>fstab</a:t>
            </a:r>
            <a:r>
              <a:rPr lang="en-US" dirty="0"/>
              <a:t> </a:t>
            </a:r>
            <a:r>
              <a:rPr lang="en-US" dirty="0" smtClean="0"/>
              <a:t>file </a:t>
            </a:r>
            <a:r>
              <a:rPr lang="en-US" dirty="0"/>
              <a:t>is used to mount two different kinds of devices</a:t>
            </a:r>
            <a:r>
              <a:rPr lang="en-US" dirty="0" smtClean="0"/>
              <a:t>:</a:t>
            </a:r>
          </a:p>
          <a:p>
            <a:r>
              <a:rPr lang="en-US" dirty="0" smtClean="0"/>
              <a:t> </a:t>
            </a:r>
            <a:r>
              <a:rPr lang="en-US" dirty="0"/>
              <a:t>you can mount </a:t>
            </a:r>
            <a:r>
              <a:rPr lang="en-US" dirty="0" smtClean="0">
                <a:solidFill>
                  <a:srgbClr val="FF0000"/>
                </a:solidFill>
              </a:rPr>
              <a:t>file systems  </a:t>
            </a:r>
            <a:r>
              <a:rPr lang="en-US" dirty="0" smtClean="0"/>
              <a:t>and </a:t>
            </a:r>
            <a:r>
              <a:rPr lang="en-US" dirty="0">
                <a:solidFill>
                  <a:srgbClr val="FF0000"/>
                </a:solidFill>
              </a:rPr>
              <a:t>system </a:t>
            </a:r>
            <a:r>
              <a:rPr lang="en-US" dirty="0" smtClean="0">
                <a:solidFill>
                  <a:srgbClr val="FF0000"/>
                </a:solidFill>
              </a:rPr>
              <a:t>devices</a:t>
            </a:r>
          </a:p>
          <a:p>
            <a:endParaRPr lang="en-US" dirty="0" smtClean="0">
              <a:solidFill>
                <a:srgbClr val="FF0000"/>
              </a:solidFill>
            </a:endParaRPr>
          </a:p>
          <a:p>
            <a:pPr>
              <a:buNone/>
            </a:pPr>
            <a:r>
              <a:rPr lang="en-US" dirty="0"/>
              <a:t>To specify how the mounts should be performed, six different columns are used</a:t>
            </a:r>
            <a:r>
              <a:rPr lang="en-US" dirty="0" smtClean="0"/>
              <a:t>:</a:t>
            </a:r>
          </a:p>
          <a:p>
            <a:pPr>
              <a:buNone/>
            </a:pPr>
            <a:endParaRPr lang="en-US" dirty="0"/>
          </a:p>
          <a:p>
            <a:pPr>
              <a:buFont typeface="Wingdings" pitchFamily="2" charset="2"/>
              <a:buChar char="§"/>
            </a:pPr>
            <a:r>
              <a:rPr lang="en-US" dirty="0" smtClean="0"/>
              <a:t> </a:t>
            </a:r>
            <a:r>
              <a:rPr lang="en-US" dirty="0"/>
              <a:t>The name of the device to be mounted.</a:t>
            </a:r>
          </a:p>
          <a:p>
            <a:pPr>
              <a:buFont typeface="Wingdings" pitchFamily="2" charset="2"/>
              <a:buChar char="§"/>
            </a:pPr>
            <a:r>
              <a:rPr lang="en-US" dirty="0" smtClean="0"/>
              <a:t>The </a:t>
            </a:r>
            <a:r>
              <a:rPr lang="en-US" dirty="0"/>
              <a:t>directory where this device should be mounted.</a:t>
            </a:r>
          </a:p>
          <a:p>
            <a:pPr>
              <a:buFont typeface="Wingdings" pitchFamily="2" charset="2"/>
              <a:buChar char="§"/>
            </a:pPr>
            <a:r>
              <a:rPr lang="en-US" dirty="0" smtClean="0"/>
              <a:t>The </a:t>
            </a:r>
            <a:r>
              <a:rPr lang="en-US" dirty="0"/>
              <a:t>file system that should be used to mount the device.</a:t>
            </a:r>
          </a:p>
          <a:p>
            <a:pPr>
              <a:buFont typeface="Wingdings" pitchFamily="2" charset="2"/>
              <a:buChar char="§"/>
            </a:pPr>
            <a:r>
              <a:rPr lang="en-US" dirty="0" smtClean="0"/>
              <a:t>Specific </a:t>
            </a:r>
            <a:r>
              <a:rPr lang="en-US" dirty="0"/>
              <a:t>mount options: use defaults if you want to perform the mount without </a:t>
            </a:r>
            <a:r>
              <a:rPr lang="en-US" dirty="0" smtClean="0"/>
              <a:t>any specific </a:t>
            </a:r>
            <a:r>
              <a:rPr lang="en-US" dirty="0"/>
              <a:t>options.</a:t>
            </a:r>
          </a:p>
          <a:p>
            <a:pPr>
              <a:buFont typeface="Wingdings" pitchFamily="2" charset="2"/>
              <a:buChar char="§"/>
            </a:pPr>
            <a:r>
              <a:rPr lang="en-US" dirty="0" smtClean="0"/>
              <a:t> </a:t>
            </a:r>
            <a:r>
              <a:rPr lang="en-US" dirty="0"/>
              <a:t>Dump support: use 1 if you want the dump backup utility to be able to make a </a:t>
            </a:r>
            <a:r>
              <a:rPr lang="en-US" dirty="0" smtClean="0"/>
              <a:t>backup of </a:t>
            </a:r>
            <a:r>
              <a:rPr lang="en-US" dirty="0"/>
              <a:t>this device, and use 0 if you don’t. </a:t>
            </a:r>
            <a:endParaRPr lang="en-US" dirty="0" smtClean="0"/>
          </a:p>
          <a:p>
            <a:pPr>
              <a:buFont typeface="Wingdings" pitchFamily="2" charset="2"/>
              <a:buChar char="§"/>
            </a:pPr>
            <a:r>
              <a:rPr lang="en-US" dirty="0" smtClean="0"/>
              <a:t> </a:t>
            </a:r>
            <a:r>
              <a:rPr lang="en-US" dirty="0" err="1"/>
              <a:t>fsck</a:t>
            </a:r>
            <a:r>
              <a:rPr lang="en-US" dirty="0"/>
              <a:t> support: use 0 if you </a:t>
            </a:r>
            <a:r>
              <a:rPr lang="en-US" dirty="0" smtClean="0"/>
              <a:t>want the file </a:t>
            </a:r>
            <a:r>
              <a:rPr lang="en-US" dirty="0"/>
              <a:t>system to be checked automatically </a:t>
            </a:r>
            <a:r>
              <a:rPr lang="en-US" dirty="0" smtClean="0"/>
              <a:t>while booting</a:t>
            </a:r>
            <a:r>
              <a:rPr lang="en-US" dirty="0"/>
              <a:t>. Use 1 for the root file system</a:t>
            </a:r>
            <a:r>
              <a:rPr lang="en-US" dirty="0" smtClean="0"/>
              <a:t>.. </a:t>
            </a:r>
            <a:r>
              <a:rPr lang="en-US" dirty="0"/>
              <a:t>Use 2 for all other file systems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dirty="0"/>
              <a:t>Red Hat Enterprise Linux partitions are </a:t>
            </a:r>
            <a:r>
              <a:rPr lang="en-US" dirty="0" smtClean="0"/>
              <a:t>normally mounted </a:t>
            </a:r>
            <a:r>
              <a:rPr lang="en-US" dirty="0"/>
              <a:t>by using the UUID that is assigned to every partition. </a:t>
            </a:r>
            <a:endParaRPr lang="en-US" dirty="0" smtClean="0"/>
          </a:p>
          <a:p>
            <a:r>
              <a:rPr lang="en-US" dirty="0" smtClean="0"/>
              <a:t>To find </a:t>
            </a:r>
            <a:r>
              <a:rPr lang="en-US" dirty="0"/>
              <a:t>out the UUIDs </a:t>
            </a:r>
            <a:r>
              <a:rPr lang="en-US" dirty="0" smtClean="0"/>
              <a:t>of the </a:t>
            </a:r>
            <a:r>
              <a:rPr lang="en-US" dirty="0"/>
              <a:t>devices on your server, you can use the </a:t>
            </a:r>
            <a:r>
              <a:rPr lang="en-US" dirty="0" err="1">
                <a:solidFill>
                  <a:srgbClr val="FF0000"/>
                </a:solidFill>
              </a:rPr>
              <a:t>blkid</a:t>
            </a:r>
            <a:r>
              <a:rPr lang="en-US" dirty="0"/>
              <a:t> command</a:t>
            </a: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04800" y="285750"/>
            <a:ext cx="8305799" cy="47608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304800" y="1200150"/>
            <a:ext cx="8191500" cy="222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a:t>Working with Logical Volumes</a:t>
            </a:r>
          </a:p>
        </p:txBody>
      </p:sp>
      <p:sp>
        <p:nvSpPr>
          <p:cNvPr id="3" name="Content Placeholder 2"/>
          <p:cNvSpPr>
            <a:spLocks noGrp="1"/>
          </p:cNvSpPr>
          <p:nvPr>
            <p:ph idx="1"/>
          </p:nvPr>
        </p:nvSpPr>
        <p:spPr/>
        <p:txBody>
          <a:bodyPr>
            <a:normAutofit fontScale="85000" lnSpcReduction="20000"/>
          </a:bodyPr>
          <a:lstStyle/>
          <a:p>
            <a:pPr>
              <a:buNone/>
            </a:pPr>
            <a:r>
              <a:rPr lang="en-US" b="1" dirty="0"/>
              <a:t>Creating Logical </a:t>
            </a:r>
            <a:r>
              <a:rPr lang="en-US" b="1" dirty="0" smtClean="0"/>
              <a:t>Volumes</a:t>
            </a:r>
          </a:p>
          <a:p>
            <a:r>
              <a:rPr lang="en-US" dirty="0"/>
              <a:t>To create logical volumes, you </a:t>
            </a:r>
            <a:r>
              <a:rPr lang="en-US" dirty="0" smtClean="0"/>
              <a:t>set up </a:t>
            </a:r>
            <a:r>
              <a:rPr lang="en-US" dirty="0"/>
              <a:t>three different </a:t>
            </a:r>
            <a:r>
              <a:rPr lang="en-US" dirty="0" smtClean="0"/>
              <a:t>parts</a:t>
            </a:r>
          </a:p>
          <a:p>
            <a:r>
              <a:rPr lang="en-US" b="1" dirty="0"/>
              <a:t>physical volume (PV</a:t>
            </a:r>
            <a:r>
              <a:rPr lang="en-US" b="1" dirty="0" smtClean="0"/>
              <a:t>).-</a:t>
            </a:r>
            <a:r>
              <a:rPr lang="en-US" dirty="0" smtClean="0"/>
              <a:t>The </a:t>
            </a:r>
            <a:r>
              <a:rPr lang="en-US" i="1" dirty="0"/>
              <a:t>physical volume is the actual storage device you want to use </a:t>
            </a:r>
            <a:r>
              <a:rPr lang="en-US" i="1" dirty="0" smtClean="0"/>
              <a:t>in </a:t>
            </a:r>
            <a:r>
              <a:rPr lang="en-US" dirty="0" smtClean="0"/>
              <a:t>your </a:t>
            </a:r>
            <a:r>
              <a:rPr lang="en-US" dirty="0"/>
              <a:t>LVM </a:t>
            </a:r>
            <a:r>
              <a:rPr lang="en-US" dirty="0" smtClean="0"/>
              <a:t>configuration ,</a:t>
            </a:r>
            <a:r>
              <a:rPr lang="en-US" dirty="0"/>
              <a:t> use </a:t>
            </a:r>
            <a:r>
              <a:rPr lang="en-US" dirty="0" err="1" smtClean="0">
                <a:solidFill>
                  <a:srgbClr val="FF0000"/>
                </a:solidFill>
              </a:rPr>
              <a:t>pvcreate</a:t>
            </a:r>
            <a:endParaRPr lang="en-US" dirty="0" smtClean="0">
              <a:solidFill>
                <a:srgbClr val="FF0000"/>
              </a:solidFill>
            </a:endParaRPr>
          </a:p>
          <a:p>
            <a:r>
              <a:rPr lang="en-US" b="1" dirty="0"/>
              <a:t>volume group (VG). </a:t>
            </a:r>
            <a:r>
              <a:rPr lang="en-US" b="1" dirty="0" smtClean="0"/>
              <a:t>-</a:t>
            </a:r>
            <a:r>
              <a:rPr lang="en-US" dirty="0" smtClean="0"/>
              <a:t>The </a:t>
            </a:r>
            <a:r>
              <a:rPr lang="en-US" i="1" dirty="0"/>
              <a:t>volume group is the </a:t>
            </a:r>
            <a:r>
              <a:rPr lang="en-US" i="1" dirty="0" smtClean="0"/>
              <a:t>collection </a:t>
            </a:r>
            <a:r>
              <a:rPr lang="en-US" dirty="0" smtClean="0"/>
              <a:t>of </a:t>
            </a:r>
            <a:r>
              <a:rPr lang="en-US" dirty="0"/>
              <a:t>all the storage devices you want to use in an LVM </a:t>
            </a:r>
            <a:r>
              <a:rPr lang="en-US" dirty="0" smtClean="0"/>
              <a:t>configuration,</a:t>
            </a:r>
            <a:r>
              <a:rPr lang="en-US" dirty="0"/>
              <a:t> use </a:t>
            </a:r>
            <a:r>
              <a:rPr lang="en-US" dirty="0" smtClean="0"/>
              <a:t> </a:t>
            </a:r>
            <a:r>
              <a:rPr lang="en-US" dirty="0" err="1">
                <a:solidFill>
                  <a:srgbClr val="FF0000"/>
                </a:solidFill>
              </a:rPr>
              <a:t>vgcreate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Creating </a:t>
            </a:r>
            <a:r>
              <a:rPr lang="en-US" b="1" dirty="0"/>
              <a:t>the LVM </a:t>
            </a:r>
            <a:r>
              <a:rPr lang="en-US" b="1" dirty="0" smtClean="0"/>
              <a:t>volumes-</a:t>
            </a:r>
            <a:r>
              <a:rPr lang="en-US" dirty="0"/>
              <a:t>use </a:t>
            </a:r>
            <a:r>
              <a:rPr lang="en-US" dirty="0" smtClean="0"/>
              <a:t>the </a:t>
            </a:r>
            <a:r>
              <a:rPr lang="en-US" dirty="0" err="1" smtClean="0">
                <a:solidFill>
                  <a:srgbClr val="FF0000"/>
                </a:solidFill>
              </a:rPr>
              <a:t>lvcreate</a:t>
            </a:r>
            <a:r>
              <a:rPr lang="en-US" dirty="0" smtClean="0">
                <a:solidFill>
                  <a:srgbClr val="FF0000"/>
                </a:solidFill>
              </a:rPr>
              <a:t> </a:t>
            </a:r>
            <a:r>
              <a:rPr lang="en-US" dirty="0" smtClean="0"/>
              <a:t>command</a:t>
            </a:r>
          </a:p>
          <a:p>
            <a:r>
              <a:rPr lang="en-US" dirty="0" err="1" smtClean="0">
                <a:solidFill>
                  <a:srgbClr val="FF0000"/>
                </a:solidFill>
              </a:rPr>
              <a:t>lvcreate</a:t>
            </a:r>
            <a:r>
              <a:rPr lang="en-US" dirty="0" smtClean="0">
                <a:solidFill>
                  <a:srgbClr val="FF0000"/>
                </a:solidFill>
              </a:rPr>
              <a:t> </a:t>
            </a:r>
            <a:r>
              <a:rPr lang="en-US" dirty="0">
                <a:solidFill>
                  <a:srgbClr val="FF0000"/>
                </a:solidFill>
              </a:rPr>
              <a:t>-n </a:t>
            </a:r>
            <a:r>
              <a:rPr lang="en-US" dirty="0" err="1">
                <a:solidFill>
                  <a:srgbClr val="FF0000"/>
                </a:solidFill>
              </a:rPr>
              <a:t>myvol</a:t>
            </a:r>
            <a:r>
              <a:rPr lang="en-US" dirty="0">
                <a:solidFill>
                  <a:srgbClr val="FF0000"/>
                </a:solidFill>
              </a:rPr>
              <a:t> -L 100M </a:t>
            </a:r>
            <a:r>
              <a:rPr lang="en-US" dirty="0" err="1" smtClean="0">
                <a:solidFill>
                  <a:srgbClr val="FF0000"/>
                </a:solidFill>
              </a:rPr>
              <a:t>mygroup</a:t>
            </a:r>
            <a:r>
              <a:rPr lang="en-US" dirty="0" smtClean="0">
                <a:solidFill>
                  <a:srgbClr val="FF0000"/>
                </a:solidFill>
              </a:rPr>
              <a:t> </a:t>
            </a:r>
            <a:r>
              <a:rPr lang="en-US" dirty="0" smtClean="0"/>
              <a:t>, </a:t>
            </a:r>
            <a:r>
              <a:rPr lang="en-US" dirty="0"/>
              <a:t>which creates a </a:t>
            </a:r>
            <a:r>
              <a:rPr lang="en-US" dirty="0" smtClean="0"/>
              <a:t>100MB volume </a:t>
            </a:r>
            <a:r>
              <a:rPr lang="en-US" dirty="0"/>
              <a:t>in the group </a:t>
            </a:r>
            <a:r>
              <a:rPr lang="en-US" dirty="0" err="1"/>
              <a:t>mygroup</a:t>
            </a:r>
            <a:r>
              <a:rPr lang="en-US" dirty="0"/>
              <a:t>.</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38200" y="133349"/>
            <a:ext cx="7239000" cy="1371601"/>
          </a:xfrm>
          <a:prstGeom prst="rect">
            <a:avLst/>
          </a:prstGeom>
          <a:noFill/>
          <a:ln w="9525">
            <a:solidFill>
              <a:schemeClr val="accent1">
                <a:shade val="50000"/>
              </a:schemeClr>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800" y="1733550"/>
            <a:ext cx="4781550" cy="2695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172075" y="3286125"/>
            <a:ext cx="3971925" cy="1857375"/>
          </a:xfrm>
          <a:prstGeom prst="rect">
            <a:avLst/>
          </a:prstGeom>
          <a:noFill/>
          <a:ln w="9525">
            <a:noFill/>
            <a:miter lim="800000"/>
            <a:headEnd/>
            <a:tailEnd/>
          </a:ln>
          <a:effectLst/>
        </p:spPr>
      </p:pic>
      <p:sp>
        <p:nvSpPr>
          <p:cNvPr id="7" name="Right Arrow 6"/>
          <p:cNvSpPr/>
          <p:nvPr/>
        </p:nvSpPr>
        <p:spPr>
          <a:xfrm flipV="1">
            <a:off x="3657600" y="4019550"/>
            <a:ext cx="1219200" cy="76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8229600" cy="857250"/>
          </a:xfrm>
          <a:solidFill>
            <a:srgbClr val="FFDC6D"/>
          </a:solidFill>
        </p:spPr>
        <p:txBody>
          <a:bodyPr/>
          <a:lstStyle/>
          <a:p>
            <a:r>
              <a:rPr lang="en-US" dirty="0" smtClean="0"/>
              <a:t>Creating </a:t>
            </a:r>
            <a:r>
              <a:rPr lang="en-US" dirty="0"/>
              <a:t>LVM Logical Volumes</a:t>
            </a:r>
          </a:p>
        </p:txBody>
      </p:sp>
      <p:sp>
        <p:nvSpPr>
          <p:cNvPr id="3" name="Content Placeholder 2"/>
          <p:cNvSpPr>
            <a:spLocks noGrp="1"/>
          </p:cNvSpPr>
          <p:nvPr>
            <p:ph idx="1"/>
          </p:nvPr>
        </p:nvSpPr>
        <p:spPr/>
        <p:txBody>
          <a:bodyPr/>
          <a:lstStyle/>
          <a:p>
            <a:r>
              <a:rPr lang="en-US" sz="2800" dirty="0"/>
              <a:t>From a root shell, type </a:t>
            </a:r>
            <a:r>
              <a:rPr lang="en-US" sz="2800" dirty="0" err="1">
                <a:solidFill>
                  <a:srgbClr val="FF0000"/>
                </a:solidFill>
              </a:rPr>
              <a:t>fdisk</a:t>
            </a:r>
            <a:r>
              <a:rPr lang="en-US" sz="2800" dirty="0">
                <a:solidFill>
                  <a:srgbClr val="FF0000"/>
                </a:solidFill>
              </a:rPr>
              <a:t> -</a:t>
            </a:r>
            <a:r>
              <a:rPr lang="en-US" sz="2800" dirty="0" err="1">
                <a:solidFill>
                  <a:srgbClr val="FF0000"/>
                </a:solidFill>
              </a:rPr>
              <a:t>cul</a:t>
            </a:r>
            <a:r>
              <a:rPr lang="en-US" sz="2800" dirty="0">
                <a:solidFill>
                  <a:srgbClr val="FF0000"/>
                </a:solidFill>
              </a:rPr>
              <a:t> /dev/</a:t>
            </a:r>
            <a:r>
              <a:rPr lang="en-US" sz="2800" dirty="0" err="1">
                <a:solidFill>
                  <a:srgbClr val="FF0000"/>
                </a:solidFill>
              </a:rPr>
              <a:t>sdb</a:t>
            </a:r>
            <a:r>
              <a:rPr lang="en-US" sz="2800" dirty="0"/>
              <a:t>. This should show the </a:t>
            </a:r>
            <a:r>
              <a:rPr lang="en-US" sz="2800" dirty="0" smtClean="0"/>
              <a:t>current partitioning </a:t>
            </a:r>
            <a:r>
              <a:rPr lang="en-US" sz="2800" dirty="0"/>
              <a:t>of /</a:t>
            </a:r>
            <a:r>
              <a:rPr lang="en-US" sz="2800" dirty="0" smtClean="0"/>
              <a:t>dev/</a:t>
            </a:r>
            <a:r>
              <a:rPr lang="en-US" sz="2800" dirty="0" err="1" smtClean="0"/>
              <a:t>sdb</a:t>
            </a:r>
            <a:endParaRPr lang="en-US" sz="2800" dirty="0" smtClean="0"/>
          </a:p>
          <a:p>
            <a:endParaRPr lang="en-US" dirty="0"/>
          </a:p>
        </p:txBody>
      </p:sp>
      <p:pic>
        <p:nvPicPr>
          <p:cNvPr id="8195" name="Picture 3"/>
          <p:cNvPicPr>
            <a:picLocks noChangeAspect="1" noChangeArrowheads="1"/>
          </p:cNvPicPr>
          <p:nvPr/>
        </p:nvPicPr>
        <p:blipFill>
          <a:blip r:embed="rId2">
            <a:lum bright="-25000" contrast="23000"/>
          </a:blip>
          <a:srcRect/>
          <a:stretch>
            <a:fillRect/>
          </a:stretch>
        </p:blipFill>
        <p:spPr bwMode="auto">
          <a:xfrm>
            <a:off x="838200" y="2457450"/>
            <a:ext cx="7391400" cy="2443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lum bright="-35000" contrast="46000"/>
          </a:blip>
          <a:srcRect/>
          <a:stretch>
            <a:fillRect/>
          </a:stretch>
        </p:blipFill>
        <p:spPr bwMode="auto">
          <a:xfrm>
            <a:off x="533400" y="1123950"/>
            <a:ext cx="79248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lum bright="-17000" contrast="15000"/>
          </a:blip>
          <a:srcRect/>
          <a:stretch>
            <a:fillRect/>
          </a:stretch>
        </p:blipFill>
        <p:spPr bwMode="auto">
          <a:xfrm>
            <a:off x="762000" y="438150"/>
            <a:ext cx="78486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Use </a:t>
            </a:r>
            <a:r>
              <a:rPr lang="en-US" b="1" dirty="0" err="1" smtClean="0">
                <a:solidFill>
                  <a:srgbClr val="FF0000"/>
                </a:solidFill>
              </a:rPr>
              <a:t>pvcreate</a:t>
            </a:r>
            <a:r>
              <a:rPr lang="en-US" b="1" dirty="0" smtClean="0">
                <a:solidFill>
                  <a:srgbClr val="FF0000"/>
                </a:solidFill>
              </a:rPr>
              <a:t> </a:t>
            </a:r>
            <a:r>
              <a:rPr lang="en-US" b="1" dirty="0">
                <a:solidFill>
                  <a:srgbClr val="FF0000"/>
                </a:solidFill>
              </a:rPr>
              <a:t>/dev/</a:t>
            </a:r>
            <a:r>
              <a:rPr lang="en-US" b="1" dirty="0" err="1">
                <a:solidFill>
                  <a:srgbClr val="FF0000"/>
                </a:solidFill>
              </a:rPr>
              <a:t>sdb</a:t>
            </a:r>
            <a:r>
              <a:rPr lang="en-US" b="1" dirty="0">
                <a:solidFill>
                  <a:srgbClr val="FF0000"/>
                </a:solidFill>
              </a:rPr>
              <a:t> </a:t>
            </a:r>
            <a:r>
              <a:rPr lang="en-US" dirty="0"/>
              <a:t>to </a:t>
            </a:r>
            <a:r>
              <a:rPr lang="en-US" dirty="0" smtClean="0"/>
              <a:t>convert </a:t>
            </a:r>
            <a:r>
              <a:rPr lang="en-US" dirty="0"/>
              <a:t>it into an LVM physical </a:t>
            </a:r>
            <a:r>
              <a:rPr lang="en-US" dirty="0" smtClean="0"/>
              <a:t>volume.</a:t>
            </a:r>
          </a:p>
          <a:p>
            <a:r>
              <a:rPr lang="en-US" dirty="0"/>
              <a:t>To create a volume </a:t>
            </a:r>
            <a:r>
              <a:rPr lang="en-US" dirty="0" smtClean="0"/>
              <a:t>group </a:t>
            </a:r>
            <a:r>
              <a:rPr lang="en-US" dirty="0"/>
              <a:t>use the command </a:t>
            </a:r>
            <a:r>
              <a:rPr lang="en-US" b="1" dirty="0" err="1">
                <a:solidFill>
                  <a:srgbClr val="FF0000"/>
                </a:solidFill>
              </a:rPr>
              <a:t>vgcreate</a:t>
            </a:r>
            <a:r>
              <a:rPr lang="en-US" b="1" dirty="0">
                <a:solidFill>
                  <a:srgbClr val="FF0000"/>
                </a:solidFill>
              </a:rPr>
              <a:t> </a:t>
            </a:r>
            <a:r>
              <a:rPr lang="en-US" b="1" dirty="0" err="1">
                <a:solidFill>
                  <a:srgbClr val="FF0000"/>
                </a:solidFill>
              </a:rPr>
              <a:t>usbvg</a:t>
            </a:r>
            <a:r>
              <a:rPr lang="en-US" b="1" dirty="0">
                <a:solidFill>
                  <a:srgbClr val="FF0000"/>
                </a:solidFill>
              </a:rPr>
              <a:t> /dev/sdb6</a:t>
            </a:r>
            <a:r>
              <a:rPr lang="en-US" dirty="0" smtClean="0"/>
              <a:t>.</a:t>
            </a:r>
          </a:p>
          <a:p>
            <a:r>
              <a:rPr lang="en-US" dirty="0"/>
              <a:t>use </a:t>
            </a:r>
            <a:r>
              <a:rPr lang="en-US" b="1" dirty="0" err="1">
                <a:solidFill>
                  <a:srgbClr val="FF0000"/>
                </a:solidFill>
              </a:rPr>
              <a:t>lvcreate</a:t>
            </a:r>
            <a:r>
              <a:rPr lang="en-US" b="1" dirty="0">
                <a:solidFill>
                  <a:srgbClr val="FF0000"/>
                </a:solidFill>
              </a:rPr>
              <a:t> -n </a:t>
            </a:r>
            <a:r>
              <a:rPr lang="en-US" b="1" dirty="0" err="1">
                <a:solidFill>
                  <a:srgbClr val="FF0000"/>
                </a:solidFill>
              </a:rPr>
              <a:t>usbvol</a:t>
            </a:r>
            <a:r>
              <a:rPr lang="en-US" b="1" dirty="0">
                <a:solidFill>
                  <a:srgbClr val="FF0000"/>
                </a:solidFill>
              </a:rPr>
              <a:t> -L 100M </a:t>
            </a:r>
            <a:r>
              <a:rPr lang="en-US" b="1" dirty="0" err="1">
                <a:solidFill>
                  <a:srgbClr val="FF0000"/>
                </a:solidFill>
              </a:rPr>
              <a:t>usbvg</a:t>
            </a:r>
            <a:r>
              <a:rPr lang="en-US" b="1" dirty="0">
                <a:solidFill>
                  <a:srgbClr val="FF0000"/>
                </a:solidFill>
              </a:rPr>
              <a:t>.</a:t>
            </a:r>
            <a:r>
              <a:rPr lang="en-US" dirty="0"/>
              <a:t> This creates a logical </a:t>
            </a:r>
            <a:r>
              <a:rPr lang="en-US" dirty="0" smtClean="0"/>
              <a:t>volume that </a:t>
            </a:r>
            <a:r>
              <a:rPr lang="en-US" dirty="0"/>
              <a:t>uses 50 percent of </a:t>
            </a:r>
            <a:r>
              <a:rPr lang="en-US" dirty="0" smtClean="0"/>
              <a:t>available disk space in the volume group</a:t>
            </a:r>
          </a:p>
          <a:p>
            <a:r>
              <a:rPr lang="en-US" dirty="0"/>
              <a:t>To </a:t>
            </a:r>
            <a:r>
              <a:rPr lang="en-US" dirty="0" smtClean="0"/>
              <a:t>confirm </a:t>
            </a:r>
            <a:r>
              <a:rPr lang="en-US" dirty="0"/>
              <a:t>that the logical volume has been created successfully, you can type </a:t>
            </a:r>
            <a:r>
              <a:rPr lang="en-US" dirty="0" smtClean="0"/>
              <a:t>the </a:t>
            </a:r>
            <a:r>
              <a:rPr lang="en-US" b="1" dirty="0" err="1" smtClean="0">
                <a:solidFill>
                  <a:srgbClr val="FF0000"/>
                </a:solidFill>
              </a:rPr>
              <a:t>lvs</a:t>
            </a:r>
            <a:r>
              <a:rPr lang="en-US" dirty="0" smtClean="0"/>
              <a:t> </a:t>
            </a:r>
            <a:r>
              <a:rPr lang="en-US" dirty="0"/>
              <a:t>command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1200150"/>
            <a:ext cx="7924800" cy="335279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smtClean="0"/>
              <a:t>Resizing Logical Volumes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three common scenarios for resizing a logical volume are as follows:</a:t>
            </a:r>
          </a:p>
          <a:p>
            <a:pPr>
              <a:buFont typeface="Wingdings" pitchFamily="2" charset="2"/>
              <a:buChar char="q"/>
            </a:pPr>
            <a:r>
              <a:rPr lang="en-US" dirty="0" smtClean="0"/>
              <a:t>Extending a logical volume if there are still unallocated extents in the volume group.</a:t>
            </a:r>
          </a:p>
          <a:p>
            <a:pPr>
              <a:buFont typeface="Wingdings" pitchFamily="2" charset="2"/>
              <a:buChar char="q"/>
            </a:pPr>
            <a:r>
              <a:rPr lang="en-US" dirty="0" smtClean="0"/>
              <a:t>Extending a logical volume if there are no longer any unallocated extents in the volume group. Then you’ll need to extend the volume group first.</a:t>
            </a:r>
          </a:p>
          <a:p>
            <a:pPr>
              <a:buFont typeface="Wingdings" pitchFamily="2" charset="2"/>
              <a:buChar char="q"/>
            </a:pPr>
            <a:r>
              <a:rPr lang="en-US" dirty="0" smtClean="0"/>
              <a:t> Shrinking a logical volume.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8610600" cy="853679"/>
          </a:xfrm>
          <a:solidFill>
            <a:srgbClr val="FFDC6D"/>
          </a:solidFill>
        </p:spPr>
        <p:txBody>
          <a:bodyPr>
            <a:normAutofit/>
          </a:bodyPr>
          <a:lstStyle/>
          <a:p>
            <a:pPr algn="l"/>
            <a:r>
              <a:rPr lang="en-US" dirty="0"/>
              <a:t>Partitions and </a:t>
            </a:r>
            <a:r>
              <a:rPr lang="en-US" dirty="0" smtClean="0"/>
              <a:t>Logical Volumes</a:t>
            </a:r>
            <a:endParaRPr lang="en-US" dirty="0"/>
          </a:p>
        </p:txBody>
      </p:sp>
      <p:sp>
        <p:nvSpPr>
          <p:cNvPr id="3" name="Content Placeholder 2"/>
          <p:cNvSpPr>
            <a:spLocks noGrp="1"/>
          </p:cNvSpPr>
          <p:nvPr>
            <p:ph idx="1"/>
          </p:nvPr>
        </p:nvSpPr>
        <p:spPr>
          <a:xfrm>
            <a:off x="228600" y="1200151"/>
            <a:ext cx="8458200" cy="3394472"/>
          </a:xfrm>
        </p:spPr>
        <p:txBody>
          <a:bodyPr>
            <a:normAutofit fontScale="77500" lnSpcReduction="20000"/>
          </a:bodyPr>
          <a:lstStyle/>
          <a:p>
            <a:r>
              <a:rPr lang="en-US" dirty="0" smtClean="0">
                <a:solidFill>
                  <a:srgbClr val="FF0000"/>
                </a:solidFill>
              </a:rPr>
              <a:t>Partitions</a:t>
            </a:r>
            <a:r>
              <a:rPr lang="en-US" dirty="0" smtClean="0"/>
              <a:t> </a:t>
            </a:r>
            <a:r>
              <a:rPr lang="en-US" dirty="0"/>
              <a:t>offer a rather static way to </a:t>
            </a:r>
            <a:r>
              <a:rPr lang="en-US" dirty="0" smtClean="0"/>
              <a:t>configure storage </a:t>
            </a:r>
            <a:r>
              <a:rPr lang="en-US" dirty="0"/>
              <a:t>on a </a:t>
            </a:r>
            <a:r>
              <a:rPr lang="en-US" dirty="0" smtClean="0"/>
              <a:t>server.</a:t>
            </a:r>
          </a:p>
          <a:p>
            <a:r>
              <a:rPr lang="en-US" dirty="0" smtClean="0">
                <a:solidFill>
                  <a:srgbClr val="FF0000"/>
                </a:solidFill>
              </a:rPr>
              <a:t>Logical </a:t>
            </a:r>
            <a:r>
              <a:rPr lang="en-US" dirty="0">
                <a:solidFill>
                  <a:srgbClr val="FF0000"/>
                </a:solidFill>
              </a:rPr>
              <a:t>volumes </a:t>
            </a:r>
            <a:r>
              <a:rPr lang="en-US" dirty="0"/>
              <a:t>offer a much more dynamic way to </a:t>
            </a:r>
            <a:r>
              <a:rPr lang="en-US" dirty="0" smtClean="0"/>
              <a:t>configure storage</a:t>
            </a:r>
          </a:p>
          <a:p>
            <a:r>
              <a:rPr lang="en-US" dirty="0"/>
              <a:t>The </a:t>
            </a:r>
            <a:r>
              <a:rPr lang="en-US" i="1" dirty="0" smtClean="0"/>
              <a:t>Logical </a:t>
            </a:r>
            <a:r>
              <a:rPr lang="en-US" i="1" dirty="0"/>
              <a:t>Volume Manager (LVM) </a:t>
            </a:r>
            <a:r>
              <a:rPr lang="en-US" i="1" dirty="0" smtClean="0"/>
              <a:t>offers </a:t>
            </a:r>
            <a:r>
              <a:rPr lang="en-US" dirty="0" smtClean="0"/>
              <a:t>many benefits:</a:t>
            </a:r>
          </a:p>
          <a:p>
            <a:pPr>
              <a:buFont typeface="Wingdings" pitchFamily="2" charset="2"/>
              <a:buChar char="q"/>
            </a:pPr>
            <a:r>
              <a:rPr lang="en-US" dirty="0"/>
              <a:t>LVM makes resizing of volumes possible.</a:t>
            </a:r>
          </a:p>
          <a:p>
            <a:pPr>
              <a:buFont typeface="Wingdings" pitchFamily="2" charset="2"/>
              <a:buChar char="q"/>
            </a:pPr>
            <a:r>
              <a:rPr lang="en-US" dirty="0" smtClean="0"/>
              <a:t> </a:t>
            </a:r>
            <a:r>
              <a:rPr lang="en-US" dirty="0"/>
              <a:t>In LVM, you can work with snapshots, which are useful in making a reliable backup.</a:t>
            </a:r>
          </a:p>
          <a:p>
            <a:pPr>
              <a:buFont typeface="Wingdings" pitchFamily="2" charset="2"/>
              <a:buChar char="q"/>
            </a:pPr>
            <a:r>
              <a:rPr lang="en-US" dirty="0" smtClean="0"/>
              <a:t> </a:t>
            </a:r>
            <a:r>
              <a:rPr lang="en-US" dirty="0"/>
              <a:t>In LVM, you can easily replace failing storage devices.</a:t>
            </a: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a:t>Resizing Logical Volumes</a:t>
            </a:r>
          </a:p>
        </p:txBody>
      </p:sp>
      <p:sp>
        <p:nvSpPr>
          <p:cNvPr id="3" name="Content Placeholder 2"/>
          <p:cNvSpPr>
            <a:spLocks noGrp="1"/>
          </p:cNvSpPr>
          <p:nvPr>
            <p:ph idx="1"/>
          </p:nvPr>
        </p:nvSpPr>
        <p:spPr/>
        <p:txBody>
          <a:bodyPr>
            <a:normAutofit lnSpcReduction="10000"/>
          </a:bodyPr>
          <a:lstStyle/>
          <a:p>
            <a:r>
              <a:rPr lang="en-US" dirty="0"/>
              <a:t>When resizing logical volumes, you always have you always have to resize the </a:t>
            </a:r>
            <a:r>
              <a:rPr lang="en-US" dirty="0" smtClean="0"/>
              <a:t>file </a:t>
            </a:r>
            <a:r>
              <a:rPr lang="en-US" dirty="0"/>
              <a:t>system that is on it</a:t>
            </a:r>
            <a:endParaRPr lang="en-US" dirty="0" smtClean="0"/>
          </a:p>
          <a:p>
            <a:r>
              <a:rPr lang="en-US" dirty="0"/>
              <a:t>To </a:t>
            </a:r>
            <a:r>
              <a:rPr lang="en-US" dirty="0" smtClean="0"/>
              <a:t>resize any </a:t>
            </a:r>
            <a:r>
              <a:rPr lang="en-US" dirty="0"/>
              <a:t>Ext </a:t>
            </a:r>
            <a:r>
              <a:rPr lang="en-US" dirty="0" smtClean="0"/>
              <a:t>file </a:t>
            </a:r>
            <a:r>
              <a:rPr lang="en-US" dirty="0"/>
              <a:t>system (Ext2, Ext3, or Ext4), you can use </a:t>
            </a:r>
            <a:r>
              <a:rPr lang="en-US" dirty="0" smtClean="0">
                <a:solidFill>
                  <a:srgbClr val="FF0000"/>
                </a:solidFill>
              </a:rPr>
              <a:t>resize2fs</a:t>
            </a:r>
            <a:endParaRPr lang="en-US" dirty="0" smtClean="0"/>
          </a:p>
          <a:p>
            <a:r>
              <a:rPr lang="en-US" dirty="0"/>
              <a:t>The </a:t>
            </a:r>
            <a:r>
              <a:rPr lang="en-US" dirty="0">
                <a:solidFill>
                  <a:srgbClr val="FF0000"/>
                </a:solidFill>
              </a:rPr>
              <a:t>system-</a:t>
            </a:r>
            <a:r>
              <a:rPr lang="en-US" dirty="0" err="1">
                <a:solidFill>
                  <a:srgbClr val="FF0000"/>
                </a:solidFill>
              </a:rPr>
              <a:t>config</a:t>
            </a:r>
            <a:r>
              <a:rPr lang="en-US" dirty="0">
                <a:solidFill>
                  <a:srgbClr val="FF0000"/>
                </a:solidFill>
              </a:rPr>
              <a:t>-</a:t>
            </a:r>
            <a:r>
              <a:rPr lang="en-US" dirty="0" err="1">
                <a:solidFill>
                  <a:srgbClr val="FF0000"/>
                </a:solidFill>
              </a:rPr>
              <a:t>lvm</a:t>
            </a:r>
            <a:r>
              <a:rPr lang="en-US" dirty="0"/>
              <a:t> tool allows you to manage LVM from a </a:t>
            </a:r>
            <a:r>
              <a:rPr lang="en-US" dirty="0" smtClean="0"/>
              <a:t>graphical interface.</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62000" y="209550"/>
            <a:ext cx="73914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a:t>Extending a Logical Volume</a:t>
            </a:r>
          </a:p>
        </p:txBody>
      </p:sp>
      <p:pic>
        <p:nvPicPr>
          <p:cNvPr id="11266" name="Picture 2"/>
          <p:cNvPicPr>
            <a:picLocks noGrp="1" noChangeAspect="1" noChangeArrowheads="1"/>
          </p:cNvPicPr>
          <p:nvPr>
            <p:ph idx="1"/>
          </p:nvPr>
        </p:nvPicPr>
        <p:blipFill>
          <a:blip r:embed="rId2"/>
          <a:srcRect/>
          <a:stretch>
            <a:fillRect/>
          </a:stretch>
        </p:blipFill>
        <p:spPr bwMode="auto">
          <a:xfrm>
            <a:off x="0" y="1371600"/>
            <a:ext cx="8991600" cy="308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a:t>Working with Snapshots</a:t>
            </a:r>
          </a:p>
        </p:txBody>
      </p:sp>
      <p:sp>
        <p:nvSpPr>
          <p:cNvPr id="3" name="Content Placeholder 2"/>
          <p:cNvSpPr>
            <a:spLocks noGrp="1"/>
          </p:cNvSpPr>
          <p:nvPr>
            <p:ph idx="1"/>
          </p:nvPr>
        </p:nvSpPr>
        <p:spPr/>
        <p:txBody>
          <a:bodyPr>
            <a:normAutofit lnSpcReduction="10000"/>
          </a:bodyPr>
          <a:lstStyle/>
          <a:p>
            <a:r>
              <a:rPr lang="en-US" dirty="0"/>
              <a:t>Using an LVM </a:t>
            </a:r>
            <a:r>
              <a:rPr lang="en-US" i="1" dirty="0"/>
              <a:t>snapshot allows you to freeze the current state of an LVM </a:t>
            </a:r>
            <a:r>
              <a:rPr lang="en-US" i="1" dirty="0" smtClean="0"/>
              <a:t>volume.</a:t>
            </a:r>
          </a:p>
          <a:p>
            <a:r>
              <a:rPr lang="en-US" dirty="0" smtClean="0"/>
              <a:t>Creating a </a:t>
            </a:r>
            <a:r>
              <a:rPr lang="en-US" dirty="0"/>
              <a:t>snapshot allows you to keep the current state of a volume and gives you an easy </a:t>
            </a:r>
            <a:r>
              <a:rPr lang="en-US" dirty="0" smtClean="0"/>
              <a:t>option for </a:t>
            </a:r>
            <a:r>
              <a:rPr lang="en-US" dirty="0"/>
              <a:t>reverting to this state </a:t>
            </a:r>
            <a:r>
              <a:rPr lang="en-US" dirty="0" smtClean="0"/>
              <a:t>later</a:t>
            </a:r>
          </a:p>
          <a:p>
            <a:r>
              <a:rPr lang="en-US" dirty="0"/>
              <a:t>If you no </a:t>
            </a:r>
            <a:r>
              <a:rPr lang="en-US" dirty="0" smtClean="0"/>
              <a:t>longer need </a:t>
            </a:r>
            <a:r>
              <a:rPr lang="en-US" dirty="0"/>
              <a:t>the snapshot, you can delete it using the </a:t>
            </a:r>
            <a:r>
              <a:rPr lang="en-US" dirty="0" err="1">
                <a:solidFill>
                  <a:srgbClr val="FF0000"/>
                </a:solidFill>
              </a:rPr>
              <a:t>lvremove</a:t>
            </a:r>
            <a:r>
              <a:rPr lang="en-US" dirty="0">
                <a:solidFill>
                  <a:srgbClr val="FF0000"/>
                </a:solidFill>
              </a:rPr>
              <a:t> </a:t>
            </a:r>
            <a:r>
              <a:rPr lang="en-US" dirty="0"/>
              <a:t>command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52401" y="1371600"/>
            <a:ext cx="8762999" cy="24080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lum bright="-19000" contrast="29000"/>
          </a:blip>
          <a:srcRect/>
          <a:stretch>
            <a:fillRect/>
          </a:stretch>
        </p:blipFill>
        <p:spPr bwMode="auto">
          <a:xfrm>
            <a:off x="476250" y="971550"/>
            <a:ext cx="81915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lum bright="-22000" contrast="29000"/>
          </a:blip>
          <a:srcRect/>
          <a:stretch>
            <a:fillRect/>
          </a:stretch>
        </p:blipFill>
        <p:spPr bwMode="auto">
          <a:xfrm>
            <a:off x="685800" y="1352550"/>
            <a:ext cx="75914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lum bright="-16000" contrast="16000"/>
          </a:blip>
          <a:srcRect/>
          <a:stretch>
            <a:fillRect/>
          </a:stretch>
        </p:blipFill>
        <p:spPr bwMode="auto">
          <a:xfrm>
            <a:off x="381000" y="666750"/>
            <a:ext cx="8534400" cy="4242792"/>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lum bright="-23000" contrast="39000"/>
          </a:blip>
          <a:srcRect/>
          <a:stretch>
            <a:fillRect/>
          </a:stretch>
        </p:blipFill>
        <p:spPr bwMode="auto">
          <a:xfrm>
            <a:off x="381000" y="895350"/>
            <a:ext cx="8382001" cy="35814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smtClean="0"/>
              <a:t>Creating Swap Space</a:t>
            </a:r>
            <a:endParaRPr lang="en-US" dirty="0"/>
          </a:p>
        </p:txBody>
      </p:sp>
      <p:sp>
        <p:nvSpPr>
          <p:cNvPr id="3" name="Content Placeholder 2"/>
          <p:cNvSpPr>
            <a:spLocks noGrp="1"/>
          </p:cNvSpPr>
          <p:nvPr>
            <p:ph idx="1"/>
          </p:nvPr>
        </p:nvSpPr>
        <p:spPr>
          <a:xfrm>
            <a:off x="457200" y="1200150"/>
            <a:ext cx="8229600" cy="3505199"/>
          </a:xfrm>
        </p:spPr>
        <p:txBody>
          <a:bodyPr>
            <a:normAutofit fontScale="77500" lnSpcReduction="20000"/>
          </a:bodyPr>
          <a:lstStyle/>
          <a:p>
            <a:r>
              <a:rPr lang="en-US" sz="3500" i="1" dirty="0" smtClean="0"/>
              <a:t>Swap space is allocated </a:t>
            </a:r>
            <a:r>
              <a:rPr lang="en-US" sz="3500" dirty="0" smtClean="0"/>
              <a:t>when your server is completely out of memory, and using swap space allows your server to continue to offer its services.</a:t>
            </a:r>
          </a:p>
          <a:p>
            <a:r>
              <a:rPr lang="en-US" dirty="0" smtClean="0"/>
              <a:t>Make sure to create a device you’re going to use as the swap device</a:t>
            </a:r>
          </a:p>
          <a:p>
            <a:r>
              <a:rPr lang="en-US" dirty="0" smtClean="0"/>
              <a:t>Use </a:t>
            </a:r>
            <a:r>
              <a:rPr lang="en-US" dirty="0" err="1" smtClean="0">
                <a:solidFill>
                  <a:srgbClr val="FF0000"/>
                </a:solidFill>
              </a:rPr>
              <a:t>mkswap</a:t>
            </a:r>
            <a:r>
              <a:rPr lang="en-US" dirty="0" smtClean="0"/>
              <a:t> to format the swap device</a:t>
            </a:r>
          </a:p>
          <a:p>
            <a:r>
              <a:rPr lang="en-US" dirty="0" smtClean="0"/>
              <a:t>Use </a:t>
            </a:r>
            <a:r>
              <a:rPr lang="en-US" dirty="0" err="1" smtClean="0">
                <a:solidFill>
                  <a:srgbClr val="FF0000"/>
                </a:solidFill>
              </a:rPr>
              <a:t>swapon</a:t>
            </a:r>
            <a:r>
              <a:rPr lang="en-US" dirty="0" smtClean="0"/>
              <a:t> to activate the swap space</a:t>
            </a:r>
          </a:p>
          <a:p>
            <a:r>
              <a:rPr lang="en-US" dirty="0" smtClean="0"/>
              <a:t>Create a line in </a:t>
            </a:r>
            <a:r>
              <a:rPr lang="en-US" dirty="0" smtClean="0">
                <a:solidFill>
                  <a:srgbClr val="FF0000"/>
                </a:solidFill>
              </a:rPr>
              <a:t>/etc/</a:t>
            </a:r>
            <a:r>
              <a:rPr lang="en-US" dirty="0" err="1" smtClean="0">
                <a:solidFill>
                  <a:srgbClr val="FF0000"/>
                </a:solidFill>
              </a:rPr>
              <a:t>fstab</a:t>
            </a:r>
            <a:r>
              <a:rPr lang="en-US" dirty="0" smtClean="0"/>
              <a:t> to activate the swap space automatically the next time you reboot your server.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a:t>Creating Partitions</a:t>
            </a:r>
          </a:p>
        </p:txBody>
      </p:sp>
      <p:sp>
        <p:nvSpPr>
          <p:cNvPr id="3" name="Content Placeholder 2"/>
          <p:cNvSpPr>
            <a:spLocks noGrp="1"/>
          </p:cNvSpPr>
          <p:nvPr>
            <p:ph idx="1"/>
          </p:nvPr>
        </p:nvSpPr>
        <p:spPr/>
        <p:txBody>
          <a:bodyPr/>
          <a:lstStyle/>
          <a:p>
            <a:pPr>
              <a:buNone/>
            </a:pPr>
            <a:r>
              <a:rPr lang="en-US" dirty="0" smtClean="0"/>
              <a:t>Two </a:t>
            </a:r>
            <a:r>
              <a:rPr lang="en-US" dirty="0"/>
              <a:t>ways to create and manage </a:t>
            </a:r>
            <a:r>
              <a:rPr lang="en-US" dirty="0" smtClean="0"/>
              <a:t>partitions</a:t>
            </a:r>
          </a:p>
          <a:p>
            <a:r>
              <a:rPr lang="en-US" dirty="0" smtClean="0"/>
              <a:t>The graphical </a:t>
            </a:r>
            <a:r>
              <a:rPr lang="en-US" i="1" dirty="0" smtClean="0">
                <a:solidFill>
                  <a:srgbClr val="FF0000"/>
                </a:solidFill>
              </a:rPr>
              <a:t>Palimpsest </a:t>
            </a:r>
            <a:r>
              <a:rPr lang="en-US" i="1" dirty="0"/>
              <a:t>tool, which you can start by selecting Applications </a:t>
            </a:r>
            <a:r>
              <a:rPr lang="en-US" i="1" dirty="0" smtClean="0"/>
              <a:t>-&gt; </a:t>
            </a:r>
            <a:r>
              <a:rPr lang="en-US" i="1" dirty="0"/>
              <a:t>System Tools </a:t>
            </a:r>
            <a:r>
              <a:rPr lang="en-US" i="1" dirty="0" smtClean="0"/>
              <a:t>-&gt;</a:t>
            </a:r>
            <a:r>
              <a:rPr lang="en-US" dirty="0" smtClean="0"/>
              <a:t>Disk Utility</a:t>
            </a:r>
          </a:p>
          <a:p>
            <a:r>
              <a:rPr lang="en-US" dirty="0"/>
              <a:t>working with </a:t>
            </a:r>
            <a:r>
              <a:rPr lang="en-US" dirty="0" err="1">
                <a:solidFill>
                  <a:srgbClr val="FF0000"/>
                </a:solidFill>
              </a:rPr>
              <a:t>fdisk</a:t>
            </a:r>
            <a:r>
              <a:rPr lang="en-US" dirty="0"/>
              <a:t> </a:t>
            </a:r>
            <a:r>
              <a:rPr lang="en-US" dirty="0" smtClean="0"/>
              <a:t>on the </a:t>
            </a:r>
            <a:r>
              <a:rPr lang="en-US" dirty="0"/>
              <a:t>command line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lum bright="-24000" contrast="28000"/>
          </a:blip>
          <a:srcRect/>
          <a:stretch>
            <a:fillRect/>
          </a:stretch>
        </p:blipFill>
        <p:spPr bwMode="auto">
          <a:xfrm>
            <a:off x="381001" y="438150"/>
            <a:ext cx="8458199" cy="38481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smtClean="0"/>
              <a:t>Working with Encrypted Volumes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a:t>
            </a:r>
            <a:r>
              <a:rPr lang="en-US" i="1" dirty="0" smtClean="0">
                <a:solidFill>
                  <a:srgbClr val="FF0000"/>
                </a:solidFill>
              </a:rPr>
              <a:t>LUKS (Linux Unified Key Setup) </a:t>
            </a:r>
            <a:r>
              <a:rPr lang="en-US" i="1" dirty="0" smtClean="0"/>
              <a:t>to create an </a:t>
            </a:r>
            <a:r>
              <a:rPr lang="en-US" dirty="0" smtClean="0"/>
              <a:t>encrypted volume.</a:t>
            </a:r>
          </a:p>
          <a:p>
            <a:pPr marL="514350" indent="-514350">
              <a:buAutoNum type="arabicPeriod"/>
            </a:pPr>
            <a:r>
              <a:rPr lang="en-US" dirty="0" smtClean="0"/>
              <a:t>First you’ll need to create the device you want to encrypt. This can be an LVM logical volume or a partition.</a:t>
            </a:r>
          </a:p>
          <a:p>
            <a:pPr>
              <a:buNone/>
            </a:pPr>
            <a:r>
              <a:rPr lang="en-US" dirty="0" smtClean="0"/>
              <a:t>2.After creating the device, you need to format it as an encrypted device. To do that, use the </a:t>
            </a:r>
            <a:r>
              <a:rPr lang="en-US" dirty="0" err="1" smtClean="0">
                <a:solidFill>
                  <a:srgbClr val="FF0000"/>
                </a:solidFill>
              </a:rPr>
              <a:t>cryptsetup</a:t>
            </a:r>
            <a:r>
              <a:rPr lang="en-US" dirty="0" smtClean="0">
                <a:solidFill>
                  <a:srgbClr val="FF0000"/>
                </a:solidFill>
              </a:rPr>
              <a:t> </a:t>
            </a:r>
            <a:r>
              <a:rPr lang="en-US" dirty="0" err="1" smtClean="0">
                <a:solidFill>
                  <a:srgbClr val="FF0000"/>
                </a:solidFill>
              </a:rPr>
              <a:t>luksFormat</a:t>
            </a:r>
            <a:r>
              <a:rPr lang="en-US" dirty="0" smtClean="0">
                <a:solidFill>
                  <a:srgbClr val="FF0000"/>
                </a:solidFill>
              </a:rPr>
              <a:t> /dev/</a:t>
            </a:r>
            <a:r>
              <a:rPr lang="en-US" dirty="0" err="1" smtClean="0">
                <a:solidFill>
                  <a:srgbClr val="FF0000"/>
                </a:solidFill>
              </a:rPr>
              <a:t>yourdevice</a:t>
            </a:r>
            <a:r>
              <a:rPr lang="en-US" dirty="0" smtClean="0">
                <a:solidFill>
                  <a:srgbClr val="FF0000"/>
                </a:solidFill>
              </a:rPr>
              <a:t> </a:t>
            </a:r>
            <a:r>
              <a:rPr lang="en-US" dirty="0" smtClean="0"/>
              <a:t>command.</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3. Once the device is formatted as an encrypted device, you need to open it before you can do anything with it. When opening it, you assign a name to the encrypted device.</a:t>
            </a:r>
          </a:p>
          <a:p>
            <a:pPr>
              <a:buNone/>
            </a:pPr>
            <a:r>
              <a:rPr lang="en-US" dirty="0" smtClean="0"/>
              <a:t>This name occurs in the </a:t>
            </a:r>
            <a:r>
              <a:rPr lang="en-US" dirty="0" smtClean="0">
                <a:solidFill>
                  <a:srgbClr val="FF0000"/>
                </a:solidFill>
              </a:rPr>
              <a:t>/dev/</a:t>
            </a:r>
            <a:r>
              <a:rPr lang="en-US" dirty="0" err="1" smtClean="0">
                <a:solidFill>
                  <a:srgbClr val="FF0000"/>
                </a:solidFill>
              </a:rPr>
              <a:t>mapper</a:t>
            </a:r>
            <a:r>
              <a:rPr lang="en-US" dirty="0" smtClean="0">
                <a:solidFill>
                  <a:srgbClr val="FF0000"/>
                </a:solidFill>
              </a:rPr>
              <a:t> </a:t>
            </a:r>
            <a:r>
              <a:rPr lang="en-US" dirty="0" smtClean="0"/>
              <a:t>directory</a:t>
            </a:r>
          </a:p>
          <a:p>
            <a:pPr>
              <a:buNone/>
            </a:pPr>
            <a:r>
              <a:rPr lang="en-US" sz="2600" dirty="0" err="1" smtClean="0">
                <a:solidFill>
                  <a:srgbClr val="FF0000"/>
                </a:solidFill>
              </a:rPr>
              <a:t>cryptsetup</a:t>
            </a:r>
            <a:r>
              <a:rPr lang="en-US" sz="2600" dirty="0" smtClean="0">
                <a:solidFill>
                  <a:srgbClr val="FF0000"/>
                </a:solidFill>
              </a:rPr>
              <a:t> </a:t>
            </a:r>
            <a:r>
              <a:rPr lang="en-US" sz="2600" dirty="0" err="1" smtClean="0">
                <a:solidFill>
                  <a:srgbClr val="FF0000"/>
                </a:solidFill>
              </a:rPr>
              <a:t>luksOpen</a:t>
            </a:r>
            <a:r>
              <a:rPr lang="en-US" sz="2600" dirty="0" smtClean="0">
                <a:solidFill>
                  <a:srgbClr val="FF0000"/>
                </a:solidFill>
              </a:rPr>
              <a:t> /dev/</a:t>
            </a:r>
            <a:r>
              <a:rPr lang="en-US" sz="2600" dirty="0" err="1" smtClean="0">
                <a:solidFill>
                  <a:srgbClr val="FF0000"/>
                </a:solidFill>
              </a:rPr>
              <a:t>yourdevice</a:t>
            </a:r>
            <a:r>
              <a:rPr lang="en-US" sz="2600" dirty="0" smtClean="0">
                <a:solidFill>
                  <a:srgbClr val="FF0000"/>
                </a:solidFill>
              </a:rPr>
              <a:t>  </a:t>
            </a:r>
            <a:r>
              <a:rPr lang="en-US" sz="2600" dirty="0" err="1" smtClean="0">
                <a:solidFill>
                  <a:srgbClr val="FF0000"/>
                </a:solidFill>
              </a:rPr>
              <a:t>cryptdevicename</a:t>
            </a:r>
            <a:endParaRPr lang="en-US" sz="2600" dirty="0" smtClean="0">
              <a:solidFill>
                <a:srgbClr val="FF0000"/>
              </a:solidFill>
            </a:endParaRPr>
          </a:p>
          <a:p>
            <a:pPr>
              <a:buNone/>
            </a:pPr>
            <a:r>
              <a:rPr lang="en-US" dirty="0" smtClean="0"/>
              <a:t>4. create a file system on it. To do this, use </a:t>
            </a:r>
            <a:r>
              <a:rPr lang="en-US" dirty="0" err="1" smtClean="0"/>
              <a:t>mkfs</a:t>
            </a:r>
            <a:r>
              <a:rPr lang="en-US" dirty="0" smtClean="0"/>
              <a:t>:</a:t>
            </a:r>
          </a:p>
          <a:p>
            <a:r>
              <a:rPr lang="en-US" dirty="0" smtClean="0">
                <a:solidFill>
                  <a:srgbClr val="FF0000"/>
                </a:solidFill>
              </a:rPr>
              <a:t>mkfs.ext4 /dev/</a:t>
            </a:r>
            <a:r>
              <a:rPr lang="en-US" dirty="0" err="1" smtClean="0">
                <a:solidFill>
                  <a:srgbClr val="FF0000"/>
                </a:solidFill>
              </a:rPr>
              <a:t>mapper</a:t>
            </a:r>
            <a:r>
              <a:rPr lang="en-US" dirty="0" smtClean="0">
                <a:solidFill>
                  <a:srgbClr val="FF0000"/>
                </a:solidFill>
              </a:rPr>
              <a:t>/</a:t>
            </a:r>
            <a:r>
              <a:rPr lang="en-US" dirty="0" err="1" smtClean="0">
                <a:solidFill>
                  <a:srgbClr val="FF0000"/>
                </a:solidFill>
              </a:rPr>
              <a:t>cryptdevicename</a:t>
            </a:r>
            <a:endParaRPr lang="en-US" dirty="0" smtClean="0">
              <a:solidFill>
                <a:srgbClr val="FF0000"/>
              </a:solidFill>
            </a:endParaRPr>
          </a:p>
          <a:p>
            <a:endParaRPr lang="en-US" dirty="0" smtClean="0">
              <a:solidFill>
                <a:srgbClr val="FF0000"/>
              </a:solidFill>
            </a:endParaRP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5.mount the encrypted device and put files on it. Use command</a:t>
            </a:r>
          </a:p>
          <a:p>
            <a:r>
              <a:rPr lang="en-US" dirty="0" smtClean="0">
                <a:solidFill>
                  <a:srgbClr val="FF0000"/>
                </a:solidFill>
              </a:rPr>
              <a:t>mount /dev/ </a:t>
            </a:r>
            <a:r>
              <a:rPr lang="en-US" dirty="0" err="1" smtClean="0">
                <a:solidFill>
                  <a:srgbClr val="FF0000"/>
                </a:solidFill>
              </a:rPr>
              <a:t>mapper</a:t>
            </a:r>
            <a:r>
              <a:rPr lang="en-US" dirty="0" smtClean="0">
                <a:solidFill>
                  <a:srgbClr val="FF0000"/>
                </a:solidFill>
              </a:rPr>
              <a:t>/</a:t>
            </a:r>
            <a:r>
              <a:rPr lang="en-US" dirty="0" err="1" smtClean="0">
                <a:solidFill>
                  <a:srgbClr val="FF0000"/>
                </a:solidFill>
              </a:rPr>
              <a:t>cryptdevicename</a:t>
            </a:r>
            <a:r>
              <a:rPr lang="en-US" dirty="0" smtClean="0">
                <a:solidFill>
                  <a:srgbClr val="FF0000"/>
                </a:solidFill>
              </a:rPr>
              <a:t> /somewhere</a:t>
            </a:r>
          </a:p>
          <a:p>
            <a:pPr>
              <a:buNone/>
            </a:pPr>
            <a:r>
              <a:rPr lang="en-US" dirty="0" smtClean="0"/>
              <a:t>6.After using the encrypted device, use </a:t>
            </a:r>
            <a:r>
              <a:rPr lang="en-US" dirty="0" err="1" smtClean="0"/>
              <a:t>umount</a:t>
            </a:r>
            <a:r>
              <a:rPr lang="en-US" dirty="0" smtClean="0"/>
              <a:t> to </a:t>
            </a:r>
            <a:r>
              <a:rPr lang="en-US" dirty="0" err="1" smtClean="0"/>
              <a:t>unmount</a:t>
            </a:r>
            <a:r>
              <a:rPr lang="en-US" dirty="0" smtClean="0"/>
              <a:t>.</a:t>
            </a:r>
          </a:p>
          <a:p>
            <a:pPr>
              <a:buNone/>
            </a:pPr>
            <a:r>
              <a:rPr lang="en-US" dirty="0" smtClean="0"/>
              <a:t>7.To close it</a:t>
            </a:r>
          </a:p>
          <a:p>
            <a:r>
              <a:rPr lang="en-US" dirty="0" err="1" smtClean="0">
                <a:solidFill>
                  <a:srgbClr val="FF0000"/>
                </a:solidFill>
              </a:rPr>
              <a:t>cryptsetup</a:t>
            </a:r>
            <a:r>
              <a:rPr lang="en-US" dirty="0" smtClean="0">
                <a:solidFill>
                  <a:srgbClr val="FF0000"/>
                </a:solidFill>
              </a:rPr>
              <a:t> </a:t>
            </a:r>
            <a:r>
              <a:rPr lang="en-US" dirty="0" err="1" smtClean="0">
                <a:solidFill>
                  <a:srgbClr val="FF0000"/>
                </a:solidFill>
              </a:rPr>
              <a:t>luksClose</a:t>
            </a:r>
            <a:r>
              <a:rPr lang="en-US" dirty="0" smtClean="0">
                <a:solidFill>
                  <a:srgbClr val="FF0000"/>
                </a:solidFill>
              </a:rPr>
              <a:t> </a:t>
            </a:r>
            <a:r>
              <a:rPr lang="en-US" dirty="0" err="1" smtClean="0">
                <a:solidFill>
                  <a:srgbClr val="FF0000"/>
                </a:solidFill>
              </a:rPr>
              <a:t>cryptdevicename</a:t>
            </a:r>
            <a:endParaRPr lang="en-US"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https://forms.gle/KS6i2Z4RwS6bBEhz5</a:t>
            </a:r>
            <a:endParaRPr lang="en-US" dirty="0" smtClean="0"/>
          </a:p>
          <a:p>
            <a:r>
              <a:rPr lang="en-US" dirty="0" smtClean="0">
                <a:solidFill>
                  <a:srgbClr val="FF0000"/>
                </a:solidFill>
              </a:rPr>
              <a:t>https://forms.gle/xmfbG7b9yp6KnPUC9</a:t>
            </a:r>
          </a:p>
          <a:p>
            <a:r>
              <a:rPr lang="en-US" dirty="0" smtClean="0">
                <a:solidFill>
                  <a:srgbClr val="00B050"/>
                </a:solidFill>
                <a:hlinkClick r:id="rId3"/>
              </a:rPr>
              <a:t>https://forms.gle/Sn31USGg2gEn9nAQA</a:t>
            </a:r>
            <a:endParaRPr lang="en-US" dirty="0" smtClean="0">
              <a:solidFill>
                <a:srgbClr val="00B050"/>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a:t>Creating a partition with </a:t>
            </a:r>
            <a:r>
              <a:rPr lang="en-US" dirty="0" err="1">
                <a:solidFill>
                  <a:srgbClr val="C00000"/>
                </a:solidFill>
              </a:rPr>
              <a:t>fdisk</a:t>
            </a:r>
            <a:endParaRPr lang="en-US"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pPr>
              <a:buNone/>
            </a:pPr>
            <a:r>
              <a:rPr lang="en-US" dirty="0" smtClean="0"/>
              <a:t>We can create </a:t>
            </a:r>
            <a:r>
              <a:rPr lang="en-US" dirty="0"/>
              <a:t>three kinds of </a:t>
            </a:r>
            <a:r>
              <a:rPr lang="en-US" dirty="0" smtClean="0"/>
              <a:t>partitions:</a:t>
            </a:r>
          </a:p>
          <a:p>
            <a:r>
              <a:rPr lang="en-US" b="1" dirty="0"/>
              <a:t>Primary </a:t>
            </a:r>
            <a:r>
              <a:rPr lang="en-US" b="1" dirty="0" smtClean="0"/>
              <a:t>Partitions: </a:t>
            </a:r>
            <a:r>
              <a:rPr lang="en-US" dirty="0"/>
              <a:t>These are written directly to the master boot record of your </a:t>
            </a:r>
            <a:r>
              <a:rPr lang="en-US" dirty="0" smtClean="0"/>
              <a:t>hard drive</a:t>
            </a:r>
            <a:r>
              <a:rPr lang="en-US" dirty="0"/>
              <a:t>. After creating </a:t>
            </a:r>
            <a:r>
              <a:rPr lang="en-US" dirty="0">
                <a:solidFill>
                  <a:srgbClr val="C00000"/>
                </a:solidFill>
              </a:rPr>
              <a:t>four </a:t>
            </a:r>
            <a:r>
              <a:rPr lang="en-US" dirty="0"/>
              <a:t>primary partitions, you can’t add any more </a:t>
            </a:r>
            <a:r>
              <a:rPr lang="en-US" dirty="0" smtClean="0"/>
              <a:t>partitions.</a:t>
            </a:r>
          </a:p>
          <a:p>
            <a:r>
              <a:rPr lang="en-US" b="1" dirty="0"/>
              <a:t>Extended </a:t>
            </a:r>
            <a:r>
              <a:rPr lang="en-US" b="1" dirty="0" smtClean="0"/>
              <a:t>Partition: </a:t>
            </a:r>
            <a:r>
              <a:rPr lang="en-US" dirty="0"/>
              <a:t>Every hard drive can have </a:t>
            </a:r>
            <a:r>
              <a:rPr lang="en-US" dirty="0">
                <a:solidFill>
                  <a:srgbClr val="C00000"/>
                </a:solidFill>
              </a:rPr>
              <a:t>one</a:t>
            </a:r>
            <a:r>
              <a:rPr lang="en-US" dirty="0"/>
              <a:t> extended partition. You cannot </a:t>
            </a:r>
            <a:r>
              <a:rPr lang="en-US" dirty="0" smtClean="0"/>
              <a:t>create a file </a:t>
            </a:r>
            <a:r>
              <a:rPr lang="en-US" dirty="0"/>
              <a:t>system in an extended partition. </a:t>
            </a:r>
            <a:r>
              <a:rPr lang="en-US" dirty="0" smtClean="0"/>
              <a:t>You can create logical partitions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Logical </a:t>
            </a:r>
            <a:r>
              <a:rPr lang="en-US" b="1" dirty="0" smtClean="0"/>
              <a:t>Partitions: </a:t>
            </a:r>
            <a:r>
              <a:rPr lang="en-US" dirty="0"/>
              <a:t>A logical partition </a:t>
            </a:r>
            <a:r>
              <a:rPr lang="en-US" dirty="0" smtClean="0"/>
              <a:t>is created</a:t>
            </a:r>
            <a:r>
              <a:rPr lang="en-US" b="1" dirty="0" smtClean="0"/>
              <a:t> </a:t>
            </a:r>
            <a:r>
              <a:rPr lang="en-US" dirty="0" smtClean="0"/>
              <a:t>inside </a:t>
            </a:r>
            <a:r>
              <a:rPr lang="en-US" dirty="0"/>
              <a:t>an extended partition. You can have a maximum of </a:t>
            </a:r>
            <a:r>
              <a:rPr lang="en-US" dirty="0">
                <a:solidFill>
                  <a:srgbClr val="C00000"/>
                </a:solidFill>
              </a:rPr>
              <a:t>11</a:t>
            </a:r>
            <a:r>
              <a:rPr lang="en-US" dirty="0"/>
              <a:t> logical partitions per disk</a:t>
            </a:r>
            <a:r>
              <a:rPr lang="en-US" dirty="0" smtClean="0"/>
              <a:t>, and </a:t>
            </a:r>
            <a:r>
              <a:rPr lang="en-US" dirty="0"/>
              <a:t>you can create </a:t>
            </a:r>
            <a:r>
              <a:rPr lang="en-US" dirty="0" smtClean="0"/>
              <a:t>file </a:t>
            </a:r>
            <a:r>
              <a:rPr lang="en-US" dirty="0"/>
              <a:t>systems on top of logical partitions</a:t>
            </a:r>
            <a:r>
              <a:rPr lang="en-US" dirty="0" smtClean="0"/>
              <a:t>.</a:t>
            </a:r>
          </a:p>
          <a:p>
            <a:endParaRPr lang="en-US" dirty="0" smtClean="0"/>
          </a:p>
          <a:p>
            <a:pPr>
              <a:buNone/>
            </a:pPr>
            <a:r>
              <a:rPr lang="en-US" dirty="0" smtClean="0"/>
              <a:t>Select a partition type:</a:t>
            </a:r>
          </a:p>
          <a:p>
            <a:pPr>
              <a:buNone/>
            </a:pPr>
            <a:r>
              <a:rPr lang="en-US" b="1" dirty="0" smtClean="0">
                <a:solidFill>
                  <a:srgbClr val="C00000"/>
                </a:solidFill>
              </a:rPr>
              <a:t>83</a:t>
            </a:r>
            <a:r>
              <a:rPr lang="en-US" b="1" dirty="0" smtClean="0"/>
              <a:t>    </a:t>
            </a:r>
            <a:r>
              <a:rPr lang="en-US" dirty="0"/>
              <a:t>This is the default partition </a:t>
            </a:r>
            <a:r>
              <a:rPr lang="en-US" dirty="0" smtClean="0"/>
              <a:t>type.</a:t>
            </a:r>
          </a:p>
          <a:p>
            <a:pPr marL="514350" indent="-514350">
              <a:buNone/>
            </a:pPr>
            <a:r>
              <a:rPr lang="en-US" b="1" dirty="0" smtClean="0">
                <a:solidFill>
                  <a:srgbClr val="C00000"/>
                </a:solidFill>
              </a:rPr>
              <a:t>82</a:t>
            </a:r>
            <a:r>
              <a:rPr lang="en-US" dirty="0" smtClean="0"/>
              <a:t>   The </a:t>
            </a:r>
            <a:r>
              <a:rPr lang="en-US" dirty="0"/>
              <a:t>partition is used as swap </a:t>
            </a:r>
            <a:r>
              <a:rPr lang="en-US" dirty="0" smtClean="0"/>
              <a:t>space</a:t>
            </a:r>
          </a:p>
          <a:p>
            <a:pPr marL="514350" indent="-514350">
              <a:buNone/>
            </a:pPr>
            <a:r>
              <a:rPr lang="en-US" b="1" dirty="0" smtClean="0">
                <a:solidFill>
                  <a:srgbClr val="C00000"/>
                </a:solidFill>
              </a:rPr>
              <a:t>5</a:t>
            </a:r>
            <a:r>
              <a:rPr lang="en-US" dirty="0" smtClean="0"/>
              <a:t>      It </a:t>
            </a:r>
            <a:r>
              <a:rPr lang="en-US" dirty="0"/>
              <a:t>is an extended </a:t>
            </a:r>
            <a:r>
              <a:rPr lang="en-US" dirty="0" smtClean="0"/>
              <a:t>partition</a:t>
            </a:r>
            <a:endParaRPr lang="en-US" dirty="0"/>
          </a:p>
          <a:p>
            <a:pPr marL="514350" indent="-514350">
              <a:buNone/>
            </a:pPr>
            <a:r>
              <a:rPr lang="en-US" b="1" dirty="0" smtClean="0">
                <a:solidFill>
                  <a:srgbClr val="C00000"/>
                </a:solidFill>
              </a:rPr>
              <a:t>8e </a:t>
            </a:r>
            <a:r>
              <a:rPr lang="en-US" b="1" dirty="0" smtClean="0"/>
              <a:t>   </a:t>
            </a:r>
            <a:r>
              <a:rPr lang="en-US" dirty="0"/>
              <a:t>Use this partition type if you want to use the partition as an LVM physical volume</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DC6D"/>
          </a:solidFill>
        </p:spPr>
        <p:txBody>
          <a:bodyPr/>
          <a:lstStyle/>
          <a:p>
            <a:r>
              <a:rPr lang="en-US" dirty="0" smtClean="0"/>
              <a:t>Creating Partitions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Creating  three partitions</a:t>
            </a:r>
            <a:r>
              <a:rPr lang="en-US" dirty="0"/>
              <a:t>: a primary </a:t>
            </a:r>
            <a:r>
              <a:rPr lang="en-US" dirty="0" smtClean="0"/>
              <a:t>partition</a:t>
            </a:r>
            <a:r>
              <a:rPr lang="en-US" dirty="0"/>
              <a:t>, an extended </a:t>
            </a:r>
            <a:r>
              <a:rPr lang="en-US" dirty="0" smtClean="0"/>
              <a:t>partition, </a:t>
            </a:r>
            <a:r>
              <a:rPr lang="en-US" dirty="0"/>
              <a:t>one logical </a:t>
            </a:r>
            <a:r>
              <a:rPr lang="en-US" dirty="0" smtClean="0"/>
              <a:t>partition </a:t>
            </a:r>
          </a:p>
          <a:p>
            <a:r>
              <a:rPr lang="en-US" dirty="0"/>
              <a:t>work </a:t>
            </a:r>
            <a:r>
              <a:rPr lang="en-US" dirty="0" smtClean="0"/>
              <a:t>with </a:t>
            </a:r>
            <a:r>
              <a:rPr lang="en-US" dirty="0"/>
              <a:t>an external medium, which is known to </a:t>
            </a:r>
            <a:r>
              <a:rPr lang="en-US" dirty="0" smtClean="0"/>
              <a:t>this server </a:t>
            </a:r>
            <a:r>
              <a:rPr lang="en-US" dirty="0"/>
              <a:t>as </a:t>
            </a:r>
            <a:r>
              <a:rPr lang="en-US" dirty="0">
                <a:solidFill>
                  <a:srgbClr val="FF0000"/>
                </a:solidFill>
              </a:rPr>
              <a:t>/</a:t>
            </a:r>
            <a:r>
              <a:rPr lang="en-US" dirty="0" smtClean="0">
                <a:solidFill>
                  <a:srgbClr val="FF0000"/>
                </a:solidFill>
              </a:rPr>
              <a:t>dev/</a:t>
            </a:r>
            <a:r>
              <a:rPr lang="en-US" dirty="0" err="1" smtClean="0">
                <a:solidFill>
                  <a:srgbClr val="FF0000"/>
                </a:solidFill>
              </a:rPr>
              <a:t>sdb</a:t>
            </a:r>
            <a:endParaRPr lang="en-US" dirty="0" smtClean="0">
              <a:solidFill>
                <a:srgbClr val="FF0000"/>
              </a:solidFill>
            </a:endParaRPr>
          </a:p>
          <a:p>
            <a:r>
              <a:rPr lang="en-US" dirty="0" smtClean="0"/>
              <a:t>Insert </a:t>
            </a:r>
            <a:r>
              <a:rPr lang="en-US" dirty="0"/>
              <a:t>the USB </a:t>
            </a:r>
            <a:r>
              <a:rPr lang="en-US" dirty="0" smtClean="0"/>
              <a:t>flash </a:t>
            </a:r>
            <a:r>
              <a:rPr lang="en-US" dirty="0"/>
              <a:t>drive that you want to use </a:t>
            </a:r>
            <a:r>
              <a:rPr lang="en-US" dirty="0" smtClean="0"/>
              <a:t>with </a:t>
            </a:r>
            <a:r>
              <a:rPr lang="en-US" dirty="0"/>
              <a:t>your </a:t>
            </a:r>
            <a:r>
              <a:rPr lang="en-US" dirty="0" smtClean="0"/>
              <a:t>server.</a:t>
            </a:r>
          </a:p>
          <a:p>
            <a:pPr marL="514350" indent="-514350">
              <a:buFont typeface="+mj-lt"/>
              <a:buAutoNum type="arabicPeriod"/>
            </a:pPr>
            <a:r>
              <a:rPr lang="en-US" dirty="0"/>
              <a:t>Open a root shell, and type the command </a:t>
            </a:r>
            <a:r>
              <a:rPr lang="en-US" dirty="0" err="1" smtClean="0">
                <a:solidFill>
                  <a:srgbClr val="FF0000"/>
                </a:solidFill>
              </a:rPr>
              <a:t>dmesg</a:t>
            </a:r>
            <a:r>
              <a:rPr lang="en-US" dirty="0" smtClean="0">
                <a:solidFill>
                  <a:srgbClr val="FF0000"/>
                </a:solidFill>
              </a:rPr>
              <a:t>. </a:t>
            </a:r>
            <a:r>
              <a:rPr lang="en-US" dirty="0" smtClean="0"/>
              <a:t>You </a:t>
            </a:r>
            <a:r>
              <a:rPr lang="en-US" dirty="0"/>
              <a:t>should see messages </a:t>
            </a:r>
            <a:r>
              <a:rPr lang="en-US" dirty="0" smtClean="0"/>
              <a:t>indicating that </a:t>
            </a:r>
            <a:r>
              <a:rPr lang="en-US" dirty="0"/>
              <a:t>a new device has been </a:t>
            </a:r>
            <a:r>
              <a:rPr lang="en-US" dirty="0" smtClean="0"/>
              <a:t>found.</a:t>
            </a:r>
            <a:r>
              <a:rPr lang="en-US" dirty="0"/>
              <a:t> </a:t>
            </a:r>
            <a:r>
              <a:rPr lang="en-US" dirty="0" smtClean="0"/>
              <a:t>You can </a:t>
            </a:r>
            <a:r>
              <a:rPr lang="en-US" dirty="0"/>
              <a:t>see that the name of this device is </a:t>
            </a:r>
            <a:r>
              <a:rPr lang="en-US" dirty="0" err="1">
                <a:solidFill>
                  <a:srgbClr val="FF0000"/>
                </a:solidFill>
              </a:rPr>
              <a:t>sdb</a:t>
            </a:r>
            <a:r>
              <a:rPr lang="en-US" dirty="0"/>
              <a:t>.</a:t>
            </a:r>
            <a:endParaRPr lang="en-US" dirty="0" smtClean="0">
              <a:solidFill>
                <a:srgbClr val="FF0000"/>
              </a:solidFill>
            </a:endParaRP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085851"/>
            <a:ext cx="8458200" cy="30152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1948</Words>
  <Application>Microsoft Office PowerPoint</Application>
  <PresentationFormat>On-screen Show (16:9)</PresentationFormat>
  <Paragraphs>187</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Configuring and Managing Storage</vt:lpstr>
      <vt:lpstr>Partitioning</vt:lpstr>
      <vt:lpstr>Slide 3</vt:lpstr>
      <vt:lpstr>Partitions and Logical Volumes</vt:lpstr>
      <vt:lpstr>Creating Partitions</vt:lpstr>
      <vt:lpstr>Creating a partition with fdisk</vt:lpstr>
      <vt:lpstr>Slide 7</vt:lpstr>
      <vt:lpstr>Creating Partitions</vt:lpstr>
      <vt:lpstr>Slide 9</vt:lpstr>
      <vt:lpstr>Slide 10</vt:lpstr>
      <vt:lpstr>Slide 11</vt:lpstr>
      <vt:lpstr>Slide 12</vt:lpstr>
      <vt:lpstr>Slide 13</vt:lpstr>
      <vt:lpstr> Create an extended partition with a logical partition inside.  </vt:lpstr>
      <vt:lpstr>Slide 15</vt:lpstr>
      <vt:lpstr> Creating logical partitions </vt:lpstr>
      <vt:lpstr>Slide 17</vt:lpstr>
      <vt:lpstr>Creating File Systems</vt:lpstr>
      <vt:lpstr>Slide 19</vt:lpstr>
      <vt:lpstr>Creating File Systems</vt:lpstr>
      <vt:lpstr>Creating a File System</vt:lpstr>
      <vt:lpstr>Slide 22</vt:lpstr>
      <vt:lpstr>Changing File System Properties</vt:lpstr>
      <vt:lpstr>Ext file system properties</vt:lpstr>
      <vt:lpstr>Slide 25</vt:lpstr>
      <vt:lpstr>Setting a File System Label</vt:lpstr>
      <vt:lpstr>Mounting File Systems Automatically through fstab</vt:lpstr>
      <vt:lpstr>Slide 28</vt:lpstr>
      <vt:lpstr>Slide 29</vt:lpstr>
      <vt:lpstr>Slide 30</vt:lpstr>
      <vt:lpstr>Working with Logical Volumes</vt:lpstr>
      <vt:lpstr>Slide 32</vt:lpstr>
      <vt:lpstr>Slide 33</vt:lpstr>
      <vt:lpstr>Creating LVM Logical Volumes</vt:lpstr>
      <vt:lpstr>Slide 35</vt:lpstr>
      <vt:lpstr>Slide 36</vt:lpstr>
      <vt:lpstr>Slide 37</vt:lpstr>
      <vt:lpstr>Slide 38</vt:lpstr>
      <vt:lpstr>Resizing Logical Volumes</vt:lpstr>
      <vt:lpstr>Resizing Logical Volumes</vt:lpstr>
      <vt:lpstr>Slide 41</vt:lpstr>
      <vt:lpstr>Extending a Logical Volume</vt:lpstr>
      <vt:lpstr>Working with Snapshots</vt:lpstr>
      <vt:lpstr>Slide 44</vt:lpstr>
      <vt:lpstr>Slide 45</vt:lpstr>
      <vt:lpstr>Slide 46</vt:lpstr>
      <vt:lpstr>Slide 47</vt:lpstr>
      <vt:lpstr>Slide 48</vt:lpstr>
      <vt:lpstr>Creating Swap Space</vt:lpstr>
      <vt:lpstr>Slide 50</vt:lpstr>
      <vt:lpstr>Working with Encrypted Volumes</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Benson</cp:lastModifiedBy>
  <cp:revision>68</cp:revision>
  <dcterms:created xsi:type="dcterms:W3CDTF">2018-07-04T03:16:29Z</dcterms:created>
  <dcterms:modified xsi:type="dcterms:W3CDTF">2021-07-27T15:30:51Z</dcterms:modified>
</cp:coreProperties>
</file>