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06" r:id="rId3"/>
    <p:sldId id="307" r:id="rId4"/>
    <p:sldId id="308" r:id="rId5"/>
    <p:sldId id="257" r:id="rId6"/>
    <p:sldId id="258" r:id="rId7"/>
    <p:sldId id="259" r:id="rId8"/>
    <p:sldId id="260" r:id="rId9"/>
    <p:sldId id="302" r:id="rId10"/>
    <p:sldId id="303" r:id="rId11"/>
    <p:sldId id="299" r:id="rId12"/>
    <p:sldId id="300" r:id="rId13"/>
    <p:sldId id="261" r:id="rId14"/>
    <p:sldId id="262" r:id="rId15"/>
    <p:sldId id="301" r:id="rId16"/>
    <p:sldId id="264" r:id="rId17"/>
    <p:sldId id="304" r:id="rId18"/>
    <p:sldId id="265" r:id="rId19"/>
    <p:sldId id="266" r:id="rId20"/>
    <p:sldId id="267" r:id="rId21"/>
    <p:sldId id="310" r:id="rId22"/>
    <p:sldId id="268" r:id="rId23"/>
    <p:sldId id="269" r:id="rId24"/>
    <p:sldId id="270" r:id="rId25"/>
    <p:sldId id="294" r:id="rId26"/>
    <p:sldId id="309" r:id="rId27"/>
    <p:sldId id="280" r:id="rId28"/>
    <p:sldId id="314" r:id="rId29"/>
    <p:sldId id="315" r:id="rId30"/>
    <p:sldId id="281" r:id="rId31"/>
    <p:sldId id="283" r:id="rId32"/>
    <p:sldId id="311" r:id="rId33"/>
    <p:sldId id="284" r:id="rId34"/>
    <p:sldId id="312" r:id="rId35"/>
    <p:sldId id="285" r:id="rId36"/>
    <p:sldId id="313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16" r:id="rId45"/>
    <p:sldId id="318" r:id="rId46"/>
    <p:sldId id="293" r:id="rId47"/>
    <p:sldId id="319" r:id="rId48"/>
    <p:sldId id="320" r:id="rId49"/>
    <p:sldId id="297" r:id="rId50"/>
    <p:sldId id="322" r:id="rId51"/>
    <p:sldId id="296" r:id="rId52"/>
    <p:sldId id="326" r:id="rId53"/>
    <p:sldId id="274" r:id="rId54"/>
    <p:sldId id="328" r:id="rId55"/>
    <p:sldId id="329" r:id="rId56"/>
    <p:sldId id="330" r:id="rId57"/>
    <p:sldId id="275" r:id="rId58"/>
    <p:sldId id="276" r:id="rId59"/>
    <p:sldId id="277" r:id="rId60"/>
    <p:sldId id="323" r:id="rId61"/>
    <p:sldId id="324" r:id="rId62"/>
    <p:sldId id="278" r:id="rId63"/>
    <p:sldId id="331" r:id="rId64"/>
    <p:sldId id="332" r:id="rId65"/>
    <p:sldId id="327" r:id="rId66"/>
    <p:sldId id="279" r:id="rId67"/>
    <p:sldId id="317" r:id="rId6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E0743-224B-44E7-A398-5C22C36BA3DB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4F508-B76A-4B03-B5CE-435BF1C00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8C78-2EF0-4148-9B21-BCD3B6C117E3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195B-2A2E-4C86-841A-4434E2CB5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JumnxqxkC6gJng266" TargetMode="External"/><Relationship Id="rId2" Type="http://schemas.openxmlformats.org/officeDocument/2006/relationships/hyperlink" Target="https://www.youtube.com/watch?time_continue=5&amp;v=D-VqgvBMV7g&amp;feature=emb_log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Working with</a:t>
            </a:r>
            <a:br>
              <a:rPr lang="en-US" b="1" dirty="0"/>
            </a:br>
            <a:r>
              <a:rPr lang="en-US" b="1" dirty="0"/>
              <a:t>Users, Groups,</a:t>
            </a:r>
            <a:br>
              <a:rPr lang="en-US" b="1" dirty="0"/>
            </a:br>
            <a:r>
              <a:rPr lang="en-US" b="1" dirty="0"/>
              <a:t>and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Different fields are used in </a:t>
            </a:r>
            <a:r>
              <a:rPr lang="en-US" sz="2200" dirty="0" smtClean="0">
                <a:solidFill>
                  <a:srgbClr val="FF0000"/>
                </a:solidFill>
              </a:rPr>
              <a:t>/etc/</a:t>
            </a:r>
            <a:r>
              <a:rPr lang="en-US" sz="2200" dirty="0" err="1" smtClean="0">
                <a:solidFill>
                  <a:srgbClr val="FF0000"/>
                </a:solidFill>
              </a:rPr>
              <a:t>passwd</a:t>
            </a:r>
            <a:r>
              <a:rPr lang="en-US" sz="22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sz="2200" b="1" dirty="0" smtClean="0"/>
              <a:t>Username -</a:t>
            </a:r>
            <a:r>
              <a:rPr lang="en-US" sz="2200" dirty="0" smtClean="0"/>
              <a:t>The user’s login name is stored in the first field</a:t>
            </a:r>
          </a:p>
          <a:p>
            <a:r>
              <a:rPr lang="en-US" sz="2200" b="1" dirty="0" smtClean="0"/>
              <a:t>Password- </a:t>
            </a:r>
            <a:r>
              <a:rPr lang="en-US" sz="2200" dirty="0" smtClean="0"/>
              <a:t>Encrypted passwords were stored in this file</a:t>
            </a:r>
            <a:r>
              <a:rPr lang="en-US" sz="2200" b="1" dirty="0" smtClean="0"/>
              <a:t>.</a:t>
            </a:r>
          </a:p>
          <a:p>
            <a:r>
              <a:rPr lang="en-US" sz="2200" b="1" dirty="0" smtClean="0"/>
              <a:t>UID- </a:t>
            </a:r>
            <a:r>
              <a:rPr lang="en-US" sz="2200" dirty="0" smtClean="0"/>
              <a:t>every user has a unique user ID</a:t>
            </a:r>
            <a:r>
              <a:rPr lang="en-US" sz="2200" b="1" dirty="0" smtClean="0"/>
              <a:t>.</a:t>
            </a:r>
          </a:p>
          <a:p>
            <a:r>
              <a:rPr lang="en-US" sz="2200" b="1" dirty="0" smtClean="0"/>
              <a:t>GID-</a:t>
            </a:r>
            <a:r>
              <a:rPr lang="en-US" sz="2200" dirty="0" smtClean="0"/>
              <a:t>every user has a primary group</a:t>
            </a:r>
          </a:p>
          <a:p>
            <a:r>
              <a:rPr lang="en-US" sz="2200" b="1" dirty="0" smtClean="0"/>
              <a:t>GECOS -The General Electric Comprehensive Operating System (GECOS) </a:t>
            </a:r>
            <a:r>
              <a:rPr lang="en-US" sz="2200" dirty="0" smtClean="0"/>
              <a:t>field is used</a:t>
            </a:r>
            <a:r>
              <a:rPr lang="en-US" sz="2200" b="1" dirty="0" smtClean="0"/>
              <a:t> </a:t>
            </a:r>
            <a:r>
              <a:rPr lang="en-US" sz="2200" dirty="0" smtClean="0"/>
              <a:t>to include some additional information about the user</a:t>
            </a:r>
          </a:p>
          <a:p>
            <a:r>
              <a:rPr lang="en-US" sz="2200" b="1" dirty="0" smtClean="0"/>
              <a:t>Home Directory</a:t>
            </a:r>
          </a:p>
          <a:p>
            <a:r>
              <a:rPr lang="en-US" sz="2200" b="1" dirty="0" smtClean="0"/>
              <a:t>Shell -</a:t>
            </a:r>
            <a:r>
              <a:rPr lang="en-US" sz="2200" dirty="0" smtClean="0"/>
              <a:t>The last field refers to the shell of user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Managing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Passwords-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passwd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is easy to use. A user can use it to change his password</a:t>
            </a:r>
          </a:p>
          <a:p>
            <a:r>
              <a:rPr lang="en-US" b="1" dirty="0" smtClean="0"/>
              <a:t>Performing Account Maintenance with </a:t>
            </a:r>
            <a:r>
              <a:rPr lang="en-US" b="1" dirty="0" err="1" smtClean="0"/>
              <a:t>passwd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passwd</a:t>
            </a:r>
            <a:r>
              <a:rPr lang="en-US" dirty="0" smtClean="0"/>
              <a:t> command has some options available.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-l  </a:t>
            </a:r>
            <a:r>
              <a:rPr lang="en-US" dirty="0" smtClean="0"/>
              <a:t>Enables an administrator to lock an account. For example,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passwd</a:t>
            </a:r>
            <a:r>
              <a:rPr lang="en-US" dirty="0" smtClean="0">
                <a:solidFill>
                  <a:srgbClr val="FF0000"/>
                </a:solidFill>
              </a:rPr>
              <a:t> -l </a:t>
            </a:r>
            <a:r>
              <a:rPr lang="en-US" dirty="0" err="1" smtClean="0">
                <a:solidFill>
                  <a:srgbClr val="FF0000"/>
                </a:solidFill>
              </a:rPr>
              <a:t>lucy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lock the account for user </a:t>
            </a:r>
            <a:r>
              <a:rPr lang="en-US" dirty="0" err="1" smtClean="0"/>
              <a:t>lucy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-u </a:t>
            </a:r>
            <a:r>
              <a:rPr lang="en-US" dirty="0" smtClean="0"/>
              <a:t>Unlocks an account that has been locked before.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-S </a:t>
            </a:r>
            <a:r>
              <a:rPr lang="en-US" dirty="0" smtClean="0"/>
              <a:t>Reports the status of the password for a given account.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-e </a:t>
            </a:r>
            <a:r>
              <a:rPr lang="en-US" dirty="0" smtClean="0"/>
              <a:t>Forces the user to change their password on next login.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user root can use the </a:t>
            </a:r>
            <a:r>
              <a:rPr lang="en-US" dirty="0" err="1" smtClean="0">
                <a:solidFill>
                  <a:srgbClr val="FF0000"/>
                </a:solidFill>
              </a:rPr>
              <a:t>passwd</a:t>
            </a:r>
            <a:r>
              <a:rPr lang="en-US" dirty="0" smtClean="0"/>
              <a:t> command in three generic ways</a:t>
            </a:r>
          </a:p>
          <a:p>
            <a:r>
              <a:rPr lang="en-US" dirty="0" smtClean="0"/>
              <a:t>for password maintenance—to change a password</a:t>
            </a:r>
          </a:p>
          <a:p>
            <a:r>
              <a:rPr lang="en-US" dirty="0" smtClean="0"/>
              <a:t>to set password expiry information</a:t>
            </a:r>
          </a:p>
          <a:p>
            <a:r>
              <a:rPr lang="en-US" dirty="0" smtClean="0"/>
              <a:t>to lock an account so that login is disabled temporarily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Managing </a:t>
            </a:r>
            <a:r>
              <a:rPr lang="en-US" sz="2400" b="1" dirty="0"/>
              <a:t>Password </a:t>
            </a:r>
            <a:r>
              <a:rPr lang="en-US" sz="2400" b="1" dirty="0" smtClean="0"/>
              <a:t>Expiry-</a:t>
            </a:r>
            <a:r>
              <a:rPr lang="en-US" sz="2400" dirty="0"/>
              <a:t>options to manage account </a:t>
            </a:r>
            <a:r>
              <a:rPr lang="en-US" sz="2400" dirty="0" smtClean="0"/>
              <a:t>expiry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-n </a:t>
            </a:r>
            <a:r>
              <a:rPr lang="en-US" sz="2400" dirty="0" smtClean="0">
                <a:solidFill>
                  <a:srgbClr val="FF0000"/>
                </a:solidFill>
              </a:rPr>
              <a:t> min </a:t>
            </a:r>
            <a:r>
              <a:rPr lang="en-US" sz="2400" dirty="0" smtClean="0"/>
              <a:t>-To set </a:t>
            </a:r>
            <a:r>
              <a:rPr lang="en-US" sz="2400" dirty="0"/>
              <a:t>the minimum number of days that a </a:t>
            </a:r>
            <a:r>
              <a:rPr lang="en-US" sz="2400" dirty="0" smtClean="0"/>
              <a:t>user must </a:t>
            </a:r>
            <a:r>
              <a:rPr lang="en-US" sz="2400" dirty="0"/>
              <a:t>use their password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-x </a:t>
            </a:r>
            <a:r>
              <a:rPr lang="en-US" sz="2400" dirty="0" smtClean="0">
                <a:solidFill>
                  <a:srgbClr val="FF0000"/>
                </a:solidFill>
              </a:rPr>
              <a:t> max </a:t>
            </a:r>
            <a:r>
              <a:rPr lang="en-US" sz="2400" dirty="0" smtClean="0"/>
              <a:t>-to </a:t>
            </a:r>
            <a:r>
              <a:rPr lang="en-US" sz="2400" dirty="0"/>
              <a:t>set the maximum number of days a user can use a </a:t>
            </a:r>
            <a:r>
              <a:rPr lang="en-US" sz="2400" dirty="0" smtClean="0"/>
              <a:t>password without </a:t>
            </a:r>
            <a:r>
              <a:rPr lang="en-US" sz="2400" dirty="0"/>
              <a:t>changing it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-c </a:t>
            </a:r>
            <a:r>
              <a:rPr lang="en-US" sz="2400" dirty="0" smtClean="0">
                <a:solidFill>
                  <a:srgbClr val="FF0000"/>
                </a:solidFill>
              </a:rPr>
              <a:t> warn </a:t>
            </a: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When </a:t>
            </a:r>
            <a:r>
              <a:rPr lang="en-US" sz="2400" dirty="0"/>
              <a:t>a password is about to expire, you can use this option to send a </a:t>
            </a:r>
            <a:r>
              <a:rPr lang="en-US" sz="2400" dirty="0" smtClean="0"/>
              <a:t>warning to </a:t>
            </a:r>
            <a:r>
              <a:rPr lang="en-US" sz="2400" dirty="0"/>
              <a:t>the user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inact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en-US" sz="2400" dirty="0"/>
              <a:t>Use this option to expire an account </a:t>
            </a:r>
            <a:r>
              <a:rPr lang="en-US" sz="2400" dirty="0" smtClean="0"/>
              <a:t> automatically </a:t>
            </a:r>
            <a:r>
              <a:rPr lang="en-US" sz="2400" dirty="0"/>
              <a:t>when it hasn’t been used </a:t>
            </a:r>
            <a:r>
              <a:rPr lang="en-US" sz="2400" dirty="0" smtClean="0"/>
              <a:t>for a </a:t>
            </a:r>
            <a:r>
              <a:rPr lang="en-US" sz="2400" dirty="0"/>
              <a:t>given period of time.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Modifying and Deleting User Accounts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You can modify the properties of a user with the </a:t>
            </a:r>
            <a:r>
              <a:rPr lang="en-US" sz="2800" dirty="0" err="1" smtClean="0">
                <a:solidFill>
                  <a:srgbClr val="FF0000"/>
                </a:solidFill>
              </a:rPr>
              <a:t>usermod</a:t>
            </a:r>
            <a:r>
              <a:rPr lang="en-US" sz="2800" b="1" dirty="0" smtClean="0"/>
              <a:t> </a:t>
            </a:r>
            <a:r>
              <a:rPr lang="en-US" sz="2800" dirty="0" smtClean="0"/>
              <a:t>command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 #</a:t>
            </a:r>
            <a:r>
              <a:rPr lang="en-US" sz="2000" dirty="0" err="1" smtClean="0">
                <a:solidFill>
                  <a:srgbClr val="C00000"/>
                </a:solidFill>
              </a:rPr>
              <a:t>usermod</a:t>
            </a:r>
            <a:r>
              <a:rPr lang="en-US" sz="2000" dirty="0" smtClean="0">
                <a:solidFill>
                  <a:srgbClr val="C00000"/>
                </a:solidFill>
              </a:rPr>
              <a:t> [option] [argument] username</a:t>
            </a:r>
          </a:p>
          <a:p>
            <a:pPr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-g        --</a:t>
            </a:r>
            <a:r>
              <a:rPr lang="en-US" sz="2000" dirty="0" err="1" smtClean="0">
                <a:solidFill>
                  <a:srgbClr val="FF0000"/>
                </a:solidFill>
              </a:rPr>
              <a:t>gid</a:t>
            </a:r>
            <a:r>
              <a:rPr lang="en-US" sz="2000" dirty="0" smtClean="0">
                <a:solidFill>
                  <a:srgbClr val="FF0000"/>
                </a:solidFill>
              </a:rPr>
              <a:t>               </a:t>
            </a:r>
            <a:r>
              <a:rPr lang="en-US" sz="2000" dirty="0" smtClean="0"/>
              <a:t>Used to change user’s primary group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-c      --comment     </a:t>
            </a:r>
            <a:r>
              <a:rPr lang="en-US" sz="2000" dirty="0" smtClean="0"/>
              <a:t>Used to update description field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-d   --home              </a:t>
            </a:r>
            <a:r>
              <a:rPr lang="en-US" sz="2000" dirty="0" smtClean="0"/>
              <a:t>Used to change home directory.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-m   --move-home        </a:t>
            </a:r>
            <a:r>
              <a:rPr lang="en-US" sz="2000" dirty="0" smtClean="0"/>
              <a:t>Used to create a new home directory and move all the contents from current directory to new directory.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-s   --shell                </a:t>
            </a:r>
            <a:r>
              <a:rPr lang="en-US" sz="2000" dirty="0" smtClean="0"/>
              <a:t>Used to update the login shell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-l    --login               </a:t>
            </a:r>
            <a:r>
              <a:rPr lang="en-US" sz="2000" dirty="0" smtClean="0"/>
              <a:t>Used to change the login name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-L   --lock                </a:t>
            </a:r>
            <a:r>
              <a:rPr lang="en-US" sz="2000" dirty="0" smtClean="0"/>
              <a:t>Used to lock the account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-U  --unlock           </a:t>
            </a:r>
            <a:r>
              <a:rPr lang="en-US" sz="2000" dirty="0" smtClean="0"/>
              <a:t>Used to unlock the account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make sure user </a:t>
            </a:r>
            <a:r>
              <a:rPr lang="en-US" dirty="0" err="1" smtClean="0"/>
              <a:t>linda</a:t>
            </a:r>
            <a:r>
              <a:rPr lang="en-US" dirty="0" smtClean="0"/>
              <a:t> is removed, including all files in her home directory, use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userdel</a:t>
            </a:r>
            <a:r>
              <a:rPr lang="en-US" dirty="0" smtClean="0">
                <a:solidFill>
                  <a:srgbClr val="FF0000"/>
                </a:solidFill>
              </a:rPr>
              <a:t> –</a:t>
            </a:r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linda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to locate all files on your system that are created by </a:t>
            </a:r>
            <a:r>
              <a:rPr lang="en-US" dirty="0" err="1" smtClean="0"/>
              <a:t>linda</a:t>
            </a:r>
            <a:r>
              <a:rPr lang="en-US" dirty="0" smtClean="0"/>
              <a:t> and remove them automatically, you can use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find / -user "</a:t>
            </a:r>
            <a:r>
              <a:rPr lang="en-US" dirty="0" err="1" smtClean="0">
                <a:solidFill>
                  <a:srgbClr val="FF0000"/>
                </a:solidFill>
              </a:rPr>
              <a:t>linda</a:t>
            </a:r>
            <a:r>
              <a:rPr lang="en-US" dirty="0" smtClean="0">
                <a:solidFill>
                  <a:srgbClr val="FF0000"/>
                </a:solidFill>
              </a:rPr>
              <a:t>" -exec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{} \;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find / -user </a:t>
            </a:r>
            <a:r>
              <a:rPr lang="en-US" dirty="0" err="1" smtClean="0">
                <a:solidFill>
                  <a:srgbClr val="0070C0"/>
                </a:solidFill>
              </a:rPr>
              <a:t>linda</a:t>
            </a:r>
            <a:r>
              <a:rPr lang="en-US" dirty="0" smtClean="0">
                <a:solidFill>
                  <a:srgbClr val="0070C0"/>
                </a:solidFill>
              </a:rPr>
              <a:t> -exec </a:t>
            </a:r>
            <a:r>
              <a:rPr lang="en-US" dirty="0" err="1" smtClean="0">
                <a:solidFill>
                  <a:srgbClr val="0070C0"/>
                </a:solidFill>
              </a:rPr>
              <a:t>mv</a:t>
            </a:r>
            <a:r>
              <a:rPr lang="en-US" dirty="0" smtClean="0">
                <a:solidFill>
                  <a:srgbClr val="0070C0"/>
                </a:solidFill>
              </a:rPr>
              <a:t> {} /trash/</a:t>
            </a:r>
            <a:r>
              <a:rPr lang="en-US" dirty="0" err="1" smtClean="0">
                <a:solidFill>
                  <a:srgbClr val="0070C0"/>
                </a:solidFill>
              </a:rPr>
              <a:t>linda</a:t>
            </a:r>
            <a:r>
              <a:rPr lang="en-US" dirty="0" smtClean="0">
                <a:solidFill>
                  <a:srgbClr val="0070C0"/>
                </a:solidFill>
              </a:rPr>
              <a:t> \;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/etc/shadow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382000" cy="3565922"/>
          </a:xfrm>
        </p:spPr>
        <p:txBody>
          <a:bodyPr>
            <a:normAutofit/>
          </a:bodyPr>
          <a:lstStyle/>
          <a:p>
            <a:r>
              <a:rPr lang="en-US" sz="2400" dirty="0"/>
              <a:t>The encrypted user passwords are stored in </a:t>
            </a:r>
            <a:r>
              <a:rPr lang="en-US" sz="2400" dirty="0">
                <a:solidFill>
                  <a:srgbClr val="FF0000"/>
                </a:solidFill>
              </a:rPr>
              <a:t>/etc/shadow</a:t>
            </a:r>
            <a:r>
              <a:rPr lang="en-US" sz="2400" dirty="0"/>
              <a:t>. Information relating to </a:t>
            </a:r>
            <a:r>
              <a:rPr lang="en-US" sz="2400" dirty="0" smtClean="0"/>
              <a:t>password expiry </a:t>
            </a:r>
            <a:r>
              <a:rPr lang="en-US" sz="2400" dirty="0"/>
              <a:t>is also kept in this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1962150"/>
            <a:ext cx="7491850" cy="150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619" y="3257550"/>
            <a:ext cx="7355182" cy="91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422910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If an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is used, login is currently disabled.</a:t>
            </a:r>
          </a:p>
          <a:p>
            <a:r>
              <a:rPr lang="en-US" dirty="0" smtClean="0"/>
              <a:t> If an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is used, it is a system account that can be used to start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Here are the fields used in the lines in /etc/shadow: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Login name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Encrypted password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Days since January 1, 1970 that password was last changed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Days before password may be changed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Days after which password must be changed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Days before password is to expire that user is warned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Days after password expires that account is disabled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Days since January 1, 1970, that account is disabled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Reserve field, not currently used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/etc/</a:t>
            </a:r>
            <a:r>
              <a:rPr lang="en-US" b="1" dirty="0" err="1" smtClean="0"/>
              <a:t>login.defs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/etc/</a:t>
            </a:r>
            <a:r>
              <a:rPr lang="en-US" dirty="0" err="1"/>
              <a:t>login.defs</a:t>
            </a:r>
            <a:r>
              <a:rPr lang="en-US" dirty="0"/>
              <a:t> is a </a:t>
            </a:r>
            <a:r>
              <a:rPr lang="en-US" dirty="0" smtClean="0"/>
              <a:t>configuration file </a:t>
            </a:r>
            <a:r>
              <a:rPr lang="en-US" dirty="0"/>
              <a:t>that relates to the user environment but is </a:t>
            </a:r>
            <a:r>
              <a:rPr lang="en-US" dirty="0" smtClean="0"/>
              <a:t>used completely </a:t>
            </a:r>
            <a:r>
              <a:rPr lang="en-US" dirty="0"/>
              <a:t>in the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361950"/>
            <a:ext cx="739197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Introduction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whoami</a:t>
            </a:r>
            <a:r>
              <a:rPr lang="en-US" b="1" dirty="0" smtClean="0"/>
              <a:t> -</a:t>
            </a:r>
            <a:r>
              <a:rPr lang="en-US" dirty="0" smtClean="0"/>
              <a:t>command tells you your username.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who </a:t>
            </a:r>
            <a:r>
              <a:rPr lang="en-US" b="1" dirty="0" smtClean="0"/>
              <a:t>- </a:t>
            </a:r>
            <a:r>
              <a:rPr lang="en-US" dirty="0" smtClean="0"/>
              <a:t>command will give you information about who is logged on the system.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 - command shows you who is logged on and what they are doing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id</a:t>
            </a:r>
            <a:r>
              <a:rPr lang="en-US" dirty="0" smtClean="0"/>
              <a:t>- command will give you your user id, primary group id, and a list of the groups that you belong to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Creating </a:t>
            </a:r>
            <a:r>
              <a:rPr lang="en-US" b="1" dirty="0"/>
              <a:t>Users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85851"/>
            <a:ext cx="8077200" cy="371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Primary and Secondary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Two types of groups — primary and secondary.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primary group</a:t>
            </a:r>
            <a:r>
              <a:rPr lang="en-US" dirty="0" smtClean="0"/>
              <a:t> is the one that’s recorded in the </a:t>
            </a:r>
            <a:r>
              <a:rPr lang="en-US" b="1" dirty="0" smtClean="0">
                <a:solidFill>
                  <a:srgbClr val="FF0000"/>
                </a:solidFill>
              </a:rPr>
              <a:t>/etc/</a:t>
            </a:r>
            <a:r>
              <a:rPr lang="en-US" b="1" dirty="0" err="1" smtClean="0">
                <a:solidFill>
                  <a:srgbClr val="FF0000"/>
                </a:solidFill>
              </a:rPr>
              <a:t>passwd</a:t>
            </a:r>
            <a:r>
              <a:rPr lang="en-US" dirty="0" smtClean="0"/>
              <a:t> file, configured when an account is set up. When a user creates a file, it’s their primary group that is associated with it is created</a:t>
            </a:r>
          </a:p>
          <a:p>
            <a:r>
              <a:rPr lang="en-US" b="1" dirty="0" smtClean="0"/>
              <a:t>Secondary groups</a:t>
            </a:r>
            <a:r>
              <a:rPr lang="en-US" dirty="0" smtClean="0"/>
              <a:t> are those that users might be added to once they already have accounts. Secondary group memberships show up in the </a:t>
            </a:r>
            <a:r>
              <a:rPr lang="en-US" b="1" dirty="0" smtClean="0">
                <a:solidFill>
                  <a:srgbClr val="FF0000"/>
                </a:solidFill>
              </a:rPr>
              <a:t>/etc/group </a:t>
            </a:r>
            <a:r>
              <a:rPr lang="en-US" dirty="0" smtClean="0"/>
              <a:t>file.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Creating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rmAutofit/>
          </a:bodyPr>
          <a:lstStyle/>
          <a:p>
            <a:r>
              <a:rPr lang="en-US" sz="2200" dirty="0"/>
              <a:t>There are three commands to manage the groups in your environment: </a:t>
            </a:r>
            <a:r>
              <a:rPr lang="en-US" sz="2200" dirty="0" err="1">
                <a:solidFill>
                  <a:srgbClr val="FF0000"/>
                </a:solidFill>
              </a:rPr>
              <a:t>groupadd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F0000"/>
                </a:solidFill>
              </a:rPr>
              <a:t>groupdel</a:t>
            </a:r>
            <a:r>
              <a:rPr lang="en-US" sz="2200" dirty="0" smtClean="0"/>
              <a:t>, and </a:t>
            </a:r>
            <a:r>
              <a:rPr lang="en-US" sz="2200" dirty="0" err="1" smtClean="0">
                <a:solidFill>
                  <a:srgbClr val="FF0000"/>
                </a:solidFill>
              </a:rPr>
              <a:t>groupmod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</a:t>
            </a:r>
            <a:r>
              <a:rPr lang="en-US" sz="2200" dirty="0" err="1" smtClean="0">
                <a:solidFill>
                  <a:srgbClr val="FF0000"/>
                </a:solidFill>
              </a:rPr>
              <a:t>groupadd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somegroup</a:t>
            </a: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When creating groups, the </a:t>
            </a:r>
            <a:r>
              <a:rPr lang="en-US" sz="2200" dirty="0" smtClean="0"/>
              <a:t>first </a:t>
            </a:r>
            <a:r>
              <a:rPr lang="en-US" sz="2200" dirty="0"/>
              <a:t>available group ID (GID) is assigned automatically.</a:t>
            </a:r>
          </a:p>
          <a:p>
            <a:r>
              <a:rPr lang="en-US" sz="2200" dirty="0"/>
              <a:t>If you want to specify the GID </a:t>
            </a:r>
            <a:r>
              <a:rPr lang="en-US" sz="2200" dirty="0" smtClean="0"/>
              <a:t>use </a:t>
            </a:r>
            <a:r>
              <a:rPr lang="en-US" sz="2200" dirty="0"/>
              <a:t>the option 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-</a:t>
            </a:r>
            <a:r>
              <a:rPr lang="en-US" sz="2200" dirty="0">
                <a:solidFill>
                  <a:srgbClr val="FF0000"/>
                </a:solidFill>
              </a:rPr>
              <a:t>g</a:t>
            </a:r>
            <a:r>
              <a:rPr lang="en-US" sz="22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181350"/>
            <a:ext cx="3047999" cy="177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/etc/group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Managing Group Membership</a:t>
            </a:r>
          </a:p>
          <a:p>
            <a:r>
              <a:rPr lang="en-US" dirty="0" smtClean="0"/>
              <a:t>To manage group membership, you can use the </a:t>
            </a:r>
            <a:r>
              <a:rPr lang="en-US" dirty="0" err="1" smtClean="0">
                <a:solidFill>
                  <a:srgbClr val="FF0000"/>
                </a:solidFill>
              </a:rPr>
              <a:t>usermod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groupmod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-g </a:t>
            </a:r>
            <a:r>
              <a:rPr lang="en-US" dirty="0" smtClean="0"/>
              <a:t>,--</a:t>
            </a:r>
            <a:r>
              <a:rPr lang="en-US" dirty="0" err="1" smtClean="0"/>
              <a:t>gid</a:t>
            </a:r>
            <a:r>
              <a:rPr lang="en-US" dirty="0" smtClean="0"/>
              <a:t> GROUP This option is used to set the primary group for the user.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-G</a:t>
            </a:r>
            <a:r>
              <a:rPr lang="en-US" dirty="0" smtClean="0"/>
              <a:t>, --groups </a:t>
            </a:r>
            <a:r>
              <a:rPr lang="en-US" dirty="0" err="1" smtClean="0"/>
              <a:t>GROUPS</a:t>
            </a:r>
            <a:r>
              <a:rPr lang="en-US" dirty="0" smtClean="0"/>
              <a:t> Use this option to define a new list of supplementary groups.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-a</a:t>
            </a:r>
            <a:r>
              <a:rPr lang="en-US" dirty="0" smtClean="0"/>
              <a:t>, --append Use this option together with -G to add new supplementary groups to the  current list of supplementary groups</a:t>
            </a:r>
          </a:p>
          <a:p>
            <a:r>
              <a:rPr lang="en-US" dirty="0" smtClean="0"/>
              <a:t>if you want to add supplementary group sales to user </a:t>
            </a:r>
            <a:r>
              <a:rPr lang="en-US" dirty="0" err="1" smtClean="0"/>
              <a:t>linda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</a:t>
            </a:r>
            <a:r>
              <a:rPr lang="en-US" dirty="0" err="1" smtClean="0">
                <a:solidFill>
                  <a:srgbClr val="C00000"/>
                </a:solidFill>
              </a:rPr>
              <a:t>usermod</a:t>
            </a:r>
            <a:r>
              <a:rPr lang="en-US" dirty="0" smtClean="0">
                <a:solidFill>
                  <a:srgbClr val="C00000"/>
                </a:solidFill>
              </a:rPr>
              <a:t> –</a:t>
            </a:r>
            <a:r>
              <a:rPr lang="en-US" dirty="0" err="1" smtClean="0">
                <a:solidFill>
                  <a:srgbClr val="C00000"/>
                </a:solidFill>
              </a:rPr>
              <a:t>Ga</a:t>
            </a:r>
            <a:r>
              <a:rPr lang="en-US" dirty="0" smtClean="0">
                <a:solidFill>
                  <a:srgbClr val="C00000"/>
                </a:solidFill>
              </a:rPr>
              <a:t> sales </a:t>
            </a:r>
            <a:r>
              <a:rPr lang="en-US" dirty="0" err="1" smtClean="0">
                <a:solidFill>
                  <a:srgbClr val="C00000"/>
                </a:solidFill>
              </a:rPr>
              <a:t>linda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19350"/>
            <a:ext cx="815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23950"/>
            <a:ext cx="5715000" cy="105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Graphical Tools for User</a:t>
            </a:r>
            <a:br>
              <a:rPr lang="en-US" dirty="0"/>
            </a:br>
            <a:r>
              <a:rPr lang="en-US" dirty="0"/>
              <a:t>and Group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https://forms.gle/3TTsn5MgjdFjGDtH8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Using External Authentication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-authentication tool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authconfig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3000" contrast="26000"/>
          </a:blip>
          <a:srcRect/>
          <a:stretch>
            <a:fillRect/>
          </a:stretch>
        </p:blipFill>
        <p:spPr bwMode="auto">
          <a:xfrm>
            <a:off x="2895600" y="2190750"/>
            <a:ext cx="4648200" cy="268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configuration tabs in  the </a:t>
            </a:r>
            <a:r>
              <a:rPr lang="en-US" b="1" dirty="0" smtClean="0"/>
              <a:t>Authentication</a:t>
            </a:r>
            <a:r>
              <a:rPr lang="en-US" dirty="0" smtClean="0"/>
              <a:t> dialog box: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Identity &amp; Authentication</a:t>
            </a:r>
            <a:r>
              <a:rPr lang="en-US" dirty="0" smtClean="0"/>
              <a:t>, which configures the resource used as the identity store (the data repository where the user IDs and corresponding credentials are stored).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Advanced Options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which allows authentication methods other than passwords or certificates, like smart cards and fingerprint.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r>
              <a:rPr lang="en-US" dirty="0" smtClean="0"/>
              <a:t>Four options </a:t>
            </a:r>
            <a:r>
              <a:rPr lang="en-US" dirty="0"/>
              <a:t>are offered by default: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348" y="1581150"/>
            <a:ext cx="862385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4000" contrast="40000"/>
          </a:blip>
          <a:srcRect/>
          <a:stretch>
            <a:fillRect/>
          </a:stretch>
        </p:blipFill>
        <p:spPr bwMode="auto">
          <a:xfrm>
            <a:off x="762000" y="438150"/>
            <a:ext cx="3391587" cy="545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14000" contrast="40000"/>
          </a:blip>
          <a:srcRect/>
          <a:stretch>
            <a:fillRect/>
          </a:stretch>
        </p:blipFill>
        <p:spPr bwMode="auto">
          <a:xfrm>
            <a:off x="762000" y="1200150"/>
            <a:ext cx="6599190" cy="1252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bright="-14000" contrast="40000"/>
          </a:blip>
          <a:srcRect/>
          <a:stretch>
            <a:fillRect/>
          </a:stretch>
        </p:blipFill>
        <p:spPr bwMode="auto">
          <a:xfrm>
            <a:off x="762000" y="2647950"/>
            <a:ext cx="7434896" cy="1252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lum bright="-14000" contrast="40000"/>
          </a:blip>
          <a:srcRect/>
          <a:stretch>
            <a:fillRect/>
          </a:stretch>
        </p:blipFill>
        <p:spPr bwMode="auto">
          <a:xfrm>
            <a:off x="762000" y="4095750"/>
            <a:ext cx="5774567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9634"/>
            <a:ext cx="3657600" cy="45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Connecting to an LDAP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connect to the LDAP server, it is good practice to use TLS to encrypt connections</a:t>
            </a:r>
            <a:r>
              <a:rPr lang="en-US" dirty="0" smtClean="0"/>
              <a:t>.</a:t>
            </a:r>
          </a:p>
          <a:p>
            <a:r>
              <a:rPr lang="en-US" dirty="0"/>
              <a:t>The second part of the </a:t>
            </a:r>
            <a:r>
              <a:rPr lang="en-US" dirty="0" smtClean="0"/>
              <a:t>configuration </a:t>
            </a:r>
            <a:r>
              <a:rPr lang="en-US" dirty="0"/>
              <a:t>of LDAP authentication consists of selecting </a:t>
            </a:r>
            <a:r>
              <a:rPr lang="en-US" dirty="0" smtClean="0"/>
              <a:t>an  authentication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LDAP Authentication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33000" contrast="52000"/>
          </a:blip>
          <a:srcRect/>
          <a:stretch>
            <a:fillRect/>
          </a:stretch>
        </p:blipFill>
        <p:spPr bwMode="auto">
          <a:xfrm>
            <a:off x="304800" y="1352550"/>
            <a:ext cx="853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9000" contrast="10000"/>
          </a:blip>
          <a:srcRect/>
          <a:stretch>
            <a:fillRect/>
          </a:stretch>
        </p:blipFill>
        <p:spPr bwMode="auto">
          <a:xfrm>
            <a:off x="2895600" y="133350"/>
            <a:ext cx="358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85750"/>
            <a:ext cx="3810000" cy="455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Connecting to an Active Directory Server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1000" contrast="23000"/>
          </a:blip>
          <a:srcRect/>
          <a:stretch>
            <a:fillRect/>
          </a:stretch>
        </p:blipFill>
        <p:spPr bwMode="auto">
          <a:xfrm>
            <a:off x="2971800" y="1047750"/>
            <a:ext cx="3429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7239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Configuring Alternative Authentication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819150"/>
            <a:ext cx="3581400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Understanding the </a:t>
            </a:r>
            <a:r>
              <a:rPr lang="en-US" sz="3200" dirty="0" smtClean="0"/>
              <a:t>Authentication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configure </a:t>
            </a:r>
            <a:r>
              <a:rPr lang="en-US" dirty="0"/>
              <a:t>authentication against an </a:t>
            </a:r>
            <a:r>
              <a:rPr lang="en-US" dirty="0" smtClean="0"/>
              <a:t>external authentication </a:t>
            </a:r>
            <a:r>
              <a:rPr lang="en-US" dirty="0"/>
              <a:t>server, the </a:t>
            </a:r>
            <a:r>
              <a:rPr lang="en-US" dirty="0" err="1">
                <a:solidFill>
                  <a:srgbClr val="FF0000"/>
                </a:solidFill>
              </a:rPr>
              <a:t>sssd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,PAM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etc/</a:t>
            </a:r>
            <a:r>
              <a:rPr lang="en-US" dirty="0" err="1">
                <a:solidFill>
                  <a:srgbClr val="FF0000"/>
                </a:solidFill>
              </a:rPr>
              <a:t>nsswitch.conf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also play a role</a:t>
            </a:r>
            <a:r>
              <a:rPr lang="en-US" dirty="0" smtClean="0"/>
              <a:t>.</a:t>
            </a:r>
          </a:p>
          <a:p>
            <a:r>
              <a:rPr lang="en-US" b="1" dirty="0"/>
              <a:t>Understanding </a:t>
            </a:r>
            <a:r>
              <a:rPr lang="en-US" b="1" dirty="0" err="1" smtClean="0"/>
              <a:t>sssd</a:t>
            </a:r>
            <a:endParaRPr lang="en-US" b="1" dirty="0" smtClean="0"/>
          </a:p>
          <a:p>
            <a:r>
              <a:rPr lang="en-US" dirty="0"/>
              <a:t>provides information about all available authentication </a:t>
            </a:r>
            <a:r>
              <a:rPr lang="en-US" dirty="0" smtClean="0"/>
              <a:t>sources</a:t>
            </a:r>
          </a:p>
          <a:p>
            <a:r>
              <a:rPr lang="en-US" dirty="0"/>
              <a:t>The </a:t>
            </a:r>
            <a:r>
              <a:rPr lang="en-US" dirty="0" smtClean="0"/>
              <a:t>configuration </a:t>
            </a:r>
            <a:r>
              <a:rPr lang="en-US" dirty="0"/>
              <a:t>parameters you’ve </a:t>
            </a:r>
            <a:r>
              <a:rPr lang="en-US" dirty="0" smtClean="0"/>
              <a:t>specified </a:t>
            </a:r>
            <a:r>
              <a:rPr lang="en-US" dirty="0"/>
              <a:t>are written to the </a:t>
            </a:r>
            <a:r>
              <a:rPr lang="en-US" dirty="0" smtClean="0"/>
              <a:t>configuration file </a:t>
            </a:r>
            <a:r>
              <a:rPr lang="en-US" dirty="0">
                <a:solidFill>
                  <a:srgbClr val="FF0000"/>
                </a:solidFill>
              </a:rPr>
              <a:t>/etc/</a:t>
            </a:r>
            <a:r>
              <a:rPr lang="en-US" dirty="0" err="1">
                <a:solidFill>
                  <a:srgbClr val="FF0000"/>
                </a:solidFill>
              </a:rPr>
              <a:t>sssd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sssd.conf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Understanding </a:t>
            </a:r>
            <a:r>
              <a:rPr lang="en-US" sz="3600" dirty="0" err="1"/>
              <a:t>nsswitch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/etc/</a:t>
            </a:r>
            <a:r>
              <a:rPr lang="en-US" dirty="0" err="1">
                <a:solidFill>
                  <a:srgbClr val="FF0000"/>
                </a:solidFill>
              </a:rPr>
              <a:t>nsswitch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 </a:t>
            </a:r>
            <a:r>
              <a:rPr lang="en-US" dirty="0"/>
              <a:t>is used to determine where different services on a computer </a:t>
            </a:r>
            <a:r>
              <a:rPr lang="en-US" dirty="0" smtClean="0"/>
              <a:t>are looking </a:t>
            </a:r>
            <a:r>
              <a:rPr lang="en-US" dirty="0"/>
              <a:t>for </a:t>
            </a:r>
            <a:r>
              <a:rPr lang="en-US" dirty="0" smtClean="0"/>
              <a:t>configuration </a:t>
            </a:r>
            <a:r>
              <a:rPr lang="en-US" dirty="0"/>
              <a:t>information. The </a:t>
            </a:r>
            <a:r>
              <a:rPr lang="en-US" dirty="0" smtClean="0"/>
              <a:t>different.</a:t>
            </a:r>
          </a:p>
          <a:p>
            <a:pPr>
              <a:buNone/>
            </a:pPr>
            <a:r>
              <a:rPr lang="en-US" b="1" dirty="0"/>
              <a:t>Understanding Pluggable Authentication </a:t>
            </a:r>
            <a:r>
              <a:rPr lang="en-US" b="1" dirty="0" smtClean="0"/>
              <a:t>Modules</a:t>
            </a:r>
          </a:p>
          <a:p>
            <a:r>
              <a:rPr lang="en-US" i="1" dirty="0"/>
              <a:t>pluggable authentication modules (PAM) are what is used to make </a:t>
            </a:r>
            <a:r>
              <a:rPr lang="en-US" i="1" dirty="0" smtClean="0"/>
              <a:t>authentication </a:t>
            </a:r>
            <a:r>
              <a:rPr lang="en-US" dirty="0" smtClean="0"/>
              <a:t>pluggable</a:t>
            </a:r>
          </a:p>
          <a:p>
            <a:r>
              <a:rPr lang="en-US" dirty="0"/>
              <a:t>There are two parts in </a:t>
            </a:r>
            <a:r>
              <a:rPr lang="en-US" dirty="0" smtClean="0"/>
              <a:t>PAM</a:t>
            </a:r>
          </a:p>
          <a:p>
            <a:r>
              <a:rPr lang="en-US" dirty="0" smtClean="0"/>
              <a:t>configuration file </a:t>
            </a:r>
            <a:r>
              <a:rPr lang="en-US" dirty="0"/>
              <a:t>in the directory </a:t>
            </a:r>
            <a:r>
              <a:rPr lang="en-US" dirty="0">
                <a:solidFill>
                  <a:srgbClr val="FF0000"/>
                </a:solidFill>
              </a:rPr>
              <a:t>/etc/</a:t>
            </a:r>
            <a:r>
              <a:rPr lang="en-US" dirty="0" err="1">
                <a:solidFill>
                  <a:srgbClr val="FF0000"/>
                </a:solidFill>
              </a:rPr>
              <a:t>pam.d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fr-FR" dirty="0" smtClean="0"/>
              <a:t>configuration file 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 err="1">
                <a:solidFill>
                  <a:srgbClr val="FF0000"/>
                </a:solidFill>
              </a:rPr>
              <a:t>pam.d</a:t>
            </a:r>
            <a:r>
              <a:rPr lang="fr-FR" dirty="0">
                <a:solidFill>
                  <a:srgbClr val="FF0000"/>
                </a:solidFill>
              </a:rPr>
              <a:t>/login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7000" contrast="6000"/>
          </a:blip>
          <a:srcRect/>
          <a:stretch>
            <a:fillRect/>
          </a:stretch>
        </p:blipFill>
        <p:spPr bwMode="auto">
          <a:xfrm>
            <a:off x="228600" y="209550"/>
            <a:ext cx="7823198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lum bright="-16000" contrast="24000"/>
          </a:blip>
          <a:srcRect/>
          <a:stretch>
            <a:fillRect/>
          </a:stretch>
        </p:blipFill>
        <p:spPr bwMode="auto">
          <a:xfrm>
            <a:off x="228600" y="2266950"/>
            <a:ext cx="8457019" cy="264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su</a:t>
            </a:r>
            <a:r>
              <a:rPr lang="en-US" b="1" dirty="0" smtClean="0"/>
              <a:t> -</a:t>
            </a:r>
            <a:r>
              <a:rPr lang="en-US" dirty="0" smtClean="0"/>
              <a:t>command allows a user to run a shell as another user.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su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tania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su</a:t>
            </a:r>
            <a:r>
              <a:rPr lang="en-US" dirty="0" smtClean="0"/>
              <a:t> to become root, when you know the root password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su</a:t>
            </a:r>
            <a:r>
              <a:rPr lang="en-US" b="1" dirty="0" smtClean="0">
                <a:solidFill>
                  <a:srgbClr val="FF0000"/>
                </a:solidFill>
              </a:rPr>
              <a:t> root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su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become another user and also get the target user's environment, issue the </a:t>
            </a:r>
            <a:r>
              <a:rPr lang="en-US" dirty="0" err="1" smtClean="0"/>
              <a:t>su</a:t>
            </a:r>
            <a:r>
              <a:rPr lang="en-US" dirty="0" smtClean="0"/>
              <a:t> - command followed by the target username.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su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laura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To  run a program as another user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sudo</a:t>
            </a:r>
            <a:r>
              <a:rPr lang="en-US" dirty="0" smtClean="0"/>
              <a:t> program allows a user to start a program with the credentials of another user.</a:t>
            </a:r>
          </a:p>
          <a:p>
            <a:r>
              <a:rPr lang="en-US" dirty="0" smtClean="0"/>
              <a:t> the system administrator has to set up the </a:t>
            </a:r>
            <a:r>
              <a:rPr lang="en-US" b="1" dirty="0" smtClean="0"/>
              <a:t>/etc/</a:t>
            </a:r>
            <a:r>
              <a:rPr lang="en-US" b="1" dirty="0" err="1" smtClean="0"/>
              <a:t>sudoers</a:t>
            </a:r>
            <a:r>
              <a:rPr lang="en-US" b="1" dirty="0" smtClean="0"/>
              <a:t> </a:t>
            </a:r>
            <a:r>
              <a:rPr lang="en-US" dirty="0" smtClean="0"/>
              <a:t>file.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This can be useful to delegate administrative tasks to another user (without giving the root password).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first </a:t>
            </a:r>
            <a:r>
              <a:rPr lang="en-US" dirty="0"/>
              <a:t>column, the authentication process is split into four different phases:</a:t>
            </a:r>
          </a:p>
          <a:p>
            <a:r>
              <a:rPr lang="en-US" dirty="0"/>
              <a:t>auth, account, password, and session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lum bright="-9000" contrast="23000"/>
          </a:blip>
          <a:srcRect/>
          <a:stretch>
            <a:fillRect/>
          </a:stretch>
        </p:blipFill>
        <p:spPr bwMode="auto">
          <a:xfrm>
            <a:off x="381001" y="2190750"/>
            <a:ext cx="82962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Managing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Displaying </a:t>
            </a:r>
            <a:r>
              <a:rPr lang="en-US" b="1" dirty="0" smtClean="0"/>
              <a:t>Ownership</a:t>
            </a:r>
          </a:p>
          <a:p>
            <a:r>
              <a:rPr lang="en-US" dirty="0" err="1">
                <a:solidFill>
                  <a:srgbClr val="FF0000"/>
                </a:solidFill>
              </a:rPr>
              <a:t>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-</a:t>
            </a:r>
            <a:r>
              <a:rPr lang="en-US" dirty="0">
                <a:solidFill>
                  <a:srgbClr val="FF0000"/>
                </a:solidFill>
              </a:rPr>
              <a:t>l </a:t>
            </a:r>
            <a:r>
              <a:rPr lang="en-US" dirty="0"/>
              <a:t>command. This command shows the user as </a:t>
            </a:r>
            <a:r>
              <a:rPr lang="en-US" dirty="0" smtClean="0"/>
              <a:t>well as </a:t>
            </a:r>
            <a:r>
              <a:rPr lang="en-US" dirty="0"/>
              <a:t>the group owner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command </a:t>
            </a:r>
            <a:r>
              <a:rPr lang="en-US" dirty="0" smtClean="0">
                <a:solidFill>
                  <a:srgbClr val="FF0000"/>
                </a:solidFill>
              </a:rPr>
              <a:t>find </a:t>
            </a:r>
            <a:r>
              <a:rPr lang="en-US" dirty="0">
                <a:solidFill>
                  <a:srgbClr val="FF0000"/>
                </a:solidFill>
              </a:rPr>
              <a:t>/ -user </a:t>
            </a:r>
            <a:r>
              <a:rPr lang="en-US" dirty="0" err="1">
                <a:solidFill>
                  <a:srgbClr val="FF0000"/>
                </a:solidFill>
              </a:rPr>
              <a:t>linda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shows all </a:t>
            </a:r>
            <a:r>
              <a:rPr lang="en-US" dirty="0" smtClean="0"/>
              <a:t>files </a:t>
            </a:r>
            <a:r>
              <a:rPr lang="en-US" dirty="0"/>
              <a:t>that have user </a:t>
            </a:r>
            <a:r>
              <a:rPr lang="en-US" dirty="0" err="1"/>
              <a:t>linda</a:t>
            </a:r>
            <a:r>
              <a:rPr lang="en-US" dirty="0"/>
              <a:t> as their </a:t>
            </a:r>
            <a:r>
              <a:rPr lang="en-US" dirty="0" smtClean="0"/>
              <a:t>owner.</a:t>
            </a:r>
          </a:p>
          <a:p>
            <a:pPr>
              <a:buNone/>
            </a:pPr>
            <a:r>
              <a:rPr lang="en-US" b="1" dirty="0"/>
              <a:t>Changing </a:t>
            </a:r>
            <a:r>
              <a:rPr lang="en-US" b="1" dirty="0" smtClean="0"/>
              <a:t>User &amp; Group Ownership</a:t>
            </a:r>
          </a:p>
          <a:p>
            <a:r>
              <a:rPr lang="en-US" dirty="0"/>
              <a:t>command </a:t>
            </a:r>
            <a:r>
              <a:rPr lang="en-US" dirty="0" err="1" smtClean="0">
                <a:solidFill>
                  <a:srgbClr val="FF0000"/>
                </a:solidFill>
              </a:rPr>
              <a:t>chown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linda</a:t>
            </a:r>
            <a:r>
              <a:rPr lang="en-US" dirty="0">
                <a:solidFill>
                  <a:srgbClr val="FF0000"/>
                </a:solidFill>
              </a:rPr>
              <a:t> account</a:t>
            </a:r>
            <a:r>
              <a:rPr lang="en-US" dirty="0"/>
              <a:t> would change ownership for the </a:t>
            </a:r>
            <a:r>
              <a:rPr lang="en-US" dirty="0" smtClean="0"/>
              <a:t>file </a:t>
            </a:r>
            <a:r>
              <a:rPr lang="en-US" i="1" dirty="0" smtClean="0"/>
              <a:t>account </a:t>
            </a:r>
            <a:r>
              <a:rPr lang="en-US" i="1" dirty="0"/>
              <a:t>to user </a:t>
            </a:r>
            <a:r>
              <a:rPr lang="en-US" i="1" dirty="0" err="1"/>
              <a:t>linda</a:t>
            </a:r>
            <a:r>
              <a:rPr lang="en-US" i="1" dirty="0" smtClean="0"/>
              <a:t>.</a:t>
            </a:r>
          </a:p>
          <a:p>
            <a:r>
              <a:rPr lang="en-US" dirty="0"/>
              <a:t>command </a:t>
            </a:r>
            <a:r>
              <a:rPr lang="en-US" dirty="0" err="1" smtClean="0">
                <a:solidFill>
                  <a:srgbClr val="FF0000"/>
                </a:solidFill>
              </a:rPr>
              <a:t>chgrp</a:t>
            </a:r>
            <a:r>
              <a:rPr lang="en-US" dirty="0" smtClean="0">
                <a:solidFill>
                  <a:srgbClr val="FF0000"/>
                </a:solidFill>
              </a:rPr>
              <a:t>  account  /</a:t>
            </a:r>
            <a:r>
              <a:rPr lang="en-US" dirty="0">
                <a:solidFill>
                  <a:srgbClr val="FF0000"/>
                </a:solidFill>
              </a:rPr>
              <a:t>home/account </a:t>
            </a:r>
            <a:r>
              <a:rPr lang="en-US" dirty="0"/>
              <a:t>can be used to set group ownership for the directory </a:t>
            </a:r>
            <a:r>
              <a:rPr lang="en-US" dirty="0" smtClean="0"/>
              <a:t> /home/account </a:t>
            </a:r>
            <a:r>
              <a:rPr lang="en-US" dirty="0"/>
              <a:t>to the group account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Default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the current effective primary group, a user can use the groups command </a:t>
            </a:r>
            <a:r>
              <a:rPr lang="en-US" dirty="0" smtClean="0"/>
              <a:t>as follows: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71750"/>
            <a:ext cx="8117923" cy="193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Basic Permissions: Read, Write, and Execute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457200" y="1200150"/>
            <a:ext cx="7543800" cy="362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47750"/>
            <a:ext cx="8229600" cy="264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76350"/>
            <a:ext cx="7315200" cy="152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When </a:t>
            </a:r>
            <a:r>
              <a:rPr lang="en-US" sz="2800" dirty="0"/>
              <a:t>using </a:t>
            </a:r>
            <a:r>
              <a:rPr lang="en-US" sz="2800" dirty="0" err="1"/>
              <a:t>chmod</a:t>
            </a:r>
            <a:r>
              <a:rPr lang="en-US" sz="2800" dirty="0"/>
              <a:t>, you can set </a:t>
            </a:r>
            <a:r>
              <a:rPr lang="en-US" sz="2800" dirty="0" smtClean="0"/>
              <a:t>permissions for </a:t>
            </a:r>
            <a:r>
              <a:rPr lang="en-US" sz="2800" dirty="0"/>
              <a:t>user, group, and others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sz="2800" dirty="0" smtClean="0"/>
              <a:t>this command works in two modes: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absolute 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relative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4177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absolute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70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chmod</a:t>
            </a:r>
            <a:r>
              <a:rPr lang="en-US" sz="2400" dirty="0" smtClean="0">
                <a:solidFill>
                  <a:srgbClr val="FF0000"/>
                </a:solidFill>
              </a:rPr>
              <a:t> [permission] [</a:t>
            </a:r>
            <a:r>
              <a:rPr lang="en-US" sz="2400" dirty="0" err="1" smtClean="0">
                <a:solidFill>
                  <a:srgbClr val="FF0000"/>
                </a:solidFill>
              </a:rPr>
              <a:t>file_name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81150"/>
            <a:ext cx="441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14800" y="3333750"/>
            <a:ext cx="4800600" cy="15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Therefore, the possibilities are:</a:t>
            </a:r>
          </a:p>
          <a:p>
            <a:r>
              <a:rPr lang="en-US" b="1" dirty="0" smtClean="0"/>
              <a:t>7 – </a:t>
            </a:r>
            <a:r>
              <a:rPr lang="en-US" dirty="0" smtClean="0"/>
              <a:t>for read, write, and execute permission</a:t>
            </a:r>
          </a:p>
          <a:p>
            <a:r>
              <a:rPr lang="en-US" b="1" dirty="0" smtClean="0"/>
              <a:t>6 – </a:t>
            </a:r>
            <a:r>
              <a:rPr lang="en-US" dirty="0" smtClean="0"/>
              <a:t>for read and write privileges</a:t>
            </a:r>
          </a:p>
          <a:p>
            <a:r>
              <a:rPr lang="en-US" b="1" dirty="0" smtClean="0"/>
              <a:t>5 </a:t>
            </a:r>
            <a:r>
              <a:rPr lang="en-US" dirty="0" smtClean="0"/>
              <a:t>– for read and execute privileges</a:t>
            </a:r>
          </a:p>
          <a:p>
            <a:r>
              <a:rPr lang="en-US" b="1" dirty="0" smtClean="0"/>
              <a:t>4 </a:t>
            </a:r>
            <a:r>
              <a:rPr lang="en-US" dirty="0" smtClean="0"/>
              <a:t>– for read privileges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Accessible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924800" cy="1981200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pPr lvl="0"/>
            <a:r>
              <a:rPr lang="en-US" dirty="0"/>
              <a:t>Permission Counters</a:t>
            </a:r>
          </a:p>
          <a:p>
            <a:pPr lvl="1"/>
            <a:r>
              <a:rPr lang="en-US" dirty="0"/>
              <a:t>7 : 4 + 2 + 1 = r + w + x</a:t>
            </a:r>
          </a:p>
          <a:p>
            <a:pPr lvl="1"/>
            <a:r>
              <a:rPr lang="en-US" dirty="0"/>
              <a:t>5 : 4 + 0 + 1 = r + x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: 4 + 0 + </a:t>
            </a:r>
            <a:r>
              <a:rPr lang="en-US" dirty="0" smtClean="0"/>
              <a:t>1 </a:t>
            </a:r>
            <a:r>
              <a:rPr lang="en-US" dirty="0"/>
              <a:t>=</a:t>
            </a:r>
            <a:r>
              <a:rPr lang="en-US" dirty="0" smtClean="0"/>
              <a:t> r + 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1813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want to </a:t>
            </a:r>
            <a:r>
              <a:rPr lang="en-US" dirty="0" smtClean="0"/>
              <a:t>set read</a:t>
            </a:r>
            <a:r>
              <a:rPr lang="en-US" dirty="0"/>
              <a:t>, write, execute for the user, read and execute for the group, and read and execute </a:t>
            </a:r>
            <a:r>
              <a:rPr lang="en-US" dirty="0" smtClean="0"/>
              <a:t>for others </a:t>
            </a:r>
            <a:r>
              <a:rPr lang="en-US" dirty="0"/>
              <a:t>on the </a:t>
            </a:r>
            <a:r>
              <a:rPr lang="en-US" dirty="0" smtClean="0"/>
              <a:t>file </a:t>
            </a:r>
            <a:r>
              <a:rPr lang="en-US" dirty="0"/>
              <a:t>/</a:t>
            </a:r>
            <a:r>
              <a:rPr lang="en-US" dirty="0" err="1"/>
              <a:t>somefile</a:t>
            </a:r>
            <a:r>
              <a:rPr lang="en-US" dirty="0"/>
              <a:t>, 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 755  /</a:t>
            </a:r>
            <a:r>
              <a:rPr lang="en-US" dirty="0" err="1">
                <a:solidFill>
                  <a:srgbClr val="FF0000"/>
                </a:solidFill>
              </a:rPr>
              <a:t>somefile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relative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chmod</a:t>
            </a:r>
            <a:r>
              <a:rPr lang="en-US" dirty="0" smtClean="0"/>
              <a:t> in relative mode, you work with three indicators user (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), group (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), and others (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u=</a:t>
            </a:r>
            <a:r>
              <a:rPr lang="en-US" dirty="0" err="1" smtClean="0">
                <a:solidFill>
                  <a:srgbClr val="FF0000"/>
                </a:solidFill>
              </a:rPr>
              <a:t>rwx,g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rwx,o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rwx</a:t>
            </a:r>
            <a:r>
              <a:rPr lang="en-US" dirty="0" smtClean="0">
                <a:solidFill>
                  <a:srgbClr val="FF0000"/>
                </a:solidFill>
              </a:rPr>
              <a:t> [</a:t>
            </a:r>
            <a:r>
              <a:rPr lang="en-US" dirty="0" err="1" smtClean="0">
                <a:solidFill>
                  <a:srgbClr val="FF0000"/>
                </a:solidFill>
              </a:rPr>
              <a:t>file_name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endParaRPr lang="en-US" dirty="0" smtClean="0"/>
          </a:p>
          <a:p>
            <a:r>
              <a:rPr lang="en-US" dirty="0" smtClean="0"/>
              <a:t>would add the write permission to the group and remove read for 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Managing Users and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useradd</a:t>
            </a:r>
            <a:r>
              <a:rPr lang="en-US" dirty="0"/>
              <a:t> </a:t>
            </a:r>
            <a:r>
              <a:rPr lang="en-US" dirty="0" smtClean="0"/>
              <a:t>-This </a:t>
            </a:r>
            <a:r>
              <a:rPr lang="en-US" dirty="0"/>
              <a:t>command is used for adding users to the local authentication system.</a:t>
            </a:r>
          </a:p>
          <a:p>
            <a:r>
              <a:rPr lang="en-US" dirty="0" err="1">
                <a:solidFill>
                  <a:srgbClr val="FF0000"/>
                </a:solidFill>
              </a:rPr>
              <a:t>usermod</a:t>
            </a:r>
            <a:r>
              <a:rPr lang="en-US" dirty="0"/>
              <a:t> </a:t>
            </a:r>
            <a:r>
              <a:rPr lang="en-US" dirty="0" smtClean="0"/>
              <a:t>-This </a:t>
            </a:r>
            <a:r>
              <a:rPr lang="en-US" dirty="0"/>
              <a:t>command is used to modify properties for existing users.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userdel</a:t>
            </a:r>
            <a:r>
              <a:rPr lang="en-US" dirty="0" smtClean="0"/>
              <a:t>- </a:t>
            </a:r>
            <a:r>
              <a:rPr lang="en-US" dirty="0"/>
              <a:t>This command is used to delete users properly from a </a:t>
            </a:r>
            <a:r>
              <a:rPr lang="en-US" dirty="0" smtClean="0"/>
              <a:t>system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useradd</a:t>
            </a:r>
            <a:r>
              <a:rPr lang="en-US" dirty="0"/>
              <a:t> command has a few options. If an option is not </a:t>
            </a:r>
            <a:r>
              <a:rPr lang="en-US" dirty="0" smtClean="0"/>
              <a:t>specified</a:t>
            </a:r>
            <a:r>
              <a:rPr lang="en-US" dirty="0"/>
              <a:t>, </a:t>
            </a:r>
            <a:r>
              <a:rPr lang="en-US" dirty="0" err="1"/>
              <a:t>useradd</a:t>
            </a:r>
            <a:r>
              <a:rPr lang="en-US" dirty="0"/>
              <a:t> will </a:t>
            </a:r>
            <a:r>
              <a:rPr lang="en-US" dirty="0" smtClean="0"/>
              <a:t>read </a:t>
            </a:r>
            <a:r>
              <a:rPr lang="fr-FR" dirty="0" err="1" smtClean="0"/>
              <a:t>its</a:t>
            </a:r>
            <a:r>
              <a:rPr lang="fr-FR" dirty="0" smtClean="0"/>
              <a:t> configuration file </a:t>
            </a:r>
            <a:r>
              <a:rPr lang="fr-FR" dirty="0"/>
              <a:t>in 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/default/</a:t>
            </a:r>
            <a:r>
              <a:rPr lang="fr-FR" dirty="0" err="1">
                <a:solidFill>
                  <a:srgbClr val="FF0000"/>
                </a:solidFill>
              </a:rPr>
              <a:t>useradd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Example :To set permission on </a:t>
            </a:r>
            <a:r>
              <a:rPr lang="en-US" b="1" dirty="0" smtClean="0"/>
              <a:t>test.txt</a:t>
            </a:r>
            <a:r>
              <a:rPr lang="en-US" dirty="0" smtClean="0"/>
              <a:t> to be:</a:t>
            </a:r>
            <a:br>
              <a:rPr lang="en-US" dirty="0" smtClean="0"/>
            </a:br>
            <a:r>
              <a:rPr lang="en-US" dirty="0" smtClean="0"/>
              <a:t>• read and write for the user</a:t>
            </a:r>
            <a:br>
              <a:rPr lang="en-US" dirty="0" smtClean="0"/>
            </a:br>
            <a:r>
              <a:rPr lang="en-US" dirty="0" smtClean="0"/>
              <a:t>• read for the members of the group</a:t>
            </a:r>
            <a:br>
              <a:rPr lang="en-US" dirty="0" smtClean="0"/>
            </a:br>
            <a:r>
              <a:rPr lang="en-US" dirty="0" smtClean="0"/>
              <a:t>• read for other users</a:t>
            </a:r>
          </a:p>
          <a:p>
            <a:pPr>
              <a:buNone/>
            </a:pPr>
            <a:r>
              <a:rPr lang="en-US" dirty="0" smtClean="0"/>
              <a:t>Use the following command: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u=</a:t>
            </a:r>
            <a:r>
              <a:rPr lang="en-US" dirty="0" err="1" smtClean="0">
                <a:solidFill>
                  <a:srgbClr val="FF0000"/>
                </a:solidFill>
              </a:rPr>
              <a:t>rw,g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r,o</a:t>
            </a:r>
            <a:r>
              <a:rPr lang="en-US" dirty="0" smtClean="0">
                <a:solidFill>
                  <a:srgbClr val="FF0000"/>
                </a:solidFill>
              </a:rPr>
              <a:t>=r test.txt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6863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$ touch sample.txt</a:t>
            </a:r>
          </a:p>
          <a:p>
            <a:pPr>
              <a:buNone/>
            </a:pPr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 sample.txt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rw</a:t>
            </a:r>
            <a:r>
              <a:rPr lang="en-US" b="1" dirty="0">
                <a:solidFill>
                  <a:srgbClr val="0070C0"/>
                </a:solidFill>
              </a:rPr>
              <a:t>-r--r--  1 username  group  0  1 10 10:11 sample.txt</a:t>
            </a:r>
          </a:p>
          <a:p>
            <a:pPr>
              <a:buNone/>
            </a:pPr>
            <a:r>
              <a:rPr lang="en-US" dirty="0"/>
              <a:t># user   = can read and write</a:t>
            </a:r>
          </a:p>
          <a:p>
            <a:pPr>
              <a:buNone/>
            </a:pPr>
            <a:r>
              <a:rPr lang="en-US" dirty="0"/>
              <a:t># group  = can read only</a:t>
            </a:r>
          </a:p>
          <a:p>
            <a:pPr>
              <a:buNone/>
            </a:pPr>
            <a:r>
              <a:rPr lang="en-US" dirty="0"/>
              <a:t># others = can read only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# changes permission of sample.txt</a:t>
            </a:r>
          </a:p>
          <a:p>
            <a:pPr>
              <a:buNone/>
            </a:pPr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755 sample.txt</a:t>
            </a:r>
          </a:p>
          <a:p>
            <a:pPr>
              <a:buNone/>
            </a:pPr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 sample.txt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rwxr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xr</a:t>
            </a:r>
            <a:r>
              <a:rPr lang="en-US" b="1" dirty="0" smtClean="0">
                <a:solidFill>
                  <a:srgbClr val="0070C0"/>
                </a:solidFill>
              </a:rPr>
              <a:t>-x  </a:t>
            </a:r>
            <a:r>
              <a:rPr lang="en-US" b="1" dirty="0">
                <a:solidFill>
                  <a:srgbClr val="0070C0"/>
                </a:solidFill>
              </a:rPr>
              <a:t>1 username  group  0  1 10 10:11 sample.txt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# other options</a:t>
            </a:r>
          </a:p>
          <a:p>
            <a:pPr>
              <a:buNone/>
            </a:pPr>
            <a:r>
              <a:rPr lang="en-US" dirty="0"/>
              <a:t># - target  : u, g, o</a:t>
            </a:r>
          </a:p>
          <a:p>
            <a:pPr>
              <a:buNone/>
            </a:pPr>
            <a:r>
              <a:rPr lang="en-US" dirty="0"/>
              <a:t># - control : +, -, =</a:t>
            </a:r>
          </a:p>
          <a:p>
            <a:pPr>
              <a:buNone/>
            </a:pPr>
            <a:r>
              <a:rPr lang="en-US" dirty="0"/>
              <a:t># - type        : r, w, 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ug+rx</a:t>
            </a:r>
            <a:r>
              <a:rPr lang="en-US" dirty="0"/>
              <a:t> sample.txt</a:t>
            </a:r>
          </a:p>
          <a:p>
            <a:pPr>
              <a:buNone/>
            </a:pPr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 sample.txt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rwxr</a:t>
            </a:r>
            <a:r>
              <a:rPr lang="en-US" b="1" dirty="0" smtClean="0">
                <a:solidFill>
                  <a:srgbClr val="0070C0"/>
                </a:solidFill>
              </a:rPr>
              <a:t>-x-</a:t>
            </a:r>
            <a:r>
              <a:rPr lang="en-US" b="1" dirty="0">
                <a:solidFill>
                  <a:srgbClr val="0070C0"/>
                </a:solidFill>
              </a:rPr>
              <a:t>-  1 username  group  0  1 10 10:11 sample.txt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351" y="285750"/>
            <a:ext cx="838448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85725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/>
              <a:t>Understanding Advanced Permissions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There are three advanced </a:t>
            </a:r>
            <a:r>
              <a:rPr lang="en-US" sz="2000" dirty="0" smtClean="0"/>
              <a:t>permissions</a:t>
            </a:r>
          </a:p>
          <a:p>
            <a:pPr marL="514350" indent="-514350"/>
            <a:r>
              <a:rPr lang="en-US" sz="2000" i="1" dirty="0"/>
              <a:t>set user ID (</a:t>
            </a:r>
            <a:r>
              <a:rPr lang="en-US" sz="2000" i="1" dirty="0">
                <a:solidFill>
                  <a:srgbClr val="FF0000"/>
                </a:solidFill>
              </a:rPr>
              <a:t>SUID)</a:t>
            </a:r>
            <a:r>
              <a:rPr lang="en-US" sz="2000" i="1" dirty="0"/>
              <a:t> </a:t>
            </a:r>
            <a:r>
              <a:rPr lang="en-US" sz="2000" i="1" dirty="0" smtClean="0"/>
              <a:t>permission</a:t>
            </a:r>
          </a:p>
          <a:p>
            <a:pPr marL="514350" indent="-514350"/>
            <a:r>
              <a:rPr lang="en-US" sz="2000" i="1" dirty="0"/>
              <a:t>set group ID (</a:t>
            </a:r>
            <a:r>
              <a:rPr lang="en-US" sz="2000" i="1" dirty="0">
                <a:solidFill>
                  <a:srgbClr val="FF0000"/>
                </a:solidFill>
              </a:rPr>
              <a:t>SGID</a:t>
            </a:r>
            <a:r>
              <a:rPr lang="en-US" sz="2000" i="1" dirty="0" smtClean="0"/>
              <a:t>)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Sticky </a:t>
            </a:r>
            <a:r>
              <a:rPr lang="en-US" sz="2000" i="1" dirty="0">
                <a:solidFill>
                  <a:srgbClr val="FF0000"/>
                </a:solidFill>
              </a:rPr>
              <a:t>bit </a:t>
            </a:r>
            <a:r>
              <a:rPr lang="en-US" sz="2000" i="1" dirty="0"/>
              <a:t>permission is used </a:t>
            </a:r>
            <a:r>
              <a:rPr lang="en-US" sz="2000" i="1" dirty="0" smtClean="0"/>
              <a:t>to </a:t>
            </a:r>
            <a:r>
              <a:rPr lang="en-US" sz="2000" dirty="0" smtClean="0"/>
              <a:t>protect files </a:t>
            </a:r>
            <a:r>
              <a:rPr lang="en-US" sz="2000" dirty="0"/>
              <a:t>against accidental deletion in an environment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4000" contrast="13000"/>
          </a:blip>
          <a:srcRect/>
          <a:stretch>
            <a:fillRect/>
          </a:stretch>
        </p:blipFill>
        <p:spPr bwMode="auto">
          <a:xfrm>
            <a:off x="609600" y="264795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905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SUID Bit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lum bright="-17000" contrast="37000"/>
          </a:blip>
          <a:srcRect/>
          <a:stretch>
            <a:fillRect/>
          </a:stretch>
        </p:blipFill>
        <p:spPr bwMode="auto">
          <a:xfrm>
            <a:off x="304800" y="3028950"/>
            <a:ext cx="6781800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90750"/>
            <a:ext cx="6019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4800600" y="895350"/>
            <a:ext cx="4191000" cy="16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SGID Bit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76550"/>
            <a:ext cx="79091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200150"/>
            <a:ext cx="8458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SGID bit works on both files and directories,  when any user executes a file with SGID bit set on it, it will always be executed with the group ownership of that file, irrespective of who is running it.</a:t>
            </a:r>
          </a:p>
          <a:p>
            <a:r>
              <a:rPr lang="en-US" sz="2200" dirty="0" smtClean="0"/>
              <a:t>SGID on directories is used for creating collaborative directories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Sticky bit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sticky bit </a:t>
            </a:r>
            <a:r>
              <a:rPr lang="en-US" sz="2400" dirty="0" smtClean="0"/>
              <a:t>works on directories only. If a user wants to create or delete a file/directory in some directory, he needs write permission on that directory. The write permission on a directory gives a user the privilege to create a file as well as the privilege to remove it.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4795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17000" contrast="25000"/>
          </a:blip>
          <a:srcRect/>
          <a:stretch>
            <a:fillRect/>
          </a:stretch>
        </p:blipFill>
        <p:spPr bwMode="auto">
          <a:xfrm>
            <a:off x="1752600" y="3409950"/>
            <a:ext cx="4147758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Working with 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access control lists (ACLs)-</a:t>
            </a:r>
            <a:r>
              <a:rPr lang="en-US" dirty="0" smtClean="0"/>
              <a:t>To </a:t>
            </a:r>
            <a:r>
              <a:rPr lang="en-US" dirty="0"/>
              <a:t>give </a:t>
            </a:r>
            <a:r>
              <a:rPr lang="en-US" dirty="0" smtClean="0"/>
              <a:t>permissions to </a:t>
            </a:r>
            <a:r>
              <a:rPr lang="en-US" dirty="0"/>
              <a:t>more than one user or one group on the same </a:t>
            </a:r>
            <a:r>
              <a:rPr lang="en-US" dirty="0" smtClean="0"/>
              <a:t>file</a:t>
            </a:r>
          </a:p>
          <a:p>
            <a:r>
              <a:rPr lang="en-US" dirty="0"/>
              <a:t>To see your current ACL settings</a:t>
            </a:r>
            <a:r>
              <a:rPr lang="en-US" dirty="0" smtClean="0"/>
              <a:t>, you </a:t>
            </a:r>
            <a:r>
              <a:rPr lang="en-US" dirty="0"/>
              <a:t>need to use </a:t>
            </a:r>
            <a:r>
              <a:rPr lang="en-US" dirty="0" err="1">
                <a:solidFill>
                  <a:srgbClr val="FF0000"/>
                </a:solidFill>
              </a:rPr>
              <a:t>getfacl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To set ACLs, you need to use the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setfacl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0548" y="514350"/>
            <a:ext cx="7410452" cy="404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610600" cy="33944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setfacl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-m g:sales:rx /data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command, </a:t>
            </a:r>
            <a:r>
              <a:rPr lang="en-US" dirty="0">
                <a:solidFill>
                  <a:srgbClr val="FF0000"/>
                </a:solidFill>
              </a:rPr>
              <a:t>-m</a:t>
            </a:r>
            <a:r>
              <a:rPr lang="en-US" dirty="0"/>
              <a:t> indicates that the current </a:t>
            </a:r>
            <a:r>
              <a:rPr lang="en-US" dirty="0" smtClean="0"/>
              <a:t>ACL settings </a:t>
            </a:r>
            <a:r>
              <a:rPr lang="en-US" dirty="0"/>
              <a:t>need to be </a:t>
            </a:r>
            <a:r>
              <a:rPr lang="en-US" dirty="0" smtClean="0"/>
              <a:t>modified</a:t>
            </a:r>
            <a:r>
              <a:rPr lang="en-US" dirty="0"/>
              <a:t>. After that,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g:sales:rx </a:t>
            </a:r>
            <a:r>
              <a:rPr lang="en-US" dirty="0"/>
              <a:t>tells the command to set the ACL </a:t>
            </a:r>
            <a:r>
              <a:rPr lang="en-US" dirty="0" smtClean="0"/>
              <a:t>to read </a:t>
            </a:r>
            <a:r>
              <a:rPr lang="en-US" dirty="0"/>
              <a:t>and execute (</a:t>
            </a:r>
            <a:r>
              <a:rPr lang="en-US" dirty="0" err="1"/>
              <a:t>rx</a:t>
            </a:r>
            <a:r>
              <a:rPr lang="en-US" dirty="0"/>
              <a:t>) for the group (g) </a:t>
            </a:r>
            <a:r>
              <a:rPr lang="en-US" dirty="0" smtClean="0"/>
              <a:t>sales</a:t>
            </a:r>
          </a:p>
          <a:p>
            <a:r>
              <a:rPr lang="en-US" dirty="0"/>
              <a:t>To set a default ACL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you have to add the option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after the option –m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>
                <a:solidFill>
                  <a:srgbClr val="FF0000"/>
                </a:solidFill>
              </a:rPr>
              <a:t>setfacl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-m d:g:sales:rx /data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5410199" cy="58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837145"/>
            <a:ext cx="2743200" cy="158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272415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 add a  </a:t>
            </a:r>
            <a:r>
              <a:rPr lang="en-US" dirty="0" smtClean="0"/>
              <a:t>user named </a:t>
            </a:r>
            <a:r>
              <a:rPr lang="en-US" dirty="0" err="1" smtClean="0">
                <a:solidFill>
                  <a:srgbClr val="C00000"/>
                </a:solidFill>
              </a:rPr>
              <a:t>yanina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(last parameter) and at the same time forcing the creation of the home directory (-m), setting the name of the home directory (-d), and setting a description (-c).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lum bright="-14000" contrast="42000"/>
          </a:blip>
          <a:srcRect/>
          <a:stretch>
            <a:fillRect/>
          </a:stretch>
        </p:blipFill>
        <p:spPr bwMode="auto">
          <a:xfrm>
            <a:off x="838199" y="3714750"/>
            <a:ext cx="81534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User </a:t>
            </a:r>
            <a:r>
              <a:rPr lang="en-US" sz="2000" dirty="0" err="1" smtClean="0">
                <a:solidFill>
                  <a:srgbClr val="FF0000"/>
                </a:solidFill>
              </a:rPr>
              <a:t>shiquan</a:t>
            </a:r>
            <a:r>
              <a:rPr lang="en-US" sz="2000" dirty="0" smtClean="0"/>
              <a:t> is sharing a file </a:t>
            </a:r>
            <a:r>
              <a:rPr lang="en-US" sz="2000" dirty="0" smtClean="0">
                <a:solidFill>
                  <a:srgbClr val="FF0000"/>
                </a:solidFill>
              </a:rPr>
              <a:t>testfile.tx</a:t>
            </a:r>
            <a:r>
              <a:rPr lang="en-US" sz="2000" dirty="0" smtClean="0"/>
              <a:t>t with user </a:t>
            </a:r>
            <a:r>
              <a:rPr lang="en-US" sz="2000" dirty="0" err="1" smtClean="0">
                <a:solidFill>
                  <a:srgbClr val="FF0000"/>
                </a:solidFill>
              </a:rPr>
              <a:t>bjsmith</a:t>
            </a:r>
            <a:r>
              <a:rPr lang="en-US" sz="2000" dirty="0" smtClean="0"/>
              <a:t>. Listing the file before and after creating the ACL shows how the file permissions changed. The </a:t>
            </a:r>
            <a:r>
              <a:rPr lang="en-US" sz="2000" b="1" dirty="0" smtClean="0"/>
              <a:t>+</a:t>
            </a:r>
            <a:r>
              <a:rPr lang="en-US" sz="2000" dirty="0" smtClean="0"/>
              <a:t> in the last line indicates that an ACL has been created for the file.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7000" contrast="28000"/>
          </a:blip>
          <a:srcRect/>
          <a:stretch>
            <a:fillRect/>
          </a:stretch>
        </p:blipFill>
        <p:spPr bwMode="auto">
          <a:xfrm>
            <a:off x="1143000" y="2647950"/>
            <a:ext cx="711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getfacl</a:t>
            </a:r>
            <a:r>
              <a:rPr lang="en-US" dirty="0" smtClean="0"/>
              <a:t> testfile.txt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23000" contrast="30000"/>
          </a:blip>
          <a:srcRect/>
          <a:stretch>
            <a:fillRect/>
          </a:stretch>
        </p:blipFill>
        <p:spPr bwMode="auto">
          <a:xfrm>
            <a:off x="1219200" y="2114550"/>
            <a:ext cx="4648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Setting Default Permissions with </a:t>
            </a:r>
            <a:r>
              <a:rPr lang="en-US" sz="3200" b="1" dirty="0" err="1"/>
              <a:t>umask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839200" cy="1600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change the default permissions that are set when you create a file or directory within a session or with a script, use the </a:t>
            </a:r>
            <a:r>
              <a:rPr lang="en-US" sz="2000" b="1" dirty="0" err="1" smtClean="0"/>
              <a:t>umask</a:t>
            </a:r>
            <a:r>
              <a:rPr lang="en-US" sz="2000" dirty="0" smtClean="0"/>
              <a:t> command.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maximum setting for </a:t>
            </a:r>
            <a:r>
              <a:rPr lang="en-US" sz="2000" dirty="0" smtClean="0"/>
              <a:t>files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666</a:t>
            </a:r>
            <a:r>
              <a:rPr lang="en-US" sz="2000" dirty="0"/>
              <a:t> and for directories is </a:t>
            </a:r>
            <a:r>
              <a:rPr lang="en-US" sz="2000" dirty="0">
                <a:solidFill>
                  <a:srgbClr val="FF0000"/>
                </a:solidFill>
              </a:rPr>
              <a:t>777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4000"/>
          </a:blip>
          <a:srcRect/>
          <a:stretch>
            <a:fillRect/>
          </a:stretch>
        </p:blipFill>
        <p:spPr bwMode="auto">
          <a:xfrm>
            <a:off x="1371600" y="2266950"/>
            <a:ext cx="6732769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5987" y="1625600"/>
            <a:ext cx="47720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2962" y="1258887"/>
            <a:ext cx="7458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Linux, the default permissions value is </a:t>
            </a:r>
            <a:r>
              <a:rPr lang="en-US" sz="2000" b="1" dirty="0" smtClean="0"/>
              <a:t>666</a:t>
            </a:r>
            <a:r>
              <a:rPr lang="en-US" sz="2000" dirty="0" smtClean="0"/>
              <a:t> for a regular file, and </a:t>
            </a:r>
            <a:r>
              <a:rPr lang="en-US" sz="2000" b="1" dirty="0" smtClean="0"/>
              <a:t>777</a:t>
            </a:r>
            <a:r>
              <a:rPr lang="en-US" sz="2000" dirty="0" smtClean="0"/>
              <a:t> for a directory.</a:t>
            </a:r>
          </a:p>
          <a:p>
            <a:r>
              <a:rPr lang="en-US" sz="2000" dirty="0" smtClean="0"/>
              <a:t> When creating a new file or directory, the kernel takes this default value, "subtracts" the </a:t>
            </a:r>
            <a:r>
              <a:rPr lang="en-US" sz="2000" dirty="0" err="1" smtClean="0"/>
              <a:t>umask</a:t>
            </a:r>
            <a:r>
              <a:rPr lang="en-US" sz="2000" dirty="0" smtClean="0"/>
              <a:t> value, and gives the new files the  resulting   permission</a:t>
            </a:r>
          </a:p>
          <a:p>
            <a:endParaRPr lang="en-US" sz="2000" dirty="0" smtClean="0"/>
          </a:p>
          <a:p>
            <a:r>
              <a:rPr lang="en-US" sz="2000" dirty="0" smtClean="0"/>
              <a:t>if our </a:t>
            </a:r>
            <a:r>
              <a:rPr lang="en-US" sz="2000" b="1" dirty="0" err="1" smtClean="0"/>
              <a:t>umask</a:t>
            </a:r>
            <a:r>
              <a:rPr lang="en-US" sz="2000" dirty="0" smtClean="0"/>
              <a:t> value is </a:t>
            </a:r>
            <a:r>
              <a:rPr lang="en-US" sz="2000" b="1" dirty="0" smtClean="0"/>
              <a:t>022</a:t>
            </a:r>
            <a:r>
              <a:rPr lang="en-US" sz="2000" dirty="0" smtClean="0"/>
              <a:t>, then any new files will, by default, have the permissions </a:t>
            </a:r>
            <a:r>
              <a:rPr lang="en-US" sz="2000" b="1" dirty="0" smtClean="0"/>
              <a:t>644</a:t>
            </a:r>
            <a:r>
              <a:rPr lang="en-US" sz="2000" dirty="0" smtClean="0"/>
              <a:t> (666 - 022). </a:t>
            </a:r>
          </a:p>
          <a:p>
            <a:r>
              <a:rPr lang="en-US" sz="2000" dirty="0" smtClean="0"/>
              <a:t>Likewise, any new directories will, by default, be created with the permissions </a:t>
            </a:r>
            <a:r>
              <a:rPr lang="en-US" sz="2000" b="1" dirty="0" smtClean="0"/>
              <a:t>755</a:t>
            </a:r>
            <a:r>
              <a:rPr lang="en-US" sz="2000" dirty="0" smtClean="0"/>
              <a:t> (777 - 022).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Working with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chattr</a:t>
            </a:r>
            <a:r>
              <a:rPr lang="en-US" dirty="0"/>
              <a:t> </a:t>
            </a:r>
            <a:r>
              <a:rPr lang="en-US" dirty="0" smtClean="0"/>
              <a:t>command-</a:t>
            </a:r>
            <a:r>
              <a:rPr lang="en-US" dirty="0"/>
              <a:t> to apply </a:t>
            </a:r>
            <a:r>
              <a:rPr lang="en-US" dirty="0" smtClean="0"/>
              <a:t>attributes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chattr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+s </a:t>
            </a:r>
            <a:r>
              <a:rPr lang="en-US" dirty="0" err="1" smtClean="0">
                <a:solidFill>
                  <a:srgbClr val="FF0000"/>
                </a:solidFill>
              </a:rPr>
              <a:t>somefile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to remove </a:t>
            </a:r>
            <a:r>
              <a:rPr lang="en-US" dirty="0" smtClean="0"/>
              <a:t>the attribute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lsattr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-To </a:t>
            </a:r>
            <a:r>
              <a:rPr lang="en-US" dirty="0"/>
              <a:t>get an </a:t>
            </a:r>
            <a:r>
              <a:rPr lang="en-US" dirty="0" smtClean="0"/>
              <a:t>overview of </a:t>
            </a:r>
            <a:r>
              <a:rPr lang="en-US" dirty="0"/>
              <a:t>all attributes that are currently </a:t>
            </a:r>
            <a:r>
              <a:rPr lang="en-US" dirty="0" smtClean="0"/>
              <a:t>applied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https://www.youtube.com/watch?time_continue=5&amp;v=D-VqgvBMV7g&amp;feature=emb_logo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https://forms.gle/JumnxqxkC6gJng266</a:t>
            </a:r>
            <a:endParaRPr lang="en-US" dirty="0" smtClean="0"/>
          </a:p>
          <a:p>
            <a:r>
              <a:rPr lang="en-US" dirty="0" smtClean="0"/>
              <a:t>https://forms.gle/SFX6Pg6TkYYndJLg7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Group </a:t>
            </a:r>
            <a:r>
              <a:rPr lang="en-US" b="1" dirty="0" smtClean="0"/>
              <a:t>Membership-</a:t>
            </a:r>
            <a:r>
              <a:rPr lang="en-US" dirty="0"/>
              <a:t>a user can be a member of two different kinds of groups: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primary </a:t>
            </a:r>
            <a:r>
              <a:rPr lang="en-US" dirty="0">
                <a:solidFill>
                  <a:srgbClr val="FF0000"/>
                </a:solidFill>
              </a:rPr>
              <a:t>group and all other </a:t>
            </a:r>
            <a:r>
              <a:rPr lang="en-US" dirty="0" smtClean="0">
                <a:solidFill>
                  <a:srgbClr val="FF0000"/>
                </a:solidFill>
              </a:rPr>
              <a:t>groups</a:t>
            </a:r>
          </a:p>
          <a:p>
            <a:r>
              <a:rPr lang="en-US" b="1" dirty="0" smtClean="0"/>
              <a:t>UID-</a:t>
            </a:r>
            <a:r>
              <a:rPr lang="en-US" dirty="0"/>
              <a:t>all users </a:t>
            </a:r>
            <a:r>
              <a:rPr lang="en-US" dirty="0" smtClean="0"/>
              <a:t>need a </a:t>
            </a:r>
            <a:r>
              <a:rPr lang="en-US" dirty="0"/>
              <a:t>unique UID. </a:t>
            </a:r>
            <a:r>
              <a:rPr lang="en-US" dirty="0" smtClean="0"/>
              <a:t>Linux </a:t>
            </a:r>
            <a:r>
              <a:rPr lang="en-US" dirty="0"/>
              <a:t>starts generating local UIDs at </a:t>
            </a:r>
            <a:r>
              <a:rPr lang="en-US" dirty="0" smtClean="0"/>
              <a:t>500.</a:t>
            </a:r>
            <a:r>
              <a:rPr lang="en-US" dirty="0"/>
              <a:t> The highest UID available by default is </a:t>
            </a:r>
            <a:r>
              <a:rPr lang="en-US" dirty="0" smtClean="0"/>
              <a:t>60000</a:t>
            </a:r>
          </a:p>
          <a:p>
            <a:r>
              <a:rPr lang="en-US" dirty="0"/>
              <a:t>UIDs below 500 are reserved for system </a:t>
            </a:r>
            <a:r>
              <a:rPr lang="en-US" dirty="0" smtClean="0"/>
              <a:t>accounts</a:t>
            </a:r>
          </a:p>
          <a:p>
            <a:r>
              <a:rPr lang="en-US" dirty="0"/>
              <a:t>UID 0 is typically reserved for the user root.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Shell-</a:t>
            </a:r>
            <a:r>
              <a:rPr lang="en-US" dirty="0"/>
              <a:t>To log in to a server, every user needs a </a:t>
            </a:r>
            <a:r>
              <a:rPr lang="en-US" dirty="0" smtClean="0"/>
              <a:t>shell .</a:t>
            </a:r>
            <a:r>
              <a:rPr lang="en-US" dirty="0"/>
              <a:t> The shell will enable interpretation of </a:t>
            </a:r>
            <a:r>
              <a:rPr lang="en-US" dirty="0" smtClean="0"/>
              <a:t>commands the </a:t>
            </a:r>
            <a:r>
              <a:rPr lang="en-US" dirty="0"/>
              <a:t>user enters from their console</a:t>
            </a:r>
            <a:r>
              <a:rPr lang="en-US" dirty="0" smtClean="0"/>
              <a:t>.</a:t>
            </a:r>
          </a:p>
          <a:p>
            <a:r>
              <a:rPr lang="en-US" dirty="0"/>
              <a:t>The default shell in Linux is /</a:t>
            </a:r>
            <a:r>
              <a:rPr lang="en-US" dirty="0" smtClean="0">
                <a:solidFill>
                  <a:srgbClr val="FF0000"/>
                </a:solidFill>
              </a:rPr>
              <a:t>bin/bash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sbin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nologin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be used if you don’t want to allow the user any interaction with your system locally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/etc/</a:t>
            </a:r>
            <a:r>
              <a:rPr lang="en-US" b="1" dirty="0" err="1" smtClean="0"/>
              <a:t>passwd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706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local user database on Linux is </a:t>
            </a:r>
            <a:r>
              <a:rPr lang="en-US" sz="2400" b="1" dirty="0" smtClean="0"/>
              <a:t>/etc/</a:t>
            </a:r>
            <a:r>
              <a:rPr lang="en-US" sz="2400" b="1" dirty="0" err="1" smtClean="0"/>
              <a:t>passwd</a:t>
            </a:r>
            <a:endParaRPr lang="en-US" sz="2400" b="1" dirty="0" smtClean="0"/>
          </a:p>
          <a:p>
            <a:r>
              <a:rPr lang="en-US" sz="2400" dirty="0" smtClean="0"/>
              <a:t>this file contains </a:t>
            </a:r>
            <a:r>
              <a:rPr lang="en-US" sz="2400" dirty="0" smtClean="0">
                <a:solidFill>
                  <a:srgbClr val="FF0000"/>
                </a:solidFill>
              </a:rPr>
              <a:t>seven columns </a:t>
            </a:r>
            <a:r>
              <a:rPr lang="en-US" sz="2400" dirty="0" smtClean="0"/>
              <a:t>separated by a colon. </a:t>
            </a:r>
          </a:p>
          <a:p>
            <a:r>
              <a:rPr lang="en-US" sz="2400" dirty="0" smtClean="0"/>
              <a:t>the username, an x, the user id, the primary group id, a description, the name of the home directory, and the login shell.</a:t>
            </a:r>
            <a:endParaRPr lang="en-US" sz="2400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105150"/>
            <a:ext cx="3789829" cy="105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17195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2046</Words>
  <Application>Microsoft Office PowerPoint</Application>
  <PresentationFormat>On-screen Show (16:9)</PresentationFormat>
  <Paragraphs>242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Working with Users, Groups, and Permissions</vt:lpstr>
      <vt:lpstr>Introduction to users</vt:lpstr>
      <vt:lpstr>Slide 3</vt:lpstr>
      <vt:lpstr>Slide 4</vt:lpstr>
      <vt:lpstr>Managing Users and Groups</vt:lpstr>
      <vt:lpstr>Slide 6</vt:lpstr>
      <vt:lpstr>Slide 7</vt:lpstr>
      <vt:lpstr>Slide 8</vt:lpstr>
      <vt:lpstr> /etc/passwd </vt:lpstr>
      <vt:lpstr>Slide 10</vt:lpstr>
      <vt:lpstr>Managing Passwords</vt:lpstr>
      <vt:lpstr>Slide 12</vt:lpstr>
      <vt:lpstr>Slide 13</vt:lpstr>
      <vt:lpstr>Modifying and Deleting User Accounts</vt:lpstr>
      <vt:lpstr>Slide 15</vt:lpstr>
      <vt:lpstr>/etc/shadow</vt:lpstr>
      <vt:lpstr>Slide 17</vt:lpstr>
      <vt:lpstr> /etc/login.defs </vt:lpstr>
      <vt:lpstr>Slide 19</vt:lpstr>
      <vt:lpstr>Creating Users</vt:lpstr>
      <vt:lpstr>Primary and Secondary groups</vt:lpstr>
      <vt:lpstr>Creating Groups</vt:lpstr>
      <vt:lpstr>/etc/group</vt:lpstr>
      <vt:lpstr>Slide 24</vt:lpstr>
      <vt:lpstr>Using Graphical Tools for User and Group Management</vt:lpstr>
      <vt:lpstr>Slide 26</vt:lpstr>
      <vt:lpstr>Using External Authentication Sources</vt:lpstr>
      <vt:lpstr>Slide 28</vt:lpstr>
      <vt:lpstr>Slide 29</vt:lpstr>
      <vt:lpstr>Slide 30</vt:lpstr>
      <vt:lpstr>Connecting to an LDAP Server</vt:lpstr>
      <vt:lpstr> Configuring LDAP Authentication </vt:lpstr>
      <vt:lpstr>Slide 33</vt:lpstr>
      <vt:lpstr>Slide 34</vt:lpstr>
      <vt:lpstr>Connecting to an Active Directory Server</vt:lpstr>
      <vt:lpstr> Configuring Alternative Authentication Features </vt:lpstr>
      <vt:lpstr>Understanding the Authentication Process</vt:lpstr>
      <vt:lpstr>Understanding nsswitch</vt:lpstr>
      <vt:lpstr>Slide 39</vt:lpstr>
      <vt:lpstr>Slide 40</vt:lpstr>
      <vt:lpstr>Managing Permissions</vt:lpstr>
      <vt:lpstr>Default Ownership</vt:lpstr>
      <vt:lpstr>Basic Permissions: Read, Write, and Execute</vt:lpstr>
      <vt:lpstr>Slide 44</vt:lpstr>
      <vt:lpstr>Slide 45</vt:lpstr>
      <vt:lpstr>chmod</vt:lpstr>
      <vt:lpstr>absolute mode</vt:lpstr>
      <vt:lpstr> Accessible Types </vt:lpstr>
      <vt:lpstr>relative mode</vt:lpstr>
      <vt:lpstr>Slide 50</vt:lpstr>
      <vt:lpstr>Slide 51</vt:lpstr>
      <vt:lpstr>Slide 52</vt:lpstr>
      <vt:lpstr>Understanding Advanced Permissions</vt:lpstr>
      <vt:lpstr> SUID Bit </vt:lpstr>
      <vt:lpstr> SGID Bit </vt:lpstr>
      <vt:lpstr> Sticky bit </vt:lpstr>
      <vt:lpstr>Working with Access Control Lists</vt:lpstr>
      <vt:lpstr>Slide 58</vt:lpstr>
      <vt:lpstr>Slide 59</vt:lpstr>
      <vt:lpstr>Slide 60</vt:lpstr>
      <vt:lpstr>Slide 61</vt:lpstr>
      <vt:lpstr>Setting Default Permissions with umask</vt:lpstr>
      <vt:lpstr>Slide 63</vt:lpstr>
      <vt:lpstr>Slide 64</vt:lpstr>
      <vt:lpstr>Slide 65</vt:lpstr>
      <vt:lpstr>Working with Attributes</vt:lpstr>
      <vt:lpstr>Slide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Users, Groups, and Permissions</dc:title>
  <dc:creator>Admin</dc:creator>
  <cp:lastModifiedBy>Benson</cp:lastModifiedBy>
  <cp:revision>103</cp:revision>
  <dcterms:created xsi:type="dcterms:W3CDTF">2018-07-11T03:32:54Z</dcterms:created>
  <dcterms:modified xsi:type="dcterms:W3CDTF">2021-08-11T06:45:08Z</dcterms:modified>
</cp:coreProperties>
</file>