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type="screen16x9" cy="51435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tableStyles" Target="tableStyle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591E89-6CB4-4AA4-B378-5C7358AAD4D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A3524-8C6F-47D7-96F3-4897A8339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591E89-6CB4-4AA4-B378-5C7358AAD4D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A3524-8C6F-47D7-96F3-4897A8339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591E89-6CB4-4AA4-B378-5C7358AAD4D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A3524-8C6F-47D7-96F3-4897A8339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591E89-6CB4-4AA4-B378-5C7358AAD4D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A3524-8C6F-47D7-96F3-4897A8339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591E89-6CB4-4AA4-B378-5C7358AAD4D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A3524-8C6F-47D7-96F3-4897A8339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591E89-6CB4-4AA4-B378-5C7358AAD4D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A3524-8C6F-47D7-96F3-4897A8339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591E89-6CB4-4AA4-B378-5C7358AAD4D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A3524-8C6F-47D7-96F3-4897A8339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591E89-6CB4-4AA4-B378-5C7358AAD4D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10486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A3524-8C6F-47D7-96F3-4897A8339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591E89-6CB4-4AA4-B378-5C7358AAD4D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104867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A3524-8C6F-47D7-96F3-4897A8339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591E89-6CB4-4AA4-B378-5C7358AAD4D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A3524-8C6F-47D7-96F3-4897A8339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591E89-6CB4-4AA4-B378-5C7358AAD4D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BA3524-8C6F-47D7-96F3-4897A8339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1E89-6CB4-4AA4-B378-5C7358AAD4D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3524-8C6F-47D7-96F3-4897A8339CC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hyperlink" Target="https://forms.gle/hyx2mzS7ALVyzzfM6" TargetMode="Externa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909"/>
          </a:bodyPr>
          <a:p>
            <a:r>
              <a:rPr dirty="0" lang="en-US" smtClean="0"/>
              <a:t>Securing server with </a:t>
            </a:r>
            <a:r>
              <a:rPr dirty="0" lang="en-US" err="1" smtClean="0"/>
              <a:t>iptables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i="1" lang="en-US" smtClean="0">
                <a:solidFill>
                  <a:srgbClr val="FF0000"/>
                </a:solidFill>
              </a:rPr>
              <a:t>Port forwarding-</a:t>
            </a:r>
            <a:r>
              <a:rPr dirty="0" lang="en-US">
                <a:solidFill>
                  <a:srgbClr val="FF0000"/>
                </a:solidFill>
              </a:rPr>
              <a:t> </a:t>
            </a:r>
            <a:r>
              <a:rPr dirty="0" lang="en-US"/>
              <a:t>Port forwarding allows traffic arriving at the firewall via the internet on a specific port to be forwarded to a particular system on the internal </a:t>
            </a:r>
            <a:r>
              <a:rPr dirty="0" lang="en-US" smtClean="0"/>
              <a:t>network</a:t>
            </a:r>
          </a:p>
          <a:p>
            <a:r>
              <a:rPr dirty="0" lang="en-US">
                <a:solidFill>
                  <a:srgbClr val="FF0000"/>
                </a:solidFill>
              </a:rPr>
              <a:t>ICMP Filtering</a:t>
            </a:r>
          </a:p>
          <a:p>
            <a:pPr>
              <a:buNone/>
            </a:pPr>
            <a:r>
              <a:rPr dirty="0" lang="en-US"/>
              <a:t>The Internet Control Message Protocol (ICMP) is used by client systems on networks to send error messages to each other.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76400" y="628650"/>
            <a:ext cx="4724400" cy="40005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Configuration Files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457200" y="800101"/>
            <a:ext cx="8229600" cy="3794522"/>
          </a:xfrm>
        </p:spPr>
        <p:txBody>
          <a:bodyPr/>
          <a:p>
            <a:r>
              <a:rPr dirty="0" sz="2400" lang="en-US"/>
              <a:t>Everything you do with </a:t>
            </a:r>
            <a:r>
              <a:rPr dirty="0" sz="2400" lang="en-US" smtClean="0"/>
              <a:t>system-</a:t>
            </a:r>
            <a:r>
              <a:rPr dirty="0" sz="2400" lang="en-US" err="1" smtClean="0"/>
              <a:t>config</a:t>
            </a:r>
            <a:r>
              <a:rPr dirty="0" sz="2400" lang="en-US" smtClean="0"/>
              <a:t>-firewall </a:t>
            </a:r>
            <a:r>
              <a:rPr dirty="0" sz="2400" lang="en-US"/>
              <a:t>is saved to two </a:t>
            </a:r>
            <a:r>
              <a:rPr dirty="0" sz="2400" lang="en-US" smtClean="0"/>
              <a:t>configuration files</a:t>
            </a:r>
          </a:p>
          <a:p>
            <a:r>
              <a:rPr dirty="0" sz="2400" lang="en-US"/>
              <a:t>directory </a:t>
            </a:r>
            <a:r>
              <a:rPr dirty="0" sz="2400" lang="en-US">
                <a:solidFill>
                  <a:srgbClr val="FF0000"/>
                </a:solidFill>
              </a:rPr>
              <a:t>/</a:t>
            </a:r>
            <a:r>
              <a:rPr dirty="0" sz="2400" lang="en-US" smtClean="0">
                <a:solidFill>
                  <a:srgbClr val="FF0000"/>
                </a:solidFill>
              </a:rPr>
              <a:t>etc/</a:t>
            </a:r>
            <a:r>
              <a:rPr dirty="0" sz="2400" lang="en-US" err="1" smtClean="0">
                <a:solidFill>
                  <a:srgbClr val="FF0000"/>
                </a:solidFill>
              </a:rPr>
              <a:t>sysconfig</a:t>
            </a:r>
            <a:endParaRPr dirty="0" sz="2400" lang="en-US" smtClean="0">
              <a:solidFill>
                <a:srgbClr val="FF0000"/>
              </a:solidFill>
            </a:endParaRPr>
          </a:p>
          <a:p>
            <a:r>
              <a:rPr dirty="0" sz="2400" lang="en-US"/>
              <a:t>In the </a:t>
            </a:r>
            <a:r>
              <a:rPr dirty="0" sz="2400" lang="en-US" smtClean="0"/>
              <a:t>file</a:t>
            </a:r>
            <a:r>
              <a:rPr dirty="0" sz="2400" lang="en-US" smtClean="0">
                <a:solidFill>
                  <a:srgbClr val="FF0000"/>
                </a:solidFill>
              </a:rPr>
              <a:t> </a:t>
            </a:r>
            <a:r>
              <a:rPr dirty="0" sz="2400" lang="en-US" err="1">
                <a:solidFill>
                  <a:srgbClr val="FF0000"/>
                </a:solidFill>
              </a:rPr>
              <a:t>iptables</a:t>
            </a:r>
            <a:endParaRPr dirty="0" sz="2400" lang="en-US" smtClean="0">
              <a:solidFill>
                <a:srgbClr val="FF0000"/>
              </a:solidFill>
            </a:endParaRPr>
          </a:p>
          <a:p>
            <a:endParaRPr dirty="0" lang="en-US"/>
          </a:p>
        </p:txBody>
      </p:sp>
      <p:pic>
        <p:nvPicPr>
          <p:cNvPr id="209715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743200"/>
            <a:ext cx="7162800" cy="19621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66800" y="857250"/>
            <a:ext cx="7391400" cy="392429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65571"/>
          </a:xfrm>
        </p:spPr>
        <p:txBody>
          <a:bodyPr/>
          <a:p>
            <a:r>
              <a:rPr dirty="0" lang="en-US"/>
              <a:t>Setting Up a Firewall with </a:t>
            </a:r>
            <a:r>
              <a:rPr dirty="0" lang="en-US" err="1"/>
              <a:t>iptables</a:t>
            </a:r>
            <a:endParaRPr dirty="0"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458200" cy="3394472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The filter </a:t>
            </a:r>
            <a:r>
              <a:rPr dirty="0" lang="en-US">
                <a:solidFill>
                  <a:srgbClr val="FF0000"/>
                </a:solidFill>
              </a:rPr>
              <a:t>table</a:t>
            </a:r>
            <a:r>
              <a:rPr dirty="0" lang="en-US"/>
              <a:t> is used</a:t>
            </a:r>
            <a:r>
              <a:rPr dirty="0" lang="en-US" smtClean="0"/>
              <a:t>.-NAT table</a:t>
            </a:r>
          </a:p>
          <a:p>
            <a:pPr>
              <a:buNone/>
            </a:pPr>
            <a:r>
              <a:rPr dirty="0" lang="en-US"/>
              <a:t>A table contains </a:t>
            </a:r>
            <a:r>
              <a:rPr dirty="0" lang="en-US">
                <a:solidFill>
                  <a:srgbClr val="FF0000"/>
                </a:solidFill>
              </a:rPr>
              <a:t>chains</a:t>
            </a:r>
            <a:r>
              <a:rPr dirty="0" lang="en-US"/>
              <a:t>. A </a:t>
            </a:r>
            <a:r>
              <a:rPr dirty="0" i="1" lang="en-US"/>
              <a:t>chain consists of a set of rules that is sequentially </a:t>
            </a:r>
            <a:r>
              <a:rPr dirty="0" i="1" lang="en-US" smtClean="0"/>
              <a:t>processed  </a:t>
            </a:r>
            <a:r>
              <a:rPr dirty="0" lang="en-US" smtClean="0"/>
              <a:t>for </a:t>
            </a:r>
            <a:r>
              <a:rPr dirty="0" lang="en-US"/>
              <a:t>each packet that enters the </a:t>
            </a:r>
            <a:r>
              <a:rPr dirty="0" lang="en-US" smtClean="0"/>
              <a:t>firewall </a:t>
            </a:r>
            <a:r>
              <a:rPr dirty="0" lang="en-US"/>
              <a:t>until it </a:t>
            </a:r>
            <a:r>
              <a:rPr dirty="0" lang="en-US" smtClean="0"/>
              <a:t> finds </a:t>
            </a:r>
            <a:r>
              <a:rPr dirty="0" lang="en-US"/>
              <a:t>a match</a:t>
            </a:r>
            <a:r>
              <a:rPr dirty="0" lang="en-US" smtClean="0"/>
              <a:t>.</a:t>
            </a:r>
          </a:p>
          <a:p>
            <a:r>
              <a:rPr b="1" dirty="0" lang="en-US">
                <a:solidFill>
                  <a:srgbClr val="FF0000"/>
                </a:solidFill>
              </a:rPr>
              <a:t>INPUT</a:t>
            </a:r>
            <a:r>
              <a:rPr b="1" dirty="0" lang="en-US"/>
              <a:t> </a:t>
            </a:r>
            <a:r>
              <a:rPr b="1" dirty="0" lang="en-US" smtClean="0"/>
              <a:t>-Incoming </a:t>
            </a:r>
            <a:r>
              <a:rPr b="1" dirty="0" lang="en-US"/>
              <a:t>packets are processed in this chain.</a:t>
            </a:r>
          </a:p>
          <a:p>
            <a:r>
              <a:rPr b="1" dirty="0" lang="en-US" smtClean="0">
                <a:solidFill>
                  <a:srgbClr val="FF0000"/>
                </a:solidFill>
              </a:rPr>
              <a:t>OUTPUT</a:t>
            </a:r>
            <a:r>
              <a:rPr b="1" dirty="0" lang="en-US" smtClean="0"/>
              <a:t>- </a:t>
            </a:r>
            <a:r>
              <a:rPr b="1" dirty="0" lang="en-US"/>
              <a:t>This chain is used for outgoing packets.</a:t>
            </a:r>
          </a:p>
          <a:p>
            <a:r>
              <a:rPr b="1" dirty="0" lang="en-US">
                <a:solidFill>
                  <a:srgbClr val="FF0000"/>
                </a:solidFill>
              </a:rPr>
              <a:t>FORWARD</a:t>
            </a:r>
            <a:r>
              <a:rPr b="1" dirty="0" lang="en-US"/>
              <a:t> </a:t>
            </a:r>
            <a:r>
              <a:rPr b="1" dirty="0" lang="en-US" smtClean="0"/>
              <a:t>-This </a:t>
            </a:r>
            <a:r>
              <a:rPr b="1" dirty="0" lang="en-US"/>
              <a:t>chain is used on routers</a:t>
            </a:r>
            <a:endParaRPr dirty="0" lang="en-US"/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3600" lang="en-US" smtClean="0"/>
              <a:t>Packet Processing In </a:t>
            </a:r>
            <a:r>
              <a:rPr b="1" dirty="0" sz="3600" lang="en-US" err="1" smtClean="0"/>
              <a:t>iptables</a:t>
            </a:r>
            <a:endParaRPr b="1" dirty="0" sz="3600" lang="en-US"/>
          </a:p>
        </p:txBody>
      </p:sp>
      <p:pic>
        <p:nvPicPr>
          <p:cNvPr id="2097161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19200" y="1200150"/>
            <a:ext cx="5867400" cy="3733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3200" lang="en-US"/>
              <a:t>Understanding How a Rule Is Composed</a:t>
            </a:r>
            <a:endParaRPr dirty="0" sz="3200" lang="en-US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Elements in </a:t>
            </a:r>
            <a:r>
              <a:rPr dirty="0" lang="en-US"/>
              <a:t>rules</a:t>
            </a:r>
            <a:r>
              <a:rPr dirty="0" lang="en-US" smtClean="0"/>
              <a:t>:</a:t>
            </a:r>
          </a:p>
          <a:p>
            <a:r>
              <a:rPr b="1" dirty="0" lang="en-US">
                <a:solidFill>
                  <a:srgbClr val="FF0000"/>
                </a:solidFill>
              </a:rPr>
              <a:t>Modules </a:t>
            </a:r>
            <a:r>
              <a:rPr b="1" dirty="0" lang="en-US" smtClean="0"/>
              <a:t> -A </a:t>
            </a:r>
            <a:r>
              <a:rPr b="1" dirty="0" i="1" lang="en-US"/>
              <a:t>module is an optional </a:t>
            </a:r>
            <a:r>
              <a:rPr b="1" dirty="0" i="1" lang="en-US" smtClean="0"/>
              <a:t>element</a:t>
            </a:r>
          </a:p>
          <a:p>
            <a:r>
              <a:rPr b="1" dirty="0" lang="en-US" smtClean="0">
                <a:solidFill>
                  <a:srgbClr val="FF0000"/>
                </a:solidFill>
              </a:rPr>
              <a:t>Interface </a:t>
            </a:r>
            <a:r>
              <a:rPr b="1" dirty="0" lang="en-US" smtClean="0"/>
              <a:t>– specific interface</a:t>
            </a:r>
          </a:p>
          <a:p>
            <a:r>
              <a:rPr b="1" dirty="0" lang="en-US">
                <a:solidFill>
                  <a:srgbClr val="FF0000"/>
                </a:solidFill>
              </a:rPr>
              <a:t>IP </a:t>
            </a:r>
            <a:r>
              <a:rPr b="1" dirty="0" lang="en-US" smtClean="0">
                <a:solidFill>
                  <a:srgbClr val="FF0000"/>
                </a:solidFill>
              </a:rPr>
              <a:t>Addresses </a:t>
            </a:r>
            <a:r>
              <a:rPr b="1" dirty="0" lang="en-US" smtClean="0"/>
              <a:t>- </a:t>
            </a:r>
            <a:r>
              <a:rPr b="1" dirty="0" lang="en-US"/>
              <a:t>In a rule, you can allow or deny access to </a:t>
            </a:r>
            <a:r>
              <a:rPr b="1" dirty="0" lang="en-US" smtClean="0"/>
              <a:t>specific </a:t>
            </a:r>
            <a:r>
              <a:rPr b="1" dirty="0" lang="en-US"/>
              <a:t>IP </a:t>
            </a:r>
            <a:r>
              <a:rPr b="1" dirty="0" lang="en-US" smtClean="0"/>
              <a:t>addresses</a:t>
            </a:r>
          </a:p>
          <a:p>
            <a:r>
              <a:rPr b="1" dirty="0" lang="en-US" smtClean="0">
                <a:solidFill>
                  <a:srgbClr val="FF0000"/>
                </a:solidFill>
              </a:rPr>
              <a:t>Protocol</a:t>
            </a:r>
            <a:r>
              <a:rPr b="1" dirty="0" lang="en-US" smtClean="0"/>
              <a:t>- </a:t>
            </a:r>
            <a:r>
              <a:rPr b="1" dirty="0" lang="en-US"/>
              <a:t>Most rules allow or deny access to </a:t>
            </a:r>
            <a:r>
              <a:rPr b="1" dirty="0" lang="en-US" smtClean="0"/>
              <a:t>specific </a:t>
            </a:r>
            <a:r>
              <a:rPr b="1" dirty="0" lang="en-US"/>
              <a:t>ports. These ports are always </a:t>
            </a:r>
            <a:r>
              <a:rPr b="1" dirty="0" lang="en-US" smtClean="0"/>
              <a:t>connected to </a:t>
            </a:r>
            <a:r>
              <a:rPr b="1" dirty="0" lang="en-US"/>
              <a:t>the UDP or TCP protocol</a:t>
            </a: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4137422"/>
          </a:xfrm>
        </p:spPr>
        <p:txBody>
          <a:bodyPr/>
          <a:p>
            <a:r>
              <a:rPr b="1" dirty="0" sz="2000" lang="en-US">
                <a:solidFill>
                  <a:srgbClr val="FF0000"/>
                </a:solidFill>
              </a:rPr>
              <a:t>Target</a:t>
            </a:r>
            <a:r>
              <a:rPr b="1" dirty="0" sz="2000" lang="en-US"/>
              <a:t> </a:t>
            </a:r>
            <a:r>
              <a:rPr b="1" dirty="0" sz="2000" lang="en-US" smtClean="0"/>
              <a:t>-The </a:t>
            </a:r>
            <a:r>
              <a:rPr b="1" dirty="0" sz="2000" lang="en-US"/>
              <a:t>target is also a mandatory component in a rule. A </a:t>
            </a:r>
            <a:r>
              <a:rPr b="1" dirty="0" sz="2000" i="1" lang="en-US"/>
              <a:t>target </a:t>
            </a:r>
            <a:r>
              <a:rPr b="1" dirty="0" sz="2000" i="1" lang="en-US" smtClean="0"/>
              <a:t>specifies </a:t>
            </a:r>
            <a:r>
              <a:rPr b="1" dirty="0" sz="2000" i="1" lang="en-US"/>
              <a:t>what </a:t>
            </a:r>
            <a:r>
              <a:rPr b="1" dirty="0" sz="2000" i="1" lang="en-US" smtClean="0"/>
              <a:t>needs </a:t>
            </a:r>
            <a:r>
              <a:rPr b="1" dirty="0" sz="2000" lang="en-US" smtClean="0"/>
              <a:t>to </a:t>
            </a:r>
            <a:r>
              <a:rPr b="1" dirty="0" sz="2000" lang="en-US"/>
              <a:t>be done with a matching </a:t>
            </a:r>
            <a:r>
              <a:rPr b="1" dirty="0" sz="2000" lang="en-US" smtClean="0"/>
              <a:t>packet</a:t>
            </a:r>
            <a:r>
              <a:rPr dirty="0" sz="2000" lang="en-US" smtClean="0"/>
              <a:t>.</a:t>
            </a:r>
          </a:p>
          <a:p>
            <a:endParaRPr dirty="0" lang="en-US"/>
          </a:p>
        </p:txBody>
      </p:sp>
      <p:pic>
        <p:nvPicPr>
          <p:cNvPr id="209716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43000" y="1371601"/>
            <a:ext cx="5791200" cy="354329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</p:spPr>
        <p:txBody>
          <a:bodyPr>
            <a:normAutofit/>
          </a:bodyPr>
          <a:p>
            <a:r>
              <a:rPr dirty="0" lang="en-US" smtClean="0"/>
              <a:t>Structure</a:t>
            </a:r>
            <a:endParaRPr dirty="0" lang="en-US"/>
          </a:p>
        </p:txBody>
      </p:sp>
      <p:pic>
        <p:nvPicPr>
          <p:cNvPr id="209716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90600" y="971550"/>
            <a:ext cx="7258050" cy="3721894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4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09600" y="628650"/>
            <a:ext cx="7924801" cy="430529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3794522"/>
          </a:xfrm>
        </p:spPr>
        <p:txBody>
          <a:bodyPr>
            <a:normAutofit fontScale="65625" lnSpcReduction="20000"/>
          </a:bodyPr>
          <a:p>
            <a:r>
              <a:rPr dirty="0" lang="en-US"/>
              <a:t>A </a:t>
            </a:r>
            <a:r>
              <a:rPr dirty="0" lang="en-US" smtClean="0"/>
              <a:t>firewall </a:t>
            </a:r>
            <a:r>
              <a:rPr dirty="0" lang="en-US"/>
              <a:t>works through </a:t>
            </a:r>
            <a:r>
              <a:rPr dirty="0" i="1" lang="en-US" smtClean="0"/>
              <a:t>packet </a:t>
            </a:r>
            <a:r>
              <a:rPr dirty="0" i="1" lang="en-US"/>
              <a:t>inspection. This means that the </a:t>
            </a:r>
            <a:r>
              <a:rPr dirty="0" i="1" lang="en-US" smtClean="0"/>
              <a:t>firewall </a:t>
            </a:r>
            <a:r>
              <a:rPr dirty="0" i="1" lang="en-US"/>
              <a:t>screens </a:t>
            </a:r>
            <a:r>
              <a:rPr dirty="0" i="1" lang="en-US" smtClean="0"/>
              <a:t>incoming </a:t>
            </a:r>
            <a:r>
              <a:rPr dirty="0" lang="en-US" smtClean="0"/>
              <a:t>and </a:t>
            </a:r>
            <a:r>
              <a:rPr dirty="0" lang="en-US"/>
              <a:t>outgoing packets to check whether the address, protocol, and port of the packet </a:t>
            </a:r>
            <a:r>
              <a:rPr dirty="0" lang="en-US" smtClean="0"/>
              <a:t>is either </a:t>
            </a:r>
            <a:r>
              <a:rPr dirty="0" lang="en-US"/>
              <a:t>allowed or denied</a:t>
            </a:r>
            <a:r>
              <a:rPr dirty="0" lang="en-US" smtClean="0"/>
              <a:t>.</a:t>
            </a:r>
          </a:p>
          <a:p>
            <a:r>
              <a:rPr dirty="0" i="1" lang="en-US" err="1" smtClean="0">
                <a:solidFill>
                  <a:srgbClr val="FF0000"/>
                </a:solidFill>
              </a:rPr>
              <a:t>Netfilter</a:t>
            </a:r>
            <a:r>
              <a:rPr dirty="0" i="1" lang="en-US" smtClean="0"/>
              <a:t> </a:t>
            </a:r>
            <a:r>
              <a:rPr dirty="0" i="1" lang="en-US"/>
              <a:t>is the default </a:t>
            </a:r>
            <a:r>
              <a:rPr dirty="0" i="1" lang="en-US" smtClean="0"/>
              <a:t>firewall </a:t>
            </a:r>
            <a:r>
              <a:rPr dirty="0" i="1" lang="en-US"/>
              <a:t>offered through the Linux </a:t>
            </a:r>
            <a:r>
              <a:rPr dirty="0" i="1" lang="en-US" smtClean="0"/>
              <a:t>kernel.</a:t>
            </a:r>
          </a:p>
          <a:p>
            <a:r>
              <a:rPr dirty="0" lang="en-US" smtClean="0"/>
              <a:t>Use </a:t>
            </a:r>
            <a:r>
              <a:rPr dirty="0" lang="en-US"/>
              <a:t>the </a:t>
            </a:r>
            <a:r>
              <a:rPr dirty="0" lang="en-US" smtClean="0">
                <a:solidFill>
                  <a:srgbClr val="FF0000"/>
                </a:solidFill>
              </a:rPr>
              <a:t>system-</a:t>
            </a:r>
            <a:r>
              <a:rPr dirty="0" lang="en-US" err="1" smtClean="0">
                <a:solidFill>
                  <a:srgbClr val="FF0000"/>
                </a:solidFill>
              </a:rPr>
              <a:t>config</a:t>
            </a:r>
            <a:r>
              <a:rPr dirty="0" lang="en-US" smtClean="0">
                <a:solidFill>
                  <a:srgbClr val="FF0000"/>
                </a:solidFill>
              </a:rPr>
              <a:t>-firewall</a:t>
            </a:r>
            <a:r>
              <a:rPr dirty="0" lang="en-US" smtClean="0"/>
              <a:t> tool for </a:t>
            </a:r>
            <a:r>
              <a:rPr dirty="0" lang="en-US" smtClean="0">
                <a:solidFill>
                  <a:srgbClr val="FF0000"/>
                </a:solidFill>
              </a:rPr>
              <a:t>graphical interface</a:t>
            </a:r>
          </a:p>
          <a:p>
            <a:r>
              <a:rPr dirty="0" lang="en-US" err="1">
                <a:solidFill>
                  <a:srgbClr val="FF0000"/>
                </a:solidFill>
              </a:rPr>
              <a:t>iptables</a:t>
            </a:r>
            <a:r>
              <a:rPr dirty="0" lang="en-US"/>
              <a:t> command if you want to work from the </a:t>
            </a:r>
            <a:r>
              <a:rPr dirty="0" lang="en-US" smtClean="0">
                <a:solidFill>
                  <a:srgbClr val="FF0000"/>
                </a:solidFill>
              </a:rPr>
              <a:t>command line</a:t>
            </a:r>
            <a:r>
              <a:rPr dirty="0" lang="en-US">
                <a:solidFill>
                  <a:srgbClr val="FF0000"/>
                </a:solidFill>
              </a:rPr>
              <a:t>.</a:t>
            </a:r>
            <a:endParaRPr dirty="0" lang="en-US" smtClean="0">
              <a:solidFill>
                <a:srgbClr val="FF0000"/>
              </a:solidFill>
            </a:endParaRPr>
          </a:p>
          <a:p>
            <a:endParaRPr dirty="0" i="1" lang="en-US" smtClean="0"/>
          </a:p>
          <a:p>
            <a:endParaRPr dirty="0" lang="en-US"/>
          </a:p>
        </p:txBody>
      </p:sp>
      <p:pic>
        <p:nvPicPr>
          <p:cNvPr id="2097152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19200" y="4063603"/>
            <a:ext cx="7239000" cy="908447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0100"/>
          </a:xfrm>
        </p:spPr>
        <p:txBody>
          <a:bodyPr/>
          <a:p>
            <a:r>
              <a:rPr dirty="0" lang="en-US" smtClean="0"/>
              <a:t>General </a:t>
            </a:r>
            <a:r>
              <a:rPr dirty="0" lang="en-US" err="1" smtClean="0"/>
              <a:t>iptable</a:t>
            </a:r>
            <a:r>
              <a:rPr dirty="0" lang="en-US" smtClean="0"/>
              <a:t> match criteria</a:t>
            </a:r>
            <a:endParaRPr dirty="0" lang="en-US"/>
          </a:p>
        </p:txBody>
      </p:sp>
      <p:pic>
        <p:nvPicPr>
          <p:cNvPr id="2097165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23000" contrast="29000"/>
          </a:blip>
          <a:srcRect/>
          <a:stretch>
            <a:fillRect/>
          </a:stretch>
        </p:blipFill>
        <p:spPr bwMode="auto">
          <a:xfrm>
            <a:off x="685800" y="685800"/>
            <a:ext cx="8001000" cy="42481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Common TCP Match Criteria</a:t>
            </a:r>
          </a:p>
        </p:txBody>
      </p:sp>
      <p:pic>
        <p:nvPicPr>
          <p:cNvPr id="2097166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16000" contrast="19000"/>
          </a:blip>
          <a:srcRect/>
          <a:stretch>
            <a:fillRect/>
          </a:stretch>
        </p:blipFill>
        <p:spPr bwMode="auto">
          <a:xfrm>
            <a:off x="1066800" y="1085850"/>
            <a:ext cx="6781800" cy="33718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Common </a:t>
            </a:r>
            <a:r>
              <a:rPr dirty="0" lang="en-US" smtClean="0"/>
              <a:t>UDP </a:t>
            </a:r>
            <a:r>
              <a:rPr dirty="0" lang="en-US"/>
              <a:t>Match Criteria</a:t>
            </a:r>
          </a:p>
        </p:txBody>
      </p:sp>
      <p:pic>
        <p:nvPicPr>
          <p:cNvPr id="2097167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19000" contrast="19000"/>
          </a:blip>
          <a:srcRect/>
          <a:stretch>
            <a:fillRect/>
          </a:stretch>
        </p:blipFill>
        <p:spPr bwMode="auto">
          <a:xfrm>
            <a:off x="762000" y="1257300"/>
            <a:ext cx="7620000" cy="34290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8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57201" y="342901"/>
            <a:ext cx="7772401" cy="434339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09600" y="285750"/>
            <a:ext cx="7239000" cy="44005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70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14000" contrast="9000"/>
          </a:blip>
          <a:srcRect/>
          <a:stretch>
            <a:fillRect/>
          </a:stretch>
        </p:blipFill>
        <p:spPr bwMode="auto">
          <a:xfrm>
            <a:off x="685800" y="361950"/>
            <a:ext cx="7391400" cy="44577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29" name="Rectangle 4"/>
          <p:cNvSpPr/>
          <p:nvPr/>
        </p:nvSpPr>
        <p:spPr>
          <a:xfrm>
            <a:off x="838200" y="1428750"/>
            <a:ext cx="381000" cy="228600"/>
          </a:xfrm>
          <a:prstGeom prst="rect"/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/>
          <a:p>
            <a:pPr algn="ctr"/>
            <a:r>
              <a:rPr dirty="0" sz="2000" lang="en-US" smtClean="0">
                <a:solidFill>
                  <a:srgbClr val="FF0000"/>
                </a:solidFill>
              </a:rPr>
              <a:t>- -s</a:t>
            </a:r>
            <a:endParaRPr dirty="0" sz="200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dirty="0" lang="en-US" smtClean="0"/>
              <a:t>            -</a:t>
            </a:r>
            <a:r>
              <a:rPr dirty="0" lang="en-US"/>
              <a:t>m --state &lt;state&gt;</a:t>
            </a:r>
          </a:p>
          <a:p>
            <a:pPr>
              <a:buNone/>
            </a:pPr>
            <a:r>
              <a:rPr dirty="0" lang="en-US"/>
              <a:t>The most frequently tested states are:</a:t>
            </a:r>
          </a:p>
          <a:p>
            <a:r>
              <a:rPr b="1" dirty="0" lang="en-US">
                <a:solidFill>
                  <a:srgbClr val="FF0000"/>
                </a:solidFill>
              </a:rPr>
              <a:t>ESTABLISHED</a:t>
            </a:r>
            <a:r>
              <a:rPr b="1" dirty="0" lang="en-US"/>
              <a:t>: </a:t>
            </a:r>
            <a:r>
              <a:rPr dirty="0" lang="en-US"/>
              <a:t>The packet is part of a connection that has seen packets in </a:t>
            </a:r>
            <a:r>
              <a:rPr dirty="0" lang="en-US" smtClean="0"/>
              <a:t>both directions</a:t>
            </a:r>
            <a:endParaRPr dirty="0" lang="en-US"/>
          </a:p>
          <a:p>
            <a:r>
              <a:rPr b="1" dirty="0" lang="en-US">
                <a:solidFill>
                  <a:srgbClr val="FF0000"/>
                </a:solidFill>
              </a:rPr>
              <a:t>NEW: </a:t>
            </a:r>
            <a:r>
              <a:rPr dirty="0" lang="en-US"/>
              <a:t>The packet is the start of a new connection</a:t>
            </a:r>
          </a:p>
          <a:p>
            <a:r>
              <a:rPr b="1" dirty="0" lang="en-US">
                <a:solidFill>
                  <a:srgbClr val="FF0000"/>
                </a:solidFill>
              </a:rPr>
              <a:t>RELATED: </a:t>
            </a:r>
            <a:r>
              <a:rPr dirty="0" lang="en-US"/>
              <a:t>The packet is starting a new secondary connection. This is a </a:t>
            </a:r>
            <a:r>
              <a:rPr dirty="0" lang="en-US" smtClean="0"/>
              <a:t>common feature </a:t>
            </a:r>
            <a:r>
              <a:rPr dirty="0" lang="en-US"/>
              <a:t>of such protocols such as an FTP data transfer, or an ICMP error.</a:t>
            </a:r>
          </a:p>
        </p:txBody>
      </p:sp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Configuring NAT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Network Address Translation (NAT) is a common technique that can be used on routers </a:t>
            </a:r>
            <a:r>
              <a:rPr dirty="0" lang="en-US" smtClean="0"/>
              <a:t>to have </a:t>
            </a:r>
            <a:r>
              <a:rPr dirty="0" lang="en-US"/>
              <a:t>nodes on the private network go out with one registered IP address on the public network.</a:t>
            </a:r>
          </a:p>
        </p:txBody>
      </p:sp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71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81000" y="628650"/>
            <a:ext cx="8229600" cy="3886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buNone/>
            </a:pPr>
            <a:r>
              <a:rPr dirty="0" sz="2800" lang="en-US"/>
              <a:t>In the NAT table, three different chains are available.</a:t>
            </a:r>
          </a:p>
          <a:p>
            <a:r>
              <a:rPr dirty="0" sz="2800" lang="en-US" smtClean="0">
                <a:solidFill>
                  <a:srgbClr val="FF0000"/>
                </a:solidFill>
              </a:rPr>
              <a:t>PREROUTING</a:t>
            </a:r>
            <a:r>
              <a:rPr dirty="0" sz="2800" lang="en-US" smtClean="0"/>
              <a:t>-</a:t>
            </a:r>
            <a:r>
              <a:rPr dirty="0" sz="2800" lang="en-US"/>
              <a:t>Alters network packets </a:t>
            </a:r>
            <a:r>
              <a:rPr dirty="0" sz="2800" lang="en-US" smtClean="0"/>
              <a:t>when they </a:t>
            </a:r>
            <a:r>
              <a:rPr dirty="0" sz="2800" lang="en-US"/>
              <a:t>arrive.</a:t>
            </a:r>
          </a:p>
          <a:p>
            <a:r>
              <a:rPr dirty="0" sz="2800" lang="en-US" smtClean="0">
                <a:solidFill>
                  <a:srgbClr val="FF0000"/>
                </a:solidFill>
              </a:rPr>
              <a:t>POSTROUTING</a:t>
            </a:r>
            <a:r>
              <a:rPr dirty="0" sz="2800" lang="en-US" smtClean="0"/>
              <a:t>-</a:t>
            </a:r>
            <a:r>
              <a:rPr dirty="0" sz="2800" lang="en-US"/>
              <a:t>Alters network packets </a:t>
            </a:r>
            <a:r>
              <a:rPr dirty="0" sz="2800" lang="en-US" smtClean="0"/>
              <a:t>before they </a:t>
            </a:r>
            <a:r>
              <a:rPr dirty="0" sz="2800" lang="en-US"/>
              <a:t>are sent out.</a:t>
            </a:r>
          </a:p>
          <a:p>
            <a:r>
              <a:rPr dirty="0" sz="2800" lang="en-US" smtClean="0"/>
              <a:t> </a:t>
            </a:r>
            <a:r>
              <a:rPr dirty="0" sz="2800" lang="en-US" smtClean="0">
                <a:solidFill>
                  <a:srgbClr val="FF0000"/>
                </a:solidFill>
              </a:rPr>
              <a:t>OUTPUT</a:t>
            </a:r>
            <a:r>
              <a:rPr dirty="0" sz="2800" lang="en-US" smtClean="0"/>
              <a:t>-</a:t>
            </a:r>
            <a:r>
              <a:rPr dirty="0" sz="2800" lang="en-US"/>
              <a:t>Alters locally-generated </a:t>
            </a:r>
            <a:r>
              <a:rPr dirty="0" sz="2800" lang="en-US" smtClean="0"/>
              <a:t>network packets </a:t>
            </a:r>
            <a:r>
              <a:rPr dirty="0" sz="2800" lang="en-US"/>
              <a:t>before they are sent out.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p>
            <a:r>
              <a:rPr dirty="0" sz="2800" lang="en-US" smtClean="0"/>
              <a:t>Setting </a:t>
            </a:r>
            <a:r>
              <a:rPr dirty="0" sz="2800" lang="en-US"/>
              <a:t>Up a Firewall </a:t>
            </a:r>
            <a:r>
              <a:rPr dirty="0" sz="2800" lang="en-US" smtClean="0"/>
              <a:t>with  system-</a:t>
            </a:r>
            <a:r>
              <a:rPr dirty="0" sz="2800" lang="en-US" err="1" smtClean="0"/>
              <a:t>config</a:t>
            </a:r>
            <a:r>
              <a:rPr dirty="0" sz="2800" lang="en-US" smtClean="0"/>
              <a:t>-firewall</a:t>
            </a:r>
            <a:endParaRPr dirty="0" sz="2800" lang="en-US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1800" lang="en-US"/>
              <a:t>The GUI screen to control the firewall is available from the menu (System &gt; Administration &gt; Firewall</a:t>
            </a:r>
            <a:r>
              <a:rPr dirty="0" sz="1800" lang="en-US" smtClean="0"/>
              <a:t>)</a:t>
            </a:r>
            <a:endParaRPr dirty="0" sz="1800" lang="en-US"/>
          </a:p>
        </p:txBody>
      </p:sp>
      <p:sp>
        <p:nvSpPr>
          <p:cNvPr id="1048596" name="AutoShape 2" descr="Firewall GUI - Trusted Services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3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 bright="-25000" contrast="23000"/>
          </a:blip>
          <a:srcRect/>
          <a:stretch>
            <a:fillRect/>
          </a:stretch>
        </p:blipFill>
        <p:spPr bwMode="auto">
          <a:xfrm>
            <a:off x="914400" y="1828800"/>
            <a:ext cx="7620000" cy="33147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>
                <a:hlinkClick r:id="rId1"/>
              </a:rPr>
              <a:t>https://forms.gle/hyx2mzS7ALVyzzfM6</a:t>
            </a:r>
            <a:endParaRPr dirty="0" lang="en-US" smtClean="0"/>
          </a:p>
          <a:p>
            <a:r>
              <a:rPr dirty="0" lang="en-US" smtClean="0"/>
              <a:t>https://forms.gle/ZGAM1Cg8iJojN8j76</a:t>
            </a:r>
            <a:endParaRPr dirty="0" lang="en-US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7727"/>
          </a:bodyPr>
          <a:p>
            <a:endParaRPr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5625" lnSpcReduction="20000"/>
          </a:bodyPr>
          <a:p>
            <a:r>
              <a:rPr dirty="0" lang="en-US"/>
              <a:t>You can also configure basic trusted services, such as SSH, FTP and HTTP, by putting a tick in the appropriate checkbox and clicking the "Apply" button on the toolbar.</a:t>
            </a:r>
          </a:p>
          <a:p>
            <a:r>
              <a:rPr dirty="0" lang="en-US"/>
              <a:t>To make the </a:t>
            </a:r>
            <a:r>
              <a:rPr dirty="0" lang="en-US" smtClean="0"/>
              <a:t>configuration </a:t>
            </a:r>
            <a:r>
              <a:rPr dirty="0" lang="en-US"/>
              <a:t>you just created operational, </a:t>
            </a:r>
            <a:endParaRPr dirty="0" lang="en-US" smtClean="0"/>
          </a:p>
          <a:p>
            <a:pPr>
              <a:buNone/>
            </a:pPr>
            <a:r>
              <a:rPr b="1" dirty="0" lang="en-US"/>
              <a:t>1. Check that the </a:t>
            </a:r>
            <a:r>
              <a:rPr b="1" dirty="0" lang="en-US" err="1"/>
              <a:t>iptables</a:t>
            </a:r>
            <a:r>
              <a:rPr b="1" dirty="0" lang="en-US"/>
              <a:t> service is enabled.</a:t>
            </a:r>
          </a:p>
          <a:p>
            <a:pPr>
              <a:buNone/>
            </a:pPr>
            <a:r>
              <a:rPr b="1" dirty="0" lang="en-US"/>
              <a:t>2. Use the </a:t>
            </a:r>
            <a:r>
              <a:rPr b="1" dirty="0" lang="en-US" err="1"/>
              <a:t>iptables</a:t>
            </a:r>
            <a:r>
              <a:rPr b="1" dirty="0" lang="en-US"/>
              <a:t> -L command to verify that the rules have been applied.</a:t>
            </a:r>
          </a:p>
          <a:p>
            <a:pPr>
              <a:buNone/>
            </a:pPr>
            <a:r>
              <a:rPr dirty="0" lang="en-US" smtClean="0"/>
              <a:t/>
            </a:r>
            <a:br>
              <a:rPr dirty="0" lang="en-US" smtClean="0"/>
            </a:br>
            <a:endParaRPr dirty="0"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14000" contrast="9000"/>
          </a:blip>
          <a:srcRect/>
          <a:stretch>
            <a:fillRect/>
          </a:stretch>
        </p:blipFill>
        <p:spPr bwMode="auto">
          <a:xfrm>
            <a:off x="381000" y="571501"/>
            <a:ext cx="7924800" cy="36576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9000"/>
          </a:blip>
          <a:srcRect/>
          <a:stretch>
            <a:fillRect/>
          </a:stretch>
        </p:blipFill>
        <p:spPr bwMode="auto">
          <a:xfrm>
            <a:off x="533400" y="457201"/>
            <a:ext cx="7620000" cy="413742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400" lang="en-US"/>
              <a:t>The "Other Ports" section allows you to open ports that are not covered in the "Trusted Services" section.</a:t>
            </a:r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 bright="-16000" contrast="21000"/>
          </a:blip>
          <a:srcRect/>
          <a:stretch>
            <a:fillRect/>
          </a:stretch>
        </p:blipFill>
        <p:spPr bwMode="auto">
          <a:xfrm>
            <a:off x="1295400" y="2114550"/>
            <a:ext cx="5638800" cy="28575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Trusted Interfaces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680222"/>
          </a:xfrm>
        </p:spPr>
        <p:txBody>
          <a:bodyPr>
            <a:normAutofit/>
          </a:bodyPr>
          <a:p>
            <a:r>
              <a:rPr dirty="0" sz="1800" lang="en-US"/>
              <a:t>If your server works as </a:t>
            </a:r>
            <a:r>
              <a:rPr dirty="0" sz="1800" lang="en-US" smtClean="0"/>
              <a:t>a router </a:t>
            </a:r>
            <a:r>
              <a:rPr dirty="0" sz="1800" lang="en-US"/>
              <a:t>and you want to specify some interfaces as trusted, from </a:t>
            </a:r>
            <a:r>
              <a:rPr dirty="0" sz="1800" lang="en-US" smtClean="0"/>
              <a:t>system-</a:t>
            </a:r>
            <a:r>
              <a:rPr dirty="0" sz="1800" lang="en-US" err="1" smtClean="0"/>
              <a:t>config</a:t>
            </a:r>
            <a:r>
              <a:rPr dirty="0" sz="1800" lang="en-US" smtClean="0"/>
              <a:t>-firewall</a:t>
            </a:r>
            <a:endParaRPr dirty="0" sz="1800" lang="en-US"/>
          </a:p>
          <a:p>
            <a:r>
              <a:rPr dirty="0" sz="1800" lang="en-US"/>
              <a:t>click Trusted Interfaces </a:t>
            </a:r>
            <a:endParaRPr dirty="0" sz="1800" lang="en-US" smtClean="0"/>
          </a:p>
          <a:p>
            <a:r>
              <a:rPr dirty="0" sz="1800" lang="en-US" smtClean="0"/>
              <a:t> </a:t>
            </a:r>
            <a:r>
              <a:rPr dirty="0" sz="1800" lang="en-US"/>
              <a:t>select the interfaces you want to add</a:t>
            </a:r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 bright="-24000" contrast="16000"/>
          </a:blip>
          <a:srcRect/>
          <a:stretch>
            <a:fillRect/>
          </a:stretch>
        </p:blipFill>
        <p:spPr bwMode="auto">
          <a:xfrm>
            <a:off x="1371601" y="2171700"/>
            <a:ext cx="6334125" cy="2971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Masquerading</a:t>
            </a:r>
            <a:endParaRPr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IP addresses from the private address ranges are used </a:t>
            </a:r>
            <a:r>
              <a:rPr dirty="0" lang="en-US" smtClean="0"/>
              <a:t>on the </a:t>
            </a:r>
            <a:r>
              <a:rPr dirty="0" lang="en-US"/>
              <a:t>private network. These addresses cannot communicate on the Internet, but they will </a:t>
            </a:r>
            <a:r>
              <a:rPr dirty="0" lang="en-US" smtClean="0"/>
              <a:t>be translated </a:t>
            </a:r>
            <a:r>
              <a:rPr dirty="0" lang="en-US"/>
              <a:t>to the public IP address on the interface that faces the Internet. This process </a:t>
            </a:r>
            <a:r>
              <a:rPr dirty="0" lang="en-US" smtClean="0"/>
              <a:t>is known </a:t>
            </a:r>
            <a:r>
              <a:rPr dirty="0" lang="en-US"/>
              <a:t>as </a:t>
            </a:r>
            <a:r>
              <a:rPr dirty="0" lang="en-US">
                <a:solidFill>
                  <a:srgbClr val="FF0000"/>
                </a:solidFill>
              </a:rPr>
              <a:t>IP masquerading</a:t>
            </a:r>
            <a:r>
              <a:rPr dirty="0" lang="en-US"/>
              <a:t>, also referred to as </a:t>
            </a:r>
            <a:r>
              <a:rPr dirty="0" i="1" lang="en-US" smtClean="0">
                <a:solidFill>
                  <a:srgbClr val="FF0000"/>
                </a:solidFill>
              </a:rPr>
              <a:t>Network </a:t>
            </a:r>
            <a:r>
              <a:rPr dirty="0" i="1" lang="en-US">
                <a:solidFill>
                  <a:srgbClr val="FF0000"/>
                </a:solidFill>
              </a:rPr>
              <a:t>Address Translation (</a:t>
            </a:r>
            <a:r>
              <a:rPr dirty="0" i="1" lang="en-US" smtClean="0">
                <a:solidFill>
                  <a:srgbClr val="FF0000"/>
                </a:solidFill>
              </a:rPr>
              <a:t>NAT ).</a:t>
            </a:r>
          </a:p>
          <a:p>
            <a:r>
              <a:rPr dirty="0" lang="en-US"/>
              <a:t>the </a:t>
            </a:r>
            <a:r>
              <a:rPr dirty="0" lang="en-US" smtClean="0"/>
              <a:t>NAT router </a:t>
            </a:r>
            <a:r>
              <a:rPr dirty="0" lang="en-US"/>
              <a:t>maintains a NAT table. A port address is used to trace every connection in this </a:t>
            </a:r>
            <a:r>
              <a:rPr dirty="0" lang="en-US" smtClean="0"/>
              <a:t>NAT table</a:t>
            </a:r>
            <a:r>
              <a:rPr dirty="0" lang="en-US"/>
              <a:t>.</a:t>
            </a:r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Securing server with iptables</dc:title>
  <dc:creator>Benson</dc:creator>
  <cp:lastModifiedBy>Benson</cp:lastModifiedBy>
  <dcterms:created xsi:type="dcterms:W3CDTF">2018-07-18T00:18:31Z</dcterms:created>
  <dcterms:modified xsi:type="dcterms:W3CDTF">2023-10-11T00:48:19Z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9dfbb56146e94b9ba9b2bade6cfeb944</vt:lpwstr>
  </property>
</Properties>
</file>