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type="screen16x9" cy="51435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tableStyles" Target="tableStyles.xml"/><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71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1597819"/>
            <a:ext cx="7772400" cy="1102519"/>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2914650"/>
            <a:ext cx="6400800" cy="131445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EC8BAC90-DF74-4ED0-BDD8-2464C9FD7C3E}" type="datetimeFigureOut">
              <a:rPr lang="en-US" smtClean="0"/>
              <a:t>8/12/2021</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2"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Date Placeholder 3"/>
          <p:cNvSpPr>
            <a:spLocks noGrp="1"/>
          </p:cNvSpPr>
          <p:nvPr>
            <p:ph type="dt" sz="half" idx="10"/>
          </p:nvPr>
        </p:nvSpPr>
        <p:spPr/>
        <p:txBody>
          <a:bodyPr/>
          <a:p>
            <a:fld id="{EC8BAC90-DF74-4ED0-BDD8-2464C9FD7C3E}" type="datetimeFigureOut">
              <a:rPr lang="en-US" smtClean="0"/>
              <a:t>8/12/2021</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0" name=""/>
        <p:cNvGrpSpPr/>
        <p:nvPr/>
      </p:nvGrpSpPr>
      <p:grpSpPr>
        <a:xfrm>
          <a:off x="0" y="0"/>
          <a:ext cx="0" cy="0"/>
          <a:chOff x="0" y="0"/>
          <a:chExt cx="0" cy="0"/>
        </a:xfrm>
      </p:grpSpPr>
      <p:sp>
        <p:nvSpPr>
          <p:cNvPr id="1048669"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0" name="Vertical Text Placeholder 2"/>
          <p:cNvSpPr>
            <a:spLocks noGrp="1"/>
          </p:cNvSpPr>
          <p:nvPr>
            <p:ph type="body" orient="vert" idx="1"/>
          </p:nvPr>
        </p:nvSpPr>
        <p:spPr>
          <a:xfrm>
            <a:off x="457200" y="205979"/>
            <a:ext cx="6019800" cy="4388644"/>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Date Placeholder 3"/>
          <p:cNvSpPr>
            <a:spLocks noGrp="1"/>
          </p:cNvSpPr>
          <p:nvPr>
            <p:ph type="dt" sz="half" idx="10"/>
          </p:nvPr>
        </p:nvSpPr>
        <p:spPr/>
        <p:txBody>
          <a:bodyPr/>
          <a:p>
            <a:fld id="{EC8BAC90-DF74-4ED0-BDD8-2464C9FD7C3E}" type="datetimeFigureOut">
              <a:rPr lang="en-US" smtClean="0"/>
              <a:t>8/12/2021</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EC8BAC90-DF74-4ED0-BDD8-2464C9FD7C3E}" type="datetimeFigureOut">
              <a:rPr lang="en-US" smtClean="0"/>
              <a:t>8/12/2021</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3" name=""/>
        <p:cNvGrpSpPr/>
        <p:nvPr/>
      </p:nvGrpSpPr>
      <p:grpSpPr>
        <a:xfrm>
          <a:off x="0" y="0"/>
          <a:ext cx="0" cy="0"/>
          <a:chOff x="0" y="0"/>
          <a:chExt cx="0" cy="0"/>
        </a:xfrm>
      </p:grpSpPr>
      <p:sp>
        <p:nvSpPr>
          <p:cNvPr id="1048685" name="Title 1"/>
          <p:cNvSpPr>
            <a:spLocks noGrp="1"/>
          </p:cNvSpPr>
          <p:nvPr>
            <p:ph type="title"/>
          </p:nvPr>
        </p:nvSpPr>
        <p:spPr>
          <a:xfrm>
            <a:off x="722313" y="3305176"/>
            <a:ext cx="7772400" cy="1021556"/>
          </a:xfrm>
        </p:spPr>
        <p:txBody>
          <a:bodyPr anchor="t"/>
          <a:lstStyle>
            <a:lvl1pPr algn="l">
              <a:defRPr b="1" cap="all" sz="4000"/>
            </a:lvl1pPr>
          </a:lstStyle>
          <a:p>
            <a:r>
              <a:rPr lang="en-US" smtClean="0"/>
              <a:t>Click to edit Master title style</a:t>
            </a:r>
            <a:endParaRPr lang="en-US"/>
          </a:p>
        </p:txBody>
      </p:sp>
      <p:sp>
        <p:nvSpPr>
          <p:cNvPr id="1048686" name="Text Placeholder 2"/>
          <p:cNvSpPr>
            <a:spLocks noGrp="1"/>
          </p:cNvSpPr>
          <p:nvPr>
            <p:ph type="body" idx="1"/>
          </p:nvPr>
        </p:nvSpPr>
        <p:spPr>
          <a:xfrm>
            <a:off x="722313" y="2180035"/>
            <a:ext cx="7772400" cy="1125140"/>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EC8BAC90-DF74-4ED0-BDD8-2464C9FD7C3E}" type="datetimeFigureOut">
              <a:rPr lang="en-US" smtClean="0"/>
              <a:t>8/12/2021</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4"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3" name="Date Placeholder 4"/>
          <p:cNvSpPr>
            <a:spLocks noGrp="1"/>
          </p:cNvSpPr>
          <p:nvPr>
            <p:ph type="dt" sz="half" idx="10"/>
          </p:nvPr>
        </p:nvSpPr>
        <p:spPr/>
        <p:txBody>
          <a:bodyPr/>
          <a:p>
            <a:fld id="{EC8BAC90-DF74-4ED0-BDD8-2464C9FD7C3E}" type="datetimeFigureOut">
              <a:rPr lang="en-US" smtClean="0"/>
              <a:t>8/12/2021</a:t>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5"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lang="en-US"/>
          </a:p>
        </p:txBody>
      </p:sp>
      <p:sp>
        <p:nvSpPr>
          <p:cNvPr id="1048697" name="Text Placeholder 2"/>
          <p:cNvSpPr>
            <a:spLocks noGrp="1"/>
          </p:cNvSpPr>
          <p:nvPr>
            <p:ph type="body" idx="1"/>
          </p:nvPr>
        </p:nvSpPr>
        <p:spPr>
          <a:xfrm>
            <a:off x="457200" y="1151335"/>
            <a:ext cx="4040188" cy="47982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Text Placeholder 4"/>
          <p:cNvSpPr>
            <a:spLocks noGrp="1"/>
          </p:cNvSpPr>
          <p:nvPr>
            <p:ph type="body" sz="quarter" idx="3"/>
          </p:nvPr>
        </p:nvSpPr>
        <p:spPr>
          <a:xfrm>
            <a:off x="4645026" y="1151335"/>
            <a:ext cx="4041775" cy="47982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6"/>
          <p:cNvSpPr>
            <a:spLocks noGrp="1"/>
          </p:cNvSpPr>
          <p:nvPr>
            <p:ph type="dt" sz="half" idx="10"/>
          </p:nvPr>
        </p:nvSpPr>
        <p:spPr/>
        <p:txBody>
          <a:bodyPr/>
          <a:p>
            <a:fld id="{EC8BAC90-DF74-4ED0-BDD8-2464C9FD7C3E}" type="datetimeFigureOut">
              <a:rPr lang="en-US" smtClean="0"/>
              <a:t>8/12/2021</a:t>
            </a:fld>
            <a:endParaRPr lang="en-US"/>
          </a:p>
        </p:txBody>
      </p:sp>
      <p:sp>
        <p:nvSpPr>
          <p:cNvPr id="1048702" name="Footer Placeholder 7"/>
          <p:cNvSpPr>
            <a:spLocks noGrp="1"/>
          </p:cNvSpPr>
          <p:nvPr>
            <p:ph type="ftr" sz="quarter" idx="11"/>
          </p:nvPr>
        </p:nvSpPr>
        <p:spPr/>
        <p:txBody>
          <a:bodyPr/>
          <a:p>
            <a:endParaRPr lang="en-US"/>
          </a:p>
        </p:txBody>
      </p:sp>
      <p:sp>
        <p:nvSpPr>
          <p:cNvPr id="1048703" name="Slide Number Placeholder 8"/>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9" name=""/>
        <p:cNvGrpSpPr/>
        <p:nvPr/>
      </p:nvGrpSpPr>
      <p:grpSpPr>
        <a:xfrm>
          <a:off x="0" y="0"/>
          <a:ext cx="0" cy="0"/>
          <a:chOff x="0" y="0"/>
          <a:chExt cx="0" cy="0"/>
        </a:xfrm>
      </p:grpSpPr>
      <p:sp>
        <p:nvSpPr>
          <p:cNvPr id="1048665" name="Title 1"/>
          <p:cNvSpPr>
            <a:spLocks noGrp="1"/>
          </p:cNvSpPr>
          <p:nvPr>
            <p:ph type="title"/>
          </p:nvPr>
        </p:nvSpPr>
        <p:spPr/>
        <p:txBody>
          <a:bodyPr/>
          <a:p>
            <a:r>
              <a:rPr lang="en-US" smtClean="0"/>
              <a:t>Click to edit Master title style</a:t>
            </a:r>
            <a:endParaRPr lang="en-US"/>
          </a:p>
        </p:txBody>
      </p:sp>
      <p:sp>
        <p:nvSpPr>
          <p:cNvPr id="1048666" name="Date Placeholder 2"/>
          <p:cNvSpPr>
            <a:spLocks noGrp="1"/>
          </p:cNvSpPr>
          <p:nvPr>
            <p:ph type="dt" sz="half" idx="10"/>
          </p:nvPr>
        </p:nvSpPr>
        <p:spPr/>
        <p:txBody>
          <a:bodyPr/>
          <a:p>
            <a:fld id="{EC8BAC90-DF74-4ED0-BDD8-2464C9FD7C3E}" type="datetimeFigureOut">
              <a:rPr lang="en-US" smtClean="0"/>
              <a:t>8/12/2021</a:t>
            </a:fld>
            <a:endParaRPr lang="en-US"/>
          </a:p>
        </p:txBody>
      </p:sp>
      <p:sp>
        <p:nvSpPr>
          <p:cNvPr id="1048667" name="Footer Placeholder 3"/>
          <p:cNvSpPr>
            <a:spLocks noGrp="1"/>
          </p:cNvSpPr>
          <p:nvPr>
            <p:ph type="ftr" sz="quarter" idx="11"/>
          </p:nvPr>
        </p:nvSpPr>
        <p:spPr/>
        <p:txBody>
          <a:bodyPr/>
          <a:p>
            <a:endParaRPr lang="en-US"/>
          </a:p>
        </p:txBody>
      </p:sp>
      <p:sp>
        <p:nvSpPr>
          <p:cNvPr id="1048668" name="Slide Number Placeholder 4"/>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6" name=""/>
        <p:cNvGrpSpPr/>
        <p:nvPr/>
      </p:nvGrpSpPr>
      <p:grpSpPr>
        <a:xfrm>
          <a:off x="0" y="0"/>
          <a:ext cx="0" cy="0"/>
          <a:chOff x="0" y="0"/>
          <a:chExt cx="0" cy="0"/>
        </a:xfrm>
      </p:grpSpPr>
      <p:sp>
        <p:nvSpPr>
          <p:cNvPr id="1048704" name="Date Placeholder 1"/>
          <p:cNvSpPr>
            <a:spLocks noGrp="1"/>
          </p:cNvSpPr>
          <p:nvPr>
            <p:ph type="dt" sz="half" idx="10"/>
          </p:nvPr>
        </p:nvSpPr>
        <p:spPr/>
        <p:txBody>
          <a:bodyPr/>
          <a:p>
            <a:fld id="{EC8BAC90-DF74-4ED0-BDD8-2464C9FD7C3E}" type="datetimeFigureOut">
              <a:rPr lang="en-US" smtClean="0"/>
              <a:t>8/12/2021</a:t>
            </a:fld>
            <a:endParaRPr lang="en-US"/>
          </a:p>
        </p:txBody>
      </p:sp>
      <p:sp>
        <p:nvSpPr>
          <p:cNvPr id="1048705" name="Footer Placeholder 2"/>
          <p:cNvSpPr>
            <a:spLocks noGrp="1"/>
          </p:cNvSpPr>
          <p:nvPr>
            <p:ph type="ftr" sz="quarter" idx="11"/>
          </p:nvPr>
        </p:nvSpPr>
        <p:spPr/>
        <p:txBody>
          <a:bodyPr/>
          <a:p>
            <a:endParaRPr lang="en-US"/>
          </a:p>
        </p:txBody>
      </p:sp>
      <p:sp>
        <p:nvSpPr>
          <p:cNvPr id="1048706" name="Slide Number Placeholder 3"/>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7" name=""/>
        <p:cNvGrpSpPr/>
        <p:nvPr/>
      </p:nvGrpSpPr>
      <p:grpSpPr>
        <a:xfrm>
          <a:off x="0" y="0"/>
          <a:ext cx="0" cy="0"/>
          <a:chOff x="0" y="0"/>
          <a:chExt cx="0" cy="0"/>
        </a:xfrm>
      </p:grpSpPr>
      <p:sp>
        <p:nvSpPr>
          <p:cNvPr id="1048707" name="Title 1"/>
          <p:cNvSpPr>
            <a:spLocks noGrp="1"/>
          </p:cNvSpPr>
          <p:nvPr>
            <p:ph type="title"/>
          </p:nvPr>
        </p:nvSpPr>
        <p:spPr>
          <a:xfrm>
            <a:off x="457201" y="204787"/>
            <a:ext cx="3008313" cy="871538"/>
          </a:xfrm>
        </p:spPr>
        <p:txBody>
          <a:bodyPr anchor="b"/>
          <a:lstStyle>
            <a:lvl1pPr algn="l">
              <a:defRPr b="1" sz="2000"/>
            </a:lvl1pPr>
          </a:lstStyle>
          <a:p>
            <a:r>
              <a:rPr lang="en-US" smtClean="0"/>
              <a:t>Click to edit Master title style</a:t>
            </a:r>
            <a:endParaRPr lang="en-US"/>
          </a:p>
        </p:txBody>
      </p:sp>
      <p:sp>
        <p:nvSpPr>
          <p:cNvPr id="1048708"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9" name="Text Placeholder 3"/>
          <p:cNvSpPr>
            <a:spLocks noGrp="1"/>
          </p:cNvSpPr>
          <p:nvPr>
            <p:ph type="body" sz="half" idx="2"/>
          </p:nvPr>
        </p:nvSpPr>
        <p:spPr>
          <a:xfrm>
            <a:off x="457201" y="1076326"/>
            <a:ext cx="3008313" cy="3518297"/>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10" name="Date Placeholder 4"/>
          <p:cNvSpPr>
            <a:spLocks noGrp="1"/>
          </p:cNvSpPr>
          <p:nvPr>
            <p:ph type="dt" sz="half" idx="10"/>
          </p:nvPr>
        </p:nvSpPr>
        <p:spPr/>
        <p:txBody>
          <a:bodyPr/>
          <a:p>
            <a:fld id="{EC8BAC90-DF74-4ED0-BDD8-2464C9FD7C3E}" type="datetimeFigureOut">
              <a:rPr lang="en-US" smtClean="0"/>
              <a:t>8/12/2021</a:t>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1" name=""/>
        <p:cNvGrpSpPr/>
        <p:nvPr/>
      </p:nvGrpSpPr>
      <p:grpSpPr>
        <a:xfrm>
          <a:off x="0" y="0"/>
          <a:ext cx="0" cy="0"/>
          <a:chOff x="0" y="0"/>
          <a:chExt cx="0" cy="0"/>
        </a:xfrm>
      </p:grpSpPr>
      <p:sp>
        <p:nvSpPr>
          <p:cNvPr id="1048674" name="Title 1"/>
          <p:cNvSpPr>
            <a:spLocks noGrp="1"/>
          </p:cNvSpPr>
          <p:nvPr>
            <p:ph type="title"/>
          </p:nvPr>
        </p:nvSpPr>
        <p:spPr>
          <a:xfrm>
            <a:off x="1792288" y="3600450"/>
            <a:ext cx="5486400" cy="425054"/>
          </a:xfrm>
        </p:spPr>
        <p:txBody>
          <a:bodyPr anchor="b"/>
          <a:lstStyle>
            <a:lvl1pPr algn="l">
              <a:defRPr b="1" sz="2000"/>
            </a:lvl1pPr>
          </a:lstStyle>
          <a:p>
            <a:r>
              <a:rPr lang="en-US" smtClean="0"/>
              <a:t>Click to edit Master title style</a:t>
            </a:r>
            <a:endParaRPr lang="en-US"/>
          </a:p>
        </p:txBody>
      </p:sp>
      <p:sp>
        <p:nvSpPr>
          <p:cNvPr id="1048675" name="Picture Placeholder 2"/>
          <p:cNvSpPr>
            <a:spLocks noGrp="1"/>
          </p:cNvSpPr>
          <p:nvPr>
            <p:ph type="pic" idx="1"/>
          </p:nvPr>
        </p:nvSpPr>
        <p:spPr>
          <a:xfrm>
            <a:off x="1792288" y="459581"/>
            <a:ext cx="5486400" cy="30861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6" name="Text Placeholder 3"/>
          <p:cNvSpPr>
            <a:spLocks noGrp="1"/>
          </p:cNvSpPr>
          <p:nvPr>
            <p:ph type="body" sz="half" idx="2"/>
          </p:nvPr>
        </p:nvSpPr>
        <p:spPr>
          <a:xfrm>
            <a:off x="1792288" y="4025503"/>
            <a:ext cx="5486400" cy="603647"/>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7" name="Date Placeholder 4"/>
          <p:cNvSpPr>
            <a:spLocks noGrp="1"/>
          </p:cNvSpPr>
          <p:nvPr>
            <p:ph type="dt" sz="half" idx="10"/>
          </p:nvPr>
        </p:nvSpPr>
        <p:spPr/>
        <p:txBody>
          <a:bodyPr/>
          <a:p>
            <a:fld id="{EC8BAC90-DF74-4ED0-BDD8-2464C9FD7C3E}" type="datetimeFigureOut">
              <a:rPr lang="en-US" smtClean="0"/>
              <a:t>8/12/2021</a:t>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F76C1E7E-E436-48E7-BDC7-C9B1D2143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05979"/>
            <a:ext cx="8229600" cy="85725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200151"/>
            <a:ext cx="8229600" cy="3394472"/>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4767263"/>
            <a:ext cx="2133600" cy="273844"/>
          </a:xfrm>
          <a:prstGeom prst="rect"/>
        </p:spPr>
        <p:txBody>
          <a:bodyPr anchor="ctr" bIns="45720" lIns="91440" rIns="91440" rtlCol="0" tIns="45720" vert="horz"/>
          <a:lstStyle>
            <a:lvl1pPr algn="l">
              <a:defRPr sz="1200">
                <a:solidFill>
                  <a:schemeClr val="tx1">
                    <a:tint val="75000"/>
                  </a:schemeClr>
                </a:solidFill>
              </a:defRPr>
            </a:lvl1pPr>
          </a:lstStyle>
          <a:p>
            <a:fld id="{EC8BAC90-DF74-4ED0-BDD8-2464C9FD7C3E}" type="datetimeFigureOut">
              <a:rPr lang="en-US" smtClean="0"/>
              <a:t>8/12/2021</a:t>
            </a:fld>
            <a:endParaRPr lang="en-US"/>
          </a:p>
        </p:txBody>
      </p:sp>
      <p:sp>
        <p:nvSpPr>
          <p:cNvPr id="1048579" name="Footer Placeholder 4"/>
          <p:cNvSpPr>
            <a:spLocks noGrp="1"/>
          </p:cNvSpPr>
          <p:nvPr>
            <p:ph type="ftr" sz="quarter" idx="3"/>
          </p:nvPr>
        </p:nvSpPr>
        <p:spPr>
          <a:xfrm>
            <a:off x="3124200" y="4767263"/>
            <a:ext cx="2895600" cy="273844"/>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4767263"/>
            <a:ext cx="2133600" cy="273844"/>
          </a:xfrm>
          <a:prstGeom prst="rect"/>
        </p:spPr>
        <p:txBody>
          <a:bodyPr anchor="ctr" bIns="45720" lIns="91440" rIns="91440" rtlCol="0" tIns="45720" vert="horz"/>
          <a:lstStyle>
            <a:lvl1pPr algn="r">
              <a:defRPr sz="1200">
                <a:solidFill>
                  <a:schemeClr val="tx1">
                    <a:tint val="75000"/>
                  </a:schemeClr>
                </a:solidFill>
              </a:defRPr>
            </a:lvl1pPr>
          </a:lstStyle>
          <a:p>
            <a:fld id="{F76C1E7E-E436-48E7-BDC7-C9B1D214359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685800" y="971551"/>
            <a:ext cx="7772400" cy="3276600"/>
          </a:xfrm>
          <a:solidFill>
            <a:schemeClr val="accent4">
              <a:lumMod val="40000"/>
              <a:lumOff val="60000"/>
            </a:schemeClr>
          </a:solidFill>
        </p:spPr>
        <p:txBody>
          <a:bodyPr>
            <a:normAutofit/>
          </a:bodyPr>
          <a:p>
            <a:r>
              <a:rPr b="1" dirty="0" sz="4800" lang="en-US" smtClean="0"/>
              <a:t>Setting Up</a:t>
            </a:r>
            <a:br>
              <a:rPr b="1" dirty="0" sz="4800" lang="en-US" smtClean="0"/>
            </a:br>
            <a:r>
              <a:rPr b="1" dirty="0" sz="4800" lang="en-US" smtClean="0"/>
              <a:t>Cryptographic</a:t>
            </a:r>
            <a:br>
              <a:rPr b="1" dirty="0" sz="4800" lang="en-US" smtClean="0"/>
            </a:br>
            <a:r>
              <a:rPr b="1" dirty="0" sz="4800" lang="en-US" smtClean="0"/>
              <a:t>Services</a:t>
            </a:r>
            <a:endParaRPr dirty="0" sz="4800" lang="en-US"/>
          </a:p>
        </p:txBody>
      </p:sp>
      <p:sp>
        <p:nvSpPr>
          <p:cNvPr id="1048587" name="Subtitle 2"/>
          <p:cNvSpPr>
            <a:spLocks noGrp="1"/>
          </p:cNvSpPr>
          <p:nvPr>
            <p:ph type="subTitle" idx="1"/>
          </p:nvPr>
        </p:nvSpPr>
        <p:spPr/>
        <p:txBody>
          <a:bodyPr/>
          <a:p>
            <a:endParaRPr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09" name="Title 1"/>
          <p:cNvSpPr>
            <a:spLocks noGrp="1"/>
          </p:cNvSpPr>
          <p:nvPr>
            <p:ph type="title"/>
          </p:nvPr>
        </p:nvSpPr>
        <p:spPr>
          <a:solidFill>
            <a:schemeClr val="accent4">
              <a:lumMod val="40000"/>
              <a:lumOff val="60000"/>
            </a:schemeClr>
          </a:solidFill>
        </p:spPr>
        <p:txBody>
          <a:bodyPr/>
          <a:p>
            <a:r>
              <a:rPr dirty="0" lang="en-US"/>
              <a:t>Managing Certificates with </a:t>
            </a:r>
            <a:r>
              <a:rPr dirty="0" lang="en-US" err="1"/>
              <a:t>openssl</a:t>
            </a:r>
            <a:endParaRPr dirty="0" lang="en-US"/>
          </a:p>
        </p:txBody>
      </p:sp>
      <p:sp>
        <p:nvSpPr>
          <p:cNvPr id="1048610" name="Content Placeholder 2"/>
          <p:cNvSpPr>
            <a:spLocks noGrp="1"/>
          </p:cNvSpPr>
          <p:nvPr>
            <p:ph idx="1"/>
          </p:nvPr>
        </p:nvSpPr>
        <p:spPr/>
        <p:txBody>
          <a:bodyPr>
            <a:normAutofit/>
          </a:bodyPr>
          <a:p>
            <a:r>
              <a:rPr dirty="0" sz="2800" lang="en-US"/>
              <a:t>To create and manage </a:t>
            </a:r>
            <a:r>
              <a:rPr dirty="0" sz="2800" lang="en-US" smtClean="0"/>
              <a:t>certificates</a:t>
            </a:r>
            <a:r>
              <a:rPr dirty="0" sz="2800" lang="en-US"/>
              <a:t>, you can use the </a:t>
            </a:r>
            <a:r>
              <a:rPr dirty="0" sz="2800" lang="en-US" err="1">
                <a:solidFill>
                  <a:srgbClr val="FF0000"/>
                </a:solidFill>
              </a:rPr>
              <a:t>openssl</a:t>
            </a:r>
            <a:r>
              <a:rPr dirty="0" sz="2800" lang="en-US"/>
              <a:t> command-line </a:t>
            </a:r>
            <a:r>
              <a:rPr dirty="0" sz="2800" lang="en-US" smtClean="0"/>
              <a:t>utility.</a:t>
            </a:r>
          </a:p>
          <a:p>
            <a:endParaRPr dirty="0" sz="2800" lang="en-US" smtClean="0"/>
          </a:p>
          <a:p>
            <a:pPr>
              <a:buNone/>
            </a:pPr>
            <a:r>
              <a:rPr b="1" dirty="0" sz="2800" lang="en-US"/>
              <a:t>Creating a Self-Signed </a:t>
            </a:r>
            <a:r>
              <a:rPr b="1" dirty="0" sz="2800" lang="en-US" smtClean="0"/>
              <a:t>Certificate</a:t>
            </a:r>
          </a:p>
          <a:p>
            <a:r>
              <a:rPr dirty="0" sz="2800" lang="en-US" smtClean="0"/>
              <a:t>To </a:t>
            </a:r>
            <a:r>
              <a:rPr dirty="0" sz="2800" lang="en-US"/>
              <a:t>store the </a:t>
            </a:r>
            <a:r>
              <a:rPr dirty="0" sz="2800" lang="en-US" smtClean="0"/>
              <a:t>certificates </a:t>
            </a:r>
            <a:r>
              <a:rPr dirty="0" sz="2800" lang="en-US"/>
              <a:t>that you are going to create. You can </a:t>
            </a:r>
            <a:r>
              <a:rPr dirty="0" sz="2800" lang="en-US" smtClean="0"/>
              <a:t>do this </a:t>
            </a:r>
            <a:r>
              <a:rPr dirty="0" sz="2800" lang="en-US"/>
              <a:t>in the home directory of user root </a:t>
            </a:r>
            <a:r>
              <a:rPr dirty="0" sz="2800" lang="en-US" smtClean="0"/>
              <a:t>or </a:t>
            </a:r>
            <a:r>
              <a:rPr dirty="0" sz="2800" lang="en-US"/>
              <a:t>else </a:t>
            </a:r>
            <a:r>
              <a:rPr dirty="0" sz="2800" lang="en-US" smtClean="0"/>
              <a:t>you can </a:t>
            </a:r>
            <a:r>
              <a:rPr dirty="0" sz="2800" lang="en-US"/>
              <a:t>put </a:t>
            </a:r>
            <a:r>
              <a:rPr dirty="0" sz="2800" lang="en-US" smtClean="0"/>
              <a:t>the  certificates </a:t>
            </a:r>
            <a:r>
              <a:rPr dirty="0" sz="2800" lang="en-US"/>
              <a:t>in the directory </a:t>
            </a:r>
            <a:r>
              <a:rPr dirty="0" sz="2800" lang="en-US">
                <a:solidFill>
                  <a:srgbClr val="FF0000"/>
                </a:solidFill>
              </a:rPr>
              <a:t>/</a:t>
            </a:r>
            <a:r>
              <a:rPr dirty="0" sz="2800" lang="en-US" smtClean="0">
                <a:solidFill>
                  <a:srgbClr val="FF0000"/>
                </a:solidFill>
              </a:rPr>
              <a:t>etc/</a:t>
            </a:r>
            <a:r>
              <a:rPr dirty="0" sz="2800" lang="en-US" err="1" smtClean="0">
                <a:solidFill>
                  <a:srgbClr val="FF0000"/>
                </a:solidFill>
              </a:rPr>
              <a:t>pki</a:t>
            </a:r>
            <a:r>
              <a:rPr dirty="0" sz="2800" lang="en-US" smtClean="0">
                <a:solidFill>
                  <a:srgbClr val="FF0000"/>
                </a:solidFill>
              </a:rPr>
              <a:t>/</a:t>
            </a:r>
            <a:r>
              <a:rPr dirty="0" sz="2800" lang="en-US" err="1" smtClean="0">
                <a:solidFill>
                  <a:srgbClr val="FF0000"/>
                </a:solidFill>
              </a:rPr>
              <a:t>tls</a:t>
            </a:r>
            <a:endParaRPr dirty="0" sz="2800" lang="en-US">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1" name="Title 1"/>
          <p:cNvSpPr>
            <a:spLocks noGrp="1"/>
          </p:cNvSpPr>
          <p:nvPr>
            <p:ph type="title"/>
          </p:nvPr>
        </p:nvSpPr>
        <p:spPr/>
        <p:txBody>
          <a:bodyPr/>
          <a:p>
            <a:endParaRPr lang="en-US"/>
          </a:p>
        </p:txBody>
      </p:sp>
      <p:sp>
        <p:nvSpPr>
          <p:cNvPr id="1048612" name="Content Placeholder 2"/>
          <p:cNvSpPr>
            <a:spLocks noGrp="1"/>
          </p:cNvSpPr>
          <p:nvPr>
            <p:ph idx="1"/>
          </p:nvPr>
        </p:nvSpPr>
        <p:spPr/>
        <p:txBody>
          <a:bodyPr>
            <a:normAutofit lnSpcReduction="10000"/>
          </a:bodyPr>
          <a:p>
            <a:r>
              <a:rPr dirty="0" lang="en-US"/>
              <a:t>Within this directory, you need four subdirectories to store the </a:t>
            </a:r>
            <a:r>
              <a:rPr dirty="0" lang="en-US" smtClean="0"/>
              <a:t>certificates</a:t>
            </a:r>
            <a:r>
              <a:rPr dirty="0" lang="en-US"/>
              <a:t>: </a:t>
            </a:r>
            <a:endParaRPr dirty="0" lang="en-US" smtClean="0"/>
          </a:p>
          <a:p>
            <a:r>
              <a:rPr dirty="0" lang="en-US" err="1" smtClean="0">
                <a:solidFill>
                  <a:srgbClr val="FF0000"/>
                </a:solidFill>
              </a:rPr>
              <a:t>certs</a:t>
            </a:r>
            <a:endParaRPr dirty="0" lang="en-US">
              <a:solidFill>
                <a:srgbClr val="FF0000"/>
              </a:solidFill>
            </a:endParaRPr>
          </a:p>
          <a:p>
            <a:r>
              <a:rPr dirty="0" lang="en-US" err="1" smtClean="0">
                <a:solidFill>
                  <a:srgbClr val="FF0000"/>
                </a:solidFill>
              </a:rPr>
              <a:t>newcerts</a:t>
            </a:r>
            <a:endParaRPr dirty="0" lang="en-US" smtClean="0">
              <a:solidFill>
                <a:srgbClr val="FF0000"/>
              </a:solidFill>
            </a:endParaRPr>
          </a:p>
          <a:p>
            <a:r>
              <a:rPr dirty="0" lang="en-US" smtClean="0">
                <a:solidFill>
                  <a:srgbClr val="FF0000"/>
                </a:solidFill>
              </a:rPr>
              <a:t> private</a:t>
            </a:r>
          </a:p>
          <a:p>
            <a:r>
              <a:rPr dirty="0" lang="en-US" smtClean="0">
                <a:solidFill>
                  <a:srgbClr val="FF0000"/>
                </a:solidFill>
              </a:rPr>
              <a:t> </a:t>
            </a:r>
            <a:r>
              <a:rPr dirty="0" lang="en-US" err="1" smtClean="0">
                <a:solidFill>
                  <a:srgbClr val="FF0000"/>
                </a:solidFill>
              </a:rPr>
              <a:t>crl</a:t>
            </a:r>
            <a:endParaRPr dirty="0" lang="en-US">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3" name="Title 1"/>
          <p:cNvSpPr>
            <a:spLocks noGrp="1"/>
          </p:cNvSpPr>
          <p:nvPr>
            <p:ph type="title"/>
          </p:nvPr>
        </p:nvSpPr>
        <p:spPr/>
        <p:txBody>
          <a:bodyPr/>
          <a:p>
            <a:endParaRPr lang="en-US"/>
          </a:p>
        </p:txBody>
      </p:sp>
      <p:sp>
        <p:nvSpPr>
          <p:cNvPr id="1048614" name="Content Placeholder 2"/>
          <p:cNvSpPr>
            <a:spLocks noGrp="1"/>
          </p:cNvSpPr>
          <p:nvPr>
            <p:ph idx="1"/>
          </p:nvPr>
        </p:nvSpPr>
        <p:spPr>
          <a:xfrm>
            <a:off x="381000" y="438150"/>
            <a:ext cx="8458200" cy="4232672"/>
          </a:xfrm>
        </p:spPr>
        <p:txBody>
          <a:bodyPr>
            <a:noAutofit/>
          </a:bodyPr>
          <a:p>
            <a:r>
              <a:rPr dirty="0" sz="1800" lang="en-US" err="1" smtClean="0">
                <a:solidFill>
                  <a:srgbClr val="FF0000"/>
                </a:solidFill>
              </a:rPr>
              <a:t>Certs</a:t>
            </a:r>
            <a:r>
              <a:rPr dirty="0" sz="1800" lang="en-US" smtClean="0"/>
              <a:t> : </a:t>
            </a:r>
            <a:r>
              <a:rPr dirty="0" sz="1800" lang="en-US"/>
              <a:t>This is the location used to store all signed PKI </a:t>
            </a:r>
            <a:r>
              <a:rPr dirty="0" sz="1800" lang="en-US" smtClean="0"/>
              <a:t>certificates</a:t>
            </a:r>
            <a:r>
              <a:rPr dirty="0" sz="1800" lang="en-US"/>
              <a:t>. The directory can </a:t>
            </a:r>
            <a:r>
              <a:rPr dirty="0" sz="1800" lang="en-US" smtClean="0"/>
              <a:t>be open </a:t>
            </a:r>
            <a:r>
              <a:rPr dirty="0" sz="1800" lang="en-US"/>
              <a:t>for public access because it contains only public keys and no private ones</a:t>
            </a:r>
            <a:r>
              <a:rPr dirty="0" sz="1800" lang="en-US" smtClean="0"/>
              <a:t>.</a:t>
            </a:r>
          </a:p>
          <a:p>
            <a:endParaRPr dirty="0" sz="1800" lang="en-US"/>
          </a:p>
          <a:p>
            <a:r>
              <a:rPr dirty="0" sz="1800" lang="en-US" err="1" smtClean="0">
                <a:solidFill>
                  <a:srgbClr val="FF0000"/>
                </a:solidFill>
              </a:rPr>
              <a:t>Newcerts</a:t>
            </a:r>
            <a:r>
              <a:rPr dirty="0" sz="1800" lang="en-US" smtClean="0"/>
              <a:t> : </a:t>
            </a:r>
            <a:r>
              <a:rPr dirty="0" sz="1800" lang="en-US"/>
              <a:t>This is where you temporarily store all new </a:t>
            </a:r>
            <a:r>
              <a:rPr dirty="0" sz="1800" lang="en-US" smtClean="0"/>
              <a:t>certificates </a:t>
            </a:r>
            <a:r>
              <a:rPr dirty="0" sz="1800" lang="en-US"/>
              <a:t>until they have </a:t>
            </a:r>
            <a:r>
              <a:rPr dirty="0" sz="1800" lang="en-US" smtClean="0"/>
              <a:t>been signed</a:t>
            </a:r>
            <a:r>
              <a:rPr dirty="0" sz="1800" lang="en-US"/>
              <a:t>. After you’ve signed them, you can remove them from this location</a:t>
            </a:r>
            <a:r>
              <a:rPr dirty="0" sz="1800" lang="en-US" smtClean="0"/>
              <a:t>.</a:t>
            </a:r>
          </a:p>
          <a:p>
            <a:endParaRPr dirty="0" sz="1800" lang="en-US"/>
          </a:p>
          <a:p>
            <a:r>
              <a:rPr dirty="0" sz="1800" lang="en-US">
                <a:solidFill>
                  <a:srgbClr val="FF0000"/>
                </a:solidFill>
              </a:rPr>
              <a:t>private</a:t>
            </a:r>
            <a:r>
              <a:rPr dirty="0" sz="1800" lang="en-US"/>
              <a:t> </a:t>
            </a:r>
            <a:r>
              <a:rPr dirty="0" sz="1800" lang="en-US" smtClean="0"/>
              <a:t>:This </a:t>
            </a:r>
            <a:r>
              <a:rPr dirty="0" sz="1800" lang="en-US"/>
              <a:t>directory is used to store private keys. You must make sure that this </a:t>
            </a:r>
            <a:r>
              <a:rPr dirty="0" sz="1800" lang="en-US" smtClean="0"/>
              <a:t>directory is </a:t>
            </a:r>
            <a:r>
              <a:rPr dirty="0" sz="1800" lang="en-US"/>
              <a:t>well protected because the private keys that are stored here are the proof of </a:t>
            </a:r>
            <a:r>
              <a:rPr dirty="0" sz="1800" lang="en-US" smtClean="0"/>
              <a:t>identity for </a:t>
            </a:r>
            <a:r>
              <a:rPr dirty="0" sz="1800" lang="en-US"/>
              <a:t>your server. If the private keys are compromised, anyone can pretend to be your server</a:t>
            </a:r>
            <a:r>
              <a:rPr dirty="0" sz="1800" lang="en-US" smtClean="0"/>
              <a:t>. To </a:t>
            </a:r>
            <a:r>
              <a:rPr dirty="0" sz="1800" lang="en-US"/>
              <a:t>protect the private keys, make sure that the private directory has permission mode </a:t>
            </a:r>
            <a:r>
              <a:rPr dirty="0" sz="1800" lang="en-US" smtClean="0"/>
              <a:t>700 and </a:t>
            </a:r>
            <a:r>
              <a:rPr dirty="0" sz="1800" lang="en-US"/>
              <a:t>that user root is owner of this directory</a:t>
            </a:r>
            <a:r>
              <a:rPr dirty="0" sz="1800" lang="en-US" smtClean="0"/>
              <a:t>.</a:t>
            </a:r>
          </a:p>
          <a:p>
            <a:endParaRPr dirty="0" sz="1800" lang="en-US"/>
          </a:p>
          <a:p>
            <a:r>
              <a:rPr dirty="0" sz="1800" lang="en-US" err="1" smtClean="0">
                <a:solidFill>
                  <a:srgbClr val="FF0000"/>
                </a:solidFill>
              </a:rPr>
              <a:t>Crl</a:t>
            </a:r>
            <a:r>
              <a:rPr dirty="0" sz="1800" lang="en-US" smtClean="0"/>
              <a:t> : </a:t>
            </a:r>
            <a:r>
              <a:rPr dirty="0" sz="1800" lang="en-US"/>
              <a:t>A </a:t>
            </a:r>
            <a:r>
              <a:rPr dirty="0" sz="1800" i="1" lang="en-US" smtClean="0"/>
              <a:t>certificate </a:t>
            </a:r>
            <a:r>
              <a:rPr dirty="0" sz="1800" i="1" lang="en-US"/>
              <a:t>revocation list (CRL) is a list of </a:t>
            </a:r>
            <a:r>
              <a:rPr dirty="0" sz="1800" i="1" lang="en-US" smtClean="0"/>
              <a:t>certificates </a:t>
            </a:r>
            <a:r>
              <a:rPr dirty="0" sz="1800" i="1" lang="en-US"/>
              <a:t>that are invalid. If ever </a:t>
            </a:r>
            <a:r>
              <a:rPr dirty="0" sz="1800" i="1" lang="en-US" smtClean="0"/>
              <a:t>you </a:t>
            </a:r>
            <a:r>
              <a:rPr dirty="0" sz="1800" lang="en-US" smtClean="0"/>
              <a:t>need </a:t>
            </a:r>
            <a:r>
              <a:rPr dirty="0" sz="1800" lang="en-US"/>
              <a:t>to revoke </a:t>
            </a:r>
            <a:r>
              <a:rPr dirty="0" sz="1800" lang="en-US" smtClean="0"/>
              <a:t>certificates</a:t>
            </a:r>
            <a:r>
              <a:rPr dirty="0" sz="1800" lang="en-US"/>
              <a:t>, copy them to this directory.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5" name="Title 1"/>
          <p:cNvSpPr>
            <a:spLocks noGrp="1"/>
          </p:cNvSpPr>
          <p:nvPr>
            <p:ph type="title"/>
          </p:nvPr>
        </p:nvSpPr>
        <p:spPr/>
        <p:txBody>
          <a:bodyPr/>
          <a:p>
            <a:endParaRPr lang="en-US"/>
          </a:p>
        </p:txBody>
      </p:sp>
      <p:sp>
        <p:nvSpPr>
          <p:cNvPr id="1048616" name="Content Placeholder 2"/>
          <p:cNvSpPr>
            <a:spLocks noGrp="1"/>
          </p:cNvSpPr>
          <p:nvPr>
            <p:ph idx="1"/>
          </p:nvPr>
        </p:nvSpPr>
        <p:spPr>
          <a:xfrm>
            <a:off x="457200" y="590550"/>
            <a:ext cx="8229600" cy="4004073"/>
          </a:xfrm>
        </p:spPr>
        <p:txBody>
          <a:bodyPr>
            <a:normAutofit/>
          </a:bodyPr>
          <a:p>
            <a:r>
              <a:rPr dirty="0" sz="2800" lang="en-US"/>
              <a:t>To create a certificate for your CA server, you can use the configuration file that </a:t>
            </a:r>
            <a:r>
              <a:rPr dirty="0" sz="2800" lang="en-US" smtClean="0"/>
              <a:t>you’ll find </a:t>
            </a:r>
            <a:r>
              <a:rPr dirty="0" sz="2800" lang="en-US"/>
              <a:t>in </a:t>
            </a:r>
            <a:r>
              <a:rPr dirty="0" sz="2800" lang="en-US">
                <a:solidFill>
                  <a:srgbClr val="FF0000"/>
                </a:solidFill>
              </a:rPr>
              <a:t>/etc/</a:t>
            </a:r>
            <a:r>
              <a:rPr dirty="0" sz="2800" lang="en-US" err="1">
                <a:solidFill>
                  <a:srgbClr val="FF0000"/>
                </a:solidFill>
              </a:rPr>
              <a:t>pki</a:t>
            </a:r>
            <a:r>
              <a:rPr dirty="0" sz="2800" lang="en-US">
                <a:solidFill>
                  <a:srgbClr val="FF0000"/>
                </a:solidFill>
              </a:rPr>
              <a:t>/openssl.cnf</a:t>
            </a:r>
            <a:r>
              <a:rPr dirty="0" sz="2800" lang="en-US"/>
              <a:t>. This file contains default settings that are used to </a:t>
            </a:r>
            <a:r>
              <a:rPr dirty="0" sz="2800" lang="en-US" smtClean="0"/>
              <a:t>facilitate the </a:t>
            </a:r>
            <a:r>
              <a:rPr dirty="0" sz="2800" lang="en-US"/>
              <a:t>creation of new certificates.</a:t>
            </a:r>
          </a:p>
        </p:txBody>
      </p:sp>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990600" y="2952750"/>
            <a:ext cx="7139354" cy="2057400"/>
          </a:xfrm>
          <a:prstGeom prst="rect"/>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7" name="Title 1"/>
          <p:cNvSpPr>
            <a:spLocks noGrp="1"/>
          </p:cNvSpPr>
          <p:nvPr>
            <p:ph type="title"/>
          </p:nvPr>
        </p:nvSpPr>
        <p:spPr/>
        <p:txBody>
          <a:bodyPr/>
          <a:p>
            <a:endParaRPr lang="en-US"/>
          </a:p>
        </p:txBody>
      </p:sp>
      <p:sp>
        <p:nvSpPr>
          <p:cNvPr id="1048618" name="Content Placeholder 2"/>
          <p:cNvSpPr>
            <a:spLocks noGrp="1"/>
          </p:cNvSpPr>
          <p:nvPr>
            <p:ph idx="1"/>
          </p:nvPr>
        </p:nvSpPr>
        <p:spPr>
          <a:xfrm>
            <a:off x="381000" y="1352550"/>
            <a:ext cx="8229600" cy="3394472"/>
          </a:xfrm>
        </p:spPr>
        <p:txBody>
          <a:bodyPr>
            <a:normAutofit/>
          </a:bodyPr>
          <a:p>
            <a:r>
              <a:rPr dirty="0" sz="2800" lang="en-US"/>
              <a:t>After checking the default values you want to use in </a:t>
            </a:r>
            <a:r>
              <a:rPr dirty="0" sz="2800" lang="en-US">
                <a:solidFill>
                  <a:srgbClr val="FF0000"/>
                </a:solidFill>
              </a:rPr>
              <a:t>openssl.cnf, </a:t>
            </a:r>
            <a:r>
              <a:rPr dirty="0" sz="2800" lang="en-US"/>
              <a:t>you can start </a:t>
            </a:r>
            <a:r>
              <a:rPr dirty="0" sz="2800" lang="en-US" smtClean="0"/>
              <a:t>creating your </a:t>
            </a:r>
            <a:r>
              <a:rPr dirty="0" sz="2800" lang="en-US"/>
              <a:t>own self-signed </a:t>
            </a:r>
            <a:r>
              <a:rPr dirty="0" sz="2800" lang="en-US" smtClean="0"/>
              <a:t>certificate</a:t>
            </a:r>
          </a:p>
          <a:p>
            <a:r>
              <a:rPr dirty="0" sz="2800" lang="en-US"/>
              <a:t>The following command allows you to create </a:t>
            </a:r>
            <a:r>
              <a:rPr dirty="0" sz="2800" lang="en-US" smtClean="0"/>
              <a:t>a certificate </a:t>
            </a:r>
            <a:r>
              <a:rPr dirty="0" sz="2800" lang="en-US"/>
              <a:t>that uses a 1024-bit RSA key with a validity of 10 years:</a:t>
            </a:r>
          </a:p>
          <a:p>
            <a:pPr>
              <a:buNone/>
            </a:pPr>
            <a:r>
              <a:rPr dirty="0" sz="2800" lang="en-US" err="1">
                <a:solidFill>
                  <a:srgbClr val="FF0000"/>
                </a:solidFill>
              </a:rPr>
              <a:t>openssl</a:t>
            </a:r>
            <a:r>
              <a:rPr dirty="0" sz="2800" lang="en-US">
                <a:solidFill>
                  <a:srgbClr val="FF0000"/>
                </a:solidFill>
              </a:rPr>
              <a:t> </a:t>
            </a:r>
            <a:r>
              <a:rPr dirty="0" sz="2800" lang="en-US" err="1">
                <a:solidFill>
                  <a:srgbClr val="FF0000"/>
                </a:solidFill>
              </a:rPr>
              <a:t>req</a:t>
            </a:r>
            <a:r>
              <a:rPr dirty="0" sz="2800" lang="en-US">
                <a:solidFill>
                  <a:srgbClr val="FF0000"/>
                </a:solidFill>
              </a:rPr>
              <a:t> -</a:t>
            </a:r>
            <a:r>
              <a:rPr dirty="0" sz="2800" lang="en-US" err="1">
                <a:solidFill>
                  <a:srgbClr val="FF0000"/>
                </a:solidFill>
              </a:rPr>
              <a:t>newkey</a:t>
            </a:r>
            <a:r>
              <a:rPr dirty="0" sz="2800" lang="en-US">
                <a:solidFill>
                  <a:srgbClr val="FF0000"/>
                </a:solidFill>
              </a:rPr>
              <a:t> rsa:1024 -x509 -days 3650</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19" name="Title 1"/>
          <p:cNvSpPr>
            <a:spLocks noGrp="1"/>
          </p:cNvSpPr>
          <p:nvPr>
            <p:ph type="title"/>
          </p:nvPr>
        </p:nvSpPr>
        <p:spPr/>
        <p:txBody>
          <a:bodyPr/>
          <a:p>
            <a:endParaRPr lang="en-US"/>
          </a:p>
        </p:txBody>
      </p:sp>
      <p:sp>
        <p:nvSpPr>
          <p:cNvPr id="1048620" name="Content Placeholder 2"/>
          <p:cNvSpPr>
            <a:spLocks noGrp="1"/>
          </p:cNvSpPr>
          <p:nvPr>
            <p:ph idx="1"/>
          </p:nvPr>
        </p:nvSpPr>
        <p:spPr/>
        <p:txBody>
          <a:bodyPr>
            <a:normAutofit/>
          </a:bodyPr>
          <a:p>
            <a:r>
              <a:rPr dirty="0" lang="en-US"/>
              <a:t>A more complex example follows, where a </a:t>
            </a:r>
            <a:r>
              <a:rPr dirty="0" lang="en-US" smtClean="0"/>
              <a:t>specific </a:t>
            </a:r>
            <a:r>
              <a:rPr dirty="0" lang="en-US"/>
              <a:t>mention </a:t>
            </a:r>
            <a:r>
              <a:rPr dirty="0" lang="en-US" smtClean="0"/>
              <a:t>is made </a:t>
            </a:r>
            <a:r>
              <a:rPr dirty="0" lang="en-US"/>
              <a:t>of where the private key and </a:t>
            </a:r>
            <a:r>
              <a:rPr dirty="0" lang="en-US" smtClean="0"/>
              <a:t>certificate </a:t>
            </a:r>
            <a:r>
              <a:rPr dirty="0" lang="en-US"/>
              <a:t>must be written.</a:t>
            </a:r>
          </a:p>
          <a:p>
            <a:pPr>
              <a:buNone/>
            </a:pPr>
            <a:endParaRPr dirty="0" sz="2400" lang="en-US" smtClean="0">
              <a:solidFill>
                <a:srgbClr val="FF0000"/>
              </a:solidFill>
            </a:endParaRPr>
          </a:p>
          <a:p>
            <a:pPr>
              <a:buNone/>
            </a:pPr>
            <a:r>
              <a:rPr dirty="0" sz="2400" lang="en-US" err="1" smtClean="0">
                <a:solidFill>
                  <a:srgbClr val="FF0000"/>
                </a:solidFill>
              </a:rPr>
              <a:t>openssl</a:t>
            </a:r>
            <a:r>
              <a:rPr dirty="0" sz="2400" lang="en-US" smtClean="0">
                <a:solidFill>
                  <a:srgbClr val="FF0000"/>
                </a:solidFill>
              </a:rPr>
              <a:t> </a:t>
            </a:r>
            <a:r>
              <a:rPr dirty="0" sz="2400" lang="en-US" err="1">
                <a:solidFill>
                  <a:srgbClr val="FF0000"/>
                </a:solidFill>
              </a:rPr>
              <a:t>req</a:t>
            </a:r>
            <a:r>
              <a:rPr dirty="0" sz="2400" lang="en-US">
                <a:solidFill>
                  <a:srgbClr val="FF0000"/>
                </a:solidFill>
              </a:rPr>
              <a:t> -</a:t>
            </a:r>
            <a:r>
              <a:rPr dirty="0" sz="2400" lang="en-US" err="1">
                <a:solidFill>
                  <a:srgbClr val="FF0000"/>
                </a:solidFill>
              </a:rPr>
              <a:t>newkey</a:t>
            </a:r>
            <a:r>
              <a:rPr dirty="0" sz="2400" lang="en-US">
                <a:solidFill>
                  <a:srgbClr val="FF0000"/>
                </a:solidFill>
              </a:rPr>
              <a:t> rsa:2048 -x509 -days </a:t>
            </a:r>
            <a:r>
              <a:rPr dirty="0" sz="2400" lang="en-US" smtClean="0">
                <a:solidFill>
                  <a:srgbClr val="FF0000"/>
                </a:solidFill>
              </a:rPr>
              <a:t>3650</a:t>
            </a:r>
          </a:p>
          <a:p>
            <a:pPr>
              <a:buNone/>
            </a:pPr>
            <a:r>
              <a:rPr dirty="0" sz="2400" lang="en-US" smtClean="0">
                <a:solidFill>
                  <a:srgbClr val="FF0000"/>
                </a:solidFill>
              </a:rPr>
              <a:t> </a:t>
            </a:r>
            <a:r>
              <a:rPr dirty="0" sz="2400" lang="en-US">
                <a:solidFill>
                  <a:srgbClr val="FF0000"/>
                </a:solidFill>
              </a:rPr>
              <a:t>-</a:t>
            </a:r>
            <a:r>
              <a:rPr dirty="0" sz="2400" lang="en-US" err="1">
                <a:solidFill>
                  <a:srgbClr val="FF0000"/>
                </a:solidFill>
              </a:rPr>
              <a:t>keyout</a:t>
            </a:r>
            <a:r>
              <a:rPr dirty="0" sz="2400" lang="en-US">
                <a:solidFill>
                  <a:srgbClr val="FF0000"/>
                </a:solidFill>
              </a:rPr>
              <a:t> private/my-CAkey.pem </a:t>
            </a:r>
            <a:r>
              <a:rPr dirty="0" sz="2400" lang="en-US" smtClean="0">
                <a:solidFill>
                  <a:srgbClr val="FF0000"/>
                </a:solidFill>
              </a:rPr>
              <a:t>–out my-CAcert.pem</a:t>
            </a:r>
          </a:p>
          <a:p>
            <a:pPr>
              <a:buNone/>
            </a:pPr>
            <a:endParaRPr dirty="0" sz="2400" lang="en-US" smtClean="0"/>
          </a:p>
          <a:p>
            <a:pPr>
              <a:buNone/>
            </a:pPr>
            <a:r>
              <a:rPr dirty="0" sz="2400" lang="en-US" smtClean="0"/>
              <a:t>When </a:t>
            </a:r>
            <a:r>
              <a:rPr dirty="0" sz="2400" lang="en-US"/>
              <a:t>you are creating a key, the </a:t>
            </a:r>
            <a:r>
              <a:rPr dirty="0" sz="2400" lang="en-US" err="1"/>
              <a:t>openssl</a:t>
            </a:r>
            <a:r>
              <a:rPr dirty="0" sz="2400" lang="en-US"/>
              <a:t> command prompts for a </a:t>
            </a:r>
            <a:r>
              <a:rPr dirty="0" sz="2400" lang="en-US">
                <a:solidFill>
                  <a:srgbClr val="FF0000"/>
                </a:solidFill>
              </a:rPr>
              <a:t>passphrase</a:t>
            </a: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1" name="Title 1"/>
          <p:cNvSpPr>
            <a:spLocks noGrp="1"/>
          </p:cNvSpPr>
          <p:nvPr>
            <p:ph type="title"/>
          </p:nvPr>
        </p:nvSpPr>
        <p:spPr>
          <a:solidFill>
            <a:schemeClr val="accent4">
              <a:lumMod val="40000"/>
              <a:lumOff val="60000"/>
            </a:schemeClr>
          </a:solidFill>
        </p:spPr>
        <p:txBody>
          <a:bodyPr>
            <a:normAutofit/>
          </a:bodyPr>
          <a:p>
            <a:r>
              <a:rPr b="1" dirty="0" lang="en-US" smtClean="0"/>
              <a:t>Creating </a:t>
            </a:r>
            <a:r>
              <a:rPr b="1" dirty="0" lang="en-US"/>
              <a:t>a Self -Signed </a:t>
            </a:r>
            <a:r>
              <a:rPr b="1" dirty="0" lang="en-US" smtClean="0"/>
              <a:t>Certificate</a:t>
            </a:r>
            <a:endParaRPr dirty="0" lang="en-US"/>
          </a:p>
        </p:txBody>
      </p:sp>
      <p:sp>
        <p:nvSpPr>
          <p:cNvPr id="1048622" name="Content Placeholder 2"/>
          <p:cNvSpPr>
            <a:spLocks noGrp="1"/>
          </p:cNvSpPr>
          <p:nvPr>
            <p:ph idx="1"/>
          </p:nvPr>
        </p:nvSpPr>
        <p:spPr/>
        <p:txBody>
          <a:bodyPr>
            <a:normAutofit/>
          </a:bodyPr>
          <a:p>
            <a:r>
              <a:rPr dirty="0" lang="en-US"/>
              <a:t>Use </a:t>
            </a:r>
            <a:r>
              <a:rPr dirty="0" lang="en-US">
                <a:solidFill>
                  <a:srgbClr val="FF0000"/>
                </a:solidFill>
              </a:rPr>
              <a:t>yum install -y crypto-</a:t>
            </a:r>
            <a:r>
              <a:rPr dirty="0" lang="en-US" err="1">
                <a:solidFill>
                  <a:srgbClr val="FF0000"/>
                </a:solidFill>
              </a:rPr>
              <a:t>utils</a:t>
            </a:r>
            <a:r>
              <a:rPr dirty="0" lang="en-US">
                <a:solidFill>
                  <a:srgbClr val="FF0000"/>
                </a:solidFill>
              </a:rPr>
              <a:t> </a:t>
            </a:r>
            <a:r>
              <a:rPr dirty="0" lang="en-US" err="1">
                <a:solidFill>
                  <a:srgbClr val="FF0000"/>
                </a:solidFill>
              </a:rPr>
              <a:t>mod_ssl</a:t>
            </a:r>
            <a:r>
              <a:rPr dirty="0" lang="en-US">
                <a:solidFill>
                  <a:srgbClr val="FF0000"/>
                </a:solidFill>
              </a:rPr>
              <a:t> </a:t>
            </a:r>
            <a:r>
              <a:rPr dirty="0" lang="en-US"/>
              <a:t>to install the RPM package that </a:t>
            </a:r>
            <a:r>
              <a:rPr dirty="0" lang="en-US" smtClean="0"/>
              <a:t>contains the </a:t>
            </a:r>
            <a:r>
              <a:rPr dirty="0" lang="en-US" err="1">
                <a:solidFill>
                  <a:srgbClr val="FF0000"/>
                </a:solidFill>
              </a:rPr>
              <a:t>genkey</a:t>
            </a:r>
            <a:r>
              <a:rPr dirty="0" lang="en-US"/>
              <a:t> </a:t>
            </a:r>
            <a:r>
              <a:rPr dirty="0" lang="en-US" smtClean="0"/>
              <a:t>command</a:t>
            </a:r>
          </a:p>
          <a:p>
            <a:endParaRPr dirty="0" lang="en-US" smtClean="0"/>
          </a:p>
          <a:p>
            <a:pPr>
              <a:buNone/>
            </a:pPr>
            <a:r>
              <a:rPr dirty="0" lang="en-US" err="1">
                <a:solidFill>
                  <a:srgbClr val="FF0000"/>
                </a:solidFill>
              </a:rPr>
              <a:t>genkey</a:t>
            </a:r>
            <a:r>
              <a:rPr dirty="0" lang="en-US">
                <a:solidFill>
                  <a:srgbClr val="FF0000"/>
                </a:solidFill>
              </a:rPr>
              <a:t> </a:t>
            </a:r>
            <a:r>
              <a:rPr dirty="0" lang="en-US" smtClean="0">
                <a:solidFill>
                  <a:srgbClr val="FF0000"/>
                </a:solidFill>
              </a:rPr>
              <a:t>--days </a:t>
            </a:r>
            <a:r>
              <a:rPr dirty="0" lang="en-US">
                <a:solidFill>
                  <a:srgbClr val="FF0000"/>
                </a:solidFill>
              </a:rPr>
              <a:t>365 </a:t>
            </a:r>
            <a:r>
              <a:rPr dirty="0" lang="en-US" smtClean="0">
                <a:solidFill>
                  <a:schemeClr val="accent3">
                    <a:lumMod val="50000"/>
                  </a:schemeClr>
                </a:solidFill>
              </a:rPr>
              <a:t>yourserver.example.com</a:t>
            </a:r>
          </a:p>
          <a:p>
            <a:pPr>
              <a:buNone/>
            </a:pPr>
            <a:endParaRPr dirty="0" lang="en-US">
              <a:solidFill>
                <a:srgbClr val="FF0000"/>
              </a:solidFill>
            </a:endParaRPr>
          </a:p>
          <a:p>
            <a:r>
              <a:rPr dirty="0" lang="en-US"/>
              <a:t>command automatically places the resulting PKI </a:t>
            </a:r>
            <a:r>
              <a:rPr dirty="0" lang="en-US" smtClean="0"/>
              <a:t>certificate </a:t>
            </a:r>
            <a:r>
              <a:rPr dirty="0" lang="en-US"/>
              <a:t>and </a:t>
            </a:r>
            <a:r>
              <a:rPr dirty="0" lang="en-US" smtClean="0"/>
              <a:t>private key </a:t>
            </a:r>
            <a:r>
              <a:rPr dirty="0" lang="en-US"/>
              <a:t>in the correct directories, </a:t>
            </a:r>
            <a:endParaRPr dirty="0" lang="en-US" smtClean="0"/>
          </a:p>
          <a:p>
            <a:r>
              <a:rPr dirty="0" lang="en-US" smtClean="0"/>
              <a:t> </a:t>
            </a:r>
            <a:r>
              <a:rPr dirty="0" lang="en-US"/>
              <a:t>/</a:t>
            </a:r>
            <a:r>
              <a:rPr dirty="0" lang="en-US" smtClean="0"/>
              <a:t>etc/</a:t>
            </a:r>
            <a:r>
              <a:rPr dirty="0" lang="en-US" err="1" smtClean="0"/>
              <a:t>pki</a:t>
            </a:r>
            <a:r>
              <a:rPr dirty="0" lang="en-US" smtClean="0"/>
              <a:t>/</a:t>
            </a:r>
            <a:r>
              <a:rPr dirty="0" lang="en-US" err="1" smtClean="0"/>
              <a:t>tls</a:t>
            </a:r>
            <a:r>
              <a:rPr dirty="0" lang="en-US" smtClean="0"/>
              <a:t>/private</a:t>
            </a:r>
            <a:endParaRPr dirty="0" lang="en-US"/>
          </a:p>
          <a:p>
            <a:r>
              <a:rPr dirty="0" lang="en-US"/>
              <a:t>/etc/</a:t>
            </a:r>
            <a:r>
              <a:rPr dirty="0" lang="en-US" err="1"/>
              <a:t>pki</a:t>
            </a:r>
            <a:r>
              <a:rPr dirty="0" lang="en-US"/>
              <a:t>/</a:t>
            </a:r>
            <a:r>
              <a:rPr dirty="0" lang="en-US" err="1"/>
              <a:t>tls</a:t>
            </a:r>
            <a:r>
              <a:rPr dirty="0" lang="en-US"/>
              <a:t>/</a:t>
            </a:r>
            <a:r>
              <a:rPr dirty="0" lang="en-US" err="1"/>
              <a:t>certs</a:t>
            </a:r>
            <a:r>
              <a:rPr dirty="0" lang="en-US"/>
              <a:t>.</a:t>
            </a:r>
            <a:endParaRPr dirty="0" lang="en-US">
              <a:solidFill>
                <a:srgbClr val="FF0000"/>
              </a:solidFill>
            </a:endParaRP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3" name="Title 1"/>
          <p:cNvSpPr>
            <a:spLocks noGrp="1"/>
          </p:cNvSpPr>
          <p:nvPr>
            <p:ph type="title"/>
          </p:nvPr>
        </p:nvSpPr>
        <p:spPr/>
        <p:txBody>
          <a:bodyPr/>
          <a:p>
            <a:endParaRPr lang="en-US"/>
          </a:p>
        </p:txBody>
      </p:sp>
      <p:sp>
        <p:nvSpPr>
          <p:cNvPr id="1048624" name="Rectangle 4"/>
          <p:cNvSpPr/>
          <p:nvPr/>
        </p:nvSpPr>
        <p:spPr>
          <a:xfrm>
            <a:off x="838200" y="4057650"/>
            <a:ext cx="7772400" cy="830997"/>
          </a:xfrm>
          <a:prstGeom prst="rect"/>
        </p:spPr>
        <p:txBody>
          <a:bodyPr wrap="square">
            <a:spAutoFit/>
          </a:bodyPr>
          <a:p>
            <a:r>
              <a:rPr dirty="0" sz="2400" lang="en-US"/>
              <a:t>On the next screen, select the key size you want to use. The default key size is set </a:t>
            </a:r>
            <a:r>
              <a:rPr dirty="0" sz="2400" lang="en-US" smtClean="0"/>
              <a:t>to 1024 bits</a:t>
            </a:r>
            <a:endParaRPr dirty="0" sz="2400" lang="en-US"/>
          </a:p>
        </p:txBody>
      </p:sp>
      <p:pic>
        <p:nvPicPr>
          <p:cNvPr id="2097156"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295400" y="209550"/>
            <a:ext cx="5715000" cy="3892112"/>
          </a:xfrm>
          <a:prstGeom prst="rect"/>
          <a:noFill/>
          <a:ln w="9525">
            <a:noFill/>
            <a:miter lim="800000"/>
            <a:headEnd/>
            <a:tailEnd/>
          </a:ln>
          <a:effectLst/>
        </p:spPr>
      </p:pic>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5" name="Title 1"/>
          <p:cNvSpPr>
            <a:spLocks noGrp="1"/>
          </p:cNvSpPr>
          <p:nvPr>
            <p:ph type="title"/>
          </p:nvPr>
        </p:nvSpPr>
        <p:spPr/>
        <p:txBody>
          <a:bodyPr/>
          <a:p>
            <a:endParaRPr lang="en-US"/>
          </a:p>
        </p:txBody>
      </p:sp>
      <p:pic>
        <p:nvPicPr>
          <p:cNvPr id="2097157"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90600" y="666750"/>
            <a:ext cx="6705600" cy="4176294"/>
          </a:xfrm>
          <a:prstGeom prst="rect"/>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6" name="Title 1"/>
          <p:cNvSpPr>
            <a:spLocks noGrp="1"/>
          </p:cNvSpPr>
          <p:nvPr>
            <p:ph type="title"/>
          </p:nvPr>
        </p:nvSpPr>
        <p:spPr/>
        <p:txBody>
          <a:bodyPr/>
          <a:p>
            <a:endParaRPr lang="en-US"/>
          </a:p>
        </p:txBody>
      </p:sp>
      <p:pic>
        <p:nvPicPr>
          <p:cNvPr id="2097158"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685800" y="666750"/>
            <a:ext cx="7429141" cy="4159357"/>
          </a:xfrm>
          <a:prstGeom prst="rect"/>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3" name="Title 1"/>
          <p:cNvSpPr>
            <a:spLocks noGrp="1"/>
          </p:cNvSpPr>
          <p:nvPr>
            <p:ph type="title"/>
          </p:nvPr>
        </p:nvSpPr>
        <p:spPr/>
        <p:txBody>
          <a:bodyPr>
            <a:normAutofit fontScale="97727"/>
          </a:bodyPr>
          <a:p>
            <a:endParaRPr lang="en-US"/>
          </a:p>
        </p:txBody>
      </p:sp>
      <p:pic>
        <p:nvPicPr>
          <p:cNvPr id="2097152" name="Picture 2"/>
          <p:cNvPicPr>
            <a:picLocks noChangeAspect="1" noGrp="1" noChangeArrowheads="1"/>
          </p:cNvPicPr>
          <p:nvPr>
            <p:ph idx="1"/>
          </p:nvPr>
        </p:nvPicPr>
        <p:blipFill>
          <a:blip xmlns:r="http://schemas.openxmlformats.org/officeDocument/2006/relationships" r:embed="rId1">
            <a:lum bright="-16000" contrast="8000"/>
          </a:blip>
          <a:srcRect/>
          <a:stretch>
            <a:fillRect/>
          </a:stretch>
        </p:blipFill>
        <p:spPr bwMode="auto">
          <a:xfrm>
            <a:off x="1066800" y="133350"/>
            <a:ext cx="7086600" cy="4572000"/>
          </a:xfrm>
          <a:prstGeom prst="rect"/>
          <a:noFill/>
          <a:ln w="9525">
            <a:noFill/>
            <a:miter lim="800000"/>
            <a:headEnd/>
            <a:tailEnd/>
          </a:ln>
          <a:effectLst/>
        </p:spPr>
      </p:pic>
      <p:sp>
        <p:nvSpPr>
          <p:cNvPr id="1048594" name="TextBox 4"/>
          <p:cNvSpPr txBox="1"/>
          <p:nvPr/>
        </p:nvSpPr>
        <p:spPr>
          <a:xfrm>
            <a:off x="2819400" y="4866501"/>
            <a:ext cx="6324600" cy="307340"/>
          </a:xfrm>
          <a:prstGeom prst="rect"/>
          <a:noFill/>
        </p:spPr>
        <p:txBody>
          <a:bodyPr rtlCol="0" wrap="square">
            <a:spAutoFit/>
          </a:bodyPr>
          <a:p>
            <a:pPr algn="r"/>
            <a:r>
              <a:rPr dirty="0" sz="1200" lang="en-US" smtClean="0"/>
              <a:t>Source :https://medium.com/@peterchang_82818/</a:t>
            </a:r>
            <a:endParaRPr dirty="0" sz="1200"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27" name="Title 1"/>
          <p:cNvSpPr>
            <a:spLocks noGrp="1"/>
          </p:cNvSpPr>
          <p:nvPr>
            <p:ph type="title"/>
          </p:nvPr>
        </p:nvSpPr>
        <p:spPr/>
        <p:txBody>
          <a:bodyPr/>
          <a:p>
            <a:endParaRPr lang="en-US"/>
          </a:p>
        </p:txBody>
      </p:sp>
      <p:pic>
        <p:nvPicPr>
          <p:cNvPr id="2097159"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14400" y="209550"/>
            <a:ext cx="6629400" cy="4535906"/>
          </a:xfrm>
          <a:prstGeom prst="rect"/>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28" name="Title 1"/>
          <p:cNvSpPr>
            <a:spLocks noGrp="1"/>
          </p:cNvSpPr>
          <p:nvPr>
            <p:ph type="title"/>
          </p:nvPr>
        </p:nvSpPr>
        <p:spPr/>
        <p:txBody>
          <a:bodyPr/>
          <a:p>
            <a:endParaRPr lang="en-US"/>
          </a:p>
        </p:txBody>
      </p:sp>
      <p:pic>
        <p:nvPicPr>
          <p:cNvPr id="2097160"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14400" y="555711"/>
            <a:ext cx="7086600" cy="4536610"/>
          </a:xfrm>
          <a:prstGeom prst="rect"/>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29" name="Title 1"/>
          <p:cNvSpPr>
            <a:spLocks noGrp="1"/>
          </p:cNvSpPr>
          <p:nvPr>
            <p:ph type="title"/>
          </p:nvPr>
        </p:nvSpPr>
        <p:spPr/>
        <p:txBody>
          <a:bodyPr/>
          <a:p>
            <a:endParaRPr lang="en-US"/>
          </a:p>
        </p:txBody>
      </p:sp>
      <p:sp>
        <p:nvSpPr>
          <p:cNvPr id="1048630" name="Content Placeholder 2"/>
          <p:cNvSpPr>
            <a:spLocks noGrp="1"/>
          </p:cNvSpPr>
          <p:nvPr>
            <p:ph idx="1"/>
          </p:nvPr>
        </p:nvSpPr>
        <p:spPr/>
        <p:txBody>
          <a:bodyPr>
            <a:normAutofit/>
          </a:bodyPr>
          <a:p>
            <a:r>
              <a:rPr dirty="0" lang="en-US"/>
              <a:t>Once the key has been generated, </a:t>
            </a:r>
            <a:r>
              <a:rPr dirty="0" lang="en-US" err="1"/>
              <a:t>genkey</a:t>
            </a:r>
            <a:r>
              <a:rPr dirty="0" lang="en-US"/>
              <a:t> asks whether you want to </a:t>
            </a:r>
            <a:r>
              <a:rPr dirty="0" lang="en-US">
                <a:solidFill>
                  <a:srgbClr val="FF0000"/>
                </a:solidFill>
              </a:rPr>
              <a:t>create a </a:t>
            </a:r>
            <a:r>
              <a:rPr dirty="0" lang="en-US" smtClean="0">
                <a:solidFill>
                  <a:srgbClr val="FF0000"/>
                </a:solidFill>
              </a:rPr>
              <a:t>certificate signing request.</a:t>
            </a:r>
            <a:r>
              <a:rPr dirty="0" lang="en-US"/>
              <a:t> you can skip this step by answering </a:t>
            </a:r>
            <a:r>
              <a:rPr dirty="0" lang="en-US" smtClean="0">
                <a:solidFill>
                  <a:srgbClr val="FF0000"/>
                </a:solidFill>
              </a:rPr>
              <a:t>No.</a:t>
            </a:r>
          </a:p>
          <a:p>
            <a:r>
              <a:rPr dirty="0" lang="en-US" smtClean="0"/>
              <a:t>To </a:t>
            </a:r>
            <a:r>
              <a:rPr dirty="0" lang="en-US"/>
              <a:t>protect your private keys </a:t>
            </a:r>
            <a:r>
              <a:rPr dirty="0" lang="en-US" smtClean="0"/>
              <a:t>with </a:t>
            </a:r>
            <a:r>
              <a:rPr dirty="0" lang="en-US"/>
              <a:t>a </a:t>
            </a:r>
            <a:r>
              <a:rPr dirty="0" lang="en-US">
                <a:solidFill>
                  <a:srgbClr val="FF0000"/>
                </a:solidFill>
              </a:rPr>
              <a:t>passphrase</a:t>
            </a:r>
            <a:r>
              <a:rPr dirty="0" lang="en-US"/>
              <a:t>, so select </a:t>
            </a:r>
            <a:r>
              <a:rPr dirty="0" lang="en-US" smtClean="0">
                <a:solidFill>
                  <a:srgbClr val="FF0000"/>
                </a:solidFill>
              </a:rPr>
              <a:t>Yes</a:t>
            </a:r>
          </a:p>
          <a:p>
            <a:r>
              <a:rPr dirty="0" lang="en-US" smtClean="0"/>
              <a:t>Enter </a:t>
            </a:r>
            <a:r>
              <a:rPr dirty="0" lang="en-US"/>
              <a:t>the appropriate information to identify your server. </a:t>
            </a:r>
            <a:endParaRPr dirty="0" lang="en-US" smtClean="0"/>
          </a:p>
          <a:p>
            <a:r>
              <a:rPr dirty="0" lang="en-US" smtClean="0"/>
              <a:t>The </a:t>
            </a:r>
            <a:r>
              <a:rPr dirty="0" lang="en-US"/>
              <a:t>appropriate </a:t>
            </a:r>
            <a:r>
              <a:rPr dirty="0" lang="en-US" smtClean="0"/>
              <a:t>identification</a:t>
            </a:r>
            <a:r>
              <a:rPr dirty="0" lang="en-US"/>
              <a:t>, the public and private keys are </a:t>
            </a:r>
            <a:r>
              <a:rPr dirty="0" lang="en-US" smtClean="0"/>
              <a:t>written to </a:t>
            </a:r>
            <a:r>
              <a:rPr dirty="0" lang="en-US"/>
              <a:t>the appropriate directories</a:t>
            </a:r>
            <a:endParaRPr dirty="0" lang="en-US">
              <a:solidFill>
                <a:srgbClr val="FF0000"/>
              </a:solidFill>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1" name="Title 1"/>
          <p:cNvSpPr>
            <a:spLocks noGrp="1"/>
          </p:cNvSpPr>
          <p:nvPr>
            <p:ph type="title"/>
          </p:nvPr>
        </p:nvSpPr>
        <p:spPr/>
        <p:txBody>
          <a:bodyPr/>
          <a:p>
            <a:endParaRPr lang="en-US"/>
          </a:p>
        </p:txBody>
      </p:sp>
      <p:pic>
        <p:nvPicPr>
          <p:cNvPr id="2097161"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90600" y="385556"/>
            <a:ext cx="6781800" cy="4756067"/>
          </a:xfrm>
          <a:prstGeom prst="rect"/>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32" name="Title 1"/>
          <p:cNvSpPr>
            <a:spLocks noGrp="1"/>
          </p:cNvSpPr>
          <p:nvPr>
            <p:ph type="title"/>
          </p:nvPr>
        </p:nvSpPr>
        <p:spPr/>
        <p:txBody>
          <a:bodyPr/>
          <a:p>
            <a:endParaRPr lang="en-US"/>
          </a:p>
        </p:txBody>
      </p:sp>
      <p:pic>
        <p:nvPicPr>
          <p:cNvPr id="2097162" name="Picture 3"/>
          <p:cNvPicPr>
            <a:picLocks noChangeAspect="1" noGrp="1" noChangeArrowheads="1"/>
          </p:cNvPicPr>
          <p:nvPr>
            <p:ph idx="1"/>
          </p:nvPr>
        </p:nvPicPr>
        <p:blipFill>
          <a:blip xmlns:r="http://schemas.openxmlformats.org/officeDocument/2006/relationships" r:embed="rId1"/>
          <a:srcRect/>
          <a:stretch>
            <a:fillRect/>
          </a:stretch>
        </p:blipFill>
        <p:spPr bwMode="auto">
          <a:xfrm>
            <a:off x="736088" y="819150"/>
            <a:ext cx="7569712" cy="4100757"/>
          </a:xfrm>
          <a:prstGeom prst="rect"/>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33" name="Title 1"/>
          <p:cNvSpPr>
            <a:spLocks noGrp="1"/>
          </p:cNvSpPr>
          <p:nvPr>
            <p:ph type="title"/>
          </p:nvPr>
        </p:nvSpPr>
        <p:spPr>
          <a:xfrm>
            <a:off x="457200" y="205979"/>
            <a:ext cx="8229600" cy="536971"/>
          </a:xfrm>
          <a:solidFill>
            <a:schemeClr val="accent4">
              <a:lumMod val="40000"/>
              <a:lumOff val="60000"/>
            </a:schemeClr>
          </a:solidFill>
        </p:spPr>
        <p:txBody>
          <a:bodyPr>
            <a:normAutofit/>
          </a:bodyPr>
          <a:p>
            <a:r>
              <a:rPr dirty="0" lang="en-US" smtClean="0"/>
              <a:t>To </a:t>
            </a:r>
            <a:r>
              <a:rPr dirty="0" lang="en-US"/>
              <a:t>verify the contents of the key</a:t>
            </a:r>
          </a:p>
        </p:txBody>
      </p:sp>
      <p:pic>
        <p:nvPicPr>
          <p:cNvPr id="209716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143000" y="971551"/>
            <a:ext cx="7010400" cy="3623072"/>
          </a:xfrm>
          <a:prstGeom prst="rect"/>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34" name="Title 1"/>
          <p:cNvSpPr>
            <a:spLocks noGrp="1"/>
          </p:cNvSpPr>
          <p:nvPr>
            <p:ph type="title"/>
          </p:nvPr>
        </p:nvSpPr>
        <p:spPr>
          <a:xfrm>
            <a:off x="457200" y="205979"/>
            <a:ext cx="8229600" cy="689371"/>
          </a:xfrm>
          <a:solidFill>
            <a:schemeClr val="accent4">
              <a:lumMod val="40000"/>
              <a:lumOff val="60000"/>
            </a:schemeClr>
          </a:solidFill>
        </p:spPr>
        <p:txBody>
          <a:bodyPr>
            <a:normAutofit/>
          </a:bodyPr>
          <a:p>
            <a:r>
              <a:rPr dirty="0" lang="en-US"/>
              <a:t>Working with GNU Privacy Guard</a:t>
            </a:r>
          </a:p>
        </p:txBody>
      </p:sp>
      <p:sp>
        <p:nvSpPr>
          <p:cNvPr id="1048635" name="Content Placeholder 2"/>
          <p:cNvSpPr>
            <a:spLocks noGrp="1"/>
          </p:cNvSpPr>
          <p:nvPr>
            <p:ph idx="1"/>
          </p:nvPr>
        </p:nvSpPr>
        <p:spPr>
          <a:xfrm>
            <a:off x="228600" y="1200151"/>
            <a:ext cx="8686800" cy="3394472"/>
          </a:xfrm>
        </p:spPr>
        <p:txBody>
          <a:bodyPr>
            <a:normAutofit/>
          </a:bodyPr>
          <a:p>
            <a:pPr>
              <a:buNone/>
            </a:pPr>
            <a:r>
              <a:rPr dirty="0" sz="2800" lang="en-US"/>
              <a:t>While PKI </a:t>
            </a:r>
            <a:r>
              <a:rPr dirty="0" sz="2800" lang="en-US" smtClean="0"/>
              <a:t>certificates </a:t>
            </a:r>
            <a:r>
              <a:rPr dirty="0" sz="2800" lang="en-US"/>
              <a:t>and SSL are primarily used with web </a:t>
            </a:r>
            <a:r>
              <a:rPr dirty="0" sz="2800" lang="en-US" smtClean="0"/>
              <a:t>servers</a:t>
            </a:r>
          </a:p>
          <a:p>
            <a:pPr>
              <a:buNone/>
            </a:pPr>
            <a:r>
              <a:rPr dirty="0" sz="2800" lang="en-US" smtClean="0"/>
              <a:t>To protect files </a:t>
            </a:r>
            <a:r>
              <a:rPr dirty="0" sz="2800" lang="en-US"/>
              <a:t>is by using </a:t>
            </a:r>
            <a:r>
              <a:rPr dirty="0" sz="2800" i="1" lang="en-US" smtClean="0">
                <a:solidFill>
                  <a:srgbClr val="FF0000"/>
                </a:solidFill>
              </a:rPr>
              <a:t>GNU </a:t>
            </a:r>
            <a:r>
              <a:rPr dirty="0" sz="2800" i="1" lang="en-US">
                <a:solidFill>
                  <a:srgbClr val="FF0000"/>
                </a:solidFill>
              </a:rPr>
              <a:t>Privacy </a:t>
            </a:r>
            <a:r>
              <a:rPr dirty="0" sz="2800" i="1" lang="en-US" smtClean="0">
                <a:solidFill>
                  <a:srgbClr val="FF0000"/>
                </a:solidFill>
              </a:rPr>
              <a:t>Guard  (GPG).</a:t>
            </a:r>
          </a:p>
          <a:p>
            <a:r>
              <a:rPr dirty="0" sz="2800" lang="en-US"/>
              <a:t>GPG is commonly used in email communication</a:t>
            </a:r>
            <a:r>
              <a:rPr dirty="0" sz="2800" lang="en-US" smtClean="0"/>
              <a:t>, and </a:t>
            </a:r>
            <a:r>
              <a:rPr dirty="0" sz="2800" lang="en-US"/>
              <a:t>it is also used to encrypt and decrypt </a:t>
            </a:r>
            <a:r>
              <a:rPr dirty="0" sz="2800" lang="en-US" smtClean="0"/>
              <a:t>files </a:t>
            </a:r>
            <a:r>
              <a:rPr dirty="0" sz="2800" lang="en-US"/>
              <a:t>so that they can be </a:t>
            </a:r>
            <a:r>
              <a:rPr dirty="0" sz="2800" lang="en-US" smtClean="0"/>
              <a:t>securely transported.</a:t>
            </a:r>
          </a:p>
          <a:p>
            <a:endParaRPr dirty="0" sz="2800" lang="en-US">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36" name="Title 1"/>
          <p:cNvSpPr>
            <a:spLocks noGrp="1"/>
          </p:cNvSpPr>
          <p:nvPr>
            <p:ph type="title"/>
          </p:nvPr>
        </p:nvSpPr>
        <p:spPr>
          <a:xfrm>
            <a:off x="457200" y="205979"/>
            <a:ext cx="8229600" cy="689371"/>
          </a:xfrm>
          <a:solidFill>
            <a:schemeClr val="accent4">
              <a:lumMod val="40000"/>
              <a:lumOff val="60000"/>
            </a:schemeClr>
          </a:solidFill>
        </p:spPr>
        <p:txBody>
          <a:bodyPr>
            <a:normAutofit/>
          </a:bodyPr>
          <a:p>
            <a:r>
              <a:rPr b="1" dirty="0" lang="en-US"/>
              <a:t>Creating GPG Keys</a:t>
            </a:r>
            <a:endParaRPr dirty="0" lang="en-US"/>
          </a:p>
        </p:txBody>
      </p:sp>
      <p:sp>
        <p:nvSpPr>
          <p:cNvPr id="1048637" name="Content Placeholder 2"/>
          <p:cNvSpPr>
            <a:spLocks noGrp="1"/>
          </p:cNvSpPr>
          <p:nvPr>
            <p:ph idx="1"/>
          </p:nvPr>
        </p:nvSpPr>
        <p:spPr/>
        <p:txBody>
          <a:bodyPr>
            <a:normAutofit/>
          </a:bodyPr>
          <a:p>
            <a:r>
              <a:rPr dirty="0" sz="2400" lang="en-US"/>
              <a:t>To create a key pair, </a:t>
            </a:r>
            <a:r>
              <a:rPr dirty="0" sz="2400" lang="en-US" smtClean="0"/>
              <a:t> </a:t>
            </a:r>
            <a:r>
              <a:rPr dirty="0" sz="2400" lang="en-US"/>
              <a:t>use </a:t>
            </a:r>
            <a:r>
              <a:rPr dirty="0" sz="2400" lang="en-US" err="1">
                <a:solidFill>
                  <a:srgbClr val="FF0000"/>
                </a:solidFill>
              </a:rPr>
              <a:t>gpg</a:t>
            </a:r>
            <a:r>
              <a:rPr dirty="0" sz="2400" lang="en-US">
                <a:solidFill>
                  <a:srgbClr val="FF0000"/>
                </a:solidFill>
              </a:rPr>
              <a:t> --</a:t>
            </a:r>
            <a:r>
              <a:rPr dirty="0" sz="2400" lang="en-US" smtClean="0">
                <a:solidFill>
                  <a:srgbClr val="FF0000"/>
                </a:solidFill>
              </a:rPr>
              <a:t>gen-key</a:t>
            </a:r>
          </a:p>
          <a:p>
            <a:r>
              <a:rPr dirty="0" sz="2400" lang="en-US"/>
              <a:t>Next you’ll need to enter a passphrase to protect the key</a:t>
            </a:r>
            <a:endParaRPr dirty="0" sz="2400" lang="en-US">
              <a:solidFill>
                <a:srgbClr val="FF0000"/>
              </a:solidFill>
            </a:endParaRPr>
          </a:p>
        </p:txBody>
      </p:sp>
      <p:pic>
        <p:nvPicPr>
          <p:cNvPr id="2097164" name="Picture 2"/>
          <p:cNvPicPr>
            <a:picLocks noChangeAspect="1" noChangeArrowheads="1"/>
          </p:cNvPicPr>
          <p:nvPr/>
        </p:nvPicPr>
        <p:blipFill>
          <a:blip xmlns:r="http://schemas.openxmlformats.org/officeDocument/2006/relationships" r:embed="rId1"/>
          <a:srcRect/>
          <a:stretch>
            <a:fillRect/>
          </a:stretch>
        </p:blipFill>
        <p:spPr bwMode="auto">
          <a:xfrm>
            <a:off x="685800" y="2343150"/>
            <a:ext cx="7639050" cy="2514599"/>
          </a:xfrm>
          <a:prstGeom prst="rect"/>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38" name="Title 1"/>
          <p:cNvSpPr>
            <a:spLocks noGrp="1"/>
          </p:cNvSpPr>
          <p:nvPr>
            <p:ph type="title"/>
          </p:nvPr>
        </p:nvSpPr>
        <p:spPr/>
        <p:txBody>
          <a:bodyPr/>
          <a:p>
            <a:endParaRPr lang="en-US"/>
          </a:p>
        </p:txBody>
      </p:sp>
      <p:pic>
        <p:nvPicPr>
          <p:cNvPr id="209716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90600" y="236050"/>
            <a:ext cx="7086599" cy="4768791"/>
          </a:xfrm>
          <a:prstGeom prst="rect"/>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39" name="Title 1"/>
          <p:cNvSpPr>
            <a:spLocks noGrp="1"/>
          </p:cNvSpPr>
          <p:nvPr>
            <p:ph type="title"/>
          </p:nvPr>
        </p:nvSpPr>
        <p:spPr/>
        <p:txBody>
          <a:bodyPr/>
          <a:p>
            <a:endParaRPr lang="en-US"/>
          </a:p>
        </p:txBody>
      </p:sp>
      <p:sp>
        <p:nvSpPr>
          <p:cNvPr id="1048640" name="Content Placeholder 2"/>
          <p:cNvSpPr>
            <a:spLocks noGrp="1"/>
          </p:cNvSpPr>
          <p:nvPr>
            <p:ph idx="1"/>
          </p:nvPr>
        </p:nvSpPr>
        <p:spPr/>
        <p:txBody>
          <a:bodyPr>
            <a:normAutofit/>
          </a:bodyPr>
          <a:p>
            <a:r>
              <a:rPr dirty="0" lang="en-US"/>
              <a:t>While creating the key pair, a </a:t>
            </a:r>
            <a:r>
              <a:rPr dirty="0" lang="en-US" err="1">
                <a:solidFill>
                  <a:srgbClr val="FF0000"/>
                </a:solidFill>
              </a:rPr>
              <a:t>keyring</a:t>
            </a:r>
            <a:r>
              <a:rPr dirty="0" lang="en-US"/>
              <a:t> is created. This </a:t>
            </a:r>
            <a:r>
              <a:rPr dirty="0" i="1" lang="en-US" err="1" smtClean="0"/>
              <a:t>keyring</a:t>
            </a:r>
            <a:r>
              <a:rPr dirty="0" i="1" lang="en-US" smtClean="0"/>
              <a:t> </a:t>
            </a:r>
            <a:r>
              <a:rPr dirty="0" i="1" lang="en-US"/>
              <a:t>consists of two </a:t>
            </a:r>
            <a:r>
              <a:rPr dirty="0" i="1" lang="en-US" smtClean="0"/>
              <a:t>files that </a:t>
            </a:r>
            <a:r>
              <a:rPr dirty="0" lang="en-US" smtClean="0"/>
              <a:t>are </a:t>
            </a:r>
            <a:r>
              <a:rPr dirty="0" lang="en-US"/>
              <a:t>written to the .</a:t>
            </a:r>
            <a:r>
              <a:rPr dirty="0" lang="en-US" err="1"/>
              <a:t>gnupg</a:t>
            </a:r>
            <a:r>
              <a:rPr dirty="0" lang="en-US"/>
              <a:t> directory in the home directory of the user. </a:t>
            </a:r>
            <a:endParaRPr dirty="0" lang="en-US" smtClean="0"/>
          </a:p>
          <a:p>
            <a:r>
              <a:rPr dirty="0" lang="en-US" smtClean="0"/>
              <a:t>The </a:t>
            </a:r>
            <a:r>
              <a:rPr dirty="0" lang="en-US"/>
              <a:t>public key </a:t>
            </a:r>
            <a:r>
              <a:rPr dirty="0" lang="en-US" smtClean="0"/>
              <a:t>is written </a:t>
            </a:r>
            <a:r>
              <a:rPr dirty="0" lang="en-US"/>
              <a:t>to </a:t>
            </a:r>
            <a:r>
              <a:rPr dirty="0" lang="en-US">
                <a:solidFill>
                  <a:srgbClr val="FF0000"/>
                </a:solidFill>
              </a:rPr>
              <a:t>~/.</a:t>
            </a:r>
            <a:r>
              <a:rPr dirty="0" lang="en-US" err="1" smtClean="0">
                <a:solidFill>
                  <a:srgbClr val="FF0000"/>
                </a:solidFill>
              </a:rPr>
              <a:t>gnupg</a:t>
            </a:r>
            <a:r>
              <a:rPr dirty="0" lang="en-US" smtClean="0">
                <a:solidFill>
                  <a:srgbClr val="FF0000"/>
                </a:solidFill>
              </a:rPr>
              <a:t>/pubring.gpg</a:t>
            </a:r>
            <a:r>
              <a:rPr dirty="0" lang="en-US" smtClean="0"/>
              <a:t> </a:t>
            </a:r>
          </a:p>
          <a:p>
            <a:r>
              <a:rPr dirty="0" lang="en-US" smtClean="0"/>
              <a:t>The </a:t>
            </a:r>
            <a:r>
              <a:rPr dirty="0" lang="en-US"/>
              <a:t>private key is written to </a:t>
            </a:r>
            <a:r>
              <a:rPr dirty="0" lang="en-US">
                <a:solidFill>
                  <a:srgbClr val="FF0000"/>
                </a:solidFill>
              </a:rPr>
              <a:t>~/.</a:t>
            </a:r>
            <a:r>
              <a:rPr dirty="0" lang="en-US" err="1" smtClean="0">
                <a:solidFill>
                  <a:srgbClr val="FF0000"/>
                </a:solidFill>
              </a:rPr>
              <a:t>gnupg</a:t>
            </a:r>
            <a:r>
              <a:rPr dirty="0" lang="en-US" smtClean="0">
                <a:solidFill>
                  <a:srgbClr val="FF0000"/>
                </a:solidFill>
              </a:rPr>
              <a:t>/secring.gpg</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595" name="Title 1"/>
          <p:cNvSpPr>
            <a:spLocks noGrp="1"/>
          </p:cNvSpPr>
          <p:nvPr>
            <p:ph type="title"/>
          </p:nvPr>
        </p:nvSpPr>
        <p:spPr>
          <a:solidFill>
            <a:schemeClr val="accent4">
              <a:lumMod val="40000"/>
              <a:lumOff val="60000"/>
            </a:schemeClr>
          </a:solidFill>
        </p:spPr>
        <p:txBody>
          <a:bodyPr>
            <a:normAutofit/>
          </a:bodyPr>
          <a:p>
            <a:r>
              <a:rPr dirty="0" sz="4000" lang="en-US"/>
              <a:t>Introducing SSL</a:t>
            </a:r>
          </a:p>
        </p:txBody>
      </p:sp>
      <p:sp>
        <p:nvSpPr>
          <p:cNvPr id="1048596" name="Content Placeholder 2"/>
          <p:cNvSpPr>
            <a:spLocks noGrp="1"/>
          </p:cNvSpPr>
          <p:nvPr>
            <p:ph idx="1"/>
          </p:nvPr>
        </p:nvSpPr>
        <p:spPr/>
        <p:txBody>
          <a:bodyPr>
            <a:normAutofit fontScale="80769" lnSpcReduction="20000"/>
          </a:bodyPr>
          <a:p>
            <a:r>
              <a:rPr dirty="0" sz="2600" lang="en-US" smtClean="0">
                <a:solidFill>
                  <a:srgbClr val="C00000"/>
                </a:solidFill>
              </a:rPr>
              <a:t>Secure Sockets Layer (SSL) </a:t>
            </a:r>
            <a:r>
              <a:rPr dirty="0" sz="2600" lang="en-US" smtClean="0"/>
              <a:t>is a standard security technology for establishing an encrypted link between a server and a client—typically a web server (website) and a browser, or a mail server and a mail client</a:t>
            </a:r>
          </a:p>
          <a:p>
            <a:r>
              <a:rPr dirty="0" lang="en-US" smtClean="0"/>
              <a:t> </a:t>
            </a:r>
            <a:r>
              <a:rPr dirty="0" sz="2600" lang="en-US" smtClean="0"/>
              <a:t>SSL is a security protocol. </a:t>
            </a:r>
          </a:p>
          <a:p>
            <a:r>
              <a:rPr dirty="0" sz="2600" lang="en-US" smtClean="0"/>
              <a:t>All browsers have the capability to interact with secured web servers using the SSL protocol. However, the browser and the server need what is called an SSL Certificate to be able to establish a secure connection</a:t>
            </a:r>
            <a:r>
              <a:rPr dirty="0" lang="en-US" smtClean="0"/>
              <a:t>.</a:t>
            </a:r>
            <a:endParaRPr dirty="0" lang="en-US"/>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41" name="Title 1"/>
          <p:cNvSpPr>
            <a:spLocks noGrp="1"/>
          </p:cNvSpPr>
          <p:nvPr>
            <p:ph type="title"/>
          </p:nvPr>
        </p:nvSpPr>
        <p:spPr/>
        <p:txBody>
          <a:bodyPr/>
          <a:p>
            <a:endParaRPr lang="en-US"/>
          </a:p>
        </p:txBody>
      </p:sp>
      <p:sp>
        <p:nvSpPr>
          <p:cNvPr id="1048642" name="Content Placeholder 2"/>
          <p:cNvSpPr>
            <a:spLocks noGrp="1"/>
          </p:cNvSpPr>
          <p:nvPr>
            <p:ph idx="1"/>
          </p:nvPr>
        </p:nvSpPr>
        <p:spPr>
          <a:xfrm>
            <a:off x="457200" y="914400"/>
            <a:ext cx="8229600" cy="3943350"/>
          </a:xfrm>
        </p:spPr>
        <p:txBody>
          <a:bodyPr>
            <a:normAutofit/>
          </a:bodyPr>
          <a:p>
            <a:r>
              <a:rPr dirty="0" i="1" lang="en-US" smtClean="0"/>
              <a:t>key </a:t>
            </a:r>
            <a:r>
              <a:rPr dirty="0" i="1" lang="en-US"/>
              <a:t>transfer means you have to export the key. </a:t>
            </a:r>
            <a:r>
              <a:rPr dirty="0" i="1" lang="en-US" smtClean="0"/>
              <a:t>To do this, use </a:t>
            </a:r>
            <a:r>
              <a:rPr dirty="0" lang="en-US" err="1" smtClean="0"/>
              <a:t>gpg</a:t>
            </a:r>
            <a:r>
              <a:rPr dirty="0" lang="en-US" smtClean="0"/>
              <a:t> </a:t>
            </a:r>
            <a:r>
              <a:rPr dirty="0" lang="en-US"/>
              <a:t>--export command</a:t>
            </a:r>
            <a:r>
              <a:rPr dirty="0" lang="en-US" smtClean="0"/>
              <a:t>.</a:t>
            </a:r>
          </a:p>
          <a:p>
            <a:r>
              <a:rPr dirty="0" lang="en-US" smtClean="0"/>
              <a:t> </a:t>
            </a:r>
            <a:r>
              <a:rPr dirty="0" lang="en-US"/>
              <a:t>For example, use </a:t>
            </a:r>
            <a:r>
              <a:rPr dirty="0" lang="en-US" err="1">
                <a:solidFill>
                  <a:srgbClr val="FF0000"/>
                </a:solidFill>
              </a:rPr>
              <a:t>gpg</a:t>
            </a:r>
            <a:r>
              <a:rPr dirty="0" lang="en-US">
                <a:solidFill>
                  <a:srgbClr val="FF0000"/>
                </a:solidFill>
              </a:rPr>
              <a:t> --export -a </a:t>
            </a:r>
            <a:r>
              <a:rPr dirty="0" lang="en-US"/>
              <a:t>to dump the public key to </a:t>
            </a:r>
            <a:r>
              <a:rPr dirty="0" lang="en-US" smtClean="0"/>
              <a:t>the STDOUT.</a:t>
            </a:r>
          </a:p>
          <a:p>
            <a:r>
              <a:rPr dirty="0" lang="en-US"/>
              <a:t>To copy it to a </a:t>
            </a:r>
            <a:r>
              <a:rPr dirty="0" lang="en-US" smtClean="0"/>
              <a:t>file</a:t>
            </a:r>
            <a:r>
              <a:rPr dirty="0" lang="en-US"/>
              <a:t>, redirect the output of the </a:t>
            </a:r>
            <a:r>
              <a:rPr dirty="0" lang="en-US" err="1"/>
              <a:t>gpg</a:t>
            </a:r>
            <a:r>
              <a:rPr dirty="0" lang="en-US"/>
              <a:t> --export -a </a:t>
            </a:r>
            <a:r>
              <a:rPr dirty="0" lang="en-US" smtClean="0"/>
              <a:t>command to </a:t>
            </a:r>
            <a:r>
              <a:rPr dirty="0" lang="en-US"/>
              <a:t>a </a:t>
            </a:r>
            <a:r>
              <a:rPr dirty="0" lang="en-US" smtClean="0"/>
              <a:t>file.</a:t>
            </a:r>
          </a:p>
          <a:p>
            <a:r>
              <a:rPr dirty="0" lang="en-US" smtClean="0"/>
              <a:t>Other </a:t>
            </a:r>
            <a:r>
              <a:rPr dirty="0" lang="en-US"/>
              <a:t>user can now </a:t>
            </a:r>
            <a:r>
              <a:rPr dirty="0" lang="en-US" smtClean="0"/>
              <a:t>import the </a:t>
            </a:r>
            <a:r>
              <a:rPr dirty="0" lang="en-US"/>
              <a:t>key using the </a:t>
            </a:r>
            <a:r>
              <a:rPr dirty="0" lang="en-US" err="1">
                <a:solidFill>
                  <a:srgbClr val="FF0000"/>
                </a:solidFill>
              </a:rPr>
              <a:t>gpg</a:t>
            </a:r>
            <a:r>
              <a:rPr dirty="0" lang="en-US">
                <a:solidFill>
                  <a:srgbClr val="FF0000"/>
                </a:solidFill>
              </a:rPr>
              <a:t> </a:t>
            </a:r>
            <a:r>
              <a:rPr dirty="0" lang="en-US" smtClean="0">
                <a:solidFill>
                  <a:srgbClr val="FF0000"/>
                </a:solidFill>
              </a:rPr>
              <a:t>--import </a:t>
            </a:r>
            <a:r>
              <a:rPr dirty="0" lang="en-US">
                <a:solidFill>
                  <a:srgbClr val="FF0000"/>
                </a:solidFill>
              </a:rPr>
              <a:t>&lt; </a:t>
            </a:r>
            <a:r>
              <a:rPr dirty="0" lang="en-US" err="1">
                <a:solidFill>
                  <a:srgbClr val="FF0000"/>
                </a:solidFill>
              </a:rPr>
              <a:t>keyfile</a:t>
            </a:r>
            <a:r>
              <a:rPr dirty="0" lang="en-US">
                <a:solidFill>
                  <a:srgbClr val="FF0000"/>
                </a:solidFill>
              </a:rPr>
              <a:t> </a:t>
            </a:r>
            <a:r>
              <a:rPr dirty="0" lang="en-US"/>
              <a:t>command</a:t>
            </a:r>
            <a:r>
              <a:rPr dirty="0" lang="en-US" smtClean="0"/>
              <a:t>.</a:t>
            </a:r>
          </a:p>
          <a:p>
            <a:pPr>
              <a:buNone/>
            </a:pPr>
            <a:r>
              <a:rPr dirty="0" lang="en-US" smtClean="0"/>
              <a:t>   </a:t>
            </a:r>
            <a:r>
              <a:rPr dirty="0" lang="en-US" err="1" smtClean="0"/>
              <a:t>Eg</a:t>
            </a:r>
            <a:r>
              <a:rPr dirty="0" lang="en-US" smtClean="0"/>
              <a:t> :  </a:t>
            </a:r>
            <a:r>
              <a:rPr dirty="0" lang="en-US" err="1" smtClean="0">
                <a:solidFill>
                  <a:srgbClr val="FF0000"/>
                </a:solidFill>
              </a:rPr>
              <a:t>gpg</a:t>
            </a:r>
            <a:r>
              <a:rPr dirty="0" lang="en-US" smtClean="0">
                <a:solidFill>
                  <a:srgbClr val="FF0000"/>
                </a:solidFill>
              </a:rPr>
              <a:t> --</a:t>
            </a:r>
            <a:r>
              <a:rPr dirty="0" lang="en-US">
                <a:solidFill>
                  <a:srgbClr val="FF0000"/>
                </a:solidFill>
              </a:rPr>
              <a:t>import &lt; </a:t>
            </a:r>
            <a:r>
              <a:rPr dirty="0" lang="en-US" err="1">
                <a:solidFill>
                  <a:srgbClr val="FF0000"/>
                </a:solidFill>
              </a:rPr>
              <a:t>linda.key</a:t>
            </a:r>
            <a:endParaRPr dirty="0" lang="en-US">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43" name="Title 1"/>
          <p:cNvSpPr>
            <a:spLocks noGrp="1"/>
          </p:cNvSpPr>
          <p:nvPr>
            <p:ph type="title"/>
          </p:nvPr>
        </p:nvSpPr>
        <p:spPr/>
        <p:txBody>
          <a:bodyPr/>
          <a:p>
            <a:endParaRPr lang="en-US"/>
          </a:p>
        </p:txBody>
      </p:sp>
      <p:pic>
        <p:nvPicPr>
          <p:cNvPr id="2097166"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533400" y="1809750"/>
            <a:ext cx="8458199" cy="1447800"/>
          </a:xfrm>
          <a:prstGeom prst="rect"/>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44" name="Title 1"/>
          <p:cNvSpPr>
            <a:spLocks noGrp="1"/>
          </p:cNvSpPr>
          <p:nvPr>
            <p:ph type="title"/>
          </p:nvPr>
        </p:nvSpPr>
        <p:spPr>
          <a:solidFill>
            <a:schemeClr val="accent4">
              <a:lumMod val="40000"/>
              <a:lumOff val="60000"/>
            </a:schemeClr>
          </a:solidFill>
        </p:spPr>
        <p:txBody>
          <a:bodyPr>
            <a:normAutofit/>
          </a:bodyPr>
          <a:p>
            <a:r>
              <a:rPr b="1" dirty="0" lang="en-US" smtClean="0"/>
              <a:t/>
            </a:r>
            <a:br>
              <a:rPr b="1" dirty="0" lang="en-US" smtClean="0"/>
            </a:br>
            <a:r>
              <a:rPr b="1" dirty="0" lang="en-US" smtClean="0"/>
              <a:t>Creating and Exchanging GPG Keys</a:t>
            </a:r>
            <a:r>
              <a:rPr dirty="0" lang="en-US" smtClean="0"/>
              <a:t/>
            </a:r>
            <a:br>
              <a:rPr dirty="0" lang="en-US" smtClean="0"/>
            </a:br>
            <a:endParaRPr dirty="0" lang="en-US"/>
          </a:p>
        </p:txBody>
      </p:sp>
      <p:sp>
        <p:nvSpPr>
          <p:cNvPr id="1048645" name="Content Placeholder 2"/>
          <p:cNvSpPr>
            <a:spLocks noGrp="1"/>
          </p:cNvSpPr>
          <p:nvPr>
            <p:ph idx="1"/>
          </p:nvPr>
        </p:nvSpPr>
        <p:spPr/>
        <p:txBody>
          <a:bodyPr/>
          <a:p>
            <a:pPr>
              <a:buNone/>
            </a:pPr>
            <a:r>
              <a:rPr dirty="0" sz="1800" lang="en-US" smtClean="0"/>
              <a:t>1</a:t>
            </a:r>
            <a:r>
              <a:rPr dirty="0" lang="en-US" smtClean="0"/>
              <a:t>.</a:t>
            </a:r>
            <a:r>
              <a:rPr dirty="0" lang="en-US"/>
              <a:t> </a:t>
            </a:r>
            <a:r>
              <a:rPr dirty="0" sz="1700" lang="en-US"/>
              <a:t>C</a:t>
            </a:r>
            <a:r>
              <a:rPr dirty="0" sz="1700" lang="en-US" smtClean="0"/>
              <a:t>reate </a:t>
            </a:r>
            <a:r>
              <a:rPr dirty="0" sz="1700" lang="en-US"/>
              <a:t>two users named </a:t>
            </a:r>
            <a:r>
              <a:rPr dirty="0" sz="1700" lang="en-US" err="1"/>
              <a:t>linda</a:t>
            </a:r>
            <a:r>
              <a:rPr dirty="0" sz="1700" lang="en-US"/>
              <a:t> and </a:t>
            </a:r>
            <a:r>
              <a:rPr dirty="0" sz="1700" lang="en-US" err="1"/>
              <a:t>lisa</a:t>
            </a:r>
            <a:r>
              <a:rPr dirty="0" sz="1700" lang="en-US"/>
              <a:t>, and give them </a:t>
            </a:r>
            <a:r>
              <a:rPr dirty="0" sz="1700" lang="en-US" smtClean="0"/>
              <a:t>the password </a:t>
            </a:r>
            <a:r>
              <a:rPr dirty="0" sz="1700" i="1" lang="en-US" err="1"/>
              <a:t>password</a:t>
            </a:r>
            <a:r>
              <a:rPr dirty="0" sz="1700" i="1" lang="en-US" smtClean="0"/>
              <a:t>.</a:t>
            </a:r>
            <a:endParaRPr dirty="0" sz="1700" lang="en-US"/>
          </a:p>
        </p:txBody>
      </p:sp>
      <p:pic>
        <p:nvPicPr>
          <p:cNvPr id="2097167" name="Picture 2"/>
          <p:cNvPicPr>
            <a:picLocks noChangeAspect="1" noChangeArrowheads="1"/>
          </p:cNvPicPr>
          <p:nvPr/>
        </p:nvPicPr>
        <p:blipFill>
          <a:blip xmlns:r="http://schemas.openxmlformats.org/officeDocument/2006/relationships" r:embed="rId1"/>
          <a:srcRect/>
          <a:stretch>
            <a:fillRect/>
          </a:stretch>
        </p:blipFill>
        <p:spPr bwMode="auto">
          <a:xfrm>
            <a:off x="381000" y="1733550"/>
            <a:ext cx="8520836" cy="3124200"/>
          </a:xfrm>
          <a:prstGeom prst="rect"/>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46" name="Title 1"/>
          <p:cNvSpPr>
            <a:spLocks noGrp="1"/>
          </p:cNvSpPr>
          <p:nvPr>
            <p:ph type="title"/>
          </p:nvPr>
        </p:nvSpPr>
        <p:spPr>
          <a:xfrm>
            <a:off x="457200" y="205979"/>
            <a:ext cx="8229600" cy="689371"/>
          </a:xfrm>
          <a:solidFill>
            <a:schemeClr val="accent4">
              <a:lumMod val="40000"/>
              <a:lumOff val="60000"/>
            </a:schemeClr>
          </a:solidFill>
        </p:spPr>
        <p:txBody>
          <a:bodyPr>
            <a:normAutofit/>
          </a:bodyPr>
          <a:p>
            <a:r>
              <a:rPr b="1" dirty="0" lang="en-US"/>
              <a:t>Managing GPG Keys</a:t>
            </a:r>
            <a:endParaRPr dirty="0" lang="en-US"/>
          </a:p>
        </p:txBody>
      </p:sp>
      <p:sp>
        <p:nvSpPr>
          <p:cNvPr id="1048647" name="Content Placeholder 2"/>
          <p:cNvSpPr>
            <a:spLocks noGrp="1"/>
          </p:cNvSpPr>
          <p:nvPr>
            <p:ph idx="1"/>
          </p:nvPr>
        </p:nvSpPr>
        <p:spPr>
          <a:xfrm>
            <a:off x="457200" y="857250"/>
            <a:ext cx="8229600" cy="3829050"/>
          </a:xfrm>
        </p:spPr>
        <p:txBody>
          <a:bodyPr>
            <a:normAutofit/>
          </a:bodyPr>
          <a:p>
            <a:endParaRPr dirty="0" lang="en-US" smtClean="0"/>
          </a:p>
          <a:p>
            <a:r>
              <a:rPr dirty="0" lang="en-US" smtClean="0"/>
              <a:t>To </a:t>
            </a:r>
            <a:r>
              <a:rPr dirty="0" lang="en-US"/>
              <a:t>see the keys that </a:t>
            </a:r>
            <a:r>
              <a:rPr dirty="0" lang="en-US" smtClean="0"/>
              <a:t>are currently </a:t>
            </a:r>
            <a:r>
              <a:rPr dirty="0" lang="en-US"/>
              <a:t>available, use </a:t>
            </a:r>
            <a:r>
              <a:rPr dirty="0" lang="en-US" err="1">
                <a:solidFill>
                  <a:srgbClr val="FF0000"/>
                </a:solidFill>
              </a:rPr>
              <a:t>gpg</a:t>
            </a:r>
            <a:r>
              <a:rPr dirty="0" lang="en-US">
                <a:solidFill>
                  <a:srgbClr val="FF0000"/>
                </a:solidFill>
              </a:rPr>
              <a:t> --</a:t>
            </a:r>
            <a:r>
              <a:rPr dirty="0" lang="en-US" smtClean="0">
                <a:solidFill>
                  <a:srgbClr val="FF0000"/>
                </a:solidFill>
              </a:rPr>
              <a:t>list-keys</a:t>
            </a:r>
          </a:p>
          <a:p>
            <a:endParaRPr dirty="0" lang="en-US">
              <a:solidFill>
                <a:srgbClr val="FF0000"/>
              </a:solidFill>
            </a:endParaRPr>
          </a:p>
          <a:p>
            <a:endParaRPr dirty="0" lang="en-US" smtClean="0">
              <a:solidFill>
                <a:srgbClr val="FF0000"/>
              </a:solidFill>
            </a:endParaRPr>
          </a:p>
          <a:p>
            <a:endParaRPr dirty="0" lang="en-US" smtClean="0"/>
          </a:p>
          <a:p>
            <a:endParaRPr dirty="0" lang="en-US"/>
          </a:p>
          <a:p>
            <a:endParaRPr dirty="0" lang="en-US" smtClean="0"/>
          </a:p>
          <a:p>
            <a:endParaRPr dirty="0" lang="en-US" smtClean="0"/>
          </a:p>
          <a:p>
            <a:endParaRPr dirty="0" lang="en-US"/>
          </a:p>
          <a:p>
            <a:endParaRPr dirty="0" lang="en-US" smtClean="0"/>
          </a:p>
          <a:p>
            <a:endParaRPr dirty="0" lang="en-US" smtClean="0"/>
          </a:p>
          <a:p>
            <a:endParaRPr dirty="0" lang="en-US" smtClean="0"/>
          </a:p>
          <a:p>
            <a:r>
              <a:rPr dirty="0" lang="en-US" smtClean="0"/>
              <a:t>If </a:t>
            </a:r>
            <a:r>
              <a:rPr dirty="0" lang="en-US"/>
              <a:t>you want to check your private key, you can use </a:t>
            </a:r>
            <a:r>
              <a:rPr dirty="0" lang="en-US" err="1">
                <a:solidFill>
                  <a:srgbClr val="FF0000"/>
                </a:solidFill>
              </a:rPr>
              <a:t>gpg</a:t>
            </a:r>
            <a:r>
              <a:rPr dirty="0" lang="en-US">
                <a:solidFill>
                  <a:srgbClr val="FF0000"/>
                </a:solidFill>
              </a:rPr>
              <a:t> --list-secret-keys</a:t>
            </a:r>
          </a:p>
        </p:txBody>
      </p:sp>
      <p:pic>
        <p:nvPicPr>
          <p:cNvPr id="2097168" name="Picture 2"/>
          <p:cNvPicPr>
            <a:picLocks noChangeAspect="1" noChangeArrowheads="1"/>
          </p:cNvPicPr>
          <p:nvPr/>
        </p:nvPicPr>
        <p:blipFill>
          <a:blip xmlns:r="http://schemas.openxmlformats.org/officeDocument/2006/relationships" r:embed="rId1"/>
          <a:srcRect/>
          <a:stretch>
            <a:fillRect/>
          </a:stretch>
        </p:blipFill>
        <p:spPr bwMode="auto">
          <a:xfrm>
            <a:off x="990600" y="1581150"/>
            <a:ext cx="6958465" cy="2395537"/>
          </a:xfrm>
          <a:prstGeom prst="rect"/>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8" name="Title 1"/>
          <p:cNvSpPr>
            <a:spLocks noGrp="1"/>
          </p:cNvSpPr>
          <p:nvPr>
            <p:ph type="title"/>
          </p:nvPr>
        </p:nvSpPr>
        <p:spPr/>
        <p:txBody>
          <a:bodyPr/>
          <a:p>
            <a:endParaRPr lang="en-US"/>
          </a:p>
        </p:txBody>
      </p:sp>
      <p:sp>
        <p:nvSpPr>
          <p:cNvPr id="1048649" name="Content Placeholder 2"/>
          <p:cNvSpPr>
            <a:spLocks noGrp="1"/>
          </p:cNvSpPr>
          <p:nvPr>
            <p:ph idx="1"/>
          </p:nvPr>
        </p:nvSpPr>
        <p:spPr>
          <a:xfrm>
            <a:off x="457200" y="285750"/>
            <a:ext cx="8229600" cy="4308873"/>
          </a:xfrm>
        </p:spPr>
        <p:txBody>
          <a:bodyPr>
            <a:normAutofit/>
          </a:bodyPr>
          <a:p>
            <a:endParaRPr dirty="0" sz="2000" lang="en-US" smtClean="0"/>
          </a:p>
          <a:p>
            <a:r>
              <a:rPr dirty="0" sz="2000" lang="en-US" smtClean="0"/>
              <a:t>GPG key fingerprint </a:t>
            </a:r>
            <a:r>
              <a:rPr dirty="0" sz="2000" lang="en-US"/>
              <a:t>printed on their business card. So, if you need to verify that you’re dealing </a:t>
            </a:r>
            <a:r>
              <a:rPr dirty="0" sz="2000" lang="en-US" smtClean="0"/>
              <a:t>with the </a:t>
            </a:r>
            <a:r>
              <a:rPr dirty="0" sz="2000" lang="en-US"/>
              <a:t>right person, you can compare the result of </a:t>
            </a:r>
            <a:r>
              <a:rPr dirty="0" sz="2000" lang="en-US" smtClean="0"/>
              <a:t>the    </a:t>
            </a:r>
            <a:r>
              <a:rPr dirty="0" sz="2000" lang="en-US" smtClean="0">
                <a:solidFill>
                  <a:srgbClr val="FF0000"/>
                </a:solidFill>
              </a:rPr>
              <a:t> </a:t>
            </a:r>
            <a:r>
              <a:rPr dirty="0" sz="2000" lang="en-US" err="1">
                <a:solidFill>
                  <a:srgbClr val="FF0000"/>
                </a:solidFill>
              </a:rPr>
              <a:t>gpg</a:t>
            </a:r>
            <a:r>
              <a:rPr dirty="0" sz="2000" lang="en-US">
                <a:solidFill>
                  <a:srgbClr val="FF0000"/>
                </a:solidFill>
              </a:rPr>
              <a:t> --fingerprint </a:t>
            </a:r>
            <a:r>
              <a:rPr dirty="0" sz="2000" lang="en-US"/>
              <a:t>command</a:t>
            </a:r>
          </a:p>
        </p:txBody>
      </p:sp>
      <p:pic>
        <p:nvPicPr>
          <p:cNvPr id="2097169" name="Picture 2"/>
          <p:cNvPicPr>
            <a:picLocks noChangeAspect="1" noChangeArrowheads="1"/>
          </p:cNvPicPr>
          <p:nvPr/>
        </p:nvPicPr>
        <p:blipFill>
          <a:blip xmlns:r="http://schemas.openxmlformats.org/officeDocument/2006/relationships" r:embed="rId1"/>
          <a:srcRect/>
          <a:stretch>
            <a:fillRect/>
          </a:stretch>
        </p:blipFill>
        <p:spPr bwMode="auto">
          <a:xfrm>
            <a:off x="914400" y="2171700"/>
            <a:ext cx="7696200" cy="2714625"/>
          </a:xfrm>
          <a:prstGeom prst="rect"/>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50" name="Title 1"/>
          <p:cNvSpPr>
            <a:spLocks noGrp="1"/>
          </p:cNvSpPr>
          <p:nvPr>
            <p:ph type="title"/>
          </p:nvPr>
        </p:nvSpPr>
        <p:spPr>
          <a:xfrm>
            <a:off x="457200" y="205979"/>
            <a:ext cx="8229600" cy="689371"/>
          </a:xfrm>
          <a:solidFill>
            <a:schemeClr val="accent4">
              <a:lumMod val="40000"/>
              <a:lumOff val="60000"/>
            </a:schemeClr>
          </a:solidFill>
        </p:spPr>
        <p:txBody>
          <a:bodyPr>
            <a:normAutofit/>
          </a:bodyPr>
          <a:p>
            <a:r>
              <a:rPr b="1" dirty="0" lang="en-US"/>
              <a:t>Encrypting Files with GPG</a:t>
            </a:r>
            <a:endParaRPr dirty="0" lang="en-US"/>
          </a:p>
        </p:txBody>
      </p:sp>
      <p:pic>
        <p:nvPicPr>
          <p:cNvPr id="2097170"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595313" y="1314451"/>
            <a:ext cx="8167687" cy="3247510"/>
          </a:xfrm>
          <a:prstGeom prst="rect"/>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51" name="Title 1"/>
          <p:cNvSpPr>
            <a:spLocks noGrp="1"/>
          </p:cNvSpPr>
          <p:nvPr>
            <p:ph type="title"/>
          </p:nvPr>
        </p:nvSpPr>
        <p:spPr/>
        <p:txBody>
          <a:bodyPr/>
          <a:p>
            <a:endParaRPr lang="en-US"/>
          </a:p>
        </p:txBody>
      </p:sp>
      <p:sp>
        <p:nvSpPr>
          <p:cNvPr id="1048652" name="Content Placeholder 2"/>
          <p:cNvSpPr>
            <a:spLocks noGrp="1"/>
          </p:cNvSpPr>
          <p:nvPr>
            <p:ph idx="1"/>
          </p:nvPr>
        </p:nvSpPr>
        <p:spPr/>
        <p:txBody>
          <a:bodyPr/>
          <a:p>
            <a:r>
              <a:rPr dirty="0" lang="en-US"/>
              <a:t>The receiver of the encrypted </a:t>
            </a:r>
            <a:r>
              <a:rPr dirty="0" lang="en-US" smtClean="0"/>
              <a:t>file </a:t>
            </a:r>
            <a:r>
              <a:rPr dirty="0" lang="en-US"/>
              <a:t>can decrypt it by using the command </a:t>
            </a:r>
            <a:r>
              <a:rPr dirty="0" lang="en-US" err="1">
                <a:solidFill>
                  <a:srgbClr val="FF0000"/>
                </a:solidFill>
              </a:rPr>
              <a:t>gpg</a:t>
            </a:r>
            <a:r>
              <a:rPr dirty="0" lang="en-US">
                <a:solidFill>
                  <a:srgbClr val="FF0000"/>
                </a:solidFill>
              </a:rPr>
              <a:t> -d</a:t>
            </a:r>
            <a:r>
              <a:rPr dirty="0" lang="en-US" smtClean="0"/>
              <a:t>.</a:t>
            </a:r>
          </a:p>
          <a:p>
            <a:r>
              <a:rPr dirty="0" lang="en-US"/>
              <a:t>The </a:t>
            </a:r>
            <a:r>
              <a:rPr dirty="0" lang="en-US" smtClean="0"/>
              <a:t>command </a:t>
            </a:r>
            <a:r>
              <a:rPr dirty="0" lang="en-US" err="1" smtClean="0">
                <a:solidFill>
                  <a:srgbClr val="FF0000"/>
                </a:solidFill>
              </a:rPr>
              <a:t>gpg</a:t>
            </a:r>
            <a:r>
              <a:rPr dirty="0" lang="en-US" smtClean="0">
                <a:solidFill>
                  <a:srgbClr val="FF0000"/>
                </a:solidFill>
              </a:rPr>
              <a:t> </a:t>
            </a:r>
            <a:r>
              <a:rPr dirty="0" lang="en-US">
                <a:solidFill>
                  <a:srgbClr val="FF0000"/>
                </a:solidFill>
              </a:rPr>
              <a:t>-d myfile.gpg &gt; </a:t>
            </a:r>
            <a:r>
              <a:rPr dirty="0" lang="en-US" err="1">
                <a:solidFill>
                  <a:srgbClr val="FF0000"/>
                </a:solidFill>
              </a:rPr>
              <a:t>myfile</a:t>
            </a:r>
            <a:r>
              <a:rPr dirty="0" lang="en-US">
                <a:solidFill>
                  <a:srgbClr val="FF0000"/>
                </a:solidFill>
              </a:rPr>
              <a:t> </a:t>
            </a:r>
            <a:r>
              <a:rPr dirty="0" lang="en-US"/>
              <a:t>will extract the contents of the GPG encrypted </a:t>
            </a:r>
            <a:r>
              <a:rPr dirty="0" lang="en-US" err="1"/>
              <a:t>fi</a:t>
            </a:r>
            <a:r>
              <a:rPr dirty="0" lang="en-US"/>
              <a:t> le </a:t>
            </a:r>
            <a:r>
              <a:rPr dirty="0" lang="en-US" smtClean="0"/>
              <a:t>to </a:t>
            </a:r>
            <a:r>
              <a:rPr dirty="0" lang="en-US" err="1" smtClean="0"/>
              <a:t>myfile</a:t>
            </a:r>
            <a:r>
              <a:rPr dirty="0" lang="en-US" smtClean="0"/>
              <a:t>.</a:t>
            </a:r>
          </a:p>
          <a:p>
            <a:endParaRPr dirty="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53" name="Title 1"/>
          <p:cNvSpPr>
            <a:spLocks noGrp="1"/>
          </p:cNvSpPr>
          <p:nvPr>
            <p:ph type="title"/>
          </p:nvPr>
        </p:nvSpPr>
        <p:spPr>
          <a:xfrm>
            <a:off x="457200" y="205979"/>
            <a:ext cx="8229600" cy="765571"/>
          </a:xfrm>
          <a:solidFill>
            <a:schemeClr val="accent4">
              <a:lumMod val="40000"/>
              <a:lumOff val="60000"/>
            </a:schemeClr>
          </a:solidFill>
        </p:spPr>
        <p:txBody>
          <a:bodyPr/>
          <a:p>
            <a:r>
              <a:rPr b="1" dirty="0" lang="en-US" smtClean="0"/>
              <a:t>Encrypting </a:t>
            </a:r>
            <a:r>
              <a:rPr b="1" dirty="0" lang="en-US"/>
              <a:t>and </a:t>
            </a:r>
            <a:r>
              <a:rPr b="1" dirty="0" lang="en-US" smtClean="0"/>
              <a:t>Decrypting </a:t>
            </a:r>
            <a:r>
              <a:rPr b="1" dirty="0" lang="en-US"/>
              <a:t>Files</a:t>
            </a:r>
            <a:endParaRPr dirty="0" lang="en-US"/>
          </a:p>
        </p:txBody>
      </p:sp>
      <p:pic>
        <p:nvPicPr>
          <p:cNvPr id="2097171"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304800" y="1352550"/>
            <a:ext cx="8382000" cy="3352800"/>
          </a:xfrm>
          <a:prstGeom prst="rect"/>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54" name="Title 1"/>
          <p:cNvSpPr>
            <a:spLocks noGrp="1"/>
          </p:cNvSpPr>
          <p:nvPr>
            <p:ph type="title"/>
          </p:nvPr>
        </p:nvSpPr>
        <p:spPr>
          <a:xfrm>
            <a:off x="457200" y="205979"/>
            <a:ext cx="8229600" cy="689371"/>
          </a:xfrm>
          <a:solidFill>
            <a:schemeClr val="accent4">
              <a:lumMod val="40000"/>
              <a:lumOff val="60000"/>
            </a:schemeClr>
          </a:solidFill>
        </p:spPr>
        <p:txBody>
          <a:bodyPr>
            <a:normAutofit/>
          </a:bodyPr>
          <a:p>
            <a:r>
              <a:rPr b="1" dirty="0" lang="en-US"/>
              <a:t>GPG Signing</a:t>
            </a:r>
            <a:endParaRPr dirty="0" lang="en-US"/>
          </a:p>
        </p:txBody>
      </p:sp>
      <p:sp>
        <p:nvSpPr>
          <p:cNvPr id="1048655" name="Content Placeholder 2"/>
          <p:cNvSpPr>
            <a:spLocks noGrp="1"/>
          </p:cNvSpPr>
          <p:nvPr>
            <p:ph idx="1"/>
          </p:nvPr>
        </p:nvSpPr>
        <p:spPr/>
        <p:txBody>
          <a:bodyPr>
            <a:normAutofit/>
          </a:bodyPr>
          <a:p>
            <a:pPr>
              <a:buNone/>
            </a:pPr>
            <a:r>
              <a:rPr dirty="0" lang="en-US"/>
              <a:t>To sign data, the user’s private key is </a:t>
            </a:r>
            <a:r>
              <a:rPr dirty="0" lang="en-US" smtClean="0"/>
              <a:t>used.</a:t>
            </a:r>
          </a:p>
          <a:p>
            <a:pPr>
              <a:buNone/>
            </a:pPr>
            <a:r>
              <a:rPr dirty="0" lang="en-US"/>
              <a:t>Use </a:t>
            </a:r>
            <a:r>
              <a:rPr dirty="0" lang="en-US" err="1">
                <a:solidFill>
                  <a:srgbClr val="FF0000"/>
                </a:solidFill>
              </a:rPr>
              <a:t>gpg</a:t>
            </a:r>
            <a:r>
              <a:rPr dirty="0" lang="en-US">
                <a:solidFill>
                  <a:srgbClr val="FF0000"/>
                </a:solidFill>
              </a:rPr>
              <a:t> -e -s </a:t>
            </a:r>
            <a:r>
              <a:rPr dirty="0" lang="en-US"/>
              <a:t>file if you want to encrypt and sign a </a:t>
            </a:r>
            <a:r>
              <a:rPr dirty="0" lang="en-US" smtClean="0"/>
              <a:t>file at the </a:t>
            </a:r>
            <a:r>
              <a:rPr dirty="0" lang="en-US"/>
              <a:t>same </a:t>
            </a:r>
            <a:r>
              <a:rPr dirty="0" lang="en-US" smtClean="0"/>
              <a:t>time</a:t>
            </a:r>
          </a:p>
          <a:p>
            <a:r>
              <a:rPr dirty="0" lang="en-US"/>
              <a:t>If </a:t>
            </a:r>
            <a:r>
              <a:rPr dirty="0" lang="en-US" smtClean="0"/>
              <a:t>you have </a:t>
            </a:r>
            <a:r>
              <a:rPr dirty="0" lang="en-US"/>
              <a:t>the public key of the sender on your system, it will automatically be </a:t>
            </a:r>
            <a:r>
              <a:rPr dirty="0" lang="en-US" smtClean="0"/>
              <a:t>opened</a:t>
            </a:r>
          </a:p>
          <a:p>
            <a:r>
              <a:rPr dirty="0" lang="en-US" smtClean="0"/>
              <a:t>If you’ve received a file that is signed with GPG, you can use </a:t>
            </a:r>
            <a:r>
              <a:rPr dirty="0" lang="en-US" err="1" smtClean="0">
                <a:solidFill>
                  <a:srgbClr val="FF0000"/>
                </a:solidFill>
              </a:rPr>
              <a:t>gpg</a:t>
            </a:r>
            <a:r>
              <a:rPr dirty="0" lang="en-US" smtClean="0">
                <a:solidFill>
                  <a:srgbClr val="FF0000"/>
                </a:solidFill>
              </a:rPr>
              <a:t> -d</a:t>
            </a:r>
            <a:r>
              <a:rPr dirty="0" lang="en-US" smtClean="0"/>
              <a:t> to open it</a:t>
            </a:r>
            <a:endParaRPr dirty="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56" name="Title 1"/>
          <p:cNvSpPr>
            <a:spLocks noGrp="1"/>
          </p:cNvSpPr>
          <p:nvPr>
            <p:ph type="title"/>
          </p:nvPr>
        </p:nvSpPr>
        <p:spPr>
          <a:xfrm>
            <a:off x="457200" y="205979"/>
            <a:ext cx="8229600" cy="765571"/>
          </a:xfrm>
          <a:solidFill>
            <a:schemeClr val="accent4">
              <a:lumMod val="40000"/>
              <a:lumOff val="60000"/>
            </a:schemeClr>
          </a:solidFill>
        </p:spPr>
        <p:txBody>
          <a:bodyPr/>
          <a:p>
            <a:r>
              <a:rPr b="1" dirty="0" lang="en-US" smtClean="0"/>
              <a:t>Signing RPM Files</a:t>
            </a:r>
            <a:endParaRPr dirty="0" lang="en-US"/>
          </a:p>
        </p:txBody>
      </p:sp>
      <p:sp>
        <p:nvSpPr>
          <p:cNvPr id="1048657" name="Content Placeholder 2"/>
          <p:cNvSpPr>
            <a:spLocks noGrp="1"/>
          </p:cNvSpPr>
          <p:nvPr>
            <p:ph idx="1"/>
          </p:nvPr>
        </p:nvSpPr>
        <p:spPr/>
        <p:txBody>
          <a:bodyPr>
            <a:normAutofit/>
          </a:bodyPr>
          <a:p>
            <a:r>
              <a:rPr dirty="0" lang="en-US" smtClean="0"/>
              <a:t>To ensure that you can trust the RPM files you’re installing, many RPMs are signed with a GPG key.</a:t>
            </a:r>
          </a:p>
          <a:p>
            <a:r>
              <a:rPr dirty="0" lang="en-US" smtClean="0"/>
              <a:t>When signing RPM packages, the creator of the RPM package needs to go through a signing procedure</a:t>
            </a:r>
          </a:p>
          <a:p>
            <a:r>
              <a:rPr dirty="0" lang="en-US" smtClean="0"/>
              <a:t>This signature can then be checked against the GPG key, which should be publicly available and imported by the person who wants to install the package</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97" name="Title 1"/>
          <p:cNvSpPr>
            <a:spLocks noGrp="1"/>
          </p:cNvSpPr>
          <p:nvPr>
            <p:ph type="title"/>
          </p:nvPr>
        </p:nvSpPr>
        <p:spPr/>
        <p:txBody>
          <a:bodyPr>
            <a:normAutofit fontScale="97727"/>
          </a:bodyPr>
          <a:p>
            <a:endParaRPr lang="en-US"/>
          </a:p>
        </p:txBody>
      </p:sp>
      <p:sp>
        <p:nvSpPr>
          <p:cNvPr id="1048598" name="Content Placeholder 2"/>
          <p:cNvSpPr>
            <a:spLocks noGrp="1"/>
          </p:cNvSpPr>
          <p:nvPr>
            <p:ph idx="1"/>
          </p:nvPr>
        </p:nvSpPr>
        <p:spPr/>
        <p:txBody>
          <a:bodyPr>
            <a:normAutofit fontScale="92857" lnSpcReduction="20000"/>
          </a:bodyPr>
          <a:p>
            <a:r>
              <a:rPr dirty="0" sz="2800" lang="en-US" smtClean="0"/>
              <a:t>When a browser attempts to access a website that is secured by SSL, the browser and the web server establish an SSL connection using a process called an “</a:t>
            </a:r>
            <a:r>
              <a:rPr dirty="0" sz="2800" lang="en-US" smtClean="0">
                <a:solidFill>
                  <a:srgbClr val="C00000"/>
                </a:solidFill>
              </a:rPr>
              <a:t>SSL Handshake</a:t>
            </a:r>
            <a:r>
              <a:rPr dirty="0" sz="2800" lang="en-US" smtClean="0"/>
              <a:t>”</a:t>
            </a:r>
          </a:p>
          <a:p>
            <a:endParaRPr dirty="0" sz="2800" lang="en-US" smtClean="0"/>
          </a:p>
          <a:p>
            <a:r>
              <a:rPr dirty="0" sz="2800" lang="en-US" smtClean="0"/>
              <a:t> Three keys are used to set up the SSL connection: the </a:t>
            </a:r>
            <a:r>
              <a:rPr dirty="0" sz="2800" lang="en-US" smtClean="0">
                <a:solidFill>
                  <a:srgbClr val="C00000"/>
                </a:solidFill>
              </a:rPr>
              <a:t>public, private</a:t>
            </a:r>
            <a:r>
              <a:rPr dirty="0" sz="2800" lang="en-US" smtClean="0"/>
              <a:t>, and </a:t>
            </a:r>
            <a:r>
              <a:rPr dirty="0" sz="2800" lang="en-US" smtClean="0">
                <a:solidFill>
                  <a:srgbClr val="C00000"/>
                </a:solidFill>
              </a:rPr>
              <a:t>session</a:t>
            </a:r>
            <a:r>
              <a:rPr dirty="0" sz="2800" lang="en-US" smtClean="0"/>
              <a:t> keys</a:t>
            </a:r>
          </a:p>
          <a:p>
            <a:endParaRPr dirty="0" lang="en-US"/>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58" name="Title 1"/>
          <p:cNvSpPr>
            <a:spLocks noGrp="1"/>
          </p:cNvSpPr>
          <p:nvPr>
            <p:ph type="title"/>
          </p:nvPr>
        </p:nvSpPr>
        <p:spPr/>
        <p:txBody>
          <a:bodyPr/>
          <a:p>
            <a:endParaRPr lang="en-US"/>
          </a:p>
        </p:txBody>
      </p:sp>
      <p:sp>
        <p:nvSpPr>
          <p:cNvPr id="1048659" name="Content Placeholder 2"/>
          <p:cNvSpPr>
            <a:spLocks noGrp="1"/>
          </p:cNvSpPr>
          <p:nvPr>
            <p:ph idx="1"/>
          </p:nvPr>
        </p:nvSpPr>
        <p:spPr/>
        <p:txBody>
          <a:bodyPr>
            <a:normAutofit/>
          </a:bodyPr>
          <a:p>
            <a:r>
              <a:rPr dirty="0" lang="en-US" smtClean="0"/>
              <a:t>To begin, you need a GPG key pair. To create it, use the </a:t>
            </a:r>
            <a:r>
              <a:rPr dirty="0" lang="en-US" err="1" smtClean="0">
                <a:solidFill>
                  <a:srgbClr val="FF0000"/>
                </a:solidFill>
              </a:rPr>
              <a:t>gpg</a:t>
            </a:r>
            <a:r>
              <a:rPr dirty="0" lang="en-US" smtClean="0">
                <a:solidFill>
                  <a:srgbClr val="FF0000"/>
                </a:solidFill>
              </a:rPr>
              <a:t> --gen-key </a:t>
            </a:r>
            <a:r>
              <a:rPr dirty="0" lang="en-US" smtClean="0"/>
              <a:t>command</a:t>
            </a:r>
          </a:p>
          <a:p>
            <a:r>
              <a:rPr dirty="0" lang="en-US" smtClean="0"/>
              <a:t>After generating the GPG key pair, you need the key ID, and based on that, you need to create a key file.</a:t>
            </a:r>
          </a:p>
          <a:p>
            <a:pPr>
              <a:buNone/>
            </a:pPr>
            <a:r>
              <a:rPr dirty="0" sz="2400" lang="en-US" smtClean="0">
                <a:solidFill>
                  <a:srgbClr val="FF0000"/>
                </a:solidFill>
              </a:rPr>
              <a:t>          </a:t>
            </a:r>
            <a:r>
              <a:rPr dirty="0" sz="2400" lang="en-US" err="1" smtClean="0">
                <a:solidFill>
                  <a:srgbClr val="FF0000"/>
                </a:solidFill>
              </a:rPr>
              <a:t>gpg</a:t>
            </a:r>
            <a:r>
              <a:rPr dirty="0" sz="2400" lang="en-US" smtClean="0">
                <a:solidFill>
                  <a:srgbClr val="FF0000"/>
                </a:solidFill>
              </a:rPr>
              <a:t>  -a  -o  ~/RPM-GPG-KEY-test  --export 455F7CBF</a:t>
            </a:r>
          </a:p>
          <a:p>
            <a:r>
              <a:rPr dirty="0" sz="2400" lang="en-US" smtClean="0"/>
              <a:t>Next, in the home directory of that same user, you have to create an </a:t>
            </a:r>
            <a:r>
              <a:rPr dirty="0" sz="2400" lang="en-US" smtClean="0">
                <a:solidFill>
                  <a:srgbClr val="FF0000"/>
                </a:solidFill>
              </a:rPr>
              <a:t>.</a:t>
            </a:r>
            <a:r>
              <a:rPr dirty="0" sz="2400" lang="en-US" err="1" smtClean="0">
                <a:solidFill>
                  <a:srgbClr val="FF0000"/>
                </a:solidFill>
              </a:rPr>
              <a:t>rpmmacros</a:t>
            </a:r>
            <a:r>
              <a:rPr dirty="0" sz="2400" lang="en-US" smtClean="0">
                <a:solidFill>
                  <a:srgbClr val="FF0000"/>
                </a:solidFill>
              </a:rPr>
              <a:t> </a:t>
            </a:r>
            <a:r>
              <a:rPr dirty="0" sz="2400" lang="en-US" smtClean="0"/>
              <a:t>file</a:t>
            </a:r>
          </a:p>
          <a:p>
            <a:pPr>
              <a:buNone/>
            </a:pPr>
            <a:r>
              <a:rPr dirty="0" sz="2400" lang="en-US" smtClean="0">
                <a:solidFill>
                  <a:srgbClr val="FF0000"/>
                </a:solidFill>
              </a:rPr>
              <a:t>        %_</a:t>
            </a:r>
            <a:r>
              <a:rPr dirty="0" sz="2400" lang="en-US" err="1" smtClean="0">
                <a:solidFill>
                  <a:srgbClr val="FF0000"/>
                </a:solidFill>
              </a:rPr>
              <a:t>gpg_name</a:t>
            </a:r>
            <a:r>
              <a:rPr dirty="0" sz="2400" lang="en-US" smtClean="0">
                <a:solidFill>
                  <a:srgbClr val="FF0000"/>
                </a:solidFill>
              </a:rPr>
              <a:t> 455F7CBF</a:t>
            </a:r>
            <a:endParaRPr dirty="0" sz="2400" lang="en-US">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60" name="Title 1"/>
          <p:cNvSpPr>
            <a:spLocks noGrp="1"/>
          </p:cNvSpPr>
          <p:nvPr>
            <p:ph type="title"/>
          </p:nvPr>
        </p:nvSpPr>
        <p:spPr/>
        <p:txBody>
          <a:bodyPr/>
          <a:p>
            <a:endParaRPr lang="en-US"/>
          </a:p>
        </p:txBody>
      </p:sp>
      <p:sp>
        <p:nvSpPr>
          <p:cNvPr id="1048661" name="Content Placeholder 2"/>
          <p:cNvSpPr>
            <a:spLocks noGrp="1"/>
          </p:cNvSpPr>
          <p:nvPr>
            <p:ph idx="1"/>
          </p:nvPr>
        </p:nvSpPr>
        <p:spPr/>
        <p:txBody>
          <a:bodyPr>
            <a:normAutofit/>
          </a:bodyPr>
          <a:p>
            <a:r>
              <a:rPr dirty="0" sz="2400" lang="en-US" smtClean="0"/>
              <a:t>At this point, you can (re)sign the package. The following command is used to sign an RPM package</a:t>
            </a:r>
            <a:endParaRPr dirty="0" sz="2400" lang="en-US"/>
          </a:p>
        </p:txBody>
      </p:sp>
      <p:pic>
        <p:nvPicPr>
          <p:cNvPr id="2097172" name="Picture 2"/>
          <p:cNvPicPr>
            <a:picLocks noChangeAspect="1" noChangeArrowheads="1"/>
          </p:cNvPicPr>
          <p:nvPr/>
        </p:nvPicPr>
        <p:blipFill>
          <a:blip xmlns:r="http://schemas.openxmlformats.org/officeDocument/2006/relationships" r:embed="rId1"/>
          <a:srcRect/>
          <a:stretch>
            <a:fillRect/>
          </a:stretch>
        </p:blipFill>
        <p:spPr bwMode="auto">
          <a:xfrm>
            <a:off x="533400" y="2057400"/>
            <a:ext cx="8077200" cy="284983"/>
          </a:xfrm>
          <a:prstGeom prst="rect"/>
          <a:noFill/>
          <a:ln w="9525">
            <a:noFill/>
            <a:miter lim="800000"/>
            <a:headEnd/>
            <a:tailEnd/>
          </a:ln>
          <a:effectLst/>
        </p:spPr>
      </p:pic>
      <p:pic>
        <p:nvPicPr>
          <p:cNvPr id="2097173" name="Picture 3"/>
          <p:cNvPicPr>
            <a:picLocks noChangeAspect="1" noChangeArrowheads="1"/>
          </p:cNvPicPr>
          <p:nvPr/>
        </p:nvPicPr>
        <p:blipFill>
          <a:blip xmlns:r="http://schemas.openxmlformats.org/officeDocument/2006/relationships" r:embed="rId2"/>
          <a:srcRect/>
          <a:stretch>
            <a:fillRect/>
          </a:stretch>
        </p:blipFill>
        <p:spPr bwMode="auto">
          <a:xfrm>
            <a:off x="381000" y="4057650"/>
            <a:ext cx="8229600" cy="514350"/>
          </a:xfrm>
          <a:prstGeom prst="rect"/>
          <a:noFill/>
          <a:ln w="9525">
            <a:noFill/>
            <a:miter lim="800000"/>
            <a:headEnd/>
            <a:tailEnd/>
          </a:ln>
          <a:effectLst/>
        </p:spPr>
      </p:pic>
      <p:sp>
        <p:nvSpPr>
          <p:cNvPr id="1048662" name="Rectangle 5"/>
          <p:cNvSpPr/>
          <p:nvPr/>
        </p:nvSpPr>
        <p:spPr>
          <a:xfrm>
            <a:off x="533400" y="2514600"/>
            <a:ext cx="7467600" cy="1569660"/>
          </a:xfrm>
          <a:prstGeom prst="rect"/>
        </p:spPr>
        <p:txBody>
          <a:bodyPr wrap="square">
            <a:spAutoFit/>
          </a:bodyPr>
          <a:p>
            <a:r>
              <a:rPr dirty="0" sz="2400" lang="en-US" smtClean="0"/>
              <a:t>To use it, you should publish the key together with the signed package and put it on a web server, it is a good idea to test it to see whether it works. The following two commands perform a local test</a:t>
            </a:r>
            <a:endParaRPr dirty="0" sz="240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63" name="Title 1"/>
          <p:cNvSpPr>
            <a:spLocks noGrp="1"/>
          </p:cNvSpPr>
          <p:nvPr>
            <p:ph type="title"/>
          </p:nvPr>
        </p:nvSpPr>
        <p:spPr/>
        <p:txBody>
          <a:bodyPr/>
          <a:p>
            <a:endParaRPr lang="en-US"/>
          </a:p>
        </p:txBody>
      </p:sp>
      <p:sp>
        <p:nvSpPr>
          <p:cNvPr id="1048664" name="Content Placeholder 2"/>
          <p:cNvSpPr>
            <a:spLocks noGrp="1"/>
          </p:cNvSpPr>
          <p:nvPr>
            <p:ph idx="1"/>
          </p:nvPr>
        </p:nvSpPr>
        <p:spPr/>
        <p:txBody>
          <a:bodyPr/>
          <a:p>
            <a:r>
              <a:rPr lang="en-US" smtClean="0"/>
              <a:t>https://forms.gle/fKPbEtMny5ZqXaWM6</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599" name="Title 1"/>
          <p:cNvSpPr>
            <a:spLocks noGrp="1"/>
          </p:cNvSpPr>
          <p:nvPr>
            <p:ph type="title"/>
          </p:nvPr>
        </p:nvSpPr>
        <p:spPr/>
        <p:txBody>
          <a:bodyPr/>
          <a:p>
            <a:endParaRPr lang="en-US"/>
          </a:p>
        </p:txBody>
      </p:sp>
      <p:sp>
        <p:nvSpPr>
          <p:cNvPr id="1048600" name="Content Placeholder 2"/>
          <p:cNvSpPr>
            <a:spLocks noGrp="1"/>
          </p:cNvSpPr>
          <p:nvPr>
            <p:ph idx="1"/>
          </p:nvPr>
        </p:nvSpPr>
        <p:spPr>
          <a:xfrm>
            <a:off x="533400" y="971550"/>
            <a:ext cx="8153400" cy="3809999"/>
          </a:xfrm>
        </p:spPr>
        <p:txBody>
          <a:bodyPr>
            <a:normAutofit/>
          </a:bodyPr>
          <a:p>
            <a:r>
              <a:rPr b="1" dirty="0" lang="en-US" smtClean="0">
                <a:solidFill>
                  <a:srgbClr val="C00000"/>
                </a:solidFill>
              </a:rPr>
              <a:t>Browser</a:t>
            </a:r>
            <a:r>
              <a:rPr dirty="0" lang="en-US" smtClean="0">
                <a:solidFill>
                  <a:srgbClr val="C00000"/>
                </a:solidFill>
              </a:rPr>
              <a:t> </a:t>
            </a:r>
            <a:r>
              <a:rPr dirty="0" lang="en-US" smtClean="0"/>
              <a:t>connects to a web server (website) secured with SSL (https). Browser requests that the server identify itself.</a:t>
            </a:r>
          </a:p>
          <a:p>
            <a:r>
              <a:rPr b="1" dirty="0" lang="en-US" smtClean="0">
                <a:solidFill>
                  <a:srgbClr val="C00000"/>
                </a:solidFill>
              </a:rPr>
              <a:t>Server</a:t>
            </a:r>
            <a:r>
              <a:rPr dirty="0" lang="en-US" smtClean="0">
                <a:solidFill>
                  <a:srgbClr val="C00000"/>
                </a:solidFill>
              </a:rPr>
              <a:t> </a:t>
            </a:r>
            <a:r>
              <a:rPr dirty="0" lang="en-US" smtClean="0"/>
              <a:t>sends a copy of its SSL Certificate, including the server’s public key.</a:t>
            </a:r>
          </a:p>
          <a:p>
            <a:r>
              <a:rPr b="1" dirty="0" lang="en-US" smtClean="0">
                <a:solidFill>
                  <a:srgbClr val="C00000"/>
                </a:solidFill>
              </a:rPr>
              <a:t>Browser</a:t>
            </a:r>
            <a:r>
              <a:rPr dirty="0" lang="en-US" smtClean="0"/>
              <a:t> checks the certificate root against a list of trusted CAs and that the certificate is unexpired, unrevoked, and that its common name is valid for the website that it is connecting to. If the browser trusts the certificate, it creates, encrypts, and sends back a symmetric session key using the server’s public key.</a:t>
            </a:r>
          </a:p>
          <a:p>
            <a:r>
              <a:rPr b="1" dirty="0" lang="en-US" smtClean="0">
                <a:solidFill>
                  <a:srgbClr val="C00000"/>
                </a:solidFill>
              </a:rPr>
              <a:t>Server</a:t>
            </a:r>
            <a:r>
              <a:rPr dirty="0" lang="en-US" smtClean="0"/>
              <a:t> decrypts the symmetric session key using its private key and sends back an acknowledgement encrypted with the session key to start the encrypted session.</a:t>
            </a:r>
          </a:p>
          <a:p>
            <a:r>
              <a:rPr b="1" dirty="0" lang="en-US" smtClean="0">
                <a:solidFill>
                  <a:srgbClr val="C00000"/>
                </a:solidFill>
              </a:rPr>
              <a:t>Server</a:t>
            </a:r>
            <a:r>
              <a:rPr dirty="0" lang="en-US" smtClean="0">
                <a:solidFill>
                  <a:srgbClr val="C00000"/>
                </a:solidFill>
              </a:rPr>
              <a:t> and </a:t>
            </a:r>
            <a:r>
              <a:rPr b="1" dirty="0" lang="en-US" smtClean="0">
                <a:solidFill>
                  <a:srgbClr val="C00000"/>
                </a:solidFill>
              </a:rPr>
              <a:t>Browser</a:t>
            </a:r>
            <a:r>
              <a:rPr dirty="0" lang="en-US" smtClean="0"/>
              <a:t> now encrypt all transmitted data with the session key.</a:t>
            </a:r>
          </a:p>
          <a:p>
            <a:endParaRPr dirty="0"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1" name="Title 1"/>
          <p:cNvSpPr>
            <a:spLocks noGrp="1"/>
          </p:cNvSpPr>
          <p:nvPr>
            <p:ph type="title"/>
          </p:nvPr>
        </p:nvSpPr>
        <p:spPr/>
        <p:txBody>
          <a:bodyPr/>
          <a:p>
            <a:endParaRPr dirty="0" lang="en-US"/>
          </a:p>
        </p:txBody>
      </p:sp>
      <p:sp>
        <p:nvSpPr>
          <p:cNvPr id="1048602" name="TextBox 4"/>
          <p:cNvSpPr txBox="1"/>
          <p:nvPr/>
        </p:nvSpPr>
        <p:spPr>
          <a:xfrm>
            <a:off x="0" y="4881890"/>
            <a:ext cx="9144000" cy="261610"/>
          </a:xfrm>
          <a:prstGeom prst="rect"/>
          <a:noFill/>
        </p:spPr>
        <p:txBody>
          <a:bodyPr rtlCol="0" wrap="square">
            <a:spAutoFit/>
          </a:bodyPr>
          <a:p>
            <a:pPr algn="r"/>
            <a:r>
              <a:rPr dirty="0" sz="1100" lang="en-US" smtClean="0"/>
              <a:t>Source :https://www.entrustdatacard.com/pages/ssl</a:t>
            </a:r>
            <a:endParaRPr dirty="0" sz="1100" lang="en-US"/>
          </a:p>
        </p:txBody>
      </p:sp>
      <p:sp>
        <p:nvSpPr>
          <p:cNvPr id="1048603" name="Content Placeholder 5"/>
          <p:cNvSpPr>
            <a:spLocks noGrp="1"/>
          </p:cNvSpPr>
          <p:nvPr>
            <p:ph idx="1"/>
          </p:nvPr>
        </p:nvSpPr>
        <p:spPr/>
        <p:txBody>
          <a:bodyPr/>
          <a:p>
            <a:endParaRPr lang="en-US"/>
          </a:p>
        </p:txBody>
      </p:sp>
      <p:pic>
        <p:nvPicPr>
          <p:cNvPr id="2097153" name="Picture 3"/>
          <p:cNvPicPr>
            <a:picLocks noChangeAspect="1" noChangeArrowheads="1"/>
          </p:cNvPicPr>
          <p:nvPr/>
        </p:nvPicPr>
        <p:blipFill>
          <a:blip xmlns:r="http://schemas.openxmlformats.org/officeDocument/2006/relationships" r:embed="rId1">
            <a:lum bright="-10000" contrast="21000"/>
          </a:blip>
          <a:srcRect/>
          <a:stretch>
            <a:fillRect/>
          </a:stretch>
        </p:blipFill>
        <p:spPr bwMode="auto">
          <a:xfrm>
            <a:off x="1" y="677863"/>
            <a:ext cx="9143999" cy="3786187"/>
          </a:xfrm>
          <a:prstGeom prst="rect"/>
          <a:noFill/>
          <a:ln w="9525">
            <a:noFill/>
            <a:miter lim="800000"/>
            <a:headEnd/>
            <a:tailEnd/>
          </a:ln>
          <a:effectLs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4" name="Title 1"/>
          <p:cNvSpPr>
            <a:spLocks noGrp="1"/>
          </p:cNvSpPr>
          <p:nvPr>
            <p:ph type="title"/>
          </p:nvPr>
        </p:nvSpPr>
        <p:spPr>
          <a:xfrm>
            <a:off x="457200" y="205979"/>
            <a:ext cx="8229600" cy="689371"/>
          </a:xfrm>
          <a:solidFill>
            <a:schemeClr val="accent4">
              <a:lumMod val="40000"/>
              <a:lumOff val="60000"/>
            </a:schemeClr>
          </a:solidFill>
        </p:spPr>
        <p:txBody>
          <a:bodyPr>
            <a:normAutofit/>
          </a:bodyPr>
          <a:p>
            <a:r>
              <a:rPr b="1" dirty="0" lang="en-US" smtClean="0"/>
              <a:t>Certificate Authority</a:t>
            </a:r>
            <a:endParaRPr dirty="0" lang="en-US"/>
          </a:p>
        </p:txBody>
      </p:sp>
      <p:pic>
        <p:nvPicPr>
          <p:cNvPr id="2097154" name="Picture 2"/>
          <p:cNvPicPr>
            <a:picLocks noChangeAspect="1" noGrp="1" noChangeArrowheads="1"/>
          </p:cNvPicPr>
          <p:nvPr>
            <p:ph idx="1"/>
          </p:nvPr>
        </p:nvPicPr>
        <p:blipFill>
          <a:blip xmlns:r="http://schemas.openxmlformats.org/officeDocument/2006/relationships" r:embed="rId1">
            <a:lum bright="-3000" contrast="7000"/>
          </a:blip>
          <a:srcRect/>
          <a:stretch>
            <a:fillRect/>
          </a:stretch>
        </p:blipFill>
        <p:spPr bwMode="auto">
          <a:xfrm>
            <a:off x="2369839" y="1200150"/>
            <a:ext cx="4404322" cy="3394075"/>
          </a:xfrm>
          <a:prstGeom prst="rect"/>
          <a:noFill/>
          <a:ln w="9525">
            <a:noFill/>
            <a:miter lim="800000"/>
            <a:headEnd/>
            <a:tailEnd/>
          </a:ln>
          <a:effectLs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5" name="Title 1"/>
          <p:cNvSpPr>
            <a:spLocks noGrp="1"/>
          </p:cNvSpPr>
          <p:nvPr>
            <p:ph type="title"/>
          </p:nvPr>
        </p:nvSpPr>
        <p:spPr/>
        <p:txBody>
          <a:bodyPr/>
          <a:p>
            <a:endParaRPr lang="en-US"/>
          </a:p>
        </p:txBody>
      </p:sp>
      <p:sp>
        <p:nvSpPr>
          <p:cNvPr id="1048606" name="Content Placeholder 2"/>
          <p:cNvSpPr>
            <a:spLocks noGrp="1"/>
          </p:cNvSpPr>
          <p:nvPr>
            <p:ph idx="1"/>
          </p:nvPr>
        </p:nvSpPr>
        <p:spPr>
          <a:xfrm>
            <a:off x="457200" y="590550"/>
            <a:ext cx="8229600" cy="4267199"/>
          </a:xfrm>
        </p:spPr>
        <p:txBody>
          <a:bodyPr>
            <a:normAutofit/>
          </a:bodyPr>
          <a:p>
            <a:r>
              <a:rPr dirty="0" lang="en-US" smtClean="0"/>
              <a:t>A </a:t>
            </a:r>
            <a:r>
              <a:rPr dirty="0" i="1" lang="en-US" smtClean="0">
                <a:solidFill>
                  <a:srgbClr val="C00000"/>
                </a:solidFill>
              </a:rPr>
              <a:t>certificate authority</a:t>
            </a:r>
            <a:r>
              <a:rPr dirty="0" lang="en-US" smtClean="0">
                <a:solidFill>
                  <a:srgbClr val="C00000"/>
                </a:solidFill>
              </a:rPr>
              <a:t> (CA) </a:t>
            </a:r>
            <a:r>
              <a:rPr dirty="0" lang="en-US" smtClean="0"/>
              <a:t>is a trusted entity that issues digital certificate that verify a digital entity's identity on the Internet.</a:t>
            </a:r>
          </a:p>
          <a:p>
            <a:r>
              <a:rPr dirty="0" lang="en-US" smtClean="0"/>
              <a:t>The role of the CA in this process is to guarantee that the individual granted the unique certificate is, in fact, who he or she claims to be.</a:t>
            </a:r>
          </a:p>
          <a:p>
            <a:r>
              <a:rPr dirty="0" lang="en-US" smtClean="0"/>
              <a:t>The </a:t>
            </a:r>
            <a:r>
              <a:rPr dirty="0" lang="en-US" smtClean="0">
                <a:solidFill>
                  <a:srgbClr val="C00000"/>
                </a:solidFill>
              </a:rPr>
              <a:t>CA is part of the public key infrastructure (PKI) </a:t>
            </a:r>
            <a:r>
              <a:rPr dirty="0" lang="en-US" smtClean="0"/>
              <a:t>along with the </a:t>
            </a:r>
            <a:r>
              <a:rPr dirty="0" lang="en-US" smtClean="0">
                <a:solidFill>
                  <a:srgbClr val="C00000"/>
                </a:solidFill>
              </a:rPr>
              <a:t>registration authority (RA) </a:t>
            </a:r>
            <a:r>
              <a:rPr dirty="0" lang="en-US" smtClean="0"/>
              <a:t>who verifies the information provided by a requester of a digital certificate.</a:t>
            </a:r>
          </a:p>
          <a:p>
            <a:r>
              <a:rPr dirty="0" lang="en-US" smtClean="0"/>
              <a:t>Certificates given by CAs build trust between the users and the providers because they can ensure the validity of each other’s identities and authorities.</a:t>
            </a:r>
          </a:p>
          <a:p>
            <a:endParaRPr dirty="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7" name="Title 1"/>
          <p:cNvSpPr>
            <a:spLocks noGrp="1"/>
          </p:cNvSpPr>
          <p:nvPr>
            <p:ph type="title"/>
          </p:nvPr>
        </p:nvSpPr>
        <p:spPr>
          <a:solidFill>
            <a:schemeClr val="accent4">
              <a:lumMod val="40000"/>
              <a:lumOff val="60000"/>
            </a:schemeClr>
          </a:solidFill>
        </p:spPr>
        <p:txBody>
          <a:bodyPr>
            <a:noAutofit/>
          </a:bodyPr>
          <a:p>
            <a:r>
              <a:rPr b="1" dirty="0" sz="2800" lang="en-US"/>
              <a:t>Proof of Authenticity: </a:t>
            </a:r>
            <a:r>
              <a:rPr b="1" dirty="0" sz="2800" lang="en-US" smtClean="0"/>
              <a:t>The </a:t>
            </a:r>
            <a:r>
              <a:rPr b="1" dirty="0" sz="2800" lang="en-US"/>
              <a:t>Certificate Authority</a:t>
            </a:r>
            <a:endParaRPr dirty="0" sz="2800" lang="en-US"/>
          </a:p>
        </p:txBody>
      </p:sp>
      <p:sp>
        <p:nvSpPr>
          <p:cNvPr id="1048608" name="Content Placeholder 2"/>
          <p:cNvSpPr>
            <a:spLocks noGrp="1"/>
          </p:cNvSpPr>
          <p:nvPr>
            <p:ph idx="1"/>
          </p:nvPr>
        </p:nvSpPr>
        <p:spPr/>
        <p:txBody>
          <a:bodyPr>
            <a:normAutofit lnSpcReduction="10000"/>
          </a:bodyPr>
          <a:p>
            <a:r>
              <a:rPr dirty="0" lang="en-US"/>
              <a:t>A CA is used to guarantee the authenticity of a public key. </a:t>
            </a:r>
            <a:endParaRPr dirty="0" lang="en-US" smtClean="0"/>
          </a:p>
          <a:p>
            <a:r>
              <a:rPr dirty="0" lang="en-US" smtClean="0"/>
              <a:t>The </a:t>
            </a:r>
            <a:r>
              <a:rPr dirty="0" lang="en-US"/>
              <a:t>role of the CA is to </a:t>
            </a:r>
            <a:r>
              <a:rPr dirty="0" lang="en-US" smtClean="0"/>
              <a:t>sign PKI certificates</a:t>
            </a:r>
            <a:r>
              <a:rPr dirty="0" lang="en-US"/>
              <a:t>. Any server can generate a PKI </a:t>
            </a:r>
            <a:r>
              <a:rPr dirty="0" lang="en-US" smtClean="0"/>
              <a:t>certificate</a:t>
            </a:r>
            <a:r>
              <a:rPr dirty="0" lang="en-US"/>
              <a:t>, and it is the role of the CA </a:t>
            </a:r>
            <a:r>
              <a:rPr dirty="0" lang="en-US" smtClean="0"/>
              <a:t>to sign </a:t>
            </a:r>
            <a:r>
              <a:rPr dirty="0" lang="en-US"/>
              <a:t>these PKI </a:t>
            </a:r>
            <a:r>
              <a:rPr dirty="0" lang="en-US" smtClean="0"/>
              <a:t>   certificates </a:t>
            </a:r>
            <a:r>
              <a:rPr dirty="0" lang="en-US"/>
              <a:t>with its private </a:t>
            </a:r>
            <a:r>
              <a:rPr dirty="0" lang="en-US" smtClean="0"/>
              <a:t>key</a:t>
            </a:r>
          </a:p>
          <a:p>
            <a:r>
              <a:rPr dirty="0" lang="en-US" smtClean="0"/>
              <a:t>But the  </a:t>
            </a:r>
            <a:r>
              <a:rPr dirty="0" lang="en-US"/>
              <a:t>CA </a:t>
            </a:r>
            <a:r>
              <a:rPr dirty="0" lang="en-US" smtClean="0"/>
              <a:t>must be </a:t>
            </a:r>
            <a:r>
              <a:rPr dirty="0" lang="en-US"/>
              <a:t>known to everyone</a:t>
            </a: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Benson</cp:lastModifiedBy>
  <dcterms:created xsi:type="dcterms:W3CDTF">2004-12-31T08:29:00Z</dcterms:created>
  <dcterms:modified xsi:type="dcterms:W3CDTF">2023-10-11T00:49:07Z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5dad8d0bed584880afe911058c6f2597</vt:lpwstr>
  </property>
</Properties>
</file>