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type="screen16x9" cy="51435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AF47-9C5E-42EC-9F42-A84974BB340D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E2A36-C92F-422D-AA5A-08500C95084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p>
            <a:r>
              <a:rPr b="1" dirty="0" lang="en-US" smtClean="0"/>
              <a:t>Configuring </a:t>
            </a:r>
            <a:r>
              <a:rPr b="1" dirty="0" lang="en-US"/>
              <a:t>Apache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b="1" dirty="0" sz="3600" lang="en-US"/>
              <a:t>Modules</a:t>
            </a:r>
            <a:endParaRPr dirty="0" sz="360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By including modules, functionality can be added to Apache. To include Apache modules</a:t>
            </a:r>
            <a:r>
              <a:rPr dirty="0" lang="en-US" smtClean="0"/>
              <a:t>, they first </a:t>
            </a:r>
            <a:r>
              <a:rPr dirty="0" lang="en-US"/>
              <a:t>need to be </a:t>
            </a:r>
            <a:r>
              <a:rPr dirty="0" lang="en-US" smtClean="0"/>
              <a:t>installed in </a:t>
            </a:r>
            <a:r>
              <a:rPr dirty="0" lang="en-US">
                <a:solidFill>
                  <a:srgbClr val="FF0000"/>
                </a:solidFill>
              </a:rPr>
              <a:t>/etc/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/modules </a:t>
            </a:r>
            <a:r>
              <a:rPr dirty="0" lang="en-US" smtClean="0"/>
              <a:t>directory.</a:t>
            </a:r>
          </a:p>
          <a:p>
            <a:r>
              <a:rPr dirty="0" lang="en-US" smtClean="0"/>
              <a:t>To load </a:t>
            </a:r>
            <a:r>
              <a:rPr dirty="0" lang="en-US"/>
              <a:t>a </a:t>
            </a:r>
            <a:r>
              <a:rPr dirty="0" lang="en-US" smtClean="0"/>
              <a:t>specific module</a:t>
            </a:r>
            <a:r>
              <a:rPr dirty="0" lang="en-US"/>
              <a:t>, you need to use the </a:t>
            </a:r>
            <a:r>
              <a:rPr dirty="0" lang="en-US" err="1">
                <a:solidFill>
                  <a:srgbClr val="FF0000"/>
                </a:solidFill>
              </a:rPr>
              <a:t>LoadModule</a:t>
            </a:r>
            <a:r>
              <a:rPr dirty="0" lang="en-US"/>
              <a:t> directive</a:t>
            </a:r>
            <a:r>
              <a:rPr dirty="0" lang="en-US" smtClean="0"/>
              <a:t>.</a:t>
            </a:r>
          </a:p>
          <a:p>
            <a:pPr>
              <a:buNone/>
            </a:pPr>
            <a:r>
              <a:rPr dirty="0" lang="en-US" smtClean="0"/>
              <a:t>To load </a:t>
            </a:r>
            <a:r>
              <a:rPr dirty="0" lang="en-US"/>
              <a:t>additional </a:t>
            </a:r>
            <a:r>
              <a:rPr dirty="0" lang="en-US" smtClean="0"/>
              <a:t>configurations </a:t>
            </a:r>
            <a:r>
              <a:rPr dirty="0" lang="en-US"/>
              <a:t>for modules:</a:t>
            </a:r>
          </a:p>
          <a:p>
            <a:r>
              <a:rPr dirty="0" lang="en-US" smtClean="0"/>
              <a:t>Use </a:t>
            </a:r>
            <a:r>
              <a:rPr dirty="0" lang="en-US"/>
              <a:t>the </a:t>
            </a:r>
            <a:r>
              <a:rPr dirty="0" lang="en-US" err="1">
                <a:solidFill>
                  <a:srgbClr val="FF0000"/>
                </a:solidFill>
              </a:rPr>
              <a:t>IfModule</a:t>
            </a:r>
            <a:r>
              <a:rPr dirty="0" lang="en-US"/>
              <a:t> directive in </a:t>
            </a:r>
            <a:r>
              <a:rPr dirty="0" lang="en-US" err="1"/>
              <a:t>httpd.conf</a:t>
            </a:r>
            <a:r>
              <a:rPr dirty="0" lang="en-US"/>
              <a:t>.</a:t>
            </a:r>
          </a:p>
          <a:p>
            <a:r>
              <a:rPr dirty="0" lang="en-US" smtClean="0"/>
              <a:t> </a:t>
            </a:r>
            <a:r>
              <a:rPr dirty="0" lang="en-US"/>
              <a:t>Put it in an </a:t>
            </a:r>
            <a:r>
              <a:rPr dirty="0" lang="en-US">
                <a:solidFill>
                  <a:srgbClr val="FF0000"/>
                </a:solidFill>
              </a:rPr>
              <a:t>include</a:t>
            </a:r>
            <a:r>
              <a:rPr dirty="0" lang="en-US"/>
              <a:t> file.</a:t>
            </a:r>
          </a:p>
          <a:p>
            <a:r>
              <a:rPr dirty="0" lang="en-US" smtClean="0"/>
              <a:t> </a:t>
            </a:r>
            <a:r>
              <a:rPr dirty="0" lang="en-US"/>
              <a:t>If a module is common, its parameters can be entered in </a:t>
            </a:r>
            <a:r>
              <a:rPr dirty="0" lang="en-US" err="1">
                <a:solidFill>
                  <a:srgbClr val="FF0000"/>
                </a:solidFill>
              </a:rPr>
              <a:t>httpd.conf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Setting Directory Options</a:t>
            </a:r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76400" y="1123950"/>
            <a:ext cx="3429000" cy="38862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Setting Directory Options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58200" cy="3394472"/>
          </a:xfrm>
        </p:spPr>
        <p:txBody>
          <a:bodyPr>
            <a:normAutofit/>
          </a:bodyPr>
          <a:p>
            <a:r>
              <a:rPr dirty="0" lang="en-US" smtClean="0"/>
              <a:t>These options </a:t>
            </a:r>
            <a:r>
              <a:rPr dirty="0" lang="en-US"/>
              <a:t>are used to </a:t>
            </a:r>
            <a:r>
              <a:rPr dirty="0" lang="en-US" smtClean="0"/>
              <a:t>define </a:t>
            </a:r>
            <a:r>
              <a:rPr dirty="0" lang="en-US"/>
              <a:t>how the contents of a directory on the </a:t>
            </a:r>
            <a:r>
              <a:rPr dirty="0" lang="en-US" err="1"/>
              <a:t>httpd</a:t>
            </a:r>
            <a:r>
              <a:rPr dirty="0" lang="en-US"/>
              <a:t> server should </a:t>
            </a:r>
            <a:r>
              <a:rPr dirty="0" lang="en-US" smtClean="0"/>
              <a:t>be presented </a:t>
            </a:r>
            <a:r>
              <a:rPr dirty="0" lang="en-US"/>
              <a:t>to users who access that directory</a:t>
            </a:r>
            <a:r>
              <a:rPr dirty="0" lang="en-US" smtClean="0"/>
              <a:t>.</a:t>
            </a:r>
          </a:p>
          <a:p>
            <a:r>
              <a:rPr dirty="0" lang="en-US" smtClean="0"/>
              <a:t>By default</a:t>
            </a:r>
            <a:r>
              <a:rPr dirty="0" lang="en-US"/>
              <a:t>, the </a:t>
            </a:r>
            <a:r>
              <a:rPr dirty="0" lang="en-US" err="1"/>
              <a:t>DirectoryIndex</a:t>
            </a:r>
            <a:r>
              <a:rPr dirty="0" lang="en-US"/>
              <a:t> directive </a:t>
            </a:r>
            <a:r>
              <a:rPr dirty="0" lang="en-US" smtClean="0"/>
              <a:t>specifies </a:t>
            </a:r>
            <a:r>
              <a:rPr dirty="0" lang="en-US"/>
              <a:t>that Apache should look for a </a:t>
            </a:r>
            <a:r>
              <a:rPr dirty="0" lang="en-US" smtClean="0"/>
              <a:t>file </a:t>
            </a:r>
            <a:r>
              <a:rPr dirty="0" lang="en-US"/>
              <a:t>with </a:t>
            </a:r>
            <a:r>
              <a:rPr dirty="0" lang="en-US" smtClean="0"/>
              <a:t>the name </a:t>
            </a:r>
            <a:r>
              <a:rPr dirty="0" lang="en-US">
                <a:solidFill>
                  <a:srgbClr val="FF0000"/>
                </a:solidFill>
              </a:rPr>
              <a:t>index.html</a:t>
            </a:r>
            <a:r>
              <a:rPr dirty="0" lang="en-US"/>
              <a:t> or </a:t>
            </a:r>
            <a:r>
              <a:rPr dirty="0" lang="en-US" err="1" smtClean="0">
                <a:solidFill>
                  <a:srgbClr val="FF0000"/>
                </a:solidFill>
              </a:rPr>
              <a:t>index.html.var</a:t>
            </a:r>
            <a:endParaRPr dirty="0" lang="en-US" smtClean="0">
              <a:solidFill>
                <a:srgbClr val="FF0000"/>
              </a:solidFill>
            </a:endParaRPr>
          </a:p>
          <a:p>
            <a:endParaRPr b="1" dirty="0" lang="en-US" smtClean="0"/>
          </a:p>
          <a:p>
            <a:r>
              <a:rPr b="1" dirty="0" lang="en-US" smtClean="0"/>
              <a:t>Apache </a:t>
            </a:r>
            <a:r>
              <a:rPr b="1" dirty="0" lang="en-US"/>
              <a:t>Log </a:t>
            </a:r>
            <a:r>
              <a:rPr b="1" dirty="0" lang="en-US" smtClean="0"/>
              <a:t>Files</a:t>
            </a:r>
          </a:p>
          <a:p>
            <a:pPr>
              <a:buNone/>
            </a:pPr>
            <a:r>
              <a:rPr dirty="0" lang="en-US" smtClean="0"/>
              <a:t>Two </a:t>
            </a:r>
            <a:r>
              <a:rPr dirty="0" lang="en-US"/>
              <a:t>log </a:t>
            </a:r>
            <a:r>
              <a:rPr dirty="0" lang="en-US" smtClean="0"/>
              <a:t>files </a:t>
            </a:r>
            <a:r>
              <a:rPr dirty="0" lang="en-US"/>
              <a:t>are used by default</a:t>
            </a:r>
            <a:r>
              <a:rPr dirty="0" lang="en-US" smtClean="0"/>
              <a:t>.</a:t>
            </a:r>
          </a:p>
          <a:p>
            <a:r>
              <a:rPr dirty="0" lang="en-US" err="1"/>
              <a:t>access_log</a:t>
            </a:r>
            <a:r>
              <a:rPr dirty="0" lang="en-US"/>
              <a:t> </a:t>
            </a:r>
            <a:r>
              <a:rPr dirty="0" lang="en-US" smtClean="0"/>
              <a:t>file</a:t>
            </a:r>
          </a:p>
          <a:p>
            <a:r>
              <a:rPr dirty="0" lang="en-US" err="1" smtClean="0"/>
              <a:t>error_log</a:t>
            </a:r>
            <a:r>
              <a:rPr dirty="0" lang="en-US" smtClean="0"/>
              <a:t> file</a:t>
            </a:r>
            <a:endParaRPr dirty="0" lang="en-US" smtClean="0">
              <a:solidFill>
                <a:srgbClr val="FF0000"/>
              </a:solidFill>
            </a:endParaRPr>
          </a:p>
          <a:p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Basic Directory Restrictions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381000" y="1085851"/>
            <a:ext cx="8229600" cy="339447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To </a:t>
            </a:r>
            <a:r>
              <a:rPr dirty="0" lang="en-US"/>
              <a:t>handle access restrictions is by using the Order directive. </a:t>
            </a:r>
            <a:endParaRPr dirty="0" lang="en-US" smtClean="0"/>
          </a:p>
          <a:p>
            <a:pPr>
              <a:buNone/>
            </a:pPr>
            <a:r>
              <a:rPr dirty="0" lang="en-US"/>
              <a:t>The default order is </a:t>
            </a:r>
            <a:r>
              <a:rPr dirty="0" lang="en-US">
                <a:solidFill>
                  <a:srgbClr val="FF0000"/>
                </a:solidFill>
              </a:rPr>
              <a:t>deny</a:t>
            </a:r>
            <a:r>
              <a:rPr dirty="0" lang="en-US"/>
              <a:t> and then </a:t>
            </a:r>
            <a:r>
              <a:rPr dirty="0" lang="en-US" smtClean="0">
                <a:solidFill>
                  <a:srgbClr val="FF0000"/>
                </a:solidFill>
              </a:rPr>
              <a:t>allow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>
                <a:solidFill>
                  <a:srgbClr val="FF0000"/>
                </a:solidFill>
              </a:rPr>
              <a:t>order </a:t>
            </a:r>
            <a:r>
              <a:rPr dirty="0" lang="en-US">
                <a:solidFill>
                  <a:srgbClr val="FF0000"/>
                </a:solidFill>
              </a:rPr>
              <a:t>allow, deny</a:t>
            </a:r>
          </a:p>
          <a:p>
            <a:pPr>
              <a:buNone/>
            </a:pPr>
            <a:r>
              <a:rPr dirty="0" lang="en-US">
                <a:solidFill>
                  <a:srgbClr val="FF0000"/>
                </a:solidFill>
              </a:rPr>
              <a:t>allow from 10.100</a:t>
            </a:r>
          </a:p>
          <a:p>
            <a:pPr>
              <a:buNone/>
            </a:pPr>
            <a:r>
              <a:rPr dirty="0" lang="en-US">
                <a:solidFill>
                  <a:srgbClr val="FF0000"/>
                </a:solidFill>
              </a:rPr>
              <a:t>deny from </a:t>
            </a:r>
            <a:r>
              <a:rPr dirty="0" lang="en-US" smtClean="0">
                <a:solidFill>
                  <a:srgbClr val="FF0000"/>
                </a:solidFill>
              </a:rPr>
              <a:t>all</a:t>
            </a:r>
          </a:p>
          <a:p>
            <a:pPr>
              <a:buNone/>
            </a:pPr>
            <a:endParaRPr dirty="0" lang="en-US">
              <a:solidFill>
                <a:srgbClr val="FF0000"/>
              </a:solidFill>
            </a:endParaRPr>
          </a:p>
          <a:p>
            <a:r>
              <a:rPr dirty="0" lang="en-US"/>
              <a:t>In this line, the allow rules are read </a:t>
            </a:r>
            <a:r>
              <a:rPr dirty="0" lang="en-US" smtClean="0"/>
              <a:t>first </a:t>
            </a:r>
            <a:r>
              <a:rPr dirty="0" lang="en-US"/>
              <a:t>and give access to any host that has an </a:t>
            </a:r>
            <a:r>
              <a:rPr dirty="0" lang="en-US" smtClean="0"/>
              <a:t>IP address </a:t>
            </a:r>
            <a:r>
              <a:rPr dirty="0" lang="en-US"/>
              <a:t>starting with 10.100. </a:t>
            </a:r>
            <a:endParaRPr dirty="0" lang="en-US" smtClean="0"/>
          </a:p>
          <a:p>
            <a:r>
              <a:rPr dirty="0" lang="en-US" smtClean="0"/>
              <a:t>the </a:t>
            </a:r>
            <a:r>
              <a:rPr dirty="0" lang="en-US"/>
              <a:t>deny line that denies access to all</a:t>
            </a:r>
            <a:r>
              <a:rPr dirty="0" lang="en-US" smtClean="0"/>
              <a:t>, the </a:t>
            </a:r>
            <a:r>
              <a:rPr dirty="0" lang="en-US"/>
              <a:t>site would be closed, even for devices that have an IP address starting with </a:t>
            </a:r>
            <a:r>
              <a:rPr dirty="0" lang="en-US" smtClean="0"/>
              <a:t>10.100</a:t>
            </a:r>
          </a:p>
          <a:p>
            <a:pPr>
              <a:buNone/>
            </a:pPr>
            <a:endParaRPr dirty="0" lang="en-US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dirty="0" lang="en-US" smtClean="0">
                <a:solidFill>
                  <a:srgbClr val="FF0000"/>
                </a:solidFill>
              </a:rPr>
              <a:t>order deny, allow</a:t>
            </a:r>
          </a:p>
          <a:p>
            <a:pPr>
              <a:buNone/>
            </a:pPr>
            <a:r>
              <a:rPr dirty="0" lang="en-US" smtClean="0">
                <a:solidFill>
                  <a:srgbClr val="FF0000"/>
                </a:solidFill>
              </a:rPr>
              <a:t>allow from 10.100</a:t>
            </a:r>
          </a:p>
          <a:p>
            <a:pPr>
              <a:buNone/>
            </a:pPr>
            <a:r>
              <a:rPr dirty="0" lang="en-US" smtClean="0">
                <a:solidFill>
                  <a:srgbClr val="FF0000"/>
                </a:solidFill>
              </a:rPr>
              <a:t>deny from all</a:t>
            </a:r>
            <a:endParaRPr dirty="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Working with Virtual Hosts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lang="en-US" smtClean="0"/>
              <a:t>One Apache installation can handle more than one Apache website.</a:t>
            </a:r>
          </a:p>
          <a:p>
            <a:r>
              <a:rPr dirty="0" sz="2400" lang="en-US" smtClean="0"/>
              <a:t> To handle more than one site from an Apache server, you can create virtual hosts .</a:t>
            </a:r>
          </a:p>
          <a:p>
            <a:r>
              <a:rPr dirty="0" sz="2400" lang="en-US" smtClean="0"/>
              <a:t>A </a:t>
            </a:r>
            <a:r>
              <a:rPr dirty="0" sz="2400" i="1" lang="en-US"/>
              <a:t>virtual host is a </a:t>
            </a:r>
            <a:r>
              <a:rPr dirty="0" sz="2400" i="1" lang="en-US" smtClean="0"/>
              <a:t>definition </a:t>
            </a:r>
            <a:r>
              <a:rPr dirty="0" sz="2400" lang="en-US" smtClean="0"/>
              <a:t>of </a:t>
            </a:r>
            <a:r>
              <a:rPr dirty="0" sz="2400" lang="en-US"/>
              <a:t>different websites to be served by the Apache web server. You can include this </a:t>
            </a:r>
            <a:r>
              <a:rPr dirty="0" sz="2400" lang="en-US" smtClean="0"/>
              <a:t>definition in </a:t>
            </a:r>
            <a:r>
              <a:rPr dirty="0" sz="2400" lang="en-US"/>
              <a:t>the main Apache </a:t>
            </a:r>
            <a:r>
              <a:rPr dirty="0" sz="2400" lang="en-US" smtClean="0"/>
              <a:t>configuration file </a:t>
            </a:r>
            <a:r>
              <a:rPr dirty="0" sz="2400" lang="en-US">
                <a:solidFill>
                  <a:srgbClr val="FF0000"/>
                </a:solidFill>
              </a:rPr>
              <a:t>/etc/</a:t>
            </a:r>
            <a:r>
              <a:rPr dirty="0" sz="2400" lang="en-US" err="1">
                <a:solidFill>
                  <a:srgbClr val="FF0000"/>
                </a:solidFill>
              </a:rPr>
              <a:t>httpd</a:t>
            </a:r>
            <a:r>
              <a:rPr dirty="0" sz="2400" lang="en-US">
                <a:solidFill>
                  <a:srgbClr val="FF0000"/>
                </a:solidFill>
              </a:rPr>
              <a:t>/conf/</a:t>
            </a:r>
            <a:r>
              <a:rPr dirty="0" sz="2400" lang="en-US" err="1">
                <a:solidFill>
                  <a:srgbClr val="FF0000"/>
                </a:solidFill>
              </a:rPr>
              <a:t>httpd.conf</a:t>
            </a:r>
            <a:endParaRPr dirty="0" sz="24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742951"/>
            <a:ext cx="8229600" cy="3394472"/>
          </a:xfrm>
        </p:spPr>
        <p:txBody>
          <a:bodyPr/>
          <a:p>
            <a:endParaRPr dirty="0" lang="en-US"/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12000" contrast="16000"/>
          </a:blip>
          <a:srcRect/>
          <a:stretch>
            <a:fillRect/>
          </a:stretch>
        </p:blipFill>
        <p:spPr bwMode="auto">
          <a:xfrm>
            <a:off x="533400" y="514350"/>
            <a:ext cx="6400800" cy="7429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12000" contrast="16000"/>
          </a:blip>
          <a:srcRect/>
          <a:stretch>
            <a:fillRect/>
          </a:stretch>
        </p:blipFill>
        <p:spPr bwMode="auto">
          <a:xfrm>
            <a:off x="914400" y="1047750"/>
            <a:ext cx="7200900" cy="12001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>
            <a:lum bright="-7000" contrast="24000"/>
          </a:blip>
          <a:srcRect/>
          <a:stretch>
            <a:fillRect/>
          </a:stretch>
        </p:blipFill>
        <p:spPr bwMode="auto">
          <a:xfrm>
            <a:off x="533400" y="2952750"/>
            <a:ext cx="7581847" cy="1667344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200" lang="en-US"/>
              <a:t>Securing the Web Server </a:t>
            </a:r>
            <a:r>
              <a:rPr dirty="0" sz="3200" lang="en-US" smtClean="0"/>
              <a:t>with TLS </a:t>
            </a:r>
            <a:r>
              <a:rPr dirty="0" sz="3200" lang="en-US"/>
              <a:t>Certificates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/>
              <a:t>TLS security guarantees that sensitive data can be encrypted while in transit</a:t>
            </a:r>
            <a:r>
              <a:rPr dirty="0" sz="2800" lang="en-US" smtClean="0"/>
              <a:t>.</a:t>
            </a:r>
          </a:p>
          <a:p>
            <a:r>
              <a:rPr dirty="0" sz="2800" lang="en-US"/>
              <a:t>To use TLS </a:t>
            </a:r>
            <a:r>
              <a:rPr dirty="0" sz="2800" lang="en-US" smtClean="0"/>
              <a:t>we need </a:t>
            </a:r>
            <a:r>
              <a:rPr dirty="0" sz="2800" lang="en-US" err="1">
                <a:solidFill>
                  <a:srgbClr val="FF0000"/>
                </a:solidFill>
              </a:rPr>
              <a:t>mod_ssl</a:t>
            </a:r>
            <a:r>
              <a:rPr dirty="0" sz="2800" lang="en-US" smtClean="0"/>
              <a:t>.</a:t>
            </a:r>
          </a:p>
          <a:p>
            <a:r>
              <a:rPr dirty="0" sz="2800" lang="en-US"/>
              <a:t>After installing </a:t>
            </a:r>
            <a:r>
              <a:rPr dirty="0" sz="2800" lang="en-US" err="1"/>
              <a:t>mod_ssl</a:t>
            </a:r>
            <a:r>
              <a:rPr dirty="0" sz="2800" lang="en-US" smtClean="0"/>
              <a:t>, you’ll find </a:t>
            </a:r>
            <a:r>
              <a:rPr dirty="0" sz="2800" lang="en-US"/>
              <a:t>its </a:t>
            </a:r>
            <a:r>
              <a:rPr dirty="0" sz="2800" lang="en-US" smtClean="0"/>
              <a:t>configuration file </a:t>
            </a:r>
            <a:r>
              <a:rPr dirty="0" sz="2800" lang="en-US" err="1">
                <a:solidFill>
                  <a:srgbClr val="FF0000"/>
                </a:solidFill>
              </a:rPr>
              <a:t>ssl.conf</a:t>
            </a:r>
            <a:r>
              <a:rPr dirty="0" sz="2800" lang="en-US"/>
              <a:t> in the </a:t>
            </a:r>
            <a:r>
              <a:rPr dirty="0" sz="2800" lang="en-US">
                <a:solidFill>
                  <a:srgbClr val="FF0000"/>
                </a:solidFill>
              </a:rPr>
              <a:t>/etc/</a:t>
            </a:r>
            <a:r>
              <a:rPr dirty="0" sz="2800" lang="en-US" err="1">
                <a:solidFill>
                  <a:srgbClr val="FF0000"/>
                </a:solidFill>
              </a:rPr>
              <a:t>httpd</a:t>
            </a:r>
            <a:r>
              <a:rPr dirty="0" sz="2800" lang="en-US">
                <a:solidFill>
                  <a:srgbClr val="FF0000"/>
                </a:solidFill>
              </a:rPr>
              <a:t>/</a:t>
            </a:r>
            <a:r>
              <a:rPr dirty="0" sz="2800" lang="en-US" err="1">
                <a:solidFill>
                  <a:srgbClr val="FF0000"/>
                </a:solidFill>
              </a:rPr>
              <a:t>conf.d</a:t>
            </a:r>
            <a:endParaRPr dirty="0" sz="28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31000" contrast="29000"/>
          </a:blip>
          <a:srcRect/>
          <a:stretch>
            <a:fillRect/>
          </a:stretch>
        </p:blipFill>
        <p:spPr bwMode="auto">
          <a:xfrm>
            <a:off x="762001" y="285750"/>
            <a:ext cx="6096000" cy="46291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9000" contrast="28000"/>
          </a:blip>
          <a:srcRect/>
          <a:stretch>
            <a:fillRect/>
          </a:stretch>
        </p:blipFill>
        <p:spPr bwMode="auto">
          <a:xfrm>
            <a:off x="1295399" y="742950"/>
            <a:ext cx="6449391" cy="3048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sz="2400" lang="en-US" smtClean="0"/>
              <a:t>1.Open </a:t>
            </a:r>
            <a:r>
              <a:rPr dirty="0" sz="2400" lang="en-US"/>
              <a:t>a root shell, and use </a:t>
            </a:r>
            <a:r>
              <a:rPr dirty="0" sz="2400" lang="en-US" err="1">
                <a:solidFill>
                  <a:srgbClr val="FF0000"/>
                </a:solidFill>
              </a:rPr>
              <a:t>cd</a:t>
            </a:r>
            <a:r>
              <a:rPr dirty="0" sz="2400" lang="en-US"/>
              <a:t> to go to the directory </a:t>
            </a:r>
            <a:r>
              <a:rPr dirty="0" sz="2400" lang="en-US">
                <a:solidFill>
                  <a:srgbClr val="FF0000"/>
                </a:solidFill>
              </a:rPr>
              <a:t>/etc/</a:t>
            </a:r>
            <a:r>
              <a:rPr dirty="0" sz="2400" lang="en-US" err="1">
                <a:solidFill>
                  <a:srgbClr val="FF0000"/>
                </a:solidFill>
              </a:rPr>
              <a:t>httpd</a:t>
            </a:r>
            <a:r>
              <a:rPr dirty="0" sz="2400" lang="en-US">
                <a:solidFill>
                  <a:srgbClr val="FF0000"/>
                </a:solidFill>
              </a:rPr>
              <a:t>/</a:t>
            </a:r>
            <a:r>
              <a:rPr dirty="0" sz="2400" lang="en-US" err="1">
                <a:solidFill>
                  <a:srgbClr val="FF0000"/>
                </a:solidFill>
              </a:rPr>
              <a:t>conf.d</a:t>
            </a:r>
            <a:r>
              <a:rPr dirty="0" sz="2400" lang="en-US"/>
              <a:t>. In this directory</a:t>
            </a:r>
            <a:r>
              <a:rPr dirty="0" sz="2400" lang="en-US" smtClean="0"/>
              <a:t>, create </a:t>
            </a:r>
            <a:r>
              <a:rPr dirty="0" sz="2400" lang="en-US"/>
              <a:t>a </a:t>
            </a:r>
            <a:r>
              <a:rPr dirty="0" sz="2400" lang="en-US" smtClean="0"/>
              <a:t>file with </a:t>
            </a:r>
            <a:r>
              <a:rPr dirty="0" sz="2400" lang="en-US"/>
              <a:t>the name </a:t>
            </a:r>
            <a:r>
              <a:rPr dirty="0" sz="2400" lang="en-US" smtClean="0">
                <a:solidFill>
                  <a:srgbClr val="FF0000"/>
                </a:solidFill>
              </a:rPr>
              <a:t>server1_ssl.conf</a:t>
            </a:r>
            <a:endParaRPr dirty="0" sz="2400" lang="en-US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lum bright="-23000" contrast="13000"/>
          </a:blip>
          <a:srcRect/>
          <a:stretch>
            <a:fillRect/>
          </a:stretch>
        </p:blipFill>
        <p:spPr bwMode="auto">
          <a:xfrm>
            <a:off x="1219200" y="2457450"/>
            <a:ext cx="5562600" cy="24574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7727"/>
          </a:bodyPr>
          <a:p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9231" lnSpcReduction="20000"/>
          </a:bodyPr>
          <a:p>
            <a:pPr indent="-609600" marL="609600">
              <a:buNone/>
            </a:pPr>
            <a:r>
              <a:rPr dirty="0" sz="2600" lang="en-US" smtClean="0"/>
              <a:t>A web server is server software, or hardware dedicated to running this software, that can satisfy client requests on the World Wide Web. A web server can, in general, contain one or more websites. A web server processes incoming network requests over HTTP and several other related protocols</a:t>
            </a:r>
          </a:p>
          <a:p>
            <a:pPr indent="-609600" marL="609600">
              <a:buNone/>
            </a:pPr>
            <a:r>
              <a:rPr dirty="0" sz="2600" lang="en-US" smtClean="0"/>
              <a:t>The primary function of a web server is to store, process and deliver web pages to clients.</a:t>
            </a:r>
          </a:p>
          <a:p>
            <a:pPr indent="-609600" marL="609600">
              <a:buNone/>
            </a:pPr>
            <a:r>
              <a:rPr dirty="0" sz="2600" lang="en-US" smtClean="0"/>
              <a:t>The communication between client and server takes place using the</a:t>
            </a:r>
            <a:r>
              <a:rPr dirty="0" sz="2600" lang="en-US" smtClean="0">
                <a:solidFill>
                  <a:srgbClr val="FF0000"/>
                </a:solidFill>
              </a:rPr>
              <a:t> Hypertext Transfer Protocol (HTTP). </a:t>
            </a:r>
            <a:r>
              <a:rPr dirty="0" sz="2600" lang="en-US" smtClean="0"/>
              <a:t>Pages delivered are most frequently HTML documents, which may include images, style sheets and scripts in addition to the text content.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229600" cy="339447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2.Use </a:t>
            </a:r>
            <a:r>
              <a:rPr dirty="0" lang="en-US">
                <a:solidFill>
                  <a:srgbClr val="FF0000"/>
                </a:solidFill>
              </a:rPr>
              <a:t>service 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 restart </a:t>
            </a:r>
            <a:r>
              <a:rPr dirty="0" lang="en-US"/>
              <a:t>to </a:t>
            </a:r>
            <a:r>
              <a:rPr dirty="0" lang="en-US" smtClean="0"/>
              <a:t>restart </a:t>
            </a:r>
            <a:r>
              <a:rPr dirty="0" lang="en-US"/>
              <a:t>Apache</a:t>
            </a:r>
            <a:r>
              <a:rPr dirty="0" lang="en-US" smtClean="0"/>
              <a:t>..</a:t>
            </a:r>
            <a:endParaRPr dirty="0" lang="en-US"/>
          </a:p>
          <a:p>
            <a:pPr>
              <a:buNone/>
            </a:pPr>
            <a:r>
              <a:rPr dirty="0" lang="en-US"/>
              <a:t>3. </a:t>
            </a:r>
            <a:r>
              <a:rPr dirty="0" lang="en-US" smtClean="0"/>
              <a:t>Start </a:t>
            </a:r>
            <a:r>
              <a:rPr dirty="0" lang="en-US"/>
              <a:t>a browser, and enter the URL </a:t>
            </a:r>
            <a:r>
              <a:rPr dirty="0" lang="en-US">
                <a:solidFill>
                  <a:srgbClr val="FF0000"/>
                </a:solidFill>
              </a:rPr>
              <a:t>https://server1.example.com</a:t>
            </a:r>
            <a:r>
              <a:rPr dirty="0" lang="en-US"/>
              <a:t>. You </a:t>
            </a:r>
            <a:r>
              <a:rPr dirty="0" lang="en-US" smtClean="0"/>
              <a:t>will </a:t>
            </a:r>
            <a:r>
              <a:rPr dirty="0" lang="en-US"/>
              <a:t>get </a:t>
            </a:r>
            <a:r>
              <a:rPr dirty="0" lang="en-US" smtClean="0"/>
              <a:t>a message </a:t>
            </a:r>
            <a:r>
              <a:rPr dirty="0" lang="en-US"/>
              <a:t>that the connection is </a:t>
            </a:r>
            <a:r>
              <a:rPr dirty="0" lang="en-US" err="1"/>
              <a:t>untrusted</a:t>
            </a:r>
            <a:r>
              <a:rPr dirty="0" lang="en-US" smtClean="0"/>
              <a:t>.</a:t>
            </a:r>
          </a:p>
          <a:p>
            <a:pPr>
              <a:buNone/>
            </a:pPr>
            <a:r>
              <a:rPr dirty="0" lang="en-US" smtClean="0"/>
              <a:t>4.</a:t>
            </a:r>
            <a:r>
              <a:rPr dirty="0" lang="en-US"/>
              <a:t> Use </a:t>
            </a:r>
            <a:r>
              <a:rPr dirty="0" lang="en-US">
                <a:solidFill>
                  <a:srgbClr val="FF0000"/>
                </a:solidFill>
              </a:rPr>
              <a:t>yum -y install crypto-</a:t>
            </a:r>
            <a:r>
              <a:rPr dirty="0" lang="en-US" err="1">
                <a:solidFill>
                  <a:srgbClr val="FF0000"/>
                </a:solidFill>
              </a:rPr>
              <a:t>utils</a:t>
            </a:r>
            <a:r>
              <a:rPr dirty="0" lang="en-US"/>
              <a:t> to install the </a:t>
            </a:r>
            <a:r>
              <a:rPr dirty="0" lang="en-US" err="1"/>
              <a:t>genkey</a:t>
            </a:r>
            <a:r>
              <a:rPr dirty="0" lang="en-US"/>
              <a:t> utility on your server</a:t>
            </a:r>
            <a:r>
              <a:rPr dirty="0" lang="en-US" smtClean="0"/>
              <a:t>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/>
              <a:t>Next</a:t>
            </a:r>
            <a:r>
              <a:rPr dirty="0" lang="en-US" smtClean="0"/>
              <a:t>, use </a:t>
            </a:r>
            <a:r>
              <a:rPr dirty="0" lang="en-US" err="1">
                <a:solidFill>
                  <a:srgbClr val="FF0000"/>
                </a:solidFill>
              </a:rPr>
              <a:t>genkey</a:t>
            </a:r>
            <a:r>
              <a:rPr dirty="0" lang="en-US">
                <a:solidFill>
                  <a:srgbClr val="FF0000"/>
                </a:solidFill>
              </a:rPr>
              <a:t> server1.example.com </a:t>
            </a:r>
            <a:r>
              <a:rPr dirty="0" lang="en-US"/>
              <a:t>to </a:t>
            </a:r>
            <a:r>
              <a:rPr dirty="0" lang="en-US" smtClean="0"/>
              <a:t>start </a:t>
            </a:r>
            <a:r>
              <a:rPr dirty="0" lang="en-US"/>
              <a:t>the </a:t>
            </a:r>
            <a:r>
              <a:rPr dirty="0" lang="en-US" err="1"/>
              <a:t>genkey</a:t>
            </a:r>
            <a:r>
              <a:rPr dirty="0" lang="en-US"/>
              <a:t> utility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5 .At </a:t>
            </a:r>
            <a:r>
              <a:rPr dirty="0" lang="en-US"/>
              <a:t>this point you’ve generated a key pair that at least matches the name of </a:t>
            </a:r>
            <a:r>
              <a:rPr dirty="0" lang="en-US" smtClean="0"/>
              <a:t>your server</a:t>
            </a:r>
            <a:r>
              <a:rPr dirty="0" lang="en-US"/>
              <a:t>. Open the </a:t>
            </a:r>
            <a:r>
              <a:rPr dirty="0" lang="en-US">
                <a:solidFill>
                  <a:srgbClr val="FF0000"/>
                </a:solidFill>
              </a:rPr>
              <a:t>/etc/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conf.d</a:t>
            </a:r>
            <a:r>
              <a:rPr dirty="0" lang="en-US">
                <a:solidFill>
                  <a:srgbClr val="FF0000"/>
                </a:solidFill>
              </a:rPr>
              <a:t>/server1_ssl.conf </a:t>
            </a:r>
            <a:r>
              <a:rPr dirty="0" lang="en-US" smtClean="0"/>
              <a:t>file </a:t>
            </a:r>
            <a:r>
              <a:rPr dirty="0" lang="en-US"/>
              <a:t>again </a:t>
            </a:r>
            <a:r>
              <a:rPr dirty="0" lang="en-US" smtClean="0"/>
              <a:t>with </a:t>
            </a:r>
            <a:r>
              <a:rPr dirty="0" lang="en-US"/>
              <a:t>an </a:t>
            </a:r>
            <a:r>
              <a:rPr dirty="0" lang="en-US" smtClean="0"/>
              <a:t>editor</a:t>
            </a:r>
          </a:p>
          <a:p>
            <a:pPr>
              <a:buNone/>
            </a:pPr>
            <a:r>
              <a:rPr dirty="0" sz="2000" lang="en-US" err="1"/>
              <a:t>SSLCertificateFile</a:t>
            </a:r>
            <a:r>
              <a:rPr dirty="0" sz="2000" lang="en-US"/>
              <a:t> /etc/</a:t>
            </a:r>
            <a:r>
              <a:rPr dirty="0" sz="2000" lang="en-US" err="1"/>
              <a:t>pki</a:t>
            </a:r>
            <a:r>
              <a:rPr dirty="0" sz="2000" lang="en-US"/>
              <a:t>/</a:t>
            </a:r>
            <a:r>
              <a:rPr dirty="0" sz="2000" lang="en-US" err="1"/>
              <a:t>tls</a:t>
            </a:r>
            <a:r>
              <a:rPr dirty="0" sz="2000" lang="en-US"/>
              <a:t>/</a:t>
            </a:r>
            <a:r>
              <a:rPr dirty="0" sz="2000" lang="en-US" err="1"/>
              <a:t>certs</a:t>
            </a:r>
            <a:r>
              <a:rPr dirty="0" sz="2000" lang="en-US"/>
              <a:t>/server1.example.com.crt</a:t>
            </a:r>
          </a:p>
          <a:p>
            <a:pPr>
              <a:buNone/>
            </a:pPr>
            <a:r>
              <a:rPr dirty="0" sz="2000" lang="en-US" err="1"/>
              <a:t>SSLCertificateKeyFile</a:t>
            </a:r>
            <a:r>
              <a:rPr dirty="0" sz="2000" lang="en-US"/>
              <a:t> /</a:t>
            </a:r>
            <a:r>
              <a:rPr dirty="0" sz="2000" lang="en-US" smtClean="0"/>
              <a:t>etc/</a:t>
            </a:r>
            <a:r>
              <a:rPr dirty="0" sz="2000" lang="en-US" err="1" smtClean="0"/>
              <a:t>pki</a:t>
            </a:r>
            <a:r>
              <a:rPr dirty="0" sz="2000" lang="en-US" smtClean="0"/>
              <a:t>/</a:t>
            </a:r>
            <a:r>
              <a:rPr dirty="0" sz="2000" lang="en-US" err="1" smtClean="0"/>
              <a:t>tls</a:t>
            </a:r>
            <a:r>
              <a:rPr dirty="0" sz="2000" lang="en-US" smtClean="0"/>
              <a:t>/private/server1.example.com.key</a:t>
            </a:r>
          </a:p>
          <a:p>
            <a:pPr>
              <a:buNone/>
            </a:pPr>
            <a:r>
              <a:rPr dirty="0" lang="en-US" smtClean="0"/>
              <a:t>6.</a:t>
            </a:r>
            <a:r>
              <a:rPr dirty="0" lang="en-US"/>
              <a:t> Use the command </a:t>
            </a:r>
            <a:r>
              <a:rPr dirty="0" lang="en-US">
                <a:solidFill>
                  <a:srgbClr val="FF0000"/>
                </a:solidFill>
              </a:rPr>
              <a:t>service 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 smtClean="0">
                <a:solidFill>
                  <a:srgbClr val="FF0000"/>
                </a:solidFill>
              </a:rPr>
              <a:t>restart</a:t>
            </a:r>
          </a:p>
          <a:p>
            <a:pPr>
              <a:buNone/>
            </a:pPr>
            <a:r>
              <a:rPr dirty="0" lang="en-US" smtClean="0"/>
              <a:t>7.</a:t>
            </a:r>
            <a:r>
              <a:rPr dirty="0" lang="en-US"/>
              <a:t> Use your browser to connect to </a:t>
            </a:r>
            <a:r>
              <a:rPr dirty="0" lang="en-US">
                <a:solidFill>
                  <a:srgbClr val="FF0000"/>
                </a:solidFill>
              </a:rPr>
              <a:t>https://server1.example.com </a:t>
            </a:r>
            <a:r>
              <a:rPr dirty="0" lang="en-US"/>
              <a:t>again.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p>
            <a:r>
              <a:rPr dirty="0" lang="en-US" smtClean="0"/>
              <a:t>Configuring Authentication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To configure Apache to allow access only to specific users</a:t>
            </a:r>
          </a:p>
          <a:p>
            <a:pPr>
              <a:buNone/>
            </a:pPr>
            <a:r>
              <a:rPr dirty="0" lang="sv-SE" smtClean="0">
                <a:solidFill>
                  <a:srgbClr val="FF0000"/>
                </a:solidFill>
              </a:rPr>
              <a:t>htpasswd -cm /etc/httpd/.htpasswd linda</a:t>
            </a:r>
          </a:p>
          <a:p>
            <a:pPr>
              <a:buNone/>
            </a:pPr>
            <a:r>
              <a:rPr dirty="0" lang="en-US" err="1" smtClean="0">
                <a:solidFill>
                  <a:srgbClr val="FF0000"/>
                </a:solidFill>
              </a:rPr>
              <a:t>htpasswd</a:t>
            </a:r>
            <a:r>
              <a:rPr dirty="0" lang="en-US" smtClean="0">
                <a:solidFill>
                  <a:srgbClr val="FF0000"/>
                </a:solidFill>
              </a:rPr>
              <a:t> -m /etc/</a:t>
            </a:r>
            <a:r>
              <a:rPr dirty="0" lang="en-US" err="1" smtClean="0">
                <a:solidFill>
                  <a:srgbClr val="FF0000"/>
                </a:solidFill>
              </a:rPr>
              <a:t>httpd</a:t>
            </a:r>
            <a:r>
              <a:rPr dirty="0" lang="en-US" smtClean="0">
                <a:solidFill>
                  <a:srgbClr val="FF0000"/>
                </a:solidFill>
              </a:rPr>
              <a:t>/.</a:t>
            </a:r>
            <a:r>
              <a:rPr dirty="0" lang="en-US" err="1" smtClean="0">
                <a:solidFill>
                  <a:srgbClr val="FF0000"/>
                </a:solidFill>
              </a:rPr>
              <a:t>htpasswd</a:t>
            </a:r>
            <a:r>
              <a:rPr dirty="0" lang="en-US" smtClean="0">
                <a:solidFill>
                  <a:srgbClr val="FF0000"/>
                </a:solidFill>
              </a:rPr>
              <a:t> </a:t>
            </a:r>
            <a:r>
              <a:rPr dirty="0" lang="en-US" err="1" smtClean="0">
                <a:solidFill>
                  <a:srgbClr val="FF0000"/>
                </a:solidFill>
              </a:rPr>
              <a:t>leo</a:t>
            </a:r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smtClean="0"/>
              <a:t>the first line creates the file (option -c) and adds a user </a:t>
            </a:r>
            <a:r>
              <a:rPr dirty="0" lang="en-US" err="1" smtClean="0"/>
              <a:t>linda</a:t>
            </a:r>
            <a:r>
              <a:rPr dirty="0" lang="en-US" smtClean="0"/>
              <a:t> with an MD5 hashed password.</a:t>
            </a:r>
          </a:p>
          <a:p>
            <a:r>
              <a:rPr dirty="0" lang="en-US" smtClean="0"/>
              <a:t> The second line adds user </a:t>
            </a:r>
            <a:r>
              <a:rPr dirty="0" lang="en-US" err="1" smtClean="0"/>
              <a:t>leo</a:t>
            </a:r>
            <a:r>
              <a:rPr dirty="0" lang="en-US" smtClean="0"/>
              <a:t> to the existing file. Make sure to use</a:t>
            </a:r>
          </a:p>
          <a:p>
            <a:r>
              <a:rPr dirty="0" lang="en-US" smtClean="0"/>
              <a:t>-c only for the first user </a:t>
            </a:r>
            <a:r>
              <a:rPr dirty="0" lang="en-US" smtClean="0"/>
              <a:t>you want to  </a:t>
            </a:r>
            <a:r>
              <a:rPr dirty="0" lang="en-US" smtClean="0"/>
              <a:t>add to the file.</a:t>
            </a:r>
            <a:endParaRPr dirty="0" lang="en-US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1000" contrast="13000"/>
          </a:blip>
          <a:srcRect/>
          <a:stretch>
            <a:fillRect/>
          </a:stretch>
        </p:blipFill>
        <p:spPr bwMode="auto">
          <a:xfrm>
            <a:off x="1371600" y="1257300"/>
            <a:ext cx="4876800" cy="15430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p>
            <a:r>
              <a:rPr dirty="0" sz="3600" lang="en-US" smtClean="0"/>
              <a:t>Setting Up a Protected Web Server</a:t>
            </a:r>
            <a:endParaRPr dirty="0" sz="3600" lang="en-US"/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29000"/>
          </a:blip>
          <a:srcRect/>
          <a:stretch>
            <a:fillRect/>
          </a:stretch>
        </p:blipFill>
        <p:spPr bwMode="auto">
          <a:xfrm>
            <a:off x="526629" y="857250"/>
            <a:ext cx="8090742" cy="411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 smtClean="0"/>
              <a:t>Configuring LDAP Authentication</a:t>
            </a:r>
            <a:endParaRPr dirty="0" sz="360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000" lang="en-US" smtClean="0"/>
              <a:t>Add user accounts to an LDAP server and configure your Apache server to get the credentials from LDAP.</a:t>
            </a:r>
          </a:p>
          <a:p>
            <a:r>
              <a:rPr dirty="0" sz="3000" lang="en-US" smtClean="0"/>
              <a:t>First the Apache server must be able to handle the LDAP certificate, and the basic  authentication provider must be set to LDAP</a:t>
            </a:r>
          </a:p>
          <a:p>
            <a:r>
              <a:rPr dirty="0" sz="3000" lang="en-US" smtClean="0"/>
              <a:t>Next the (virtual) server itself must be configured to use LDAP for authentication.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32000" contrast="17000"/>
          </a:blip>
          <a:srcRect/>
          <a:stretch>
            <a:fillRect/>
          </a:stretch>
        </p:blipFill>
        <p:spPr bwMode="auto">
          <a:xfrm>
            <a:off x="762001" y="1085850"/>
            <a:ext cx="6753225" cy="19431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/>
          <a:p>
            <a:r>
              <a:rPr dirty="0" lang="en-US" smtClean="0"/>
              <a:t>Setting Up </a:t>
            </a:r>
            <a:r>
              <a:rPr dirty="0" lang="en-US" err="1" smtClean="0"/>
              <a:t>MySQL</a:t>
            </a:r>
            <a:endParaRPr dirty="0" lang="en-US"/>
          </a:p>
        </p:txBody>
      </p:sp>
      <p:pic>
        <p:nvPicPr>
          <p:cNvPr id="2097163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6000" contrast="2000"/>
          </a:blip>
          <a:srcRect/>
          <a:stretch>
            <a:fillRect/>
          </a:stretch>
        </p:blipFill>
        <p:spPr bwMode="auto">
          <a:xfrm>
            <a:off x="668242" y="1200150"/>
            <a:ext cx="8062197" cy="350519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17000" contrast="7000"/>
          </a:blip>
          <a:srcRect/>
          <a:stretch>
            <a:fillRect/>
          </a:stretch>
        </p:blipFill>
        <p:spPr bwMode="auto">
          <a:xfrm>
            <a:off x="609601" y="228600"/>
            <a:ext cx="7077075" cy="20145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6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>
            <a:lum bright="-17000" contrast="7000"/>
          </a:blip>
          <a:srcRect/>
          <a:stretch>
            <a:fillRect/>
          </a:stretch>
        </p:blipFill>
        <p:spPr bwMode="auto">
          <a:xfrm>
            <a:off x="457201" y="2286000"/>
            <a:ext cx="8086725" cy="266461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endParaRPr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pPr indent="-609600" marL="609600">
              <a:buNone/>
            </a:pPr>
            <a:r>
              <a:rPr dirty="0" sz="2800" lang="en-US" smtClean="0"/>
              <a:t>A basic web server works as follows : </a:t>
            </a:r>
          </a:p>
          <a:p>
            <a:pPr indent="-533400" lvl="1" marL="990600">
              <a:buClr>
                <a:schemeClr val="tx2"/>
              </a:buClr>
              <a:buFont typeface="Wingdings" pitchFamily="2" charset="2"/>
              <a:buChar char="Ø"/>
            </a:pPr>
            <a:r>
              <a:rPr dirty="0" lang="en-US" smtClean="0"/>
              <a:t>It is a program that runs on a host computer .</a:t>
            </a:r>
          </a:p>
          <a:p>
            <a:pPr indent="-533400" lvl="1" marL="990600">
              <a:buClr>
                <a:schemeClr val="tx2"/>
              </a:buClr>
              <a:buFont typeface="Wingdings" pitchFamily="2" charset="2"/>
              <a:buChar char="Ø"/>
            </a:pPr>
            <a:r>
              <a:rPr dirty="0" lang="en-US" smtClean="0"/>
              <a:t>It waits for a request from web browser/client for objects it has in its possession</a:t>
            </a:r>
          </a:p>
          <a:p>
            <a:pPr indent="-533400" lvl="1" marL="990600">
              <a:buClr>
                <a:schemeClr val="tx2"/>
              </a:buClr>
              <a:buFont typeface="Wingdings" pitchFamily="2" charset="2"/>
              <a:buChar char="Ø"/>
            </a:pPr>
            <a:r>
              <a:rPr dirty="0" lang="en-US" smtClean="0"/>
              <a:t>Upon receiving the request (GET command from client), it retrieves the requested information and sends it to the client.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Creating a Basic Website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625" lnSpcReduction="20000"/>
          </a:bodyPr>
          <a:p>
            <a:pPr>
              <a:buNone/>
            </a:pPr>
            <a:r>
              <a:rPr b="1" dirty="0" lang="en-US"/>
              <a:t>1. </a:t>
            </a:r>
            <a:r>
              <a:rPr dirty="0" lang="en-US"/>
              <a:t>Use </a:t>
            </a:r>
            <a:r>
              <a:rPr dirty="0" lang="en-US">
                <a:solidFill>
                  <a:srgbClr val="FF0000"/>
                </a:solidFill>
              </a:rPr>
              <a:t>yum -y install 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/>
              <a:t>to install the Apache web server.</a:t>
            </a:r>
          </a:p>
          <a:p>
            <a:pPr>
              <a:buNone/>
            </a:pPr>
            <a:r>
              <a:rPr dirty="0" lang="en-US"/>
              <a:t>2. Use </a:t>
            </a:r>
            <a:r>
              <a:rPr dirty="0" lang="en-US" err="1">
                <a:solidFill>
                  <a:srgbClr val="FF0000"/>
                </a:solidFill>
              </a:rPr>
              <a:t>chkconfig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 on </a:t>
            </a:r>
            <a:r>
              <a:rPr dirty="0" lang="en-US"/>
              <a:t>to put the Apache web server in your server’s </a:t>
            </a:r>
            <a:r>
              <a:rPr dirty="0" lang="en-US" err="1" smtClean="0"/>
              <a:t>runlevels</a:t>
            </a:r>
            <a:r>
              <a:rPr dirty="0" lang="en-US" smtClean="0"/>
              <a:t>.</a:t>
            </a:r>
          </a:p>
          <a:p>
            <a:pPr>
              <a:buNone/>
            </a:pPr>
            <a:r>
              <a:rPr dirty="0" lang="en-US" smtClean="0"/>
              <a:t>3 .Open </a:t>
            </a:r>
            <a:r>
              <a:rPr dirty="0" lang="en-US"/>
              <a:t>a root shell, and go to the directory </a:t>
            </a:r>
            <a:r>
              <a:rPr dirty="0" lang="en-US">
                <a:solidFill>
                  <a:srgbClr val="FF0000"/>
                </a:solidFill>
              </a:rPr>
              <a:t>/</a:t>
            </a:r>
            <a:r>
              <a:rPr dirty="0" lang="en-US" err="1">
                <a:solidFill>
                  <a:srgbClr val="FF0000"/>
                </a:solidFill>
              </a:rPr>
              <a:t>var</a:t>
            </a:r>
            <a:r>
              <a:rPr dirty="0" lang="en-US">
                <a:solidFill>
                  <a:srgbClr val="FF0000"/>
                </a:solidFill>
              </a:rPr>
              <a:t>/www/html</a:t>
            </a:r>
            <a:r>
              <a:rPr dirty="0" lang="en-US"/>
              <a:t>. In this directory, create </a:t>
            </a:r>
            <a:r>
              <a:rPr dirty="0" lang="en-US" smtClean="0"/>
              <a:t>a file with </a:t>
            </a:r>
            <a:r>
              <a:rPr dirty="0" lang="en-US"/>
              <a:t>the name </a:t>
            </a:r>
            <a:r>
              <a:rPr dirty="0" lang="en-US">
                <a:solidFill>
                  <a:srgbClr val="FF0000"/>
                </a:solidFill>
              </a:rPr>
              <a:t>index.html</a:t>
            </a:r>
            <a:r>
              <a:rPr dirty="0" lang="en-US"/>
              <a:t>. In this </a:t>
            </a:r>
            <a:r>
              <a:rPr dirty="0" lang="en-US" smtClean="0"/>
              <a:t>file</a:t>
            </a:r>
            <a:r>
              <a:rPr dirty="0" lang="en-US"/>
              <a:t>, put the content “ welcome to my </a:t>
            </a:r>
            <a:r>
              <a:rPr dirty="0" lang="en-US" smtClean="0"/>
              <a:t>website” and </a:t>
            </a:r>
            <a:r>
              <a:rPr dirty="0" lang="en-US"/>
              <a:t>then use service 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 start</a:t>
            </a:r>
            <a:r>
              <a:rPr dirty="0" lang="en-US"/>
              <a:t> to </a:t>
            </a:r>
            <a:r>
              <a:rPr dirty="0" lang="en-US" smtClean="0"/>
              <a:t>start </a:t>
            </a:r>
            <a:r>
              <a:rPr dirty="0" lang="en-US"/>
              <a:t>the Apache web server.</a:t>
            </a:r>
          </a:p>
          <a:p>
            <a:pPr>
              <a:buNone/>
            </a:pPr>
            <a:r>
              <a:rPr dirty="0" lang="en-US"/>
              <a:t>4. Still from the root shell, use </a:t>
            </a:r>
            <a:r>
              <a:rPr dirty="0" lang="en-US" err="1">
                <a:solidFill>
                  <a:srgbClr val="FF0000"/>
                </a:solidFill>
              </a:rPr>
              <a:t>elinks</a:t>
            </a:r>
            <a:r>
              <a:rPr dirty="0" lang="en-US">
                <a:solidFill>
                  <a:srgbClr val="FF0000"/>
                </a:solidFill>
              </a:rPr>
              <a:t> http://localhost </a:t>
            </a:r>
            <a:r>
              <a:rPr dirty="0" lang="en-US"/>
              <a:t>to access the website </a:t>
            </a:r>
            <a:r>
              <a:rPr dirty="0" lang="en-US" smtClean="0"/>
              <a:t>you just </a:t>
            </a:r>
            <a:r>
              <a:rPr dirty="0" lang="en-US"/>
              <a:t>created.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200" lang="en-US"/>
              <a:t>Understanding the Apache Configuration Files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</a:t>
            </a:r>
            <a:r>
              <a:rPr dirty="0" lang="en-US" smtClean="0"/>
              <a:t>configuration </a:t>
            </a:r>
            <a:r>
              <a:rPr dirty="0" lang="en-US"/>
              <a:t>of your Apache server is in the </a:t>
            </a:r>
            <a:r>
              <a:rPr dirty="0" lang="en-US">
                <a:solidFill>
                  <a:srgbClr val="FF0000"/>
                </a:solidFill>
              </a:rPr>
              <a:t>/etc/</a:t>
            </a:r>
            <a:r>
              <a:rPr dirty="0" lang="en-US" err="1">
                <a:solidFill>
                  <a:srgbClr val="FF0000"/>
                </a:solidFill>
              </a:rPr>
              <a:t>httpd</a:t>
            </a:r>
            <a:r>
              <a:rPr dirty="0" lang="en-US">
                <a:solidFill>
                  <a:srgbClr val="FF0000"/>
                </a:solidFill>
              </a:rPr>
              <a:t> </a:t>
            </a:r>
            <a:r>
              <a:rPr dirty="0" lang="en-US" smtClean="0"/>
              <a:t>directory.</a:t>
            </a:r>
          </a:p>
          <a:p>
            <a:r>
              <a:rPr dirty="0" lang="en-US"/>
              <a:t>In this directory, you’ll </a:t>
            </a:r>
            <a:r>
              <a:rPr dirty="0" lang="en-US" smtClean="0"/>
              <a:t>fi</a:t>
            </a:r>
            <a:r>
              <a:rPr dirty="0" lang="en-US"/>
              <a:t>n</a:t>
            </a:r>
            <a:r>
              <a:rPr dirty="0" lang="en-US" smtClean="0"/>
              <a:t>d </a:t>
            </a:r>
            <a:r>
              <a:rPr dirty="0" lang="en-US"/>
              <a:t>two subdirectories: </a:t>
            </a:r>
            <a:r>
              <a:rPr dirty="0" lang="en-US">
                <a:solidFill>
                  <a:srgbClr val="FF0000"/>
                </a:solidFill>
              </a:rPr>
              <a:t>conf</a:t>
            </a:r>
            <a:r>
              <a:rPr dirty="0" lang="en-US"/>
              <a:t> and </a:t>
            </a:r>
            <a:r>
              <a:rPr dirty="0" lang="en-US" err="1" smtClean="0">
                <a:solidFill>
                  <a:srgbClr val="FF0000"/>
                </a:solidFill>
              </a:rPr>
              <a:t>conf.d</a:t>
            </a:r>
            <a:endParaRPr dirty="0" lang="en-US" smtClean="0">
              <a:solidFill>
                <a:srgbClr val="FF0000"/>
              </a:solidFill>
            </a:endParaRPr>
          </a:p>
          <a:p>
            <a:r>
              <a:rPr dirty="0" lang="en-US" err="1">
                <a:solidFill>
                  <a:srgbClr val="FF0000"/>
                </a:solidFill>
              </a:rPr>
              <a:t>httpd.conf</a:t>
            </a:r>
            <a:r>
              <a:rPr dirty="0" lang="en-US"/>
              <a:t> </a:t>
            </a:r>
            <a:r>
              <a:rPr dirty="0" lang="en-US" smtClean="0"/>
              <a:t>file </a:t>
            </a:r>
            <a:r>
              <a:rPr dirty="0" lang="en-US"/>
              <a:t>is designed to contain the entire Apache </a:t>
            </a:r>
            <a:r>
              <a:rPr dirty="0" lang="en-US" smtClean="0"/>
              <a:t>configuration.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lang="en-US"/>
              <a:t>Example </a:t>
            </a:r>
            <a:r>
              <a:rPr dirty="0" lang="en-US" err="1"/>
              <a:t>httpd.conf</a:t>
            </a:r>
            <a:r>
              <a:rPr dirty="0" lang="en-US"/>
              <a:t> file</a:t>
            </a:r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>
            <a:lum bright="-25000" contrast="16000"/>
          </a:blip>
          <a:srcRect/>
          <a:stretch>
            <a:fillRect/>
          </a:stretch>
        </p:blipFill>
        <p:spPr bwMode="auto">
          <a:xfrm>
            <a:off x="1219200" y="742950"/>
            <a:ext cx="2895600" cy="4400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Generic Parameters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>
            <a:normAutofit/>
          </a:bodyPr>
          <a:p>
            <a:r>
              <a:rPr dirty="0" lang="en-US" err="1" smtClean="0">
                <a:solidFill>
                  <a:srgbClr val="FF0000"/>
                </a:solidFill>
              </a:rPr>
              <a:t>ServerRoot</a:t>
            </a:r>
            <a:r>
              <a:rPr dirty="0" lang="en-US" smtClean="0"/>
              <a:t> is important directive. </a:t>
            </a:r>
            <a:r>
              <a:rPr dirty="0" lang="en-US"/>
              <a:t>This </a:t>
            </a:r>
            <a:r>
              <a:rPr dirty="0" lang="en-US" smtClean="0"/>
              <a:t>defines </a:t>
            </a:r>
            <a:r>
              <a:rPr dirty="0" lang="en-US"/>
              <a:t>the root of the </a:t>
            </a:r>
            <a:r>
              <a:rPr dirty="0" lang="en-US" smtClean="0"/>
              <a:t>configuration directory.</a:t>
            </a:r>
            <a:r>
              <a:rPr dirty="0" lang="en-US"/>
              <a:t> by default the server root is set to</a:t>
            </a:r>
            <a:r>
              <a:rPr dirty="0" lang="en-US">
                <a:solidFill>
                  <a:srgbClr val="FF0000"/>
                </a:solidFill>
              </a:rPr>
              <a:t> /</a:t>
            </a:r>
            <a:r>
              <a:rPr dirty="0" lang="en-US" smtClean="0">
                <a:solidFill>
                  <a:srgbClr val="FF0000"/>
                </a:solidFill>
              </a:rPr>
              <a:t>etc/</a:t>
            </a:r>
            <a:r>
              <a:rPr dirty="0" lang="en-US" err="1" smtClean="0">
                <a:solidFill>
                  <a:srgbClr val="FF0000"/>
                </a:solidFill>
              </a:rPr>
              <a:t>httpd</a:t>
            </a:r>
            <a:r>
              <a:rPr dirty="0" lang="en-US" smtClean="0">
                <a:solidFill>
                  <a:srgbClr val="FF0000"/>
                </a:solidFill>
              </a:rPr>
              <a:t>.</a:t>
            </a:r>
          </a:p>
          <a:p>
            <a:r>
              <a:rPr dirty="0" lang="en-US" err="1" smtClean="0"/>
              <a:t>PidFile</a:t>
            </a:r>
            <a:r>
              <a:rPr dirty="0" lang="en-US" smtClean="0"/>
              <a:t> (a file that contains the PID of the </a:t>
            </a:r>
            <a:r>
              <a:rPr dirty="0" lang="en-US" err="1" smtClean="0"/>
              <a:t>httpd</a:t>
            </a:r>
            <a:r>
              <a:rPr dirty="0" lang="en-US" smtClean="0"/>
              <a:t> process)is located in  </a:t>
            </a:r>
            <a:r>
              <a:rPr dirty="0" lang="en-US" smtClean="0">
                <a:solidFill>
                  <a:srgbClr val="FF0000"/>
                </a:solidFill>
              </a:rPr>
              <a:t>/etc/</a:t>
            </a:r>
            <a:r>
              <a:rPr dirty="0" lang="en-US" err="1" smtClean="0">
                <a:solidFill>
                  <a:srgbClr val="FF0000"/>
                </a:solidFill>
              </a:rPr>
              <a:t>httpd</a:t>
            </a:r>
            <a:r>
              <a:rPr dirty="0" lang="en-US" smtClean="0">
                <a:solidFill>
                  <a:srgbClr val="FF0000"/>
                </a:solidFill>
              </a:rPr>
              <a:t>/run/httpd.pid.</a:t>
            </a:r>
          </a:p>
          <a:p>
            <a:r>
              <a:rPr dirty="0" lang="en-US" err="1" smtClean="0"/>
              <a:t>Httpd</a:t>
            </a:r>
            <a:r>
              <a:rPr dirty="0" lang="en-US" smtClean="0"/>
              <a:t> listen </a:t>
            </a:r>
            <a:r>
              <a:rPr dirty="0" lang="en-US"/>
              <a:t>at port 80</a:t>
            </a:r>
            <a:r>
              <a:rPr dirty="0" lang="en-US" smtClean="0"/>
              <a:t>.</a:t>
            </a:r>
          </a:p>
          <a:p>
            <a:r>
              <a:rPr dirty="0" lang="en-US">
                <a:solidFill>
                  <a:srgbClr val="FF0000"/>
                </a:solidFill>
              </a:rPr>
              <a:t>User and Group</a:t>
            </a:r>
            <a:r>
              <a:rPr dirty="0" lang="en-US"/>
              <a:t>, which specify the user and group that should be used to </a:t>
            </a:r>
            <a:r>
              <a:rPr dirty="0" lang="en-US" smtClean="0"/>
              <a:t>run the </a:t>
            </a:r>
            <a:r>
              <a:rPr dirty="0" lang="en-US"/>
              <a:t>Apache server</a:t>
            </a:r>
            <a:r>
              <a:rPr dirty="0" lang="en-US" smtClean="0"/>
              <a:t>.</a:t>
            </a:r>
            <a:r>
              <a:rPr dirty="0" lang="en-US"/>
              <a:t> By default, both are set to </a:t>
            </a:r>
            <a:r>
              <a:rPr dirty="0" lang="en-US" smtClean="0">
                <a:solidFill>
                  <a:srgbClr val="FF0000"/>
                </a:solidFill>
              </a:rPr>
              <a:t>apache.</a:t>
            </a:r>
          </a:p>
          <a:p>
            <a:r>
              <a:rPr dirty="0" lang="en-US" smtClean="0"/>
              <a:t>Another </a:t>
            </a:r>
            <a:r>
              <a:rPr dirty="0" lang="en-US"/>
              <a:t>directive is the </a:t>
            </a:r>
            <a:r>
              <a:rPr dirty="0" lang="en-US" err="1">
                <a:solidFill>
                  <a:srgbClr val="FF0000"/>
                </a:solidFill>
              </a:rPr>
              <a:t>DocumentRoot</a:t>
            </a:r>
            <a:r>
              <a:rPr dirty="0" lang="en-US"/>
              <a:t> </a:t>
            </a:r>
            <a:r>
              <a:rPr dirty="0" lang="en-US" smtClean="0"/>
              <a:t>-Documents </a:t>
            </a:r>
            <a:r>
              <a:rPr dirty="0" lang="en-US"/>
              <a:t>that are stored in the </a:t>
            </a:r>
            <a:r>
              <a:rPr dirty="0" lang="en-US" err="1"/>
              <a:t>DocumentRoot</a:t>
            </a:r>
            <a:r>
              <a:rPr dirty="0" lang="en-US"/>
              <a:t> are served by default.</a:t>
            </a:r>
            <a:endParaRPr dirty="0" lang="en-US" smtClean="0">
              <a:solidFill>
                <a:srgbClr val="FF0000"/>
              </a:solidFill>
            </a:endParaRPr>
          </a:p>
          <a:p>
            <a:endParaRPr dirty="0" lang="en-US" smtClean="0"/>
          </a:p>
          <a:p>
            <a:endParaRPr dirty="0" lang="en-US" smtClean="0">
              <a:solidFill>
                <a:srgbClr val="FF0000"/>
              </a:solidFill>
            </a:endParaRP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sz="3600" lang="en-US"/>
              <a:t>Apache Mode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itchFamily="2" charset="2"/>
              <a:buChar char="q"/>
            </a:pPr>
            <a:r>
              <a:rPr dirty="0" lang="en-US"/>
              <a:t> </a:t>
            </a:r>
            <a:r>
              <a:rPr dirty="0" lang="en-US" err="1" smtClean="0">
                <a:solidFill>
                  <a:srgbClr val="FF0000"/>
                </a:solidFill>
              </a:rPr>
              <a:t>prefork</a:t>
            </a:r>
            <a:r>
              <a:rPr dirty="0" lang="en-US" smtClean="0"/>
              <a:t> mode </a:t>
            </a:r>
          </a:p>
          <a:p>
            <a:r>
              <a:rPr dirty="0" lang="en-US"/>
              <a:t>In this mode, a master </a:t>
            </a:r>
            <a:r>
              <a:rPr dirty="0" lang="en-US" err="1" smtClean="0"/>
              <a:t>httpd</a:t>
            </a:r>
            <a:r>
              <a:rPr dirty="0" lang="en-US" smtClean="0"/>
              <a:t> </a:t>
            </a:r>
            <a:r>
              <a:rPr dirty="0" lang="en-US"/>
              <a:t>process is </a:t>
            </a:r>
            <a:r>
              <a:rPr dirty="0" lang="en-US" err="1" smtClean="0"/>
              <a:t>started,and</a:t>
            </a:r>
            <a:r>
              <a:rPr dirty="0" lang="en-US" smtClean="0"/>
              <a:t> </a:t>
            </a:r>
            <a:r>
              <a:rPr dirty="0" lang="en-US"/>
              <a:t>this master process will </a:t>
            </a:r>
            <a:r>
              <a:rPr dirty="0" lang="en-US" smtClean="0"/>
              <a:t>start </a:t>
            </a:r>
            <a:r>
              <a:rPr dirty="0" lang="en-US"/>
              <a:t>different </a:t>
            </a:r>
            <a:r>
              <a:rPr dirty="0" lang="en-US" err="1" smtClean="0"/>
              <a:t>httpd</a:t>
            </a:r>
            <a:r>
              <a:rPr dirty="0" lang="en-US" smtClean="0"/>
              <a:t> </a:t>
            </a:r>
            <a:r>
              <a:rPr dirty="0" lang="en-US"/>
              <a:t>servers</a:t>
            </a:r>
            <a:r>
              <a:rPr dirty="0" lang="en-US" smtClean="0"/>
              <a:t> .</a:t>
            </a:r>
            <a:r>
              <a:rPr dirty="0" lang="en-US"/>
              <a:t> </a:t>
            </a:r>
            <a:r>
              <a:rPr dirty="0" lang="en-US" err="1"/>
              <a:t>prefork</a:t>
            </a:r>
            <a:r>
              <a:rPr dirty="0" lang="en-US"/>
              <a:t> mode is </a:t>
            </a:r>
            <a:r>
              <a:rPr dirty="0" lang="en-US" smtClean="0"/>
              <a:t>used as </a:t>
            </a:r>
            <a:r>
              <a:rPr dirty="0" lang="en-US"/>
              <a:t>default.</a:t>
            </a:r>
            <a:endParaRPr dirty="0" lang="en-US" smtClean="0"/>
          </a:p>
          <a:p>
            <a:pPr>
              <a:buFont typeface="Wingdings" pitchFamily="2" charset="2"/>
              <a:buChar char="q"/>
            </a:pPr>
            <a:r>
              <a:rPr dirty="0" lang="en-US" smtClean="0"/>
              <a:t> </a:t>
            </a:r>
            <a:r>
              <a:rPr dirty="0" lang="en-US" smtClean="0">
                <a:solidFill>
                  <a:srgbClr val="FF0000"/>
                </a:solidFill>
              </a:rPr>
              <a:t>worker</a:t>
            </a:r>
            <a:r>
              <a:rPr dirty="0" lang="en-US" smtClean="0"/>
              <a:t> mode</a:t>
            </a:r>
          </a:p>
          <a:p>
            <a:r>
              <a:rPr dirty="0" lang="en-US"/>
              <a:t>one </a:t>
            </a:r>
            <a:r>
              <a:rPr dirty="0" lang="en-US" err="1" smtClean="0"/>
              <a:t>httpd</a:t>
            </a:r>
            <a:r>
              <a:rPr dirty="0" lang="en-US" smtClean="0"/>
              <a:t> </a:t>
            </a:r>
            <a:r>
              <a:rPr dirty="0" lang="en-US"/>
              <a:t>process is active, and it uses different </a:t>
            </a:r>
            <a:r>
              <a:rPr dirty="0" lang="en-US" smtClean="0"/>
              <a:t>threads to </a:t>
            </a:r>
            <a:r>
              <a:rPr dirty="0" lang="en-US"/>
              <a:t>serve client requests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8686800" cy="85725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p>
            <a:r>
              <a:rPr dirty="0" lang="en-US" smtClean="0"/>
              <a:t>Performance parameters of both nodes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err="1" smtClean="0">
                <a:solidFill>
                  <a:srgbClr val="FF0000"/>
                </a:solidFill>
              </a:rPr>
              <a:t>StartServers</a:t>
            </a:r>
            <a:r>
              <a:rPr dirty="0" lang="en-US" smtClean="0"/>
              <a:t>- </a:t>
            </a:r>
            <a:r>
              <a:rPr dirty="0" lang="en-US"/>
              <a:t>This is the number of server processes </a:t>
            </a:r>
            <a:r>
              <a:rPr dirty="0" lang="en-US" err="1"/>
              <a:t>httpd</a:t>
            </a:r>
            <a:r>
              <a:rPr dirty="0" lang="en-US"/>
              <a:t> should always start</a:t>
            </a:r>
            <a:r>
              <a:rPr dirty="0" lang="en-US" smtClean="0"/>
              <a:t>.</a:t>
            </a:r>
          </a:p>
          <a:p>
            <a:r>
              <a:rPr dirty="0" lang="en-US" err="1" smtClean="0">
                <a:solidFill>
                  <a:srgbClr val="FF0000"/>
                </a:solidFill>
              </a:rPr>
              <a:t>MinSpareServers</a:t>
            </a:r>
            <a:r>
              <a:rPr dirty="0" lang="en-US"/>
              <a:t>-</a:t>
            </a:r>
            <a:r>
              <a:rPr dirty="0" lang="en-US" smtClean="0"/>
              <a:t> </a:t>
            </a:r>
            <a:r>
              <a:rPr dirty="0" lang="en-US"/>
              <a:t>This is the minimum amount of spare server processes that are </a:t>
            </a:r>
            <a:r>
              <a:rPr dirty="0" lang="en-US" smtClean="0"/>
              <a:t>kept.</a:t>
            </a:r>
          </a:p>
          <a:p>
            <a:r>
              <a:rPr dirty="0" lang="en-US" err="1" smtClean="0">
                <a:solidFill>
                  <a:srgbClr val="FF0000"/>
                </a:solidFill>
              </a:rPr>
              <a:t>MinSpareThreads</a:t>
            </a:r>
            <a:r>
              <a:rPr dirty="0" lang="en-US" smtClean="0"/>
              <a:t>- </a:t>
            </a:r>
            <a:r>
              <a:rPr dirty="0" lang="en-US"/>
              <a:t>In worker mode, this is the minimum amount of spare threads </a:t>
            </a:r>
            <a:r>
              <a:rPr dirty="0" lang="en-US" smtClean="0"/>
              <a:t>that </a:t>
            </a:r>
            <a:r>
              <a:rPr dirty="0" lang="en-US" err="1" smtClean="0"/>
              <a:t>httpd</a:t>
            </a:r>
            <a:r>
              <a:rPr dirty="0" lang="en-US" smtClean="0"/>
              <a:t> </a:t>
            </a:r>
            <a:r>
              <a:rPr dirty="0" lang="en-US"/>
              <a:t>should keep</a:t>
            </a:r>
            <a:r>
              <a:rPr dirty="0" lang="en-US" smtClean="0"/>
              <a:t>.</a:t>
            </a:r>
          </a:p>
          <a:p>
            <a:r>
              <a:rPr dirty="0" lang="en-US" err="1">
                <a:solidFill>
                  <a:srgbClr val="FF0000"/>
                </a:solidFill>
              </a:rPr>
              <a:t>MaxSpareServers</a:t>
            </a:r>
            <a:r>
              <a:rPr dirty="0" lang="en-US"/>
              <a:t> and </a:t>
            </a:r>
            <a:r>
              <a:rPr dirty="0" lang="en-US" err="1" smtClean="0">
                <a:solidFill>
                  <a:srgbClr val="FF0000"/>
                </a:solidFill>
              </a:rPr>
              <a:t>MaxSpareThreads</a:t>
            </a:r>
            <a:r>
              <a:rPr dirty="0" lang="en-US" smtClean="0"/>
              <a:t>- </a:t>
            </a:r>
            <a:r>
              <a:rPr dirty="0" lang="en-US"/>
              <a:t>This is the maximum amount of spare servers </a:t>
            </a:r>
            <a:r>
              <a:rPr dirty="0" lang="en-US" smtClean="0"/>
              <a:t>or threads </a:t>
            </a:r>
            <a:r>
              <a:rPr dirty="0" lang="en-US"/>
              <a:t>that </a:t>
            </a:r>
            <a:r>
              <a:rPr dirty="0" lang="en-US" err="1"/>
              <a:t>httpd</a:t>
            </a:r>
            <a:r>
              <a:rPr dirty="0" lang="en-US"/>
              <a:t> should keep</a:t>
            </a:r>
            <a:r>
              <a:rPr dirty="0" lang="en-US" smtClean="0"/>
              <a:t>.</a:t>
            </a:r>
          </a:p>
          <a:p>
            <a:r>
              <a:rPr dirty="0" lang="en-US" err="1" smtClean="0">
                <a:solidFill>
                  <a:srgbClr val="FF0000"/>
                </a:solidFill>
              </a:rPr>
              <a:t>ServerLimit</a:t>
            </a:r>
            <a:r>
              <a:rPr dirty="0" lang="en-US" smtClean="0"/>
              <a:t>- </a:t>
            </a:r>
            <a:r>
              <a:rPr dirty="0" lang="en-US"/>
              <a:t>This is the total amount of server processes that can be started as a </a:t>
            </a:r>
            <a:r>
              <a:rPr dirty="0" lang="en-US" smtClean="0"/>
              <a:t>maximum</a:t>
            </a:r>
          </a:p>
          <a:p>
            <a:r>
              <a:rPr dirty="0" lang="en-US" err="1" smtClean="0">
                <a:solidFill>
                  <a:srgbClr val="FF0000"/>
                </a:solidFill>
              </a:rPr>
              <a:t>MaxClients</a:t>
            </a:r>
            <a:r>
              <a:rPr dirty="0" lang="en-US" smtClean="0"/>
              <a:t>- </a:t>
            </a:r>
            <a:r>
              <a:rPr dirty="0" lang="en-US"/>
              <a:t>This is the maximum number of clients that can be </a:t>
            </a:r>
            <a:r>
              <a:rPr dirty="0" lang="en-US" smtClean="0"/>
              <a:t>connected</a:t>
            </a:r>
          </a:p>
          <a:p>
            <a:r>
              <a:rPr dirty="0" lang="en-US" err="1" smtClean="0">
                <a:solidFill>
                  <a:srgbClr val="FF0000"/>
                </a:solidFill>
              </a:rPr>
              <a:t>MaxRequestPerChild</a:t>
            </a:r>
            <a:r>
              <a:rPr dirty="0" lang="en-US" smtClean="0"/>
              <a:t>- </a:t>
            </a:r>
            <a:r>
              <a:rPr dirty="0" lang="en-US"/>
              <a:t>This is the number of requests that can be opened by a server </a:t>
            </a:r>
            <a:r>
              <a:rPr dirty="0" lang="en-US" err="1" smtClean="0"/>
              <a:t>process.In</a:t>
            </a:r>
            <a:r>
              <a:rPr dirty="0" lang="en-US" smtClean="0"/>
              <a:t> </a:t>
            </a:r>
            <a:r>
              <a:rPr dirty="0" lang="en-US" err="1"/>
              <a:t>prefork</a:t>
            </a:r>
            <a:r>
              <a:rPr dirty="0" lang="en-US"/>
              <a:t> mode, the maximum is capped at 4,000</a:t>
            </a:r>
            <a:endParaRPr dirty="0" lang="en-US" smtClean="0"/>
          </a:p>
          <a:p>
            <a:endParaRPr dirty="0" lang="en-US" smtClean="0"/>
          </a:p>
          <a:p>
            <a:endParaRPr dirty="0" lang="en-US"/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Configuring Apache</dc:title>
  <dc:creator>Benson</dc:creator>
  <cp:lastModifiedBy>Benson</cp:lastModifiedBy>
  <dcterms:created xsi:type="dcterms:W3CDTF">2018-08-15T00:22:34Z</dcterms:created>
  <dcterms:modified xsi:type="dcterms:W3CDTF">2023-10-11T00:46:03Z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e5c0ae4de7c643fcb826e9d5fc708395</vt:lpwstr>
  </property>
</Properties>
</file>