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0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4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8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CBBD-E59D-4FC0-AB05-DB0CBEFF51F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D77E-4FBF-4BB6-9B27-BB7199C532B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www.sander.fr/" TargetMode="Externa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>Configuring </a:t>
            </a:r>
            <a:r>
              <a:rPr b="1" dirty="0" lang="en-US"/>
              <a:t>DNS and</a:t>
            </a:r>
            <a:br>
              <a:rPr b="1" dirty="0" lang="en-US"/>
            </a:br>
            <a:r>
              <a:rPr b="1" dirty="0" lang="en-US"/>
              <a:t>DHCP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DNS Zone Types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Most DNS servers are </a:t>
            </a:r>
            <a:r>
              <a:rPr dirty="0" lang="en-US" smtClean="0"/>
              <a:t>configured </a:t>
            </a:r>
            <a:r>
              <a:rPr dirty="0" lang="en-US"/>
              <a:t>to service at least two zone types. </a:t>
            </a:r>
            <a:endParaRPr dirty="0" lang="en-US" smtClean="0"/>
          </a:p>
          <a:p>
            <a:r>
              <a:rPr dirty="0" lang="en-US" smtClean="0"/>
              <a:t>First </a:t>
            </a:r>
            <a:r>
              <a:rPr dirty="0" lang="en-US"/>
              <a:t>there is the </a:t>
            </a:r>
            <a:r>
              <a:rPr dirty="0" lang="en-US" smtClean="0"/>
              <a:t>regular zone </a:t>
            </a:r>
            <a:r>
              <a:rPr dirty="0" lang="en-US"/>
              <a:t>type that is used to </a:t>
            </a:r>
            <a:r>
              <a:rPr dirty="0" lang="en-US" smtClean="0"/>
              <a:t>find </a:t>
            </a:r>
            <a:r>
              <a:rPr dirty="0" lang="en-US"/>
              <a:t>an IP address for a </a:t>
            </a:r>
            <a:r>
              <a:rPr dirty="0" lang="en-US" smtClean="0"/>
              <a:t>hostname</a:t>
            </a:r>
          </a:p>
          <a:p>
            <a:r>
              <a:rPr dirty="0" lang="en-US" smtClean="0"/>
              <a:t>To </a:t>
            </a:r>
            <a:r>
              <a:rPr dirty="0" lang="en-US" smtClean="0"/>
              <a:t>find </a:t>
            </a:r>
            <a:r>
              <a:rPr dirty="0" lang="en-US"/>
              <a:t>the name for a </a:t>
            </a:r>
            <a:r>
              <a:rPr dirty="0" lang="en-US" smtClean="0"/>
              <a:t>specific </a:t>
            </a:r>
            <a:r>
              <a:rPr dirty="0" lang="en-US"/>
              <a:t>IP </a:t>
            </a:r>
            <a:r>
              <a:rPr dirty="0" lang="en-US" err="1" smtClean="0"/>
              <a:t>address.This</a:t>
            </a:r>
            <a:r>
              <a:rPr dirty="0" lang="en-US" smtClean="0"/>
              <a:t> </a:t>
            </a:r>
            <a:r>
              <a:rPr dirty="0" lang="en-US"/>
              <a:t>type of request is handled by </a:t>
            </a:r>
            <a:r>
              <a:rPr dirty="0" lang="en-US" smtClean="0"/>
              <a:t>the  </a:t>
            </a:r>
            <a:r>
              <a:rPr dirty="0" lang="en-US">
                <a:solidFill>
                  <a:srgbClr val="FF0000"/>
                </a:solidFill>
              </a:rPr>
              <a:t>in-</a:t>
            </a:r>
            <a:r>
              <a:rPr dirty="0" lang="en-US" err="1">
                <a:solidFill>
                  <a:srgbClr val="FF0000"/>
                </a:solidFill>
              </a:rPr>
              <a:t>addr.arpa</a:t>
            </a:r>
            <a:r>
              <a:rPr dirty="0" lang="en-US"/>
              <a:t> zones</a:t>
            </a:r>
            <a:r>
              <a:rPr dirty="0" lang="en-US" smtClean="0"/>
              <a:t>.</a:t>
            </a:r>
            <a:r>
              <a:rPr dirty="0" lang="en-US" smtClean="0"/>
              <a:t> </a:t>
            </a:r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 smtClean="0"/>
              <a:t>name of the in-</a:t>
            </a:r>
            <a:r>
              <a:rPr dirty="0" lang="en-US" err="1" smtClean="0"/>
              <a:t>addr</a:t>
            </a:r>
            <a:endParaRPr dirty="0" lang="en-US" smtClean="0"/>
          </a:p>
          <a:p>
            <a:r>
              <a:rPr dirty="0" lang="en-US" smtClean="0"/>
              <a:t>.</a:t>
            </a:r>
            <a:r>
              <a:rPr dirty="0" lang="en-US" err="1" smtClean="0"/>
              <a:t>arpa</a:t>
            </a:r>
            <a:r>
              <a:rPr dirty="0" lang="en-US" smtClean="0"/>
              <a:t> zone is the reversed network part of the IP address followed by in-</a:t>
            </a:r>
            <a:r>
              <a:rPr dirty="0" lang="en-US" err="1" smtClean="0"/>
              <a:t>addr.arpa</a:t>
            </a:r>
            <a:r>
              <a:rPr dirty="0" lang="en-US" smtClean="0"/>
              <a:t>. </a:t>
            </a:r>
            <a:r>
              <a:rPr dirty="0" lang="en-US" smtClean="0"/>
              <a:t>For example</a:t>
            </a:r>
            <a:r>
              <a:rPr dirty="0" lang="en-US" smtClean="0"/>
              <a:t>, if the IP address is 193.173.10.87, the in-</a:t>
            </a:r>
            <a:r>
              <a:rPr dirty="0" lang="en-US" err="1" smtClean="0"/>
              <a:t>addr.arpa</a:t>
            </a:r>
            <a:r>
              <a:rPr dirty="0" lang="en-US" smtClean="0"/>
              <a:t> zone would </a:t>
            </a:r>
            <a:r>
              <a:rPr lang="en-US" smtClean="0"/>
              <a:t>be </a:t>
            </a:r>
            <a:r>
              <a:rPr lang="en-US" smtClean="0"/>
              <a:t>87.10.173.in-addr.arpa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Setting Up a DNS Server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The Berkeley Internet Name Domain (BIND) service is used to offer DNS services on </a:t>
            </a:r>
            <a:r>
              <a:rPr dirty="0" lang="en-US" smtClean="0"/>
              <a:t>Red Hat </a:t>
            </a:r>
            <a:r>
              <a:rPr dirty="0" lang="en-US"/>
              <a:t>Enterprise Linux</a:t>
            </a:r>
            <a:r>
              <a:rPr dirty="0" lang="en-US" smtClean="0"/>
              <a:t>.</a:t>
            </a:r>
          </a:p>
          <a:p>
            <a:r>
              <a:rPr dirty="0" lang="en-US"/>
              <a:t>If you run a BIND service on your server, it will do the recursion on behalf </a:t>
            </a:r>
            <a:r>
              <a:rPr dirty="0" lang="en-US" smtClean="0"/>
              <a:t>of all clients.</a:t>
            </a:r>
          </a:p>
          <a:p>
            <a:r>
              <a:rPr dirty="0" lang="en-US"/>
              <a:t>You just need to install the </a:t>
            </a:r>
            <a:r>
              <a:rPr dirty="0" lang="en-US" smtClean="0"/>
              <a:t>BIND service </a:t>
            </a:r>
            <a:r>
              <a:rPr dirty="0" lang="en-US"/>
              <a:t>and make sure that it allows incoming </a:t>
            </a:r>
            <a:r>
              <a:rPr dirty="0" lang="en-US" smtClean="0"/>
              <a:t>traffic</a:t>
            </a:r>
            <a:r>
              <a:rPr dirty="0" lang="en-US"/>
              <a:t>. </a:t>
            </a:r>
            <a:endParaRPr dirty="0" lang="en-US" smtClean="0"/>
          </a:p>
          <a:p>
            <a:r>
              <a:rPr dirty="0" lang="en-US" smtClean="0"/>
              <a:t>For </a:t>
            </a:r>
            <a:r>
              <a:rPr dirty="0" lang="en-US"/>
              <a:t>cache-only name servers, it </a:t>
            </a:r>
            <a:r>
              <a:rPr dirty="0" lang="en-US" smtClean="0"/>
              <a:t>also makes </a:t>
            </a:r>
            <a:r>
              <a:rPr dirty="0" lang="en-US"/>
              <a:t>sense to </a:t>
            </a:r>
            <a:r>
              <a:rPr dirty="0" lang="en-US" smtClean="0"/>
              <a:t>configure </a:t>
            </a:r>
            <a:r>
              <a:rPr dirty="0" lang="en-US"/>
              <a:t>a </a:t>
            </a:r>
            <a:r>
              <a:rPr dirty="0" lang="en-US" smtClean="0"/>
              <a:t>forwarder.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/>
          </a:bodyPr>
          <a:p>
            <a:r>
              <a:rPr b="1" dirty="0" lang="en-US"/>
              <a:t>Setting Up a Cache-Only Name Server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 smtClean="0"/>
              <a:t>1.Open </a:t>
            </a:r>
            <a:r>
              <a:rPr dirty="0" lang="en-US"/>
              <a:t>a terminal, log in as root, and run </a:t>
            </a:r>
            <a:endParaRPr dirty="0" lang="en-US" smtClean="0"/>
          </a:p>
          <a:p>
            <a:pPr indent="0" marL="0">
              <a:buNone/>
            </a:pPr>
            <a:r>
              <a:rPr dirty="0" lang="en-US" smtClean="0">
                <a:solidFill>
                  <a:srgbClr val="FF0000"/>
                </a:solidFill>
              </a:rPr>
              <a:t>yum </a:t>
            </a:r>
            <a:r>
              <a:rPr dirty="0" lang="en-US">
                <a:solidFill>
                  <a:srgbClr val="FF0000"/>
                </a:solidFill>
              </a:rPr>
              <a:t>-y install bind-</a:t>
            </a:r>
            <a:r>
              <a:rPr dirty="0" lang="en-US" err="1">
                <a:solidFill>
                  <a:srgbClr val="FF0000"/>
                </a:solidFill>
              </a:rPr>
              <a:t>chroot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/>
              <a:t>on the </a:t>
            </a:r>
            <a:r>
              <a:rPr dirty="0" lang="en-US" smtClean="0"/>
              <a:t>host computer </a:t>
            </a:r>
            <a:r>
              <a:rPr dirty="0" lang="en-US"/>
              <a:t>to install the bind package.</a:t>
            </a:r>
          </a:p>
          <a:p>
            <a:pPr indent="0" marL="0">
              <a:buNone/>
            </a:pPr>
            <a:r>
              <a:rPr b="1" dirty="0" lang="en-US"/>
              <a:t>2. </a:t>
            </a:r>
            <a:r>
              <a:rPr dirty="0" lang="en-US"/>
              <a:t>With an editor, open the </a:t>
            </a:r>
            <a:r>
              <a:rPr dirty="0" lang="en-US" smtClean="0"/>
              <a:t>configuration file 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 smtClean="0">
                <a:solidFill>
                  <a:srgbClr val="FF0000"/>
                </a:solidFill>
              </a:rPr>
              <a:t>etc</a:t>
            </a:r>
            <a:r>
              <a:rPr dirty="0" lang="en-US" smtClean="0">
                <a:solidFill>
                  <a:srgbClr val="FF0000"/>
                </a:solidFill>
              </a:rPr>
              <a:t>/</a:t>
            </a:r>
            <a:r>
              <a:rPr dirty="0" lang="en-US" err="1" smtClean="0">
                <a:solidFill>
                  <a:srgbClr val="FF0000"/>
                </a:solidFill>
              </a:rPr>
              <a:t>named.conf</a:t>
            </a:r>
            <a:endParaRPr dirty="0" lang="en-US" smtClean="0">
              <a:solidFill>
                <a:srgbClr val="FF0000"/>
              </a:solidFill>
            </a:endParaRPr>
          </a:p>
          <a:p>
            <a:pPr indent="0" marL="0">
              <a:buNone/>
            </a:pP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34474" y="209550"/>
            <a:ext cx="8253663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" y="342900"/>
            <a:ext cx="8153400" cy="42862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Setting Up a Primary Name Server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To set up a primary name server, </a:t>
            </a:r>
            <a:r>
              <a:rPr dirty="0" lang="en-US" smtClean="0"/>
              <a:t>we </a:t>
            </a:r>
            <a:r>
              <a:rPr dirty="0" lang="en-US"/>
              <a:t>need to </a:t>
            </a:r>
            <a:r>
              <a:rPr dirty="0" lang="en-US" smtClean="0"/>
              <a:t>define </a:t>
            </a:r>
            <a:r>
              <a:rPr dirty="0" lang="en-US"/>
              <a:t>a </a:t>
            </a:r>
            <a:r>
              <a:rPr dirty="0" lang="en-US" smtClean="0"/>
              <a:t>zone</a:t>
            </a:r>
          </a:p>
          <a:p>
            <a:r>
              <a:rPr dirty="0" lang="en-US"/>
              <a:t>First </a:t>
            </a:r>
            <a:r>
              <a:rPr dirty="0" lang="en-US" smtClean="0"/>
              <a:t> </a:t>
            </a:r>
            <a:r>
              <a:rPr dirty="0" lang="en-US"/>
              <a:t>tell the DNS server which zones it has to </a:t>
            </a:r>
            <a:r>
              <a:rPr dirty="0" lang="en-US" smtClean="0"/>
              <a:t>service.</a:t>
            </a:r>
          </a:p>
          <a:p>
            <a:r>
              <a:rPr dirty="0" lang="it-IT"/>
              <a:t>create a </a:t>
            </a:r>
            <a:r>
              <a:rPr dirty="0" lang="it-IT" smtClean="0"/>
              <a:t>configuration file </a:t>
            </a:r>
            <a:r>
              <a:rPr dirty="0" lang="it-IT"/>
              <a:t>for the zone in </a:t>
            </a:r>
            <a:r>
              <a:rPr dirty="0" lang="it-IT" smtClean="0"/>
              <a:t>question</a:t>
            </a:r>
          </a:p>
          <a:p>
            <a:r>
              <a:rPr dirty="0" lang="en-US"/>
              <a:t>To tell the DNS server which zones it has to service, you need to include a few lines in</a:t>
            </a:r>
          </a:p>
          <a:p>
            <a:pPr indent="0" marL="0">
              <a:buNone/>
            </a:pP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etc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named.conf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p>
            <a:r>
              <a:rPr dirty="0" lang="en-US"/>
              <a:t>[</a:t>
            </a:r>
            <a:r>
              <a:rPr dirty="0" lang="en-US" err="1"/>
              <a:t>root@rhev</a:t>
            </a:r>
            <a:r>
              <a:rPr dirty="0" lang="en-US"/>
              <a:t> ~]# cat /</a:t>
            </a:r>
            <a:r>
              <a:rPr dirty="0" lang="en-US" err="1"/>
              <a:t>etc</a:t>
            </a:r>
            <a:r>
              <a:rPr dirty="0" lang="en-US"/>
              <a:t>/</a:t>
            </a:r>
            <a:r>
              <a:rPr dirty="0" lang="en-US" err="1"/>
              <a:t>named.conf</a:t>
            </a:r>
            <a:endParaRPr dirty="0" lang="en-US"/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742950"/>
            <a:ext cx="6781800" cy="4191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47800" y="284303"/>
            <a:ext cx="6096000" cy="468774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To </a:t>
            </a:r>
            <a:r>
              <a:rPr dirty="0" lang="en-US" smtClean="0"/>
              <a:t>tell the </a:t>
            </a:r>
            <a:r>
              <a:rPr dirty="0" lang="en-US"/>
              <a:t>DNS server that it also has to service another zone, add the following few lines:</a:t>
            </a:r>
          </a:p>
          <a:p>
            <a:pPr indent="0" marL="0">
              <a:buNone/>
            </a:pPr>
            <a:r>
              <a:rPr dirty="0" lang="en-US"/>
              <a:t>zone "example.com" IN {</a:t>
            </a:r>
          </a:p>
          <a:p>
            <a:pPr indent="0" marL="0">
              <a:buNone/>
            </a:pPr>
            <a:r>
              <a:rPr dirty="0" lang="en-US"/>
              <a:t>type master;</a:t>
            </a:r>
          </a:p>
          <a:p>
            <a:pPr indent="0" marL="0">
              <a:buNone/>
            </a:pPr>
            <a:r>
              <a:rPr dirty="0" lang="en-US"/>
              <a:t>file "example.com";</a:t>
            </a:r>
          </a:p>
          <a:p>
            <a:pPr indent="0" marL="0">
              <a:buNone/>
            </a:pPr>
            <a:r>
              <a:rPr dirty="0" lang="en-US" smtClean="0"/>
              <a:t>};</a:t>
            </a:r>
          </a:p>
          <a:p>
            <a:r>
              <a:rPr dirty="0" lang="en-US"/>
              <a:t>The </a:t>
            </a:r>
            <a:r>
              <a:rPr dirty="0" lang="en-US" smtClean="0"/>
              <a:t>first </a:t>
            </a:r>
            <a:r>
              <a:rPr dirty="0" lang="en-US"/>
              <a:t>line, zone "example.com" IN, tells named that it is responsible for a zone </a:t>
            </a:r>
            <a:r>
              <a:rPr dirty="0" lang="en-US" smtClean="0"/>
              <a:t>with the </a:t>
            </a:r>
            <a:r>
              <a:rPr dirty="0" lang="en-US"/>
              <a:t>name </a:t>
            </a:r>
            <a:r>
              <a:rPr dirty="0" lang="en-US">
                <a:solidFill>
                  <a:srgbClr val="FF0000"/>
                </a:solidFill>
              </a:rPr>
              <a:t>example.com</a:t>
            </a:r>
            <a:r>
              <a:rPr dirty="0" lang="en-US"/>
              <a:t> that is of the type IN. This means this zone is servicing IP addresses.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</a:t>
            </a:r>
            <a:r>
              <a:rPr dirty="0" lang="en-US" smtClean="0"/>
              <a:t>first </a:t>
            </a:r>
            <a:r>
              <a:rPr dirty="0" lang="en-US"/>
              <a:t>line tells named that this is the master server. The second line tells named</a:t>
            </a:r>
          </a:p>
          <a:p>
            <a:r>
              <a:rPr dirty="0" lang="en-US"/>
              <a:t>that the </a:t>
            </a:r>
            <a:r>
              <a:rPr dirty="0" lang="en-US" smtClean="0"/>
              <a:t>configuration file </a:t>
            </a:r>
            <a:r>
              <a:rPr dirty="0" lang="en-US"/>
              <a:t>is example.com. This </a:t>
            </a:r>
            <a:r>
              <a:rPr dirty="0" lang="en-US" smtClean="0"/>
              <a:t>file </a:t>
            </a:r>
            <a:r>
              <a:rPr dirty="0" lang="en-US"/>
              <a:t>can, of course, be found in the </a:t>
            </a:r>
            <a:r>
              <a:rPr dirty="0" lang="en-US" smtClean="0"/>
              <a:t>directory </a:t>
            </a:r>
            <a:r>
              <a:rPr dirty="0" lang="en-US" smtClean="0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var</a:t>
            </a:r>
            <a:r>
              <a:rPr dirty="0" lang="en-US">
                <a:solidFill>
                  <a:srgbClr val="FF0000"/>
                </a:solidFill>
              </a:rPr>
              <a:t>/named</a:t>
            </a:r>
            <a:r>
              <a:rPr dirty="0" lang="en-US"/>
              <a:t>, which was set in 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etc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named.conf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smtClean="0">
                <a:solidFill>
                  <a:srgbClr val="FF0000"/>
                </a:solidFill>
              </a:rPr>
              <a:t> </a:t>
            </a:r>
            <a:r>
              <a:rPr dirty="0" lang="en-US" smtClean="0"/>
              <a:t>as </a:t>
            </a:r>
            <a:r>
              <a:rPr dirty="0" lang="en-US"/>
              <a:t>the default directory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r>
              <a:rPr dirty="0" lang="en-US"/>
              <a:t>Understanding DNS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14750"/>
          </a:xfrm>
        </p:spPr>
        <p:txBody>
          <a:bodyPr>
            <a:normAutofit fontScale="65625" lnSpcReduction="20000"/>
          </a:bodyPr>
          <a:p>
            <a:r>
              <a:rPr dirty="0" i="1" lang="en-US">
                <a:solidFill>
                  <a:srgbClr val="FF0000"/>
                </a:solidFill>
              </a:rPr>
              <a:t>Domain </a:t>
            </a:r>
            <a:r>
              <a:rPr dirty="0" i="1" lang="en-US" smtClean="0">
                <a:solidFill>
                  <a:srgbClr val="FF0000"/>
                </a:solidFill>
              </a:rPr>
              <a:t>Name </a:t>
            </a:r>
            <a:r>
              <a:rPr dirty="0" i="1" lang="en-US">
                <a:solidFill>
                  <a:srgbClr val="FF0000"/>
                </a:solidFill>
              </a:rPr>
              <a:t>System (</a:t>
            </a:r>
            <a:r>
              <a:rPr dirty="0" i="1" lang="en-US" smtClean="0">
                <a:solidFill>
                  <a:srgbClr val="FF0000"/>
                </a:solidFill>
              </a:rPr>
              <a:t>DNS</a:t>
            </a:r>
            <a:r>
              <a:rPr dirty="0" i="1" lang="en-US">
                <a:solidFill>
                  <a:srgbClr val="FF0000"/>
                </a:solidFill>
              </a:rPr>
              <a:t>) </a:t>
            </a:r>
            <a:r>
              <a:rPr dirty="0" i="1" lang="en-US"/>
              <a:t>is the system that associates hostnames with IP </a:t>
            </a:r>
            <a:r>
              <a:rPr dirty="0" i="1" lang="en-US" smtClean="0"/>
              <a:t>addresses.</a:t>
            </a:r>
          </a:p>
          <a:p>
            <a:r>
              <a:rPr b="1" dirty="0" lang="en-US"/>
              <a:t>The DNS </a:t>
            </a:r>
            <a:r>
              <a:rPr b="1" dirty="0" lang="en-US" smtClean="0"/>
              <a:t>Hierarchy</a:t>
            </a:r>
          </a:p>
          <a:p>
            <a:r>
              <a:rPr dirty="0" lang="en-US"/>
              <a:t>In a name like www.example.com, </a:t>
            </a:r>
            <a:r>
              <a:rPr dirty="0" lang="en-US">
                <a:solidFill>
                  <a:srgbClr val="FF0000"/>
                </a:solidFill>
              </a:rPr>
              <a:t>three</a:t>
            </a:r>
            <a:r>
              <a:rPr dirty="0" lang="en-US"/>
              <a:t> parts are </a:t>
            </a:r>
            <a:r>
              <a:rPr dirty="0" lang="en-US" smtClean="0"/>
              <a:t>involved</a:t>
            </a:r>
          </a:p>
          <a:p>
            <a:pPr>
              <a:buNone/>
            </a:pPr>
            <a:r>
              <a:rPr dirty="0" i="1" lang="en-US" smtClean="0"/>
              <a:t>1. </a:t>
            </a:r>
            <a:r>
              <a:rPr dirty="0" i="1" lang="en-US" smtClean="0">
                <a:solidFill>
                  <a:srgbClr val="0070C0"/>
                </a:solidFill>
              </a:rPr>
              <a:t>top-level </a:t>
            </a:r>
            <a:r>
              <a:rPr dirty="0" i="1" lang="en-US">
                <a:solidFill>
                  <a:srgbClr val="0070C0"/>
                </a:solidFill>
              </a:rPr>
              <a:t>domain (</a:t>
            </a:r>
            <a:r>
              <a:rPr dirty="0" i="1" lang="en-US" smtClean="0">
                <a:solidFill>
                  <a:srgbClr val="0070C0"/>
                </a:solidFill>
              </a:rPr>
              <a:t>TLD</a:t>
            </a:r>
            <a:r>
              <a:rPr dirty="0" i="1" lang="en-US">
                <a:solidFill>
                  <a:srgbClr val="0070C0"/>
                </a:solidFill>
              </a:rPr>
              <a:t>) </a:t>
            </a:r>
            <a:r>
              <a:rPr dirty="0" i="1" lang="en-US"/>
              <a:t>.</a:t>
            </a:r>
            <a:r>
              <a:rPr dirty="0" i="1" lang="en-US" smtClean="0"/>
              <a:t>com</a:t>
            </a:r>
          </a:p>
          <a:p>
            <a:r>
              <a:rPr dirty="0" lang="en-US"/>
              <a:t>the top-level domains that </a:t>
            </a:r>
            <a:r>
              <a:rPr dirty="0" lang="en-US" smtClean="0"/>
              <a:t>have been </a:t>
            </a:r>
            <a:r>
              <a:rPr dirty="0" lang="en-US"/>
              <a:t>established by the Internet Assigned Numbers Authority (IANA</a:t>
            </a:r>
            <a:r>
              <a:rPr dirty="0" lang="en-US" smtClean="0"/>
              <a:t>).</a:t>
            </a:r>
          </a:p>
          <a:p>
            <a:r>
              <a:rPr dirty="0" lang="en-US"/>
              <a:t>common </a:t>
            </a:r>
            <a:r>
              <a:rPr dirty="0" lang="en-US" smtClean="0"/>
              <a:t>top-level domains are </a:t>
            </a:r>
            <a:r>
              <a:rPr dirty="0" lang="en-US" smtClean="0">
                <a:solidFill>
                  <a:srgbClr val="FF0000"/>
                </a:solidFill>
              </a:rPr>
              <a:t>.org, .</a:t>
            </a:r>
            <a:r>
              <a:rPr dirty="0" lang="en-US" err="1" smtClean="0">
                <a:solidFill>
                  <a:srgbClr val="FF0000"/>
                </a:solidFill>
              </a:rPr>
              <a:t>gov</a:t>
            </a:r>
            <a:r>
              <a:rPr dirty="0" lang="en-US" smtClean="0">
                <a:solidFill>
                  <a:srgbClr val="FF0000"/>
                </a:solidFill>
              </a:rPr>
              <a:t>, .</a:t>
            </a:r>
            <a:r>
              <a:rPr dirty="0" lang="en-US" err="1" smtClean="0">
                <a:solidFill>
                  <a:srgbClr val="FF0000"/>
                </a:solidFill>
              </a:rPr>
              <a:t>edu</a:t>
            </a:r>
            <a:r>
              <a:rPr dirty="0" lang="en-US" smtClean="0">
                <a:solidFill>
                  <a:srgbClr val="FF0000"/>
                </a:solidFill>
              </a:rPr>
              <a:t>, .mil</a:t>
            </a:r>
          </a:p>
          <a:p>
            <a:r>
              <a:rPr dirty="0" lang="en-US"/>
              <a:t>top-level domains that exist for countries</a:t>
            </a:r>
            <a:r>
              <a:rPr dirty="0" lang="en-US" smtClean="0"/>
              <a:t>, such </a:t>
            </a:r>
            <a:r>
              <a:rPr dirty="0" lang="en-US"/>
              <a:t>as </a:t>
            </a:r>
            <a:r>
              <a:rPr dirty="0" lang="en-US">
                <a:solidFill>
                  <a:srgbClr val="FF0000"/>
                </a:solidFill>
              </a:rPr>
              <a:t>.</a:t>
            </a:r>
            <a:r>
              <a:rPr dirty="0" lang="en-US" err="1">
                <a:solidFill>
                  <a:srgbClr val="FF0000"/>
                </a:solidFill>
              </a:rPr>
              <a:t>uk</a:t>
            </a:r>
            <a:r>
              <a:rPr dirty="0" lang="en-US">
                <a:solidFill>
                  <a:srgbClr val="FF0000"/>
                </a:solidFill>
              </a:rPr>
              <a:t>, .ca, .in, .</a:t>
            </a:r>
            <a:r>
              <a:rPr dirty="0" lang="en-US" err="1">
                <a:solidFill>
                  <a:srgbClr val="FF0000"/>
                </a:solidFill>
              </a:rPr>
              <a:t>cn</a:t>
            </a:r>
            <a:r>
              <a:rPr dirty="0" lang="en-US">
                <a:solidFill>
                  <a:srgbClr val="FF0000"/>
                </a:solidFill>
              </a:rPr>
              <a:t>, and .</a:t>
            </a:r>
            <a:r>
              <a:rPr dirty="0" lang="en-US" err="1">
                <a:solidFill>
                  <a:srgbClr val="FF0000"/>
                </a:solidFill>
              </a:rPr>
              <a:t>nl</a:t>
            </a:r>
            <a:r>
              <a:rPr dirty="0" lang="en-US" smtClean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1" y="303334"/>
            <a:ext cx="6400800" cy="455441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Setting </a:t>
            </a:r>
            <a:r>
              <a:rPr b="1" dirty="0" lang="en-US"/>
              <a:t>Up a Primary DNS Server</a:t>
            </a:r>
            <a:endParaRPr dirty="0" lang="en-US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1" y="971550"/>
            <a:ext cx="7696199" cy="38290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Configuring an in-</a:t>
            </a:r>
            <a:r>
              <a:rPr b="1" dirty="0" lang="en-US" err="1"/>
              <a:t>addr.arpa</a:t>
            </a:r>
            <a:r>
              <a:rPr b="1" dirty="0" lang="en-US"/>
              <a:t> Zone</a:t>
            </a:r>
            <a:endParaRPr dirty="0"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>
            <a:normAutofit lnSpcReduction="10000"/>
          </a:bodyPr>
          <a:p>
            <a:r>
              <a:rPr dirty="0" lang="en-US" smtClean="0"/>
              <a:t>It allows </a:t>
            </a:r>
            <a:r>
              <a:rPr dirty="0" lang="en-US"/>
              <a:t>external DNS servers to </a:t>
            </a:r>
            <a:r>
              <a:rPr dirty="0" lang="en-US" smtClean="0"/>
              <a:t>find </a:t>
            </a:r>
            <a:r>
              <a:rPr dirty="0" lang="en-US"/>
              <a:t>the name that belongs to an incoming IP </a:t>
            </a:r>
            <a:r>
              <a:rPr dirty="0" lang="en-US" smtClean="0"/>
              <a:t>address.</a:t>
            </a:r>
          </a:p>
          <a:p>
            <a:r>
              <a:rPr dirty="0" lang="en-US"/>
              <a:t>Creating an in-</a:t>
            </a:r>
            <a:r>
              <a:rPr dirty="0" lang="en-US" err="1"/>
              <a:t>addr.arpa</a:t>
            </a:r>
            <a:r>
              <a:rPr dirty="0" lang="en-US"/>
              <a:t> zone works similarly to the creation of a regular zone </a:t>
            </a:r>
            <a:r>
              <a:rPr dirty="0" lang="en-US" smtClean="0"/>
              <a:t>in DNS.</a:t>
            </a:r>
          </a:p>
          <a:p>
            <a:r>
              <a:rPr dirty="0" lang="en-US" smtClean="0"/>
              <a:t>We need </a:t>
            </a:r>
            <a:r>
              <a:rPr dirty="0" lang="en-US"/>
              <a:t>to modify the /etc/named.rfc1912.zones </a:t>
            </a:r>
            <a:r>
              <a:rPr dirty="0" lang="en-US" smtClean="0"/>
              <a:t>file </a:t>
            </a:r>
            <a:r>
              <a:rPr dirty="0" lang="en-US"/>
              <a:t>to </a:t>
            </a:r>
            <a:r>
              <a:rPr dirty="0" lang="en-US" smtClean="0"/>
              <a:t>define </a:t>
            </a:r>
            <a:r>
              <a:rPr dirty="0" lang="en-US"/>
              <a:t>the </a:t>
            </a:r>
            <a:r>
              <a:rPr dirty="0" lang="en-US" smtClean="0"/>
              <a:t>in-</a:t>
            </a:r>
            <a:r>
              <a:rPr dirty="0" lang="en-US" err="1" smtClean="0"/>
              <a:t>addr.arpa</a:t>
            </a:r>
            <a:r>
              <a:rPr dirty="0" lang="en-US" smtClean="0"/>
              <a:t> zone</a:t>
            </a:r>
          </a:p>
          <a:p>
            <a:endParaRPr dirty="0"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33600" y="3829050"/>
            <a:ext cx="4953000" cy="103584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</a:t>
            </a:r>
            <a:r>
              <a:rPr dirty="0" lang="en-US"/>
              <a:t>network is 193.173.100.0/24, so the reverse network part </a:t>
            </a:r>
            <a:r>
              <a:rPr dirty="0" lang="en-US" smtClean="0"/>
              <a:t>is </a:t>
            </a:r>
            <a:r>
              <a:rPr dirty="0" lang="en-US"/>
              <a:t>100.173.193.in-addr.arpa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    1            </a:t>
            </a:r>
            <a:r>
              <a:rPr dirty="0" lang="en-US"/>
              <a:t>PTR </a:t>
            </a:r>
            <a:r>
              <a:rPr dirty="0" lang="en-US" smtClean="0"/>
              <a:t>                 router.example.com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/>
              <a:t>Setting Up a Secondary Name Server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A </a:t>
            </a:r>
            <a:r>
              <a:rPr dirty="0" i="1" lang="en-US"/>
              <a:t>secondary server is one that synchronizes with the primary. </a:t>
            </a:r>
            <a:endParaRPr dirty="0" i="1" lang="en-US" smtClean="0"/>
          </a:p>
          <a:p>
            <a:r>
              <a:rPr dirty="0" i="1" lang="en-US" smtClean="0"/>
              <a:t>Thus</a:t>
            </a:r>
            <a:r>
              <a:rPr dirty="0" i="1" lang="en-US"/>
              <a:t>, to enable this, </a:t>
            </a:r>
            <a:r>
              <a:rPr dirty="0" i="1" lang="en-US" smtClean="0"/>
              <a:t>you </a:t>
            </a:r>
            <a:r>
              <a:rPr dirty="0" lang="en-US" smtClean="0"/>
              <a:t>must first </a:t>
            </a:r>
            <a:r>
              <a:rPr dirty="0" lang="en-US"/>
              <a:t>allow the primary to transfer data. You do this by setting the </a:t>
            </a:r>
            <a:r>
              <a:rPr dirty="0" lang="en-US" smtClean="0"/>
              <a:t>allow-transfer parameter </a:t>
            </a:r>
            <a:r>
              <a:rPr dirty="0" lang="en-US"/>
              <a:t>for the zone as you previously </a:t>
            </a:r>
            <a:r>
              <a:rPr dirty="0" lang="en-US" smtClean="0"/>
              <a:t>defined </a:t>
            </a:r>
            <a:r>
              <a:rPr dirty="0" lang="en-US"/>
              <a:t>it in the </a:t>
            </a:r>
            <a:r>
              <a:rPr dirty="0" lang="en-US">
                <a:solidFill>
                  <a:srgbClr val="FF0000"/>
                </a:solidFill>
              </a:rPr>
              <a:t>/etc/named.rfc1912.conf </a:t>
            </a:r>
            <a:r>
              <a:rPr dirty="0" lang="en-US" smtClean="0"/>
              <a:t>file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209550"/>
            <a:ext cx="5791200" cy="1657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981200" y="3257550"/>
            <a:ext cx="4648200" cy="1752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634" name="Rectangle 5"/>
          <p:cNvSpPr/>
          <p:nvPr/>
        </p:nvSpPr>
        <p:spPr>
          <a:xfrm>
            <a:off x="304800" y="2000250"/>
            <a:ext cx="8001000" cy="1200329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Once you have allowed updates on the primary server, you need to </a:t>
            </a:r>
            <a:r>
              <a:rPr dirty="0" lang="en-US" smtClean="0"/>
              <a:t>configure </a:t>
            </a:r>
            <a:r>
              <a:rPr dirty="0" lang="en-US"/>
              <a:t>the slave.</a:t>
            </a:r>
          </a:p>
          <a:p>
            <a:r>
              <a:rPr dirty="0" lang="en-US"/>
              <a:t>This means that in the /etc/named.rfc1912.conf </a:t>
            </a:r>
            <a:r>
              <a:rPr dirty="0" lang="en-US" smtClean="0"/>
              <a:t>file </a:t>
            </a:r>
            <a:r>
              <a:rPr dirty="0" lang="en-US"/>
              <a:t>on the Red Hat server, which </a:t>
            </a:r>
            <a:r>
              <a:rPr dirty="0" lang="en-US" smtClean="0"/>
              <a:t>you’re  going </a:t>
            </a:r>
            <a:r>
              <a:rPr dirty="0" lang="en-US"/>
              <a:t>to use as DNS slave, you also need to </a:t>
            </a:r>
            <a:r>
              <a:rPr dirty="0" lang="en-US" smtClean="0"/>
              <a:t>define </a:t>
            </a:r>
            <a:r>
              <a:rPr dirty="0" lang="en-US"/>
              <a:t>the zone.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Understanding DHCP</a:t>
            </a:r>
            <a:br>
              <a:rPr dirty="0" lang="en-US"/>
            </a:b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228600" y="800101"/>
            <a:ext cx="8686800" cy="3394472"/>
          </a:xfrm>
        </p:spPr>
        <p:txBody>
          <a:bodyPr>
            <a:normAutofit/>
          </a:bodyPr>
          <a:p>
            <a:r>
              <a:rPr dirty="0" lang="en-US"/>
              <a:t>The </a:t>
            </a:r>
            <a:r>
              <a:rPr dirty="0" i="1" lang="en-US"/>
              <a:t>Dynamic Host </a:t>
            </a:r>
            <a:r>
              <a:rPr dirty="0" i="1" lang="en-US" smtClean="0"/>
              <a:t>Configuration </a:t>
            </a:r>
            <a:r>
              <a:rPr dirty="0" i="1" lang="en-US"/>
              <a:t>Protocol (DHCP) is used to assign IP-related </a:t>
            </a:r>
            <a:r>
              <a:rPr dirty="0" i="1" lang="en-US" smtClean="0"/>
              <a:t>configuration </a:t>
            </a:r>
            <a:r>
              <a:rPr dirty="0" lang="en-US" smtClean="0"/>
              <a:t>to </a:t>
            </a:r>
            <a:r>
              <a:rPr dirty="0" lang="en-US"/>
              <a:t>hosts in your network</a:t>
            </a:r>
            <a:r>
              <a:rPr dirty="0" lang="en-US" smtClean="0"/>
              <a:t>.</a:t>
            </a:r>
          </a:p>
          <a:p>
            <a:r>
              <a:rPr dirty="0" lang="en-US"/>
              <a:t>A DHCP server can be </a:t>
            </a:r>
            <a:r>
              <a:rPr dirty="0" lang="en-US" smtClean="0"/>
              <a:t>configured </a:t>
            </a:r>
            <a:r>
              <a:rPr dirty="0" lang="en-US"/>
              <a:t>to assign more than 80 </a:t>
            </a:r>
            <a:r>
              <a:rPr dirty="0" lang="en-US" smtClean="0"/>
              <a:t>different parameters </a:t>
            </a:r>
            <a:r>
              <a:rPr dirty="0" lang="en-US"/>
              <a:t>to its clients, of which the most commonly used are IP addresses, </a:t>
            </a:r>
            <a:r>
              <a:rPr dirty="0" lang="en-US" smtClean="0"/>
              <a:t>default gateways</a:t>
            </a:r>
            <a:r>
              <a:rPr dirty="0" lang="en-US"/>
              <a:t>, and the IP address of the DNS name servers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When a client comes up, it will send a DHCP request on the network. This </a:t>
            </a:r>
            <a:r>
              <a:rPr dirty="0" lang="en-US" smtClean="0"/>
              <a:t>DHCP request </a:t>
            </a:r>
            <a:r>
              <a:rPr dirty="0" lang="en-US"/>
              <a:t>is sent as a broadcast, and the DHCP server that receives the DHCP </a:t>
            </a:r>
            <a:r>
              <a:rPr dirty="0" lang="en-US" smtClean="0"/>
              <a:t>request will </a:t>
            </a:r>
            <a:r>
              <a:rPr dirty="0" lang="en-US"/>
              <a:t>answer and assign an available IP </a:t>
            </a:r>
            <a:r>
              <a:rPr dirty="0" lang="en-US" smtClean="0"/>
              <a:t>address.</a:t>
            </a:r>
          </a:p>
          <a:p>
            <a:r>
              <a:rPr dirty="0" lang="en-US">
                <a:solidFill>
                  <a:srgbClr val="FF0000"/>
                </a:solidFill>
              </a:rPr>
              <a:t>default lease </a:t>
            </a:r>
            <a:r>
              <a:rPr dirty="0" lang="en-US" smtClean="0">
                <a:solidFill>
                  <a:srgbClr val="FF0000"/>
                </a:solidFill>
              </a:rPr>
              <a:t>time-</a:t>
            </a:r>
            <a:r>
              <a:rPr dirty="0" lang="en-US"/>
              <a:t>This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/>
              <a:t>is the amount of time that the client can use an IP address it has received without </a:t>
            </a:r>
            <a:r>
              <a:rPr dirty="0" lang="en-US" smtClean="0"/>
              <a:t>contacting the </a:t>
            </a:r>
            <a:r>
              <a:rPr dirty="0" lang="en-US"/>
              <a:t>DHCP server again</a:t>
            </a:r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Setting Up a DHCP Server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To set up a DHCP server, after installing the </a:t>
            </a:r>
            <a:r>
              <a:rPr dirty="0" lang="en-US" err="1"/>
              <a:t>dhcp</a:t>
            </a:r>
            <a:r>
              <a:rPr dirty="0" lang="en-US"/>
              <a:t> package, you need to change common</a:t>
            </a:r>
          </a:p>
          <a:p>
            <a:r>
              <a:rPr dirty="0" lang="en-US"/>
              <a:t>DHCP settings in the main </a:t>
            </a:r>
            <a:r>
              <a:rPr dirty="0" lang="en-US" smtClean="0"/>
              <a:t>configuration f </a:t>
            </a:r>
            <a:r>
              <a:rPr dirty="0" lang="en-US"/>
              <a:t>le: 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smtClean="0">
                <a:solidFill>
                  <a:srgbClr val="FF0000"/>
                </a:solidFill>
              </a:rPr>
              <a:t>etc/</a:t>
            </a:r>
            <a:r>
              <a:rPr dirty="0" lang="en-US" err="1" smtClean="0">
                <a:solidFill>
                  <a:srgbClr val="FF0000"/>
                </a:solidFill>
              </a:rPr>
              <a:t>dhcp</a:t>
            </a:r>
            <a:r>
              <a:rPr dirty="0" lang="en-US" smtClean="0">
                <a:solidFill>
                  <a:srgbClr val="FF0000"/>
                </a:solidFill>
              </a:rPr>
              <a:t>/</a:t>
            </a:r>
            <a:r>
              <a:rPr dirty="0" lang="en-US" err="1" smtClean="0">
                <a:solidFill>
                  <a:srgbClr val="FF0000"/>
                </a:solidFill>
              </a:rPr>
              <a:t>dhcpd.conf</a:t>
            </a:r>
            <a:endParaRPr dirty="0" lang="en-US" smtClean="0">
              <a:solidFill>
                <a:srgbClr val="FF000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p>
            <a:r>
              <a:rPr b="1" dirty="0" lang="en-US" smtClean="0"/>
              <a:t>Setting </a:t>
            </a:r>
            <a:r>
              <a:rPr b="1" dirty="0" lang="en-US"/>
              <a:t>Up a DHCP Server</a:t>
            </a:r>
            <a:endParaRPr dirty="0" lang="en-US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29000"/>
          </a:blip>
          <a:srcRect/>
          <a:stretch>
            <a:fillRect/>
          </a:stretch>
        </p:blipFill>
        <p:spPr bwMode="auto">
          <a:xfrm>
            <a:off x="533400" y="1028700"/>
            <a:ext cx="8077200" cy="37719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533400" y="1200151"/>
            <a:ext cx="8229600" cy="3394472"/>
          </a:xfrm>
        </p:spPr>
        <p:txBody>
          <a:bodyPr>
            <a:normAutofit fontScale="71875" lnSpcReduction="20000"/>
          </a:bodyPr>
          <a:p>
            <a:pPr>
              <a:buNone/>
            </a:pPr>
            <a:r>
              <a:rPr dirty="0" lang="en-US" smtClean="0"/>
              <a:t>2. Each of the top-level domains has a number of </a:t>
            </a:r>
            <a:r>
              <a:rPr dirty="0" i="1" lang="en-US" smtClean="0">
                <a:solidFill>
                  <a:srgbClr val="0070C0"/>
                </a:solidFill>
              </a:rPr>
              <a:t>name servers</a:t>
            </a:r>
            <a:r>
              <a:rPr dirty="0" i="1" lang="en-US" smtClean="0"/>
              <a:t>.</a:t>
            </a:r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/>
              <a:t>The </a:t>
            </a:r>
            <a:r>
              <a:rPr dirty="0" lang="en-US"/>
              <a:t>servers that </a:t>
            </a:r>
            <a:r>
              <a:rPr dirty="0" lang="en-US" smtClean="0"/>
              <a:t>have information </a:t>
            </a:r>
            <a:r>
              <a:rPr dirty="0" lang="en-US"/>
              <a:t>on the hosts within the </a:t>
            </a:r>
            <a:r>
              <a:rPr dirty="0" lang="en-US" smtClean="0"/>
              <a:t>domain</a:t>
            </a:r>
          </a:p>
          <a:p>
            <a:r>
              <a:rPr dirty="0" lang="en-US"/>
              <a:t>such as </a:t>
            </a:r>
            <a:r>
              <a:rPr dirty="0" lang="en-US">
                <a:solidFill>
                  <a:srgbClr val="FF0000"/>
                </a:solidFill>
              </a:rPr>
              <a:t>redhat.com, </a:t>
            </a:r>
            <a:r>
              <a:rPr dirty="0" lang="en-US" smtClean="0">
                <a:solidFill>
                  <a:srgbClr val="FF0000"/>
                </a:solidFill>
              </a:rPr>
              <a:t>example.com</a:t>
            </a:r>
          </a:p>
          <a:p>
            <a:pPr>
              <a:buNone/>
            </a:pPr>
            <a:r>
              <a:rPr dirty="0" lang="en-US" smtClean="0"/>
              <a:t>3.</a:t>
            </a:r>
            <a:r>
              <a:rPr dirty="0" lang="en-US"/>
              <a:t> The </a:t>
            </a:r>
            <a:r>
              <a:rPr dirty="0" i="1" lang="en-US">
                <a:solidFill>
                  <a:srgbClr val="FF0000"/>
                </a:solidFill>
              </a:rPr>
              <a:t>root domain </a:t>
            </a:r>
            <a:r>
              <a:rPr dirty="0" i="1" lang="en-US"/>
              <a:t>is at the top of the DNS </a:t>
            </a:r>
            <a:r>
              <a:rPr dirty="0" i="1" lang="en-US" smtClean="0"/>
              <a:t>hierarchy</a:t>
            </a:r>
          </a:p>
          <a:p>
            <a:pPr>
              <a:buNone/>
            </a:pPr>
            <a:r>
              <a:rPr dirty="0" lang="en-US" smtClean="0"/>
              <a:t>It is used </a:t>
            </a:r>
            <a:r>
              <a:rPr dirty="0" lang="en-US"/>
              <a:t>to connect all of the top-level domains </a:t>
            </a:r>
            <a:r>
              <a:rPr dirty="0" lang="en-US" smtClean="0"/>
              <a:t>together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1000" contrast="16000"/>
          </a:blip>
          <a:srcRect/>
          <a:stretch>
            <a:fillRect/>
          </a:stretch>
        </p:blipFill>
        <p:spPr bwMode="auto">
          <a:xfrm>
            <a:off x="228601" y="457200"/>
            <a:ext cx="8686799" cy="41719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https://www.youtube.com/watch?v=yDAHSM2Pijc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1714500"/>
          </a:xfrm>
        </p:spPr>
        <p:txBody>
          <a:bodyPr>
            <a:normAutofit fontScale="78125" lnSpcReduction="20000"/>
          </a:bodyPr>
          <a:p>
            <a:r>
              <a:rPr dirty="0" lang="en-US"/>
              <a:t>Within DNS, a name server can be </a:t>
            </a:r>
            <a:r>
              <a:rPr dirty="0" lang="en-US" smtClean="0"/>
              <a:t>configured </a:t>
            </a:r>
            <a:r>
              <a:rPr dirty="0" lang="en-US"/>
              <a:t>to administer just the servers within </a:t>
            </a:r>
            <a:r>
              <a:rPr dirty="0" lang="en-US" smtClean="0"/>
              <a:t>its domain.</a:t>
            </a:r>
          </a:p>
          <a:p>
            <a:r>
              <a:rPr dirty="0" lang="en-US"/>
              <a:t>The entire portion of DNS for which a name server is responsible is referred to as </a:t>
            </a:r>
            <a:r>
              <a:rPr dirty="0" lang="en-US" smtClean="0"/>
              <a:t>a </a:t>
            </a:r>
            <a:r>
              <a:rPr dirty="0" i="1" lang="en-US" smtClean="0">
                <a:solidFill>
                  <a:srgbClr val="FF0000"/>
                </a:solidFill>
              </a:rPr>
              <a:t>zone</a:t>
            </a:r>
            <a:r>
              <a:rPr dirty="0" i="1" lang="en-US"/>
              <a:t>.</a:t>
            </a:r>
            <a:endParaRPr dirty="0" lang="en-US"/>
          </a:p>
        </p:txBody>
      </p:sp>
      <p:pic>
        <p:nvPicPr>
          <p:cNvPr id="209715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16000" contrast="12000"/>
          </a:blip>
          <a:srcRect/>
          <a:stretch>
            <a:fillRect/>
          </a:stretch>
        </p:blipFill>
        <p:spPr bwMode="auto">
          <a:xfrm>
            <a:off x="1066800" y="2571749"/>
            <a:ext cx="6553200" cy="231939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is also possible to split subzones. This is referred to as the </a:t>
            </a:r>
            <a:r>
              <a:rPr dirty="0" i="1" lang="en-US">
                <a:solidFill>
                  <a:srgbClr val="FF0000"/>
                </a:solidFill>
              </a:rPr>
              <a:t>delegation of </a:t>
            </a:r>
            <a:r>
              <a:rPr dirty="0" i="1" lang="en-US" smtClean="0">
                <a:solidFill>
                  <a:srgbClr val="FF0000"/>
                </a:solidFill>
              </a:rPr>
              <a:t>subzone authority</a:t>
            </a:r>
            <a:r>
              <a:rPr dirty="0" i="1" lang="en-US">
                <a:solidFill>
                  <a:srgbClr val="FF0000"/>
                </a:solidFill>
              </a:rPr>
              <a:t>. </a:t>
            </a:r>
            <a:r>
              <a:rPr dirty="0" i="1" lang="en-US"/>
              <a:t>This means a </a:t>
            </a:r>
            <a:r>
              <a:rPr dirty="0" i="1" lang="en-US" smtClean="0"/>
              <a:t>sub domain </a:t>
            </a:r>
            <a:r>
              <a:rPr dirty="0" i="1" lang="en-US"/>
              <a:t>has its own name server, which has resource </a:t>
            </a:r>
            <a:r>
              <a:rPr dirty="0" i="1" lang="en-US" smtClean="0"/>
              <a:t>records </a:t>
            </a:r>
            <a:r>
              <a:rPr dirty="0" lang="en-US" smtClean="0"/>
              <a:t>for </a:t>
            </a:r>
            <a:r>
              <a:rPr dirty="0" lang="en-US"/>
              <a:t>the </a:t>
            </a:r>
            <a:r>
              <a:rPr dirty="0" lang="en-US" smtClean="0"/>
              <a:t>sub domain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DNS Server Types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/>
          </a:bodyPr>
          <a:p>
            <a:r>
              <a:rPr dirty="0" lang="en-US"/>
              <a:t>Every zone has at least </a:t>
            </a:r>
            <a:r>
              <a:rPr dirty="0" lang="en-US" smtClean="0"/>
              <a:t>a </a:t>
            </a:r>
            <a:r>
              <a:rPr dirty="0" i="1" lang="en-US" smtClean="0">
                <a:solidFill>
                  <a:srgbClr val="FF0000"/>
                </a:solidFill>
              </a:rPr>
              <a:t>primary </a:t>
            </a:r>
            <a:r>
              <a:rPr dirty="0" i="1" lang="en-US">
                <a:solidFill>
                  <a:srgbClr val="FF0000"/>
                </a:solidFill>
              </a:rPr>
              <a:t>name server</a:t>
            </a:r>
            <a:r>
              <a:rPr dirty="0" i="1" lang="en-US"/>
              <a:t>, also referred to as the </a:t>
            </a:r>
            <a:r>
              <a:rPr dirty="0" i="1" lang="en-US">
                <a:solidFill>
                  <a:srgbClr val="FF0000"/>
                </a:solidFill>
              </a:rPr>
              <a:t>master name server</a:t>
            </a:r>
            <a:r>
              <a:rPr dirty="0" i="1" lang="en-US"/>
              <a:t>. </a:t>
            </a:r>
            <a:endParaRPr dirty="0" i="1" lang="en-US" smtClean="0"/>
          </a:p>
          <a:p>
            <a:r>
              <a:rPr dirty="0" i="1" lang="en-US" smtClean="0"/>
              <a:t>This </a:t>
            </a:r>
            <a:r>
              <a:rPr dirty="0" i="1" lang="en-US"/>
              <a:t>is the server that </a:t>
            </a:r>
            <a:r>
              <a:rPr dirty="0" i="1" lang="en-US" smtClean="0"/>
              <a:t>is </a:t>
            </a:r>
            <a:r>
              <a:rPr dirty="0" lang="en-US" smtClean="0"/>
              <a:t>responsible </a:t>
            </a:r>
            <a:r>
              <a:rPr dirty="0" lang="en-US"/>
              <a:t>for a zone and the one on which </a:t>
            </a:r>
            <a:r>
              <a:rPr dirty="0" lang="en-US" smtClean="0"/>
              <a:t>modifications </a:t>
            </a:r>
            <a:r>
              <a:rPr dirty="0" lang="en-US"/>
              <a:t>can be </a:t>
            </a:r>
            <a:r>
              <a:rPr dirty="0" lang="en-US" smtClean="0"/>
              <a:t>made</a:t>
            </a:r>
          </a:p>
          <a:p>
            <a:r>
              <a:rPr dirty="0" lang="en-US"/>
              <a:t>To increase </a:t>
            </a:r>
            <a:r>
              <a:rPr dirty="0" lang="en-US" smtClean="0"/>
              <a:t>redundancy in </a:t>
            </a:r>
            <a:r>
              <a:rPr dirty="0" lang="en-US"/>
              <a:t>case the master name server goes down, zones are also often </a:t>
            </a:r>
            <a:r>
              <a:rPr dirty="0" lang="en-US" smtClean="0"/>
              <a:t>configured </a:t>
            </a:r>
            <a:r>
              <a:rPr dirty="0" lang="en-US"/>
              <a:t>with </a:t>
            </a:r>
            <a:r>
              <a:rPr dirty="0" lang="en-US" smtClean="0"/>
              <a:t>a </a:t>
            </a:r>
            <a:r>
              <a:rPr dirty="0" i="1" lang="en-US" smtClean="0">
                <a:solidFill>
                  <a:srgbClr val="FF0000"/>
                </a:solidFill>
              </a:rPr>
              <a:t>secondary </a:t>
            </a:r>
            <a:r>
              <a:rPr dirty="0" i="1" lang="en-US">
                <a:solidFill>
                  <a:srgbClr val="FF0000"/>
                </a:solidFill>
              </a:rPr>
              <a:t>or slave name server.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3794522"/>
          </a:xfrm>
        </p:spPr>
        <p:txBody>
          <a:bodyPr>
            <a:normAutofit/>
          </a:bodyPr>
          <a:p>
            <a:r>
              <a:rPr dirty="0" lang="en-US"/>
              <a:t>To keep the primary and secondary name servers synchronized, a process known as </a:t>
            </a:r>
            <a:r>
              <a:rPr dirty="0" i="1" lang="en-US">
                <a:solidFill>
                  <a:srgbClr val="FF0000"/>
                </a:solidFill>
              </a:rPr>
              <a:t>zone</a:t>
            </a:r>
          </a:p>
          <a:p>
            <a:pPr>
              <a:buNone/>
            </a:pPr>
            <a:r>
              <a:rPr dirty="0" i="1" lang="en-US" smtClean="0">
                <a:solidFill>
                  <a:srgbClr val="FF0000"/>
                </a:solidFill>
              </a:rPr>
              <a:t>    transfer</a:t>
            </a:r>
            <a:r>
              <a:rPr dirty="0" i="1" lang="en-US" smtClean="0"/>
              <a:t> </a:t>
            </a:r>
            <a:r>
              <a:rPr dirty="0" i="1" lang="en-US"/>
              <a:t>is used. </a:t>
            </a:r>
            <a:endParaRPr dirty="0" i="1" lang="en-US" smtClean="0"/>
          </a:p>
          <a:p>
            <a:r>
              <a:rPr dirty="0" i="1" lang="en-US" smtClean="0"/>
              <a:t>In </a:t>
            </a:r>
            <a:r>
              <a:rPr dirty="0" i="1" lang="en-US"/>
              <a:t>a zone transfer, a primary server can push its database to the </a:t>
            </a:r>
            <a:r>
              <a:rPr dirty="0" i="1" lang="en-US" smtClean="0"/>
              <a:t>secondary </a:t>
            </a:r>
            <a:r>
              <a:rPr dirty="0" lang="en-US" smtClean="0"/>
              <a:t>name </a:t>
            </a:r>
            <a:r>
              <a:rPr dirty="0" lang="en-US"/>
              <a:t>server, or the secondary name server can request updates from the primary name server</a:t>
            </a:r>
          </a:p>
          <a:p>
            <a:r>
              <a:rPr dirty="0" lang="en-US" smtClean="0"/>
              <a:t>In </a:t>
            </a:r>
            <a:r>
              <a:rPr dirty="0" lang="en-US"/>
              <a:t>DNS </a:t>
            </a:r>
            <a:r>
              <a:rPr dirty="0" lang="en-US" smtClean="0"/>
              <a:t>traffic</a:t>
            </a:r>
            <a:r>
              <a:rPr dirty="0" lang="en-US"/>
              <a:t>, both primary and secondary name servers are considered to </a:t>
            </a:r>
            <a:r>
              <a:rPr dirty="0" lang="en-US" smtClean="0"/>
              <a:t>be </a:t>
            </a:r>
            <a:r>
              <a:rPr dirty="0" i="1" lang="en-US" smtClean="0">
                <a:solidFill>
                  <a:srgbClr val="FF0000"/>
                </a:solidFill>
              </a:rPr>
              <a:t>authoritative </a:t>
            </a:r>
            <a:r>
              <a:rPr dirty="0" i="1" lang="en-US">
                <a:solidFill>
                  <a:srgbClr val="FF0000"/>
                </a:solidFill>
              </a:rPr>
              <a:t>name </a:t>
            </a:r>
            <a:r>
              <a:rPr dirty="0" i="1" lang="en-US" smtClean="0">
                <a:solidFill>
                  <a:srgbClr val="FF0000"/>
                </a:solidFill>
              </a:rPr>
              <a:t>servers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The DNS Lookup Process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To get information from a DNS server, a client computer is </a:t>
            </a:r>
            <a:r>
              <a:rPr dirty="0" lang="en-US" smtClean="0"/>
              <a:t>configured </a:t>
            </a:r>
            <a:r>
              <a:rPr dirty="0" lang="en-US"/>
              <a:t>with a DNS </a:t>
            </a:r>
            <a:r>
              <a:rPr dirty="0" lang="en-US" smtClean="0"/>
              <a:t>resolver.</a:t>
            </a:r>
          </a:p>
          <a:p>
            <a:r>
              <a:rPr dirty="0" lang="en-US"/>
              <a:t>the DNS resolver is in the </a:t>
            </a:r>
            <a:r>
              <a:rPr dirty="0" lang="en-US" smtClean="0"/>
              <a:t>configuration file </a:t>
            </a:r>
            <a:r>
              <a:rPr dirty="0" lang="en-US">
                <a:solidFill>
                  <a:srgbClr val="FF0000"/>
                </a:solidFill>
              </a:rPr>
              <a:t>/etc/</a:t>
            </a:r>
            <a:r>
              <a:rPr dirty="0" lang="en-US" err="1">
                <a:solidFill>
                  <a:srgbClr val="FF0000"/>
                </a:solidFill>
              </a:rPr>
              <a:t>resolv.conf</a:t>
            </a:r>
            <a:r>
              <a:rPr dirty="0" lang="en-US" smtClean="0"/>
              <a:t>.</a:t>
            </a:r>
          </a:p>
          <a:p>
            <a:r>
              <a:rPr dirty="0" lang="en-US"/>
              <a:t>In the DNS resolver, more than one name server is often </a:t>
            </a:r>
            <a:r>
              <a:rPr dirty="0" lang="en-US" smtClean="0"/>
              <a:t>configured </a:t>
            </a:r>
            <a:r>
              <a:rPr dirty="0" lang="en-US"/>
              <a:t>to </a:t>
            </a:r>
            <a:r>
              <a:rPr dirty="0" lang="en-US" smtClean="0"/>
              <a:t>handle cases </a:t>
            </a:r>
            <a:r>
              <a:rPr dirty="0" lang="en-US"/>
              <a:t>where the </a:t>
            </a:r>
            <a:r>
              <a:rPr dirty="0" lang="en-US" smtClean="0"/>
              <a:t>first </a:t>
            </a:r>
            <a:r>
              <a:rPr dirty="0" lang="en-US"/>
              <a:t>DNS server in the list is not available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assume that a client is in the </a:t>
            </a:r>
            <a:r>
              <a:rPr dirty="0" lang="en-US">
                <a:solidFill>
                  <a:srgbClr val="FF0000"/>
                </a:solidFill>
              </a:rPr>
              <a:t>example.com</a:t>
            </a:r>
            <a:r>
              <a:rPr dirty="0" lang="en-US"/>
              <a:t> domain and wants to get the </a:t>
            </a:r>
            <a:r>
              <a:rPr dirty="0" lang="en-US" smtClean="0"/>
              <a:t>resource record </a:t>
            </a:r>
            <a:r>
              <a:rPr dirty="0" lang="en-US"/>
              <a:t>for </a:t>
            </a:r>
            <a:r>
              <a:rPr dirty="0" lang="en-US" smtClean="0">
                <a:solidFill>
                  <a:srgbClr val="FF0000"/>
                </a:solidFill>
                <a:hlinkClick r:id="rId1"/>
              </a:rPr>
              <a:t>www.sander.fr</a:t>
            </a:r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/>
              <a:t>name server </a:t>
            </a:r>
            <a:r>
              <a:rPr dirty="0" lang="en-US" smtClean="0"/>
              <a:t>will check </a:t>
            </a:r>
            <a:r>
              <a:rPr dirty="0" lang="en-US"/>
              <a:t>its </a:t>
            </a:r>
            <a:r>
              <a:rPr dirty="0" lang="en-US" smtClean="0"/>
              <a:t>cache</a:t>
            </a:r>
          </a:p>
          <a:p>
            <a:r>
              <a:rPr dirty="0" lang="en-US"/>
              <a:t>If the name server cannot answer the request from cache, it will first check whether </a:t>
            </a:r>
            <a:r>
              <a:rPr dirty="0" lang="en-US" smtClean="0"/>
              <a:t>a forwarder </a:t>
            </a:r>
            <a:r>
              <a:rPr dirty="0" lang="en-US"/>
              <a:t>has been </a:t>
            </a:r>
            <a:r>
              <a:rPr dirty="0" lang="en-US" smtClean="0"/>
              <a:t>configured</a:t>
            </a:r>
          </a:p>
          <a:p>
            <a:r>
              <a:rPr dirty="0" lang="en-US"/>
              <a:t>If no forwarder has been configured, the DNS server will resolve the name </a:t>
            </a:r>
            <a:r>
              <a:rPr dirty="0" lang="en-US" smtClean="0"/>
              <a:t>step-by-step</a:t>
            </a:r>
            <a:r>
              <a:rPr dirty="0" lang="en-US"/>
              <a:t>.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Configuring DNS and DHCP</dc:title>
  <dc:creator>Benson</dc:creator>
  <cp:lastModifiedBy>Benson</cp:lastModifiedBy>
  <dcterms:created xsi:type="dcterms:W3CDTF">2018-08-05T04:33:16Z</dcterms:created>
  <dcterms:modified xsi:type="dcterms:W3CDTF">2023-10-11T00:46:40Z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6de403404fb44f16a101a83d4fb61aa8</vt:lpwstr>
  </property>
</Properties>
</file>