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6086-F39A-4F76-943B-F591C1A35AD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5E6D-451A-4DC2-A372-64959C9EAE0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Introducing High Availability Clustering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b="1" dirty="0" lang="en-US" err="1" smtClean="0">
                <a:solidFill>
                  <a:schemeClr val="accent5">
                    <a:lumMod val="75000"/>
                  </a:schemeClr>
                </a:solidFill>
              </a:rPr>
              <a:t>Rgmanager</a:t>
            </a:r>
            <a:endParaRPr b="1" dirty="0" lang="en-US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dirty="0" sz="3000" i="1" lang="en-US" err="1" smtClean="0"/>
              <a:t>Rgmanager</a:t>
            </a:r>
            <a:r>
              <a:rPr dirty="0" sz="3000" i="1" lang="en-US" smtClean="0"/>
              <a:t> refers to the upper layers of the cluster. </a:t>
            </a:r>
          </a:p>
          <a:p>
            <a:r>
              <a:rPr dirty="0" sz="3000" i="1" lang="en-US" smtClean="0"/>
              <a:t>It consists of different processes, which </a:t>
            </a:r>
            <a:r>
              <a:rPr dirty="0" sz="3000" lang="en-US" smtClean="0"/>
              <a:t>ensure that services are running where they should be.</a:t>
            </a:r>
          </a:p>
          <a:p>
            <a:r>
              <a:rPr dirty="0" sz="3000" lang="en-US" smtClean="0"/>
              <a:t> If </a:t>
            </a:r>
            <a:r>
              <a:rPr dirty="0" sz="3000" lang="en-US" err="1" smtClean="0"/>
              <a:t>Corosync</a:t>
            </a:r>
            <a:r>
              <a:rPr dirty="0" sz="3000" lang="en-US" smtClean="0"/>
              <a:t> detects a failure on the cluster, the </a:t>
            </a:r>
            <a:r>
              <a:rPr dirty="0" sz="3000" lang="en-US" err="1" smtClean="0"/>
              <a:t>Rgmanager</a:t>
            </a:r>
            <a:r>
              <a:rPr dirty="0" sz="3000" lang="en-US" smtClean="0"/>
              <a:t> layer will move the services to a node where they can continue to do their work.</a:t>
            </a:r>
            <a:endParaRPr dirty="0" sz="300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Pacemaker</a:t>
            </a:r>
            <a:r>
              <a:rPr dirty="0" i="1" lang="en-US" smtClean="0"/>
              <a:t> </a:t>
            </a:r>
          </a:p>
          <a:p>
            <a:r>
              <a:rPr dirty="0" sz="2800" lang="en-US" err="1" smtClean="0"/>
              <a:t>Rgmanager</a:t>
            </a:r>
            <a:r>
              <a:rPr dirty="0" sz="2800" lang="en-US" smtClean="0"/>
              <a:t> is the traditional Red Hat HA cluster stack. There is another Linux-based HA solution, however, which is known as </a:t>
            </a:r>
            <a:r>
              <a:rPr dirty="0" sz="2800" i="1" lang="en-US" smtClean="0"/>
              <a:t>Pacemaker</a:t>
            </a:r>
          </a:p>
          <a:p>
            <a:endParaRPr dirty="0" sz="2800"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Conga</a:t>
            </a:r>
          </a:p>
          <a:p>
            <a:r>
              <a:rPr dirty="0" i="1" lang="en-US" smtClean="0"/>
              <a:t>Conga is the management interface that is used to create and manage clusters.</a:t>
            </a:r>
          </a:p>
          <a:p>
            <a:r>
              <a:rPr dirty="0" i="1" lang="en-US" smtClean="0"/>
              <a:t> It consists of </a:t>
            </a:r>
            <a:r>
              <a:rPr dirty="0" lang="en-US" smtClean="0"/>
              <a:t>two parts: </a:t>
            </a:r>
            <a:r>
              <a:rPr b="1" dirty="0" lang="en-US" err="1" smtClean="0">
                <a:solidFill>
                  <a:srgbClr val="FF0000"/>
                </a:solidFill>
              </a:rPr>
              <a:t>ricci</a:t>
            </a:r>
            <a:r>
              <a:rPr dirty="0" lang="en-US" smtClean="0"/>
              <a:t> and </a:t>
            </a:r>
            <a:r>
              <a:rPr b="1" dirty="0" lang="en-US" err="1" smtClean="0">
                <a:solidFill>
                  <a:srgbClr val="FF0000"/>
                </a:solidFill>
              </a:rPr>
              <a:t>luci</a:t>
            </a:r>
            <a:r>
              <a:rPr b="1" dirty="0" lang="en-US" smtClean="0">
                <a:solidFill>
                  <a:srgbClr val="FF0000"/>
                </a:solidFill>
              </a:rPr>
              <a:t>. </a:t>
            </a:r>
          </a:p>
          <a:p>
            <a:r>
              <a:rPr b="1" dirty="0" i="1" lang="en-US" smtClean="0">
                <a:solidFill>
                  <a:srgbClr val="FF0000"/>
                </a:solidFill>
              </a:rPr>
              <a:t>Ricci</a:t>
            </a:r>
            <a:r>
              <a:rPr dirty="0" i="1" lang="en-US" smtClean="0"/>
              <a:t> is the agent that should be installed on all nodes in the cluster</a:t>
            </a:r>
            <a:endParaRPr dirty="0" lang="en-US" smtClean="0"/>
          </a:p>
          <a:p>
            <a:r>
              <a:rPr b="1" dirty="0" i="1" lang="en-US" err="1" smtClean="0">
                <a:solidFill>
                  <a:srgbClr val="FF0000"/>
                </a:solidFill>
              </a:rPr>
              <a:t>luci</a:t>
            </a:r>
            <a:r>
              <a:rPr b="1" dirty="0" i="1" lang="en-US" smtClean="0">
                <a:solidFill>
                  <a:srgbClr val="FF0000"/>
                </a:solidFill>
              </a:rPr>
              <a:t> </a:t>
            </a:r>
            <a:r>
              <a:rPr dirty="0" i="1" lang="en-US" smtClean="0"/>
              <a:t>is the management application that talks to </a:t>
            </a:r>
            <a:r>
              <a:rPr dirty="0" i="1" lang="en-US" err="1" smtClean="0"/>
              <a:t>ricci</a:t>
            </a:r>
            <a:r>
              <a:rPr dirty="0" i="1" lang="en-US" smtClean="0"/>
              <a:t>. </a:t>
            </a:r>
          </a:p>
          <a:p>
            <a:r>
              <a:rPr dirty="0" i="1" lang="en-US" smtClean="0"/>
              <a:t>As an administrator, you’ll </a:t>
            </a:r>
            <a:r>
              <a:rPr dirty="0" lang="en-US" smtClean="0"/>
              <a:t>log in to the </a:t>
            </a:r>
            <a:r>
              <a:rPr dirty="0" lang="en-US" err="1" smtClean="0"/>
              <a:t>luci</a:t>
            </a:r>
            <a:r>
              <a:rPr dirty="0" lang="en-US" smtClean="0"/>
              <a:t> web interface to create and manage your cluster.</a:t>
            </a:r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Configuring Cluster-Based Services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 smtClean="0"/>
              <a:t>Setting Up Bonding</a:t>
            </a:r>
            <a:endParaRPr dirty="0" lang="en-US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32000" contrast="20000"/>
          </a:blip>
          <a:srcRect/>
          <a:stretch>
            <a:fillRect/>
          </a:stretch>
        </p:blipFill>
        <p:spPr bwMode="auto">
          <a:xfrm>
            <a:off x="609600" y="1857375"/>
            <a:ext cx="8229600" cy="2428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95400" y="1200150"/>
            <a:ext cx="3124200" cy="1828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71600" y="3086100"/>
            <a:ext cx="6781800" cy="19431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ea typeface="ＭＳ Ｐゴシック" pitchFamily="34" charset="-128"/>
              </a:rPr>
              <a:t>Setting up an </a:t>
            </a:r>
            <a:r>
              <a:rPr dirty="0" lang="en-US" err="1" smtClean="0">
                <a:ea typeface="ＭＳ Ｐゴシック" pitchFamily="34" charset="-128"/>
              </a:rPr>
              <a:t>iSCSI</a:t>
            </a:r>
            <a:r>
              <a:rPr dirty="0" lang="en-US" smtClean="0">
                <a:ea typeface="ＭＳ Ｐゴシック" pitchFamily="34" charset="-128"/>
              </a:rPr>
              <a:t> target</a:t>
            </a:r>
            <a:br>
              <a:rPr dirty="0" lang="en-US" smtClean="0">
                <a:ea typeface="ＭＳ Ｐゴシック" pitchFamily="34" charset="-128"/>
              </a:rPr>
            </a:b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400300"/>
          </a:xfrm>
        </p:spPr>
        <p:txBody>
          <a:bodyPr>
            <a:normAutofit lnSpcReduction="10000"/>
          </a:bodyPr>
          <a:p>
            <a:pPr lvl="1"/>
            <a:r>
              <a:rPr dirty="0" sz="2400" lang="en-US" smtClean="0">
                <a:ea typeface="ＭＳ Ｐゴシック" pitchFamily="34" charset="-128"/>
              </a:rPr>
              <a:t>Make sure a dedicated device is available</a:t>
            </a:r>
          </a:p>
          <a:p>
            <a:r>
              <a:rPr dirty="0" lang="en-US" smtClean="0"/>
              <a:t>After </a:t>
            </a:r>
            <a:r>
              <a:rPr dirty="0" lang="en-US"/>
              <a:t>verifying that you have unallocated storage, </a:t>
            </a:r>
            <a:r>
              <a:rPr dirty="0" lang="en-US" smtClean="0"/>
              <a:t>use</a:t>
            </a:r>
          </a:p>
          <a:p>
            <a:r>
              <a:rPr dirty="0" lang="en-US" smtClean="0"/>
              <a:t> </a:t>
            </a:r>
            <a:r>
              <a:rPr dirty="0" lang="en-US" err="1">
                <a:solidFill>
                  <a:srgbClr val="FF0000"/>
                </a:solidFill>
              </a:rPr>
              <a:t>lvcreate</a:t>
            </a:r>
            <a:r>
              <a:rPr dirty="0" lang="en-US">
                <a:solidFill>
                  <a:srgbClr val="FF0000"/>
                </a:solidFill>
              </a:rPr>
              <a:t> -n </a:t>
            </a:r>
            <a:r>
              <a:rPr dirty="0" lang="en-US" err="1">
                <a:solidFill>
                  <a:srgbClr val="FF0000"/>
                </a:solidFill>
              </a:rPr>
              <a:t>iscsivol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smtClean="0">
                <a:solidFill>
                  <a:srgbClr val="FF0000"/>
                </a:solidFill>
              </a:rPr>
              <a:t>–L 10G </a:t>
            </a:r>
            <a:r>
              <a:rPr dirty="0" lang="en-US">
                <a:solidFill>
                  <a:srgbClr val="FF0000"/>
                </a:solidFill>
              </a:rPr>
              <a:t>/dev/</a:t>
            </a:r>
            <a:r>
              <a:rPr dirty="0" lang="en-US" err="1">
                <a:solidFill>
                  <a:srgbClr val="FF0000"/>
                </a:solidFill>
              </a:rPr>
              <a:t>yourvgname</a:t>
            </a:r>
            <a:r>
              <a:rPr dirty="0" lang="en-US"/>
              <a:t>. </a:t>
            </a:r>
            <a:r>
              <a:rPr dirty="0" lang="en-US" smtClean="0"/>
              <a:t>creates </a:t>
            </a:r>
            <a:r>
              <a:rPr dirty="0" lang="en-US"/>
              <a:t>a 10GB volume</a:t>
            </a:r>
            <a:endParaRPr dirty="0" sz="6600" lang="en-US" smtClean="0">
              <a:ea typeface="ＭＳ Ｐゴシック" pitchFamily="34" charset="-128"/>
            </a:endParaRPr>
          </a:p>
          <a:p>
            <a:pPr lvl="1"/>
            <a:endParaRPr dirty="0" sz="1600" lang="en-US" smtClean="0">
              <a:ea typeface="ＭＳ Ｐゴシック" pitchFamily="34" charset="-128"/>
            </a:endParaRPr>
          </a:p>
          <a:p>
            <a:endParaRPr dirty="0" lang="en-US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1000" contrast="30000"/>
          </a:blip>
          <a:srcRect/>
          <a:stretch>
            <a:fillRect/>
          </a:stretch>
        </p:blipFill>
        <p:spPr bwMode="auto">
          <a:xfrm>
            <a:off x="2438400" y="685800"/>
            <a:ext cx="3886200" cy="18430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42900" lvl="1" marL="342900">
              <a:buFont typeface="Arial" pitchFamily="34" charset="0"/>
              <a:buChar char="•"/>
            </a:pPr>
            <a:r>
              <a:rPr dirty="0" lang="en-US" smtClean="0">
                <a:ea typeface="ＭＳ Ｐゴシック" pitchFamily="34" charset="-128"/>
              </a:rPr>
              <a:t>Install </a:t>
            </a:r>
            <a:r>
              <a:rPr dirty="0" lang="en-US" err="1" smtClean="0">
                <a:ea typeface="ＭＳ Ｐゴシック" pitchFamily="34" charset="-128"/>
              </a:rPr>
              <a:t>scsi</a:t>
            </a:r>
            <a:r>
              <a:rPr dirty="0" lang="en-US" smtClean="0">
                <a:ea typeface="ＭＳ Ｐゴシック" pitchFamily="34" charset="-128"/>
              </a:rPr>
              <a:t>-target-</a:t>
            </a:r>
            <a:r>
              <a:rPr dirty="0" lang="en-US" err="1" smtClean="0">
                <a:ea typeface="ＭＳ Ｐゴシック" pitchFamily="34" charset="-128"/>
              </a:rPr>
              <a:t>utils</a:t>
            </a:r>
            <a:endParaRPr dirty="0" lang="en-US" smtClean="0">
              <a:ea typeface="ＭＳ Ｐゴシック" pitchFamily="34" charset="-128"/>
            </a:endParaRPr>
          </a:p>
          <a:p>
            <a:pPr>
              <a:buNone/>
            </a:pPr>
            <a:r>
              <a:rPr dirty="0" sz="2800" lang="en-US" smtClean="0">
                <a:solidFill>
                  <a:srgbClr val="C00000"/>
                </a:solidFill>
              </a:rPr>
              <a:t>          yum </a:t>
            </a:r>
            <a:r>
              <a:rPr dirty="0" sz="2800" lang="en-US">
                <a:solidFill>
                  <a:srgbClr val="C00000"/>
                </a:solidFill>
              </a:rPr>
              <a:t>install -y </a:t>
            </a:r>
            <a:r>
              <a:rPr dirty="0" sz="2800" lang="en-US" err="1" smtClean="0">
                <a:solidFill>
                  <a:srgbClr val="C00000"/>
                </a:solidFill>
              </a:rPr>
              <a:t>scsi</a:t>
            </a:r>
            <a:r>
              <a:rPr dirty="0" sz="2800" lang="en-US" smtClean="0">
                <a:solidFill>
                  <a:srgbClr val="C00000"/>
                </a:solidFill>
              </a:rPr>
              <a:t>-target-</a:t>
            </a:r>
            <a:r>
              <a:rPr dirty="0" sz="2800" lang="en-US" err="1" smtClean="0">
                <a:solidFill>
                  <a:srgbClr val="C00000"/>
                </a:solidFill>
              </a:rPr>
              <a:t>utils</a:t>
            </a:r>
            <a:endParaRPr dirty="0" sz="2800" lang="en-US" smtClean="0">
              <a:solidFill>
                <a:srgbClr val="C00000"/>
              </a:solidFill>
            </a:endParaRPr>
          </a:p>
          <a:p>
            <a:pPr lvl="1"/>
            <a:r>
              <a:rPr dirty="0" lang="en-US" smtClean="0">
                <a:ea typeface="ＭＳ Ｐゴシック" pitchFamily="34" charset="-128"/>
              </a:rPr>
              <a:t>Modify /etc/</a:t>
            </a:r>
            <a:r>
              <a:rPr dirty="0" lang="en-US" err="1" smtClean="0">
                <a:ea typeface="ＭＳ Ｐゴシック" pitchFamily="34" charset="-128"/>
              </a:rPr>
              <a:t>tgt</a:t>
            </a:r>
            <a:r>
              <a:rPr dirty="0" lang="en-US" smtClean="0">
                <a:ea typeface="ＭＳ Ｐゴシック" pitchFamily="34" charset="-128"/>
              </a:rPr>
              <a:t>/</a:t>
            </a:r>
            <a:r>
              <a:rPr dirty="0" lang="en-US" err="1" smtClean="0">
                <a:ea typeface="ＭＳ Ｐゴシック" pitchFamily="34" charset="-128"/>
              </a:rPr>
              <a:t>targets.conf</a:t>
            </a:r>
            <a:endParaRPr dirty="0" lang="en-US" smtClean="0">
              <a:ea typeface="ＭＳ Ｐゴシック" pitchFamily="34" charset="-128"/>
            </a:endParaRPr>
          </a:p>
          <a:p>
            <a:pPr lvl="1">
              <a:buNone/>
            </a:pPr>
            <a:r>
              <a:rPr dirty="0" lang="en-US" smtClean="0">
                <a:solidFill>
                  <a:srgbClr val="C00000"/>
                </a:solidFill>
                <a:ea typeface="ＭＳ Ｐゴシック" pitchFamily="34" charset="-128"/>
              </a:rPr>
              <a:t>&lt;target iqn.2012-12.com.example.san:mytarget&gt; </a:t>
            </a:r>
          </a:p>
          <a:p>
            <a:pPr lvl="1">
              <a:buNone/>
            </a:pPr>
            <a:r>
              <a:rPr dirty="0" lang="en-US" smtClean="0">
                <a:solidFill>
                  <a:srgbClr val="C00000"/>
                </a:solidFill>
                <a:ea typeface="ＭＳ Ｐゴシック" pitchFamily="34" charset="-128"/>
              </a:rPr>
              <a:t>	backing-store /dev/</a:t>
            </a:r>
            <a:r>
              <a:rPr dirty="0" lang="en-US" err="1" smtClean="0">
                <a:solidFill>
                  <a:srgbClr val="C00000"/>
                </a:solidFill>
                <a:ea typeface="ＭＳ Ｐゴシック" pitchFamily="34" charset="-128"/>
              </a:rPr>
              <a:t>myvolumegroup</a:t>
            </a:r>
            <a:r>
              <a:rPr dirty="0" lang="en-US" smtClean="0">
                <a:solidFill>
                  <a:srgbClr val="C00000"/>
                </a:solidFill>
                <a:ea typeface="ＭＳ Ｐゴシック" pitchFamily="34" charset="-128"/>
              </a:rPr>
              <a:t>/</a:t>
            </a:r>
            <a:r>
              <a:rPr dirty="0" lang="en-US" err="1" smtClean="0">
                <a:solidFill>
                  <a:srgbClr val="C00000"/>
                </a:solidFill>
                <a:ea typeface="ＭＳ Ｐゴシック" pitchFamily="34" charset="-128"/>
              </a:rPr>
              <a:t>iscsivol</a:t>
            </a:r>
            <a:endParaRPr dirty="0" lang="en-US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1">
              <a:buNone/>
            </a:pPr>
            <a:r>
              <a:rPr dirty="0" lang="en-US" smtClean="0">
                <a:solidFill>
                  <a:srgbClr val="C00000"/>
                </a:solidFill>
                <a:ea typeface="ＭＳ Ｐゴシック" pitchFamily="34" charset="-128"/>
              </a:rPr>
              <a:t> &lt;/target&gt;</a:t>
            </a:r>
          </a:p>
          <a:p>
            <a:pPr lvl="1"/>
            <a:r>
              <a:rPr dirty="0" lang="en-US" smtClean="0">
                <a:ea typeface="ＭＳ Ｐゴシック" pitchFamily="34" charset="-128"/>
              </a:rPr>
              <a:t>service </a:t>
            </a:r>
            <a:r>
              <a:rPr dirty="0" lang="en-US" err="1" smtClean="0">
                <a:ea typeface="ＭＳ Ｐゴシック" pitchFamily="34" charset="-128"/>
              </a:rPr>
              <a:t>tgtd</a:t>
            </a:r>
            <a:r>
              <a:rPr dirty="0" lang="en-US" smtClean="0">
                <a:ea typeface="ＭＳ Ｐゴシック" pitchFamily="34" charset="-128"/>
              </a:rPr>
              <a:t> start</a:t>
            </a:r>
          </a:p>
          <a:p>
            <a:pPr lvl="1"/>
            <a:r>
              <a:rPr dirty="0" lang="en-US" smtClean="0">
                <a:ea typeface="ＭＳ Ｐゴシック" pitchFamily="34" charset="-128"/>
              </a:rPr>
              <a:t> </a:t>
            </a:r>
            <a:r>
              <a:rPr dirty="0" lang="en-US" err="1" smtClean="0">
                <a:ea typeface="ＭＳ Ｐゴシック" pitchFamily="34" charset="-128"/>
              </a:rPr>
              <a:t>chkconfig</a:t>
            </a:r>
            <a:r>
              <a:rPr dirty="0" lang="en-US" smtClean="0">
                <a:ea typeface="ＭＳ Ｐゴシック" pitchFamily="34" charset="-128"/>
              </a:rPr>
              <a:t> </a:t>
            </a:r>
            <a:r>
              <a:rPr dirty="0" lang="en-US" err="1" smtClean="0">
                <a:ea typeface="ＭＳ Ｐゴシック" pitchFamily="34" charset="-128"/>
              </a:rPr>
              <a:t>tgtd</a:t>
            </a:r>
            <a:r>
              <a:rPr dirty="0" lang="en-US" smtClean="0">
                <a:ea typeface="ＭＳ Ｐゴシック" pitchFamily="34" charset="-128"/>
              </a:rPr>
              <a:t> on</a:t>
            </a:r>
          </a:p>
          <a:p>
            <a:pPr lvl="1">
              <a:buNone/>
            </a:pPr>
            <a:endParaRPr dirty="0" lang="en-US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b="1" dirty="0" lang="en-US"/>
              <a:t>Setting Up the </a:t>
            </a:r>
            <a:r>
              <a:rPr b="1" dirty="0" lang="en-US" err="1"/>
              <a:t>iSCSI</a:t>
            </a:r>
            <a:r>
              <a:rPr b="1" dirty="0" lang="en-US"/>
              <a:t> Initiator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To create the </a:t>
            </a:r>
            <a:r>
              <a:rPr dirty="0" lang="en-US" err="1"/>
              <a:t>iSCSI</a:t>
            </a:r>
            <a:r>
              <a:rPr dirty="0" lang="en-US"/>
              <a:t> connections, </a:t>
            </a:r>
            <a:r>
              <a:rPr dirty="0" lang="en-US" smtClean="0"/>
              <a:t>use </a:t>
            </a:r>
            <a:r>
              <a:rPr dirty="0" lang="en-US"/>
              <a:t>the </a:t>
            </a:r>
            <a:r>
              <a:rPr dirty="0" lang="en-US" err="1">
                <a:solidFill>
                  <a:srgbClr val="FF0000"/>
                </a:solidFill>
              </a:rPr>
              <a:t>iscsiadm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/>
              <a:t>command. This </a:t>
            </a:r>
            <a:r>
              <a:rPr dirty="0" lang="en-US" smtClean="0"/>
              <a:t>command stores </a:t>
            </a:r>
            <a:r>
              <a:rPr dirty="0" lang="en-US"/>
              <a:t>its </a:t>
            </a:r>
            <a:r>
              <a:rPr dirty="0" lang="en-US" smtClean="0"/>
              <a:t>configuration </a:t>
            </a:r>
            <a:r>
              <a:rPr dirty="0" lang="en-US"/>
              <a:t>in a </a:t>
            </a:r>
            <a:r>
              <a:rPr dirty="0" lang="en-US" smtClean="0"/>
              <a:t>database</a:t>
            </a:r>
          </a:p>
          <a:p>
            <a:r>
              <a:rPr dirty="0" lang="en-US"/>
              <a:t>To manage connections to an </a:t>
            </a:r>
            <a:r>
              <a:rPr dirty="0" lang="en-US" err="1"/>
              <a:t>iSCSI</a:t>
            </a:r>
            <a:r>
              <a:rPr dirty="0" lang="en-US"/>
              <a:t> SAN, </a:t>
            </a:r>
            <a:r>
              <a:rPr dirty="0" lang="en-US" smtClean="0"/>
              <a:t>there are four </a:t>
            </a:r>
            <a:r>
              <a:rPr dirty="0" lang="en-US"/>
              <a:t>different </a:t>
            </a:r>
            <a:r>
              <a:rPr dirty="0" lang="en-US" err="1"/>
              <a:t>iSCSI</a:t>
            </a:r>
            <a:r>
              <a:rPr dirty="0" lang="en-US"/>
              <a:t> </a:t>
            </a:r>
            <a:r>
              <a:rPr dirty="0" lang="en-US" smtClean="0"/>
              <a:t>commands</a:t>
            </a:r>
          </a:p>
          <a:p>
            <a:pPr>
              <a:buNone/>
            </a:pPr>
            <a:r>
              <a:rPr dirty="0" lang="en-US" smtClean="0"/>
              <a:t>  </a:t>
            </a:r>
            <a:r>
              <a:rPr dirty="0" lang="en-US" err="1" smtClean="0">
                <a:solidFill>
                  <a:srgbClr val="C00000"/>
                </a:solidFill>
              </a:rPr>
              <a:t>iscsiadm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>
                <a:solidFill>
                  <a:srgbClr val="C00000"/>
                </a:solidFill>
              </a:rPr>
              <a:t>--mode </a:t>
            </a:r>
            <a:r>
              <a:rPr dirty="0" lang="en-US" err="1">
                <a:solidFill>
                  <a:srgbClr val="C00000"/>
                </a:solidFill>
              </a:rPr>
              <a:t>discoverydb</a:t>
            </a:r>
            <a:r>
              <a:rPr dirty="0" lang="en-US">
                <a:solidFill>
                  <a:srgbClr val="C00000"/>
                </a:solidFill>
              </a:rPr>
              <a:t> --type </a:t>
            </a:r>
            <a:r>
              <a:rPr dirty="0" lang="en-US" err="1">
                <a:solidFill>
                  <a:srgbClr val="C00000"/>
                </a:solidFill>
              </a:rPr>
              <a:t>sendtargets</a:t>
            </a:r>
            <a:r>
              <a:rPr dirty="0" lang="en-US">
                <a:solidFill>
                  <a:srgbClr val="C00000"/>
                </a:solidFill>
              </a:rPr>
              <a:t> --portal </a:t>
            </a:r>
            <a:r>
              <a:rPr dirty="0" lang="en-US" smtClean="0">
                <a:solidFill>
                  <a:srgbClr val="C00000"/>
                </a:solidFill>
              </a:rPr>
              <a:t>192.168.1.70 --</a:t>
            </a:r>
            <a:r>
              <a:rPr dirty="0" lang="en-US">
                <a:solidFill>
                  <a:srgbClr val="C00000"/>
                </a:solidFill>
              </a:rPr>
              <a:t>discover </a:t>
            </a:r>
            <a:endParaRPr dirty="0" lang="en-US" smtClean="0">
              <a:solidFill>
                <a:srgbClr val="C00000"/>
              </a:solidFill>
            </a:endParaRPr>
          </a:p>
          <a:p>
            <a:r>
              <a:rPr dirty="0" lang="en-US" smtClean="0"/>
              <a:t>This </a:t>
            </a:r>
            <a:r>
              <a:rPr dirty="0" lang="en-US"/>
              <a:t>command connects to the IP address that is </a:t>
            </a:r>
            <a:r>
              <a:rPr dirty="0" lang="en-US" smtClean="0"/>
              <a:t>specified </a:t>
            </a:r>
            <a:r>
              <a:rPr dirty="0" lang="en-US"/>
              <a:t>with the </a:t>
            </a:r>
            <a:r>
              <a:rPr dirty="0" lang="en-US" smtClean="0"/>
              <a:t>–portal option </a:t>
            </a:r>
            <a:r>
              <a:rPr dirty="0" lang="en-US"/>
              <a:t>and discovers all </a:t>
            </a:r>
            <a:r>
              <a:rPr dirty="0" lang="en-US" err="1"/>
              <a:t>iSCSI</a:t>
            </a:r>
            <a:r>
              <a:rPr dirty="0" lang="en-US"/>
              <a:t> targets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86100"/>
          </a:xfrm>
        </p:spPr>
        <p:txBody>
          <a:bodyPr/>
          <a:p>
            <a:pPr>
              <a:buNone/>
            </a:pPr>
            <a:r>
              <a:rPr dirty="0" sz="2400" lang="en-US" err="1">
                <a:solidFill>
                  <a:srgbClr val="C00000"/>
                </a:solidFill>
              </a:rPr>
              <a:t>iscsiadm</a:t>
            </a:r>
            <a:r>
              <a:rPr dirty="0" sz="2400" lang="en-US">
                <a:solidFill>
                  <a:srgbClr val="C00000"/>
                </a:solidFill>
              </a:rPr>
              <a:t> --mode node --</a:t>
            </a:r>
            <a:r>
              <a:rPr dirty="0" sz="2400" lang="en-US" err="1">
                <a:solidFill>
                  <a:srgbClr val="C00000"/>
                </a:solidFill>
              </a:rPr>
              <a:t>targetname</a:t>
            </a:r>
            <a:r>
              <a:rPr dirty="0" sz="2400" lang="en-US">
                <a:solidFill>
                  <a:srgbClr val="C00000"/>
                </a:solidFill>
              </a:rPr>
              <a:t> iqn.2012-8.com.example.san:mytarget </a:t>
            </a:r>
            <a:r>
              <a:rPr dirty="0" sz="2400" lang="en-US" smtClean="0">
                <a:solidFill>
                  <a:srgbClr val="C00000"/>
                </a:solidFill>
              </a:rPr>
              <a:t>–portal 192.168.1.70 –login</a:t>
            </a:r>
          </a:p>
          <a:p>
            <a:r>
              <a:rPr dirty="0" sz="2400" lang="en-US" smtClean="0"/>
              <a:t> </a:t>
            </a:r>
            <a:r>
              <a:rPr dirty="0" sz="2400" lang="en-US"/>
              <a:t>This command uses the target name that was discovered with </a:t>
            </a:r>
            <a:r>
              <a:rPr dirty="0" sz="2400" lang="en-US" smtClean="0"/>
              <a:t>the previous </a:t>
            </a:r>
            <a:r>
              <a:rPr dirty="0" sz="2400" lang="en-US"/>
              <a:t>command to make a connection to the </a:t>
            </a:r>
            <a:r>
              <a:rPr dirty="0" sz="2400" lang="en-US" err="1"/>
              <a:t>iSCSI</a:t>
            </a:r>
            <a:r>
              <a:rPr dirty="0" sz="2400" lang="en-US"/>
              <a:t> </a:t>
            </a:r>
            <a:r>
              <a:rPr dirty="0" sz="2400" lang="en-US" smtClean="0"/>
              <a:t>target</a:t>
            </a:r>
          </a:p>
          <a:p>
            <a:pPr>
              <a:buNone/>
            </a:pPr>
            <a:endParaRPr dirty="0" lang="en-US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1000" contrast="14000"/>
          </a:blip>
          <a:srcRect/>
          <a:stretch>
            <a:fillRect/>
          </a:stretch>
        </p:blipFill>
        <p:spPr bwMode="auto">
          <a:xfrm>
            <a:off x="914401" y="2743200"/>
            <a:ext cx="6753497" cy="8572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23000" contrast="12000"/>
          </a:blip>
          <a:srcRect/>
          <a:stretch>
            <a:fillRect/>
          </a:stretch>
        </p:blipFill>
        <p:spPr bwMode="auto">
          <a:xfrm>
            <a:off x="685800" y="3829050"/>
            <a:ext cx="7467600" cy="1028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p>
            <a:pPr>
              <a:buNone/>
            </a:pPr>
            <a:r>
              <a:rPr dirty="0" lang="en-US" err="1">
                <a:solidFill>
                  <a:srgbClr val="C00000"/>
                </a:solidFill>
              </a:rPr>
              <a:t>iscsiadm</a:t>
            </a:r>
            <a:r>
              <a:rPr dirty="0" lang="en-US">
                <a:solidFill>
                  <a:srgbClr val="C00000"/>
                </a:solidFill>
              </a:rPr>
              <a:t> --mode node --</a:t>
            </a:r>
            <a:r>
              <a:rPr dirty="0" lang="en-US" err="1">
                <a:solidFill>
                  <a:srgbClr val="C00000"/>
                </a:solidFill>
              </a:rPr>
              <a:t>targetname</a:t>
            </a:r>
            <a:r>
              <a:rPr dirty="0" lang="en-US">
                <a:solidFill>
                  <a:srgbClr val="C00000"/>
                </a:solidFill>
              </a:rPr>
              <a:t> iqn.2012-8.com.example.san:mytarget </a:t>
            </a:r>
            <a:r>
              <a:rPr dirty="0" lang="en-US" smtClean="0">
                <a:solidFill>
                  <a:srgbClr val="C00000"/>
                </a:solidFill>
              </a:rPr>
              <a:t>–portal 192.168.1.70 </a:t>
            </a:r>
            <a:r>
              <a:rPr dirty="0" lang="en-US">
                <a:solidFill>
                  <a:srgbClr val="C00000"/>
                </a:solidFill>
              </a:rPr>
              <a:t>–</a:t>
            </a:r>
            <a:r>
              <a:rPr dirty="0" lang="en-US" smtClean="0">
                <a:solidFill>
                  <a:srgbClr val="C00000"/>
                </a:solidFill>
              </a:rPr>
              <a:t>logout</a:t>
            </a:r>
          </a:p>
          <a:p>
            <a:pPr>
              <a:buNone/>
            </a:pPr>
            <a:r>
              <a:rPr dirty="0" lang="en-US" err="1">
                <a:solidFill>
                  <a:srgbClr val="C00000"/>
                </a:solidFill>
              </a:rPr>
              <a:t>iscsiadm</a:t>
            </a:r>
            <a:r>
              <a:rPr dirty="0" lang="en-US">
                <a:solidFill>
                  <a:srgbClr val="C00000"/>
                </a:solidFill>
              </a:rPr>
              <a:t> --mode node --</a:t>
            </a:r>
            <a:r>
              <a:rPr dirty="0" lang="en-US" err="1">
                <a:solidFill>
                  <a:srgbClr val="C00000"/>
                </a:solidFill>
              </a:rPr>
              <a:t>targetname</a:t>
            </a:r>
            <a:r>
              <a:rPr dirty="0" lang="en-US">
                <a:solidFill>
                  <a:srgbClr val="C00000"/>
                </a:solidFill>
              </a:rPr>
              <a:t> iqn.2012-8.com.example.san:mytarget </a:t>
            </a:r>
            <a:r>
              <a:rPr dirty="0" lang="en-US" smtClean="0">
                <a:solidFill>
                  <a:srgbClr val="C00000"/>
                </a:solidFill>
              </a:rPr>
              <a:t>–portal 192.168.1.70 –delete</a:t>
            </a:r>
          </a:p>
          <a:p>
            <a:endParaRPr dirty="0" lang="en-US" smtClean="0"/>
          </a:p>
          <a:p>
            <a:r>
              <a:rPr dirty="0" lang="en-US" smtClean="0"/>
              <a:t>you </a:t>
            </a:r>
            <a:r>
              <a:rPr dirty="0" lang="en-US"/>
              <a:t>can request current status parameters about </a:t>
            </a:r>
            <a:r>
              <a:rPr dirty="0" lang="en-US" smtClean="0"/>
              <a:t>the connection.</a:t>
            </a:r>
          </a:p>
          <a:p>
            <a:pPr>
              <a:buNone/>
            </a:pPr>
            <a:r>
              <a:rPr dirty="0" lang="en-US" err="1">
                <a:solidFill>
                  <a:srgbClr val="C00000"/>
                </a:solidFill>
              </a:rPr>
              <a:t>iscsiadm</a:t>
            </a:r>
            <a:r>
              <a:rPr dirty="0" lang="en-US">
                <a:solidFill>
                  <a:srgbClr val="C00000"/>
                </a:solidFill>
              </a:rPr>
              <a:t> --mode </a:t>
            </a:r>
            <a:r>
              <a:rPr dirty="0" lang="en-US" err="1">
                <a:solidFill>
                  <a:srgbClr val="C00000"/>
                </a:solidFill>
              </a:rPr>
              <a:t>discoverydb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smtClean="0"/>
              <a:t>-Shows </a:t>
            </a:r>
            <a:r>
              <a:rPr dirty="0" lang="en-US"/>
              <a:t>information about the targets that have </a:t>
            </a:r>
            <a:r>
              <a:rPr dirty="0" lang="en-US" smtClean="0"/>
              <a:t>been discovered</a:t>
            </a:r>
            <a:endParaRPr dirty="0" lang="en-US"/>
          </a:p>
          <a:p>
            <a:pPr>
              <a:buNone/>
            </a:pPr>
            <a:r>
              <a:rPr dirty="0" lang="en-US" err="1">
                <a:solidFill>
                  <a:srgbClr val="C00000"/>
                </a:solidFill>
              </a:rPr>
              <a:t>iscsiadm</a:t>
            </a:r>
            <a:r>
              <a:rPr dirty="0" lang="en-US">
                <a:solidFill>
                  <a:srgbClr val="C00000"/>
                </a:solidFill>
              </a:rPr>
              <a:t> --mode </a:t>
            </a:r>
            <a:r>
              <a:rPr dirty="0" lang="en-US" smtClean="0">
                <a:solidFill>
                  <a:srgbClr val="C00000"/>
                </a:solidFill>
              </a:rPr>
              <a:t>node  </a:t>
            </a:r>
            <a:r>
              <a:rPr dirty="0" lang="en-US" smtClean="0"/>
              <a:t>-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/>
              <a:t>Shows which targets this node is </a:t>
            </a:r>
            <a:r>
              <a:rPr dirty="0" lang="en-US" smtClean="0"/>
              <a:t>configured </a:t>
            </a:r>
            <a:r>
              <a:rPr dirty="0" lang="en-US"/>
              <a:t>to connect to</a:t>
            </a:r>
          </a:p>
          <a:p>
            <a:pPr>
              <a:buNone/>
            </a:pPr>
            <a:r>
              <a:rPr dirty="0" lang="en-US" err="1">
                <a:solidFill>
                  <a:srgbClr val="C00000"/>
                </a:solidFill>
              </a:rPr>
              <a:t>iscsiadm</a:t>
            </a:r>
            <a:r>
              <a:rPr dirty="0" lang="en-US">
                <a:solidFill>
                  <a:srgbClr val="C00000"/>
                </a:solidFill>
              </a:rPr>
              <a:t> --mode </a:t>
            </a:r>
            <a:r>
              <a:rPr dirty="0" lang="en-US" smtClean="0">
                <a:solidFill>
                  <a:srgbClr val="C00000"/>
                </a:solidFill>
              </a:rPr>
              <a:t>session </a:t>
            </a:r>
            <a:r>
              <a:rPr dirty="0" lang="en-US" smtClean="0"/>
              <a:t>-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/>
              <a:t>Shows all sessions that are currently existing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Understanding HA Clustering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6667" lnSpcReduction="20000"/>
          </a:bodyPr>
          <a:p>
            <a:r>
              <a:rPr dirty="0" sz="2400" lang="en-US" smtClean="0">
                <a:ea typeface="ＭＳ Ｐゴシック" pitchFamily="34" charset="-128"/>
              </a:rPr>
              <a:t>The cluster runs a service on a node</a:t>
            </a:r>
          </a:p>
          <a:p>
            <a:r>
              <a:rPr dirty="0" sz="2400" lang="en-US" smtClean="0">
                <a:ea typeface="ＭＳ Ｐゴシック" pitchFamily="34" charset="-128"/>
              </a:rPr>
              <a:t>High-availability requirement</a:t>
            </a:r>
            <a:r>
              <a:rPr dirty="0" sz="1800" lang="en-US" smtClean="0">
                <a:ea typeface="ＭＳ Ｐゴシック" pitchFamily="34" charset="-128"/>
              </a:rPr>
              <a:t>s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multiple nodes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fence devices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networking</a:t>
            </a:r>
          </a:p>
          <a:p>
            <a:pPr lvl="2"/>
            <a:r>
              <a:rPr dirty="0" sz="1800" lang="en-US" smtClean="0">
                <a:ea typeface="ＭＳ Ｐゴシック" pitchFamily="34" charset="-128"/>
              </a:rPr>
              <a:t>dedicated cluster interface</a:t>
            </a:r>
          </a:p>
          <a:p>
            <a:pPr lvl="2"/>
            <a:r>
              <a:rPr dirty="0" sz="1800" lang="en-US" err="1" smtClean="0">
                <a:ea typeface="ＭＳ Ｐゴシック" pitchFamily="34" charset="-128"/>
              </a:rPr>
              <a:t>ethernet</a:t>
            </a:r>
            <a:r>
              <a:rPr dirty="0" sz="1800" lang="en-US" smtClean="0">
                <a:ea typeface="ＭＳ Ｐゴシック" pitchFamily="34" charset="-128"/>
              </a:rPr>
              <a:t> bonding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shared storage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Red Hat HA add-on</a:t>
            </a:r>
          </a:p>
          <a:p>
            <a:r>
              <a:rPr dirty="0" sz="2400" lang="en-US" smtClean="0">
                <a:ea typeface="ＭＳ Ｐゴシック" pitchFamily="34" charset="-128"/>
              </a:rPr>
              <a:t>Red Hat HA Add-on components</a:t>
            </a:r>
          </a:p>
          <a:p>
            <a:pPr lvl="1"/>
            <a:r>
              <a:rPr dirty="0" sz="1800" lang="en-US" err="1" smtClean="0">
                <a:ea typeface="ＭＳ Ｐゴシック" pitchFamily="34" charset="-128"/>
              </a:rPr>
              <a:t>Corosync</a:t>
            </a:r>
            <a:endParaRPr dirty="0" sz="1800" lang="en-US" smtClean="0">
              <a:ea typeface="ＭＳ Ｐゴシック" pitchFamily="34" charset="-128"/>
            </a:endParaRPr>
          </a:p>
          <a:p>
            <a:pPr lvl="1"/>
            <a:r>
              <a:rPr dirty="0" sz="1800" lang="en-US" err="1" smtClean="0">
                <a:ea typeface="ＭＳ Ｐゴシック" pitchFamily="34" charset="-128"/>
              </a:rPr>
              <a:t>rgmanager</a:t>
            </a:r>
            <a:endParaRPr dirty="0" sz="1800" lang="en-US" smtClean="0">
              <a:ea typeface="ＭＳ Ｐゴシック" pitchFamily="34" charset="-128"/>
            </a:endParaRP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Pacemaker</a:t>
            </a:r>
          </a:p>
          <a:p>
            <a:pPr lvl="1"/>
            <a:r>
              <a:rPr dirty="0" sz="1800" lang="en-US" smtClean="0">
                <a:ea typeface="ＭＳ Ｐゴシック" pitchFamily="34" charset="-128"/>
              </a:rPr>
              <a:t>Conga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b="1" dirty="0" lang="en-US" smtClean="0"/>
              <a:t>Connecting </a:t>
            </a:r>
            <a:r>
              <a:rPr b="1" dirty="0" lang="en-US"/>
              <a:t>to an </a:t>
            </a:r>
            <a:r>
              <a:rPr b="1" dirty="0" lang="en-US" err="1" smtClean="0"/>
              <a:t>iSCSI</a:t>
            </a:r>
            <a:r>
              <a:rPr b="1" dirty="0" lang="en-US" smtClean="0"/>
              <a:t> Initiator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381000" y="857251"/>
            <a:ext cx="8229600" cy="3623072"/>
          </a:xfrm>
        </p:spPr>
        <p:txBody>
          <a:bodyPr>
            <a:normAutofit lnSpcReduction="10000"/>
          </a:bodyPr>
          <a:p>
            <a:pPr>
              <a:buNone/>
            </a:pPr>
            <a:r>
              <a:rPr dirty="0" sz="2400" lang="en-US">
                <a:solidFill>
                  <a:srgbClr val="C00000"/>
                </a:solidFill>
              </a:rPr>
              <a:t>yum install </a:t>
            </a:r>
            <a:r>
              <a:rPr dirty="0" sz="2400" lang="en-US" err="1" smtClean="0">
                <a:solidFill>
                  <a:srgbClr val="C00000"/>
                </a:solidFill>
              </a:rPr>
              <a:t>iscsi</a:t>
            </a:r>
            <a:r>
              <a:rPr dirty="0" sz="2400" lang="en-US" smtClean="0">
                <a:solidFill>
                  <a:srgbClr val="C00000"/>
                </a:solidFill>
              </a:rPr>
              <a:t>-initiator-</a:t>
            </a:r>
            <a:r>
              <a:rPr dirty="0" sz="2400" lang="en-US" err="1" smtClean="0">
                <a:solidFill>
                  <a:srgbClr val="C00000"/>
                </a:solidFill>
              </a:rPr>
              <a:t>utils</a:t>
            </a:r>
            <a:endParaRPr dirty="0" sz="2400" lang="en-US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dirty="0" sz="2400" lang="en-US" smtClean="0"/>
              <a:t> </a:t>
            </a:r>
            <a:r>
              <a:rPr dirty="0" sz="2400" lang="en-US"/>
              <a:t>to install the </a:t>
            </a:r>
            <a:r>
              <a:rPr dirty="0" sz="2400" lang="en-US" err="1"/>
              <a:t>iSCSI</a:t>
            </a:r>
            <a:r>
              <a:rPr dirty="0" sz="2400" lang="en-US"/>
              <a:t> </a:t>
            </a:r>
            <a:r>
              <a:rPr dirty="0" sz="2400" lang="en-US" smtClean="0"/>
              <a:t>initiator </a:t>
            </a:r>
            <a:r>
              <a:rPr dirty="0" sz="2400" lang="en-US"/>
              <a:t>on all </a:t>
            </a:r>
            <a:r>
              <a:rPr dirty="0" sz="2400" lang="en-US" smtClean="0"/>
              <a:t>nodes</a:t>
            </a:r>
          </a:p>
          <a:p>
            <a:pPr lvl="1"/>
            <a:r>
              <a:rPr b="1" dirty="0" sz="2400" lang="en-US" err="1" smtClean="0">
                <a:ea typeface="ＭＳ Ｐゴシック" pitchFamily="34" charset="-128"/>
              </a:rPr>
              <a:t>iscsiadm</a:t>
            </a:r>
            <a:r>
              <a:rPr b="1" dirty="0" sz="2400" lang="en-US" smtClean="0">
                <a:ea typeface="ＭＳ Ｐゴシック" pitchFamily="34" charset="-128"/>
              </a:rPr>
              <a:t> --mode </a:t>
            </a:r>
            <a:r>
              <a:rPr b="1" dirty="0" sz="2400" lang="en-US" err="1" smtClean="0">
                <a:ea typeface="ＭＳ Ｐゴシック" pitchFamily="34" charset="-128"/>
              </a:rPr>
              <a:t>discoverydb</a:t>
            </a:r>
            <a:r>
              <a:rPr b="1" dirty="0" sz="2400" lang="en-US" smtClean="0">
                <a:ea typeface="ＭＳ Ｐゴシック" pitchFamily="34" charset="-128"/>
              </a:rPr>
              <a:t> --type </a:t>
            </a:r>
            <a:r>
              <a:rPr b="1" dirty="0" sz="2400" lang="en-US" err="1" smtClean="0">
                <a:ea typeface="ＭＳ Ｐゴシック" pitchFamily="34" charset="-128"/>
              </a:rPr>
              <a:t>sendtargets</a:t>
            </a:r>
            <a:r>
              <a:rPr b="1" dirty="0" sz="2400" lang="en-US" smtClean="0">
                <a:ea typeface="ＭＳ Ｐゴシック" pitchFamily="34" charset="-128"/>
              </a:rPr>
              <a:t> --portal 192.168.1.70 --discover </a:t>
            </a:r>
          </a:p>
          <a:p>
            <a:pPr lvl="1">
              <a:buNone/>
            </a:pPr>
            <a:r>
              <a:rPr dirty="0" sz="2400" lang="en-US"/>
              <a:t>to get a list of targets that are available on that IP address</a:t>
            </a:r>
            <a:endParaRPr dirty="0" sz="2400" lang="en-US" smtClean="0">
              <a:ea typeface="ＭＳ Ｐゴシック" pitchFamily="34" charset="-128"/>
            </a:endParaRPr>
          </a:p>
          <a:p>
            <a:pPr lvl="1"/>
            <a:r>
              <a:rPr b="1" dirty="0" sz="2400" lang="en-US" err="1" smtClean="0">
                <a:ea typeface="ＭＳ Ｐゴシック" pitchFamily="34" charset="-128"/>
              </a:rPr>
              <a:t>iscsiadm</a:t>
            </a:r>
            <a:r>
              <a:rPr b="1" dirty="0" sz="2400" lang="en-US" smtClean="0">
                <a:ea typeface="ＭＳ Ｐゴシック" pitchFamily="34" charset="-128"/>
              </a:rPr>
              <a:t> --mode node --</a:t>
            </a:r>
            <a:r>
              <a:rPr b="1" dirty="0" sz="2400" lang="en-US" err="1" smtClean="0">
                <a:ea typeface="ＭＳ Ｐゴシック" pitchFamily="34" charset="-128"/>
              </a:rPr>
              <a:t>targetname</a:t>
            </a:r>
            <a:r>
              <a:rPr b="1" dirty="0" sz="2400" lang="en-US" smtClean="0">
                <a:ea typeface="ＭＳ Ｐゴシック" pitchFamily="34" charset="-128"/>
              </a:rPr>
              <a:t> iqn.2012-8.com.example.san:mytarget --portal 192.168.1.70 –login</a:t>
            </a:r>
          </a:p>
          <a:p>
            <a:r>
              <a:rPr dirty="0" sz="2400" lang="en-US"/>
              <a:t>Use </a:t>
            </a:r>
            <a:r>
              <a:rPr dirty="0" sz="2400" lang="en-US">
                <a:solidFill>
                  <a:srgbClr val="C00000"/>
                </a:solidFill>
              </a:rPr>
              <a:t>yum -y install </a:t>
            </a:r>
            <a:r>
              <a:rPr dirty="0" sz="2400" lang="en-US" err="1">
                <a:solidFill>
                  <a:srgbClr val="C00000"/>
                </a:solidFill>
              </a:rPr>
              <a:t>lsscsi</a:t>
            </a:r>
            <a:r>
              <a:rPr dirty="0" sz="2400" lang="en-US">
                <a:solidFill>
                  <a:srgbClr val="C00000"/>
                </a:solidFill>
              </a:rPr>
              <a:t> </a:t>
            </a:r>
            <a:r>
              <a:rPr dirty="0" sz="2400" lang="en-US"/>
              <a:t>to install the </a:t>
            </a:r>
            <a:r>
              <a:rPr dirty="0" sz="2400" lang="en-US" err="1"/>
              <a:t>lsscsi</a:t>
            </a:r>
            <a:r>
              <a:rPr dirty="0" sz="2400" lang="en-US"/>
              <a:t> package, </a:t>
            </a:r>
          </a:p>
          <a:p>
            <a:r>
              <a:rPr dirty="0" sz="2400" lang="en-US" smtClean="0"/>
              <a:t> </a:t>
            </a:r>
            <a:r>
              <a:rPr dirty="0" sz="2400" lang="en-US"/>
              <a:t>enter </a:t>
            </a:r>
            <a:r>
              <a:rPr dirty="0" sz="2400" lang="en-US" err="1">
                <a:solidFill>
                  <a:srgbClr val="C00000"/>
                </a:solidFill>
              </a:rPr>
              <a:t>lsscsi</a:t>
            </a:r>
            <a:r>
              <a:rPr dirty="0" sz="2400" lang="en-US"/>
              <a:t> </a:t>
            </a:r>
            <a:r>
              <a:rPr dirty="0" sz="2400" lang="en-US" smtClean="0"/>
              <a:t>to verify </a:t>
            </a:r>
            <a:r>
              <a:rPr dirty="0" sz="2400" lang="en-US"/>
              <a:t>that you are connected to the target.</a:t>
            </a:r>
            <a:endParaRPr dirty="0" sz="2400" lang="en-US" smtClean="0">
              <a:ea typeface="ＭＳ Ｐゴシック" pitchFamily="34" charset="-128"/>
            </a:endParaRPr>
          </a:p>
          <a:p>
            <a:pPr>
              <a:buNone/>
            </a:pPr>
            <a:endParaRPr dirty="0"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1000" contrast="23000"/>
          </a:blip>
          <a:srcRect/>
          <a:stretch>
            <a:fillRect/>
          </a:stretch>
        </p:blipFill>
        <p:spPr bwMode="auto">
          <a:xfrm>
            <a:off x="1219201" y="4324350"/>
            <a:ext cx="6461937" cy="647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Installing the Red Hat High Availability</a:t>
            </a:r>
            <a:br>
              <a:rPr dirty="0" lang="en-US"/>
            </a:br>
            <a:r>
              <a:rPr dirty="0" lang="en-US"/>
              <a:t>Add-on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sz="2800" lang="en-US" smtClean="0"/>
              <a:t>Creating </a:t>
            </a:r>
            <a:r>
              <a:rPr b="1" dirty="0" sz="2800" lang="en-US"/>
              <a:t>an /etc/hosts </a:t>
            </a:r>
            <a:r>
              <a:rPr b="1" dirty="0" sz="2800" lang="en-US" smtClean="0"/>
              <a:t>File</a:t>
            </a:r>
          </a:p>
          <a:p>
            <a:pPr>
              <a:buNone/>
            </a:pPr>
            <a:r>
              <a:rPr dirty="0" sz="2800" lang="en-US"/>
              <a:t>create an /etc/hosts </a:t>
            </a:r>
            <a:r>
              <a:rPr dirty="0" sz="2800" lang="en-US" smtClean="0"/>
              <a:t>file with </a:t>
            </a:r>
            <a:r>
              <a:rPr dirty="0" sz="2800" lang="en-US"/>
              <a:t>the following contents</a:t>
            </a:r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2286000"/>
            <a:ext cx="5562600" cy="7429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31" name="Rectangle 4"/>
          <p:cNvSpPr/>
          <p:nvPr/>
        </p:nvSpPr>
        <p:spPr>
          <a:xfrm>
            <a:off x="685800" y="3257551"/>
            <a:ext cx="7772400" cy="1200329"/>
          </a:xfrm>
          <a:prstGeom prst="rect"/>
        </p:spPr>
        <p:txBody>
          <a:bodyPr wrap="square">
            <a:spAutoFit/>
          </a:bodyPr>
          <a:p>
            <a:r>
              <a:rPr dirty="0" sz="2400" lang="en-US"/>
              <a:t>Use </a:t>
            </a:r>
            <a:r>
              <a:rPr dirty="0" sz="2400" lang="en-US" err="1"/>
              <a:t>scp</a:t>
            </a:r>
            <a:r>
              <a:rPr dirty="0" sz="2400" lang="en-US"/>
              <a:t> to copy the </a:t>
            </a:r>
            <a:r>
              <a:rPr dirty="0" sz="2400" lang="en-US" smtClean="0"/>
              <a:t>file </a:t>
            </a:r>
            <a:r>
              <a:rPr dirty="0" sz="2400" lang="en-US"/>
              <a:t>to all other nodes in the </a:t>
            </a:r>
            <a:r>
              <a:rPr dirty="0" sz="2400" lang="en-US" smtClean="0"/>
              <a:t>cluster</a:t>
            </a:r>
          </a:p>
          <a:p>
            <a:endParaRPr dirty="0" sz="2400" lang="en-US"/>
          </a:p>
          <a:p>
            <a:r>
              <a:rPr dirty="0" sz="2400" lang="en-US" err="1">
                <a:solidFill>
                  <a:srgbClr val="C00000"/>
                </a:solidFill>
              </a:rPr>
              <a:t>scp</a:t>
            </a:r>
            <a:r>
              <a:rPr dirty="0" sz="2400" lang="en-US">
                <a:solidFill>
                  <a:srgbClr val="C00000"/>
                </a:solidFill>
              </a:rPr>
              <a:t> /etc/hosts 192.168.1.80:/etc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Creating </a:t>
            </a:r>
            <a:r>
              <a:rPr b="1" dirty="0" lang="en-US"/>
              <a:t>a Cluster with Conga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565922"/>
          </a:xfrm>
        </p:spPr>
        <p:txBody>
          <a:bodyPr>
            <a:normAutofit/>
          </a:bodyPr>
          <a:p>
            <a:r>
              <a:rPr dirty="0" sz="2800" lang="en-US" smtClean="0">
                <a:ea typeface="ＭＳ Ｐゴシック" pitchFamily="34" charset="-128"/>
              </a:rPr>
              <a:t>Setup Conga to create the cluster</a:t>
            </a:r>
          </a:p>
          <a:p>
            <a:pPr lvl="1"/>
            <a:r>
              <a:rPr dirty="0" lang="en-US" err="1" smtClean="0">
                <a:ea typeface="ＭＳ Ｐゴシック" pitchFamily="34" charset="-128"/>
              </a:rPr>
              <a:t>ricci</a:t>
            </a:r>
            <a:r>
              <a:rPr dirty="0" lang="en-US" smtClean="0">
                <a:ea typeface="ＭＳ Ｐゴシック" pitchFamily="34" charset="-128"/>
              </a:rPr>
              <a:t> is the agent that runs on all nodes</a:t>
            </a:r>
          </a:p>
          <a:p>
            <a:pPr lvl="1"/>
            <a:r>
              <a:rPr dirty="0" lang="en-US" err="1" smtClean="0">
                <a:ea typeface="ＭＳ Ｐゴシック" pitchFamily="34" charset="-128"/>
              </a:rPr>
              <a:t>luci</a:t>
            </a:r>
            <a:r>
              <a:rPr dirty="0" lang="en-US" smtClean="0">
                <a:ea typeface="ＭＳ Ｐゴシック" pitchFamily="34" charset="-128"/>
              </a:rPr>
              <a:t> is the cluster management software</a:t>
            </a:r>
          </a:p>
          <a:p>
            <a:pPr lvl="1"/>
            <a:r>
              <a:rPr dirty="0" lang="en-US" smtClean="0">
                <a:ea typeface="ＭＳ Ｐゴシック" pitchFamily="34" charset="-128"/>
              </a:rPr>
              <a:t>/etc/cluster/</a:t>
            </a:r>
            <a:r>
              <a:rPr dirty="0" lang="en-US" err="1" smtClean="0">
                <a:ea typeface="ＭＳ Ｐゴシック" pitchFamily="34" charset="-128"/>
              </a:rPr>
              <a:t>cluster.conf</a:t>
            </a:r>
            <a:r>
              <a:rPr dirty="0" lang="en-US" smtClean="0">
                <a:ea typeface="ＭＳ Ｐゴシック" pitchFamily="34" charset="-128"/>
              </a:rPr>
              <a:t> contains the cluster configuration</a:t>
            </a:r>
          </a:p>
          <a:p>
            <a:r>
              <a:rPr dirty="0" lang="en-US">
                <a:solidFill>
                  <a:srgbClr val="C00000"/>
                </a:solidFill>
              </a:rPr>
              <a:t>service </a:t>
            </a:r>
            <a:r>
              <a:rPr dirty="0" lang="en-US" err="1">
                <a:solidFill>
                  <a:srgbClr val="C00000"/>
                </a:solidFill>
              </a:rPr>
              <a:t>NetworkManager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smtClean="0">
                <a:solidFill>
                  <a:srgbClr val="C00000"/>
                </a:solidFill>
              </a:rPr>
              <a:t>stop</a:t>
            </a:r>
            <a:endParaRPr dirty="0" lang="en-US">
              <a:solidFill>
                <a:srgbClr val="C00000"/>
              </a:solidFill>
            </a:endParaRPr>
          </a:p>
          <a:p>
            <a:r>
              <a:rPr dirty="0" lang="en-US" err="1">
                <a:solidFill>
                  <a:srgbClr val="C00000"/>
                </a:solidFill>
              </a:rPr>
              <a:t>chkconfig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err="1">
                <a:solidFill>
                  <a:srgbClr val="C00000"/>
                </a:solidFill>
              </a:rPr>
              <a:t>NetworkManager</a:t>
            </a:r>
            <a:r>
              <a:rPr dirty="0" lang="en-US">
                <a:solidFill>
                  <a:srgbClr val="C00000"/>
                </a:solidFill>
              </a:rPr>
              <a:t> off </a:t>
            </a:r>
            <a:r>
              <a:rPr dirty="0" lang="en-US"/>
              <a:t>on all nodes.</a:t>
            </a:r>
            <a:endParaRPr dirty="0" sz="8000" lang="en-US" smtClean="0">
              <a:ea typeface="ＭＳ Ｐゴシック" pitchFamily="34" charset="-128"/>
            </a:endParaRPr>
          </a:p>
          <a:p>
            <a:r>
              <a:rPr dirty="0" lang="en-US"/>
              <a:t>On all nodes, use </a:t>
            </a:r>
            <a:r>
              <a:rPr dirty="0" lang="en-US">
                <a:solidFill>
                  <a:srgbClr val="C00000"/>
                </a:solidFill>
              </a:rPr>
              <a:t>yum install -y </a:t>
            </a:r>
            <a:r>
              <a:rPr dirty="0" lang="en-US" err="1">
                <a:solidFill>
                  <a:srgbClr val="C00000"/>
                </a:solidFill>
              </a:rPr>
              <a:t>ricci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/>
              <a:t>to install </a:t>
            </a:r>
            <a:r>
              <a:rPr dirty="0" lang="en-US" err="1"/>
              <a:t>ricci</a:t>
            </a:r>
            <a:r>
              <a:rPr dirty="0" lang="en-US" smtClean="0"/>
              <a:t>.</a:t>
            </a:r>
          </a:p>
          <a:p>
            <a:r>
              <a:rPr dirty="0" lang="en-US" smtClean="0">
                <a:solidFill>
                  <a:srgbClr val="C00000"/>
                </a:solidFill>
              </a:rPr>
              <a:t>Service </a:t>
            </a:r>
            <a:r>
              <a:rPr dirty="0" lang="en-US" err="1" smtClean="0">
                <a:solidFill>
                  <a:srgbClr val="C00000"/>
                </a:solidFill>
              </a:rPr>
              <a:t>ricci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>
                <a:solidFill>
                  <a:srgbClr val="C00000"/>
                </a:solidFill>
              </a:rPr>
              <a:t>start </a:t>
            </a:r>
            <a:r>
              <a:rPr dirty="0" lang="en-US"/>
              <a:t>to </a:t>
            </a:r>
            <a:r>
              <a:rPr dirty="0" lang="en-US" smtClean="0"/>
              <a:t>start </a:t>
            </a:r>
            <a:r>
              <a:rPr dirty="0" lang="en-US"/>
              <a:t>the </a:t>
            </a:r>
            <a:r>
              <a:rPr dirty="0" lang="en-US" smtClean="0"/>
              <a:t>service</a:t>
            </a:r>
          </a:p>
          <a:p>
            <a:r>
              <a:rPr dirty="0" lang="en-US" err="1" smtClean="0">
                <a:solidFill>
                  <a:srgbClr val="C00000"/>
                </a:solidFill>
              </a:rPr>
              <a:t>chckconfig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>
                <a:solidFill>
                  <a:srgbClr val="C00000"/>
                </a:solidFill>
              </a:rPr>
              <a:t>ricci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smtClean="0">
                <a:solidFill>
                  <a:srgbClr val="C00000"/>
                </a:solidFill>
              </a:rPr>
              <a:t>on</a:t>
            </a:r>
          </a:p>
          <a:p>
            <a:r>
              <a:rPr dirty="0" lang="en-US"/>
              <a:t>use </a:t>
            </a:r>
            <a:r>
              <a:rPr dirty="0" lang="en-US" err="1">
                <a:solidFill>
                  <a:srgbClr val="C00000"/>
                </a:solidFill>
              </a:rPr>
              <a:t>passwd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err="1">
                <a:solidFill>
                  <a:srgbClr val="C00000"/>
                </a:solidFill>
              </a:rPr>
              <a:t>ricci</a:t>
            </a:r>
            <a:endParaRPr dirty="0" lang="en-US">
              <a:solidFill>
                <a:srgbClr val="C00000"/>
              </a:solidFill>
            </a:endParaRPr>
          </a:p>
          <a:p>
            <a:r>
              <a:rPr dirty="0" lang="en-US"/>
              <a:t>to set a password for the user </a:t>
            </a:r>
            <a:r>
              <a:rPr dirty="0" i="1" lang="en-US" err="1"/>
              <a:t>ricci</a:t>
            </a:r>
            <a:r>
              <a:rPr dirty="0" i="1" lang="en-US"/>
              <a:t> and set the password to password</a:t>
            </a:r>
            <a:endParaRPr dirty="0"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/>
          </a:bodyPr>
          <a:p>
            <a:r>
              <a:rPr dirty="0" lang="en-US">
                <a:solidFill>
                  <a:srgbClr val="C00000"/>
                </a:solidFill>
              </a:rPr>
              <a:t>yum install </a:t>
            </a:r>
            <a:r>
              <a:rPr dirty="0" lang="en-US" err="1" smtClean="0">
                <a:solidFill>
                  <a:srgbClr val="C00000"/>
                </a:solidFill>
              </a:rPr>
              <a:t>luci</a:t>
            </a:r>
            <a:endParaRPr dirty="0" lang="en-US" smtClean="0">
              <a:solidFill>
                <a:srgbClr val="C00000"/>
              </a:solidFill>
            </a:endParaRPr>
          </a:p>
          <a:p>
            <a:r>
              <a:rPr dirty="0" lang="en-US">
                <a:solidFill>
                  <a:srgbClr val="C00000"/>
                </a:solidFill>
              </a:rPr>
              <a:t>service </a:t>
            </a:r>
            <a:r>
              <a:rPr dirty="0" lang="en-US" err="1">
                <a:solidFill>
                  <a:srgbClr val="C00000"/>
                </a:solidFill>
              </a:rPr>
              <a:t>luci</a:t>
            </a:r>
            <a:r>
              <a:rPr dirty="0" lang="en-US">
                <a:solidFill>
                  <a:srgbClr val="C00000"/>
                </a:solidFill>
              </a:rPr>
              <a:t> </a:t>
            </a:r>
            <a:r>
              <a:rPr dirty="0" lang="en-US" smtClean="0">
                <a:solidFill>
                  <a:srgbClr val="C00000"/>
                </a:solidFill>
              </a:rPr>
              <a:t>start</a:t>
            </a:r>
          </a:p>
          <a:p>
            <a:r>
              <a:rPr dirty="0" lang="nn-NO"/>
              <a:t>While </a:t>
            </a:r>
            <a:r>
              <a:rPr dirty="0" lang="nn-NO" smtClean="0"/>
              <a:t>star ting </a:t>
            </a:r>
            <a:r>
              <a:rPr dirty="0" lang="nn-NO"/>
              <a:t>luci </a:t>
            </a:r>
            <a:r>
              <a:rPr dirty="0" lang="nn-NO" smtClean="0"/>
              <a:t>for </a:t>
            </a:r>
            <a:r>
              <a:rPr dirty="0" lang="en-US" smtClean="0"/>
              <a:t>the first </a:t>
            </a:r>
            <a:r>
              <a:rPr dirty="0" lang="en-US"/>
              <a:t>time, a public/private key pair is generated and installed. The name of </a:t>
            </a:r>
            <a:r>
              <a:rPr dirty="0" lang="en-US" smtClean="0"/>
              <a:t>this certificate </a:t>
            </a:r>
            <a:r>
              <a:rPr dirty="0" lang="en-US"/>
              <a:t>is </a:t>
            </a:r>
            <a:r>
              <a:rPr dirty="0" lang="en-US">
                <a:solidFill>
                  <a:srgbClr val="C00000"/>
                </a:solidFill>
              </a:rPr>
              <a:t>/</a:t>
            </a:r>
            <a:r>
              <a:rPr dirty="0" lang="en-US" err="1">
                <a:solidFill>
                  <a:srgbClr val="C00000"/>
                </a:solidFill>
              </a:rPr>
              <a:t>var</a:t>
            </a:r>
            <a:r>
              <a:rPr dirty="0" lang="en-US">
                <a:solidFill>
                  <a:srgbClr val="C00000"/>
                </a:solidFill>
              </a:rPr>
              <a:t>/lib/</a:t>
            </a:r>
            <a:r>
              <a:rPr dirty="0" lang="en-US" err="1">
                <a:solidFill>
                  <a:srgbClr val="C00000"/>
                </a:solidFill>
              </a:rPr>
              <a:t>luci</a:t>
            </a:r>
            <a:r>
              <a:rPr dirty="0" lang="en-US">
                <a:solidFill>
                  <a:srgbClr val="C00000"/>
                </a:solidFill>
              </a:rPr>
              <a:t>/</a:t>
            </a:r>
            <a:r>
              <a:rPr dirty="0" lang="en-US" err="1">
                <a:solidFill>
                  <a:srgbClr val="C00000"/>
                </a:solidFill>
              </a:rPr>
              <a:t>certs</a:t>
            </a:r>
            <a:r>
              <a:rPr dirty="0" lang="en-US">
                <a:solidFill>
                  <a:srgbClr val="C00000"/>
                </a:solidFill>
              </a:rPr>
              <a:t>/hosts.pem</a:t>
            </a:r>
            <a:r>
              <a:rPr dirty="0" lang="en-US"/>
              <a:t>, and it is referred to in the </a:t>
            </a:r>
            <a:r>
              <a:rPr dirty="0" lang="en-US" smtClean="0"/>
              <a:t>configuration file </a:t>
            </a:r>
            <a:r>
              <a:rPr dirty="0" lang="en-US">
                <a:solidFill>
                  <a:srgbClr val="C00000"/>
                </a:solidFill>
              </a:rPr>
              <a:t>/</a:t>
            </a:r>
            <a:r>
              <a:rPr dirty="0" lang="en-US" err="1">
                <a:solidFill>
                  <a:srgbClr val="C00000"/>
                </a:solidFill>
              </a:rPr>
              <a:t>var</a:t>
            </a:r>
            <a:r>
              <a:rPr dirty="0" lang="en-US">
                <a:solidFill>
                  <a:srgbClr val="C00000"/>
                </a:solidFill>
              </a:rPr>
              <a:t>/lib/</a:t>
            </a:r>
            <a:r>
              <a:rPr dirty="0" lang="en-US" err="1">
                <a:solidFill>
                  <a:srgbClr val="C00000"/>
                </a:solidFill>
              </a:rPr>
              <a:t>luci</a:t>
            </a:r>
            <a:r>
              <a:rPr dirty="0" lang="en-US">
                <a:solidFill>
                  <a:srgbClr val="C00000"/>
                </a:solidFill>
              </a:rPr>
              <a:t>/etc/</a:t>
            </a:r>
            <a:r>
              <a:rPr dirty="0" lang="en-US" err="1">
                <a:solidFill>
                  <a:srgbClr val="C00000"/>
                </a:solidFill>
              </a:rPr>
              <a:t>cacert.config</a:t>
            </a:r>
            <a:endParaRPr dirty="0"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</a:t>
            </a:r>
            <a:r>
              <a:rPr dirty="0" lang="en-US"/>
              <a:t>generating the </a:t>
            </a:r>
            <a:r>
              <a:rPr dirty="0" lang="en-US" smtClean="0"/>
              <a:t>certificates</a:t>
            </a:r>
            <a:r>
              <a:rPr dirty="0" lang="en-US"/>
              <a:t>, </a:t>
            </a:r>
            <a:r>
              <a:rPr dirty="0" lang="en-US" err="1"/>
              <a:t>luci</a:t>
            </a:r>
            <a:r>
              <a:rPr dirty="0" lang="en-US"/>
              <a:t> </a:t>
            </a:r>
            <a:r>
              <a:rPr dirty="0" lang="en-US" smtClean="0"/>
              <a:t>will start </a:t>
            </a:r>
            <a:r>
              <a:rPr dirty="0" lang="en-US"/>
              <a:t>and </a:t>
            </a:r>
            <a:r>
              <a:rPr dirty="0" lang="en-US" smtClean="0"/>
              <a:t>offer </a:t>
            </a:r>
            <a:r>
              <a:rPr dirty="0" lang="en-US"/>
              <a:t>its services on HTTPS </a:t>
            </a:r>
            <a:r>
              <a:rPr dirty="0" lang="en-US" smtClean="0"/>
              <a:t>port </a:t>
            </a:r>
            <a:r>
              <a:rPr dirty="0" lang="en-US"/>
              <a:t>8084</a:t>
            </a:r>
            <a:r>
              <a:rPr dirty="0" lang="en-US" smtClean="0"/>
              <a:t>.</a:t>
            </a:r>
          </a:p>
          <a:p>
            <a:r>
              <a:rPr dirty="0" lang="en-US"/>
              <a:t>Launch a browser, and connect to </a:t>
            </a:r>
            <a:r>
              <a:rPr dirty="0" lang="en-US" smtClean="0"/>
              <a:t> https</a:t>
            </a:r>
            <a:r>
              <a:rPr dirty="0" lang="en-US"/>
              <a:t>://yourserver:8084 to get access to </a:t>
            </a:r>
            <a:r>
              <a:rPr dirty="0" lang="en-US" smtClean="0"/>
              <a:t>the </a:t>
            </a:r>
            <a:r>
              <a:rPr dirty="0" lang="en-US" err="1" smtClean="0"/>
              <a:t>luci</a:t>
            </a:r>
            <a:r>
              <a:rPr dirty="0" lang="en-US" smtClean="0"/>
              <a:t> </a:t>
            </a:r>
            <a:r>
              <a:rPr dirty="0" lang="en-US"/>
              <a:t>management </a:t>
            </a:r>
            <a:r>
              <a:rPr dirty="0" lang="en-US" smtClean="0"/>
              <a:t>interface</a:t>
            </a:r>
            <a:r>
              <a:rPr dirty="0" lang="en-US"/>
              <a:t>.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60116" y="590550"/>
            <a:ext cx="8174284" cy="38862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" y="438150"/>
            <a:ext cx="8077200" cy="4191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1" y="171450"/>
            <a:ext cx="6372225" cy="1950244"/>
          </a:xfrm>
          <a:prstGeom prst="rect"/>
          <a:noFill/>
          <a:ln>
            <a:noFill/>
          </a:ln>
          <a:effectLst/>
        </p:spPr>
      </p:pic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09600" y="2228850"/>
            <a:ext cx="8058150" cy="2686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1" y="438151"/>
            <a:ext cx="8382000" cy="4419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>
                <a:solidFill>
                  <a:srgbClr val="222222"/>
                </a:solidFill>
                <a:latin typeface="arial"/>
              </a:rPr>
              <a:t>A cluster </a:t>
            </a:r>
            <a:r>
              <a:rPr b="1" dirty="0" sz="2800" lang="en-US">
                <a:solidFill>
                  <a:srgbClr val="222222"/>
                </a:solidFill>
                <a:latin typeface="arial"/>
              </a:rPr>
              <a:t>quorum disk</a:t>
            </a:r>
            <a:r>
              <a:rPr dirty="0" sz="2800" lang="en-US">
                <a:solidFill>
                  <a:srgbClr val="222222"/>
                </a:solidFill>
                <a:latin typeface="arial"/>
              </a:rPr>
              <a:t> is the storage medium on which the configuration database is stored for a cluster computing network. The cluster configuration database, also called the </a:t>
            </a:r>
            <a:r>
              <a:rPr b="1" dirty="0" sz="2800" lang="en-US">
                <a:solidFill>
                  <a:srgbClr val="222222"/>
                </a:solidFill>
                <a:latin typeface="arial"/>
              </a:rPr>
              <a:t>quorum</a:t>
            </a:r>
            <a:r>
              <a:rPr dirty="0" sz="2800" lang="en-US">
                <a:solidFill>
                  <a:srgbClr val="222222"/>
                </a:solidFill>
                <a:latin typeface="arial"/>
              </a:rPr>
              <a:t>, tells the cluster which physical server(s) should be active at any given time.</a:t>
            </a:r>
            <a:endParaRPr dirty="0" sz="2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1" y="514350"/>
            <a:ext cx="8229599" cy="4400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p>
            <a:r>
              <a:rPr b="1" dirty="0" lang="en-US" smtClean="0"/>
              <a:t>Multiple Nodes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9375" lnSpcReduction="20000"/>
          </a:bodyPr>
          <a:p>
            <a:r>
              <a:rPr dirty="0" lang="en-US" smtClean="0"/>
              <a:t>A typical cluster uses at least two nodes, with a maximum number of 16 nodes.</a:t>
            </a:r>
          </a:p>
          <a:p>
            <a:r>
              <a:rPr dirty="0" lang="en-US" smtClean="0"/>
              <a:t>Some administrators like to work with three nodes as the minimum. This is to ensure that </a:t>
            </a:r>
            <a:r>
              <a:rPr dirty="0" i="1" lang="en-US" smtClean="0"/>
              <a:t>quorum can be maintained </a:t>
            </a:r>
            <a:r>
              <a:rPr dirty="0" lang="en-US" smtClean="0"/>
              <a:t>at all times.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Quorum</a:t>
            </a:r>
            <a:r>
              <a:rPr dirty="0" lang="en-US" smtClean="0"/>
              <a:t> is also an important element in an HA cluster. It is the minimum number of nodes that must be available to continue offering services. </a:t>
            </a:r>
          </a:p>
          <a:p>
            <a:r>
              <a:rPr dirty="0" lang="en-US" smtClean="0"/>
              <a:t>Typically, the quorum consists of half-plus-one nodes. That is, a node needs majority in the cluster to be able to continue offering services.</a:t>
            </a: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p>
            <a:r>
              <a:rPr b="1" dirty="0" lang="en-US" smtClean="0"/>
              <a:t>Fence Devices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A fencing device is typically a hardware device, which is available to shut down another node, even if the node itself has failed. </a:t>
            </a:r>
          </a:p>
          <a:p>
            <a:r>
              <a:rPr dirty="0" lang="en-US" smtClean="0"/>
              <a:t>Common solutions include power switches or integrated management cards, such as HP ILO or Dell DRAC</a:t>
            </a:r>
          </a:p>
          <a:p>
            <a:r>
              <a:rPr dirty="0" lang="en-US" smtClean="0"/>
              <a:t>Fencing is also referred to as </a:t>
            </a:r>
            <a:r>
              <a:rPr dirty="0" i="1" lang="en-US" smtClean="0">
                <a:solidFill>
                  <a:srgbClr val="FF0000"/>
                </a:solidFill>
              </a:rPr>
              <a:t>STONITH</a:t>
            </a:r>
            <a:r>
              <a:rPr dirty="0" i="1" lang="en-US" smtClean="0"/>
              <a:t>, which stands for </a:t>
            </a:r>
            <a:r>
              <a:rPr dirty="0" i="1" lang="en-US" smtClean="0">
                <a:solidFill>
                  <a:srgbClr val="FF0000"/>
                </a:solidFill>
              </a:rPr>
              <a:t>Shoot The Other Node In </a:t>
            </a:r>
            <a:r>
              <a:rPr dirty="0" lang="en-US" smtClean="0">
                <a:solidFill>
                  <a:srgbClr val="FF0000"/>
                </a:solidFill>
              </a:rPr>
              <a:t>The Head</a:t>
            </a:r>
            <a:r>
              <a:rPr dirty="0" lang="en-US" smtClean="0"/>
              <a:t>. This is exactly what STONITH will do if a node needs to be shut down to prevent corruption from occurring on your cluster.</a:t>
            </a:r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b="1" dirty="0" lang="en-US" smtClean="0"/>
              <a:t>A Dedicated Cluster Interface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smtClean="0"/>
              <a:t>A dedicated cluster network is often created.</a:t>
            </a:r>
          </a:p>
          <a:p>
            <a:r>
              <a:rPr dirty="0" sz="2800" lang="en-US" smtClean="0"/>
              <a:t>This ensures that cluster packets will always get through no matter what happens on the user network. To increase fault tolerance, the user network can serve as a backup for the cluster traffic</a:t>
            </a:r>
            <a:endParaRPr dirty="0" sz="280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b="1" dirty="0" lang="en-US" smtClean="0"/>
              <a:t>Ethernet Bonding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A network card can always fail. </a:t>
            </a:r>
          </a:p>
          <a:p>
            <a:r>
              <a:rPr dirty="0" lang="en-US" smtClean="0"/>
              <a:t>To minimize the impact of this and to get </a:t>
            </a:r>
            <a:r>
              <a:rPr dirty="0" lang="en-US" smtClean="0">
                <a:solidFill>
                  <a:srgbClr val="FF0000"/>
                </a:solidFill>
              </a:rPr>
              <a:t>more bandwidth</a:t>
            </a:r>
            <a:r>
              <a:rPr dirty="0" lang="en-US" smtClean="0"/>
              <a:t>, Ethernet bonding is often used in HA cluster environments. </a:t>
            </a:r>
          </a:p>
          <a:p>
            <a:r>
              <a:rPr dirty="0" lang="en-US" smtClean="0"/>
              <a:t>An </a:t>
            </a:r>
            <a:r>
              <a:rPr dirty="0" i="1" lang="en-US" smtClean="0">
                <a:solidFill>
                  <a:srgbClr val="FF0000"/>
                </a:solidFill>
              </a:rPr>
              <a:t>Ethernet bond </a:t>
            </a:r>
            <a:r>
              <a:rPr dirty="0" i="1" lang="en-US" smtClean="0"/>
              <a:t>is a logical </a:t>
            </a:r>
            <a:r>
              <a:rPr dirty="0" lang="en-US" smtClean="0"/>
              <a:t>device that groups at least two network cards. When configuring this, you choose a protocol that specifies how the bond should work.</a:t>
            </a: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p>
            <a:r>
              <a:rPr b="1" dirty="0" lang="en-US" smtClean="0"/>
              <a:t>Shared Storage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smtClean="0"/>
              <a:t>Most services that run in your cluster will need access to files. When the service fails over, these files will also need to be available on the target server.</a:t>
            </a:r>
          </a:p>
          <a:p>
            <a:r>
              <a:rPr dirty="0" sz="2800" lang="en-US" smtClean="0"/>
              <a:t>Many companies have a proprietary </a:t>
            </a:r>
            <a:r>
              <a:rPr dirty="0" sz="2800" lang="en-US" err="1" smtClean="0"/>
              <a:t>Fibre</a:t>
            </a:r>
            <a:r>
              <a:rPr dirty="0" sz="2800" lang="en-US" smtClean="0"/>
              <a:t> Channel or </a:t>
            </a:r>
            <a:r>
              <a:rPr dirty="0" sz="2800" lang="en-US" err="1" smtClean="0"/>
              <a:t>iSCSI</a:t>
            </a:r>
            <a:r>
              <a:rPr dirty="0" sz="2800" lang="en-US" smtClean="0"/>
              <a:t> SAN that is used as shared storage</a:t>
            </a:r>
            <a:endParaRPr dirty="0" sz="280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400" lang="en-US" smtClean="0"/>
              <a:t>Red Hat High-Availability Add-on Software Components</a:t>
            </a:r>
            <a:endParaRPr dirty="0" sz="240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b="1" dirty="0" lang="en-US" err="1" smtClean="0">
                <a:solidFill>
                  <a:schemeClr val="accent5">
                    <a:lumMod val="75000"/>
                  </a:schemeClr>
                </a:solidFill>
              </a:rPr>
              <a:t>Corosync</a:t>
            </a:r>
            <a:endParaRPr b="1" dirty="0" lang="en-US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dirty="0" sz="2800" i="1" lang="en-US" err="1" smtClean="0"/>
              <a:t>Corosync</a:t>
            </a:r>
            <a:r>
              <a:rPr dirty="0" sz="2800" i="1" lang="en-US" smtClean="0"/>
              <a:t> takes care of the lower layers of the cluster. </a:t>
            </a:r>
          </a:p>
          <a:p>
            <a:r>
              <a:rPr dirty="0" sz="2800" i="1" lang="en-US" smtClean="0"/>
              <a:t>It uses the Totem protocol to ensure </a:t>
            </a:r>
            <a:r>
              <a:rPr dirty="0" sz="2800" lang="en-US" smtClean="0"/>
              <a:t>that all nodes in the cluster are still available.</a:t>
            </a:r>
          </a:p>
          <a:p>
            <a:r>
              <a:rPr dirty="0" sz="2800" lang="en-US" smtClean="0"/>
              <a:t> If something goes wrong on the </a:t>
            </a:r>
            <a:r>
              <a:rPr dirty="0" sz="2800" lang="en-US" err="1" smtClean="0"/>
              <a:t>Corosync</a:t>
            </a:r>
            <a:r>
              <a:rPr dirty="0" sz="2800" lang="en-US" smtClean="0"/>
              <a:t> layer, it will notify the upper layers of the cluster,</a:t>
            </a:r>
            <a:endParaRPr dirty="0" sz="280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Introducing High Availability Clustering</dc:title>
  <dc:creator>Benson</dc:creator>
  <cp:lastModifiedBy>Benson</cp:lastModifiedBy>
  <dcterms:created xsi:type="dcterms:W3CDTF">2018-09-05T04:13:14Z</dcterms:created>
  <dcterms:modified xsi:type="dcterms:W3CDTF">2023-10-11T00:47:16Z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ab91fe29e4e84ed3861d5c55daf92337</vt:lpwstr>
  </property>
</Properties>
</file>