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type="screen16x9" cy="51435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515" autoAdjust="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tableStyles" Target="tableStyle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1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70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6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70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1D34-EE11-4D77-A948-51E72F7CEC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BD67-994F-4ABA-B033-1762E173634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Creating HA service for Apache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To create a service for Apache in the cluster, you start by adding the resources for </a:t>
            </a:r>
            <a:r>
              <a:rPr dirty="0" lang="en-US" smtClean="0"/>
              <a:t>the individual </a:t>
            </a:r>
            <a:r>
              <a:rPr dirty="0" lang="en-US"/>
              <a:t>parts of the </a:t>
            </a:r>
            <a:r>
              <a:rPr dirty="0" lang="en-US" smtClean="0"/>
              <a:t>service.</a:t>
            </a:r>
          </a:p>
          <a:p>
            <a:r>
              <a:rPr dirty="0" lang="en-US" smtClean="0"/>
              <a:t>In the  Conga </a:t>
            </a:r>
            <a:r>
              <a:rPr lang="en-US" smtClean="0"/>
              <a:t>management interface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AutoShape 2" descr="Image result for add resource to cluster in conga interfac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13" name="AutoShape 4" descr="https://www.axigen.com/usr/documentation/attachments/Nx250x1409988-91c1beff60da216c904ac1c5d1299572.png.pagespeed.ic.9FX8qEGcve.webp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14" name="AutoShape 6" descr="Unique IP address in the cluster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5" name="Picture 7" descr="C:\Users\Benson\Desktop\0713_sdc_HAResourcesServices_fig1.png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9600" y="228600"/>
            <a:ext cx="7932067" cy="4229100"/>
          </a:xfrm>
          <a:prstGeom prst="rect"/>
          <a:noFill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Picture 2" descr="C:\Users\Benson\Desktop\0713_sdc_HAResourcesServices_fig2.png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38200" y="628650"/>
            <a:ext cx="7467600" cy="4343399"/>
          </a:xfrm>
          <a:prstGeom prst="rect"/>
          <a:noFill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Picture 1" descr="C:\Users\Benson\Desktop\0713_sdc_HAResourcesServices_fig3.png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9600" y="628651"/>
            <a:ext cx="7467600" cy="4057649"/>
          </a:xfrm>
          <a:prstGeom prst="rect"/>
          <a:noFill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Picture 2" descr="C:\Users\Benson\Desktop\0713_sdc_HAResourcesServices_fig4.png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43000" y="857250"/>
            <a:ext cx="7239000" cy="3886200"/>
          </a:xfrm>
          <a:prstGeom prst="rect"/>
          <a:noFill/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/>
              <a:t>Troubleshooting a Nonoperational Cluster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Check the log files. The cluster writes many logs to </a:t>
            </a:r>
            <a:r>
              <a:rPr dirty="0" lang="en-US" smtClean="0">
                <a:solidFill>
                  <a:srgbClr val="FF0000"/>
                </a:solidFill>
              </a:rPr>
              <a:t>/</a:t>
            </a:r>
            <a:r>
              <a:rPr dirty="0" lang="en-US" err="1" smtClean="0">
                <a:solidFill>
                  <a:srgbClr val="FF0000"/>
                </a:solidFill>
              </a:rPr>
              <a:t>var</a:t>
            </a:r>
            <a:r>
              <a:rPr dirty="0" lang="en-US" smtClean="0">
                <a:solidFill>
                  <a:srgbClr val="FF0000"/>
                </a:solidFill>
              </a:rPr>
              <a:t>/log/cluster</a:t>
            </a:r>
          </a:p>
          <a:p>
            <a:r>
              <a:rPr dirty="0" lang="en-US" smtClean="0"/>
              <a:t>use </a:t>
            </a:r>
            <a:r>
              <a:rPr dirty="0" lang="en-US" err="1" smtClean="0">
                <a:solidFill>
                  <a:srgbClr val="FF0000"/>
                </a:solidFill>
              </a:rPr>
              <a:t>clustat</a:t>
            </a:r>
            <a:r>
              <a:rPr dirty="0" lang="en-US" smtClean="0">
                <a:solidFill>
                  <a:srgbClr val="FF0000"/>
                </a:solidFill>
              </a:rPr>
              <a:t> </a:t>
            </a:r>
            <a:r>
              <a:rPr dirty="0" lang="en-US" smtClean="0"/>
              <a:t>on both nodes to check the current service status, and verify that individual components have actually been started or not.</a:t>
            </a:r>
          </a:p>
          <a:p>
            <a:r>
              <a:rPr dirty="0" lang="en-US" smtClean="0"/>
              <a:t>try to activate everything manually-Use </a:t>
            </a:r>
            <a:r>
              <a:rPr dirty="0" lang="en-US" smtClean="0">
                <a:solidFill>
                  <a:srgbClr val="FF0000"/>
                </a:solidFill>
              </a:rPr>
              <a:t>mount</a:t>
            </a:r>
            <a:r>
              <a:rPr dirty="0" lang="en-US" smtClean="0"/>
              <a:t> to mount the file system, and use  </a:t>
            </a:r>
            <a:r>
              <a:rPr dirty="0" lang="en-US" smtClean="0">
                <a:solidFill>
                  <a:srgbClr val="FF0000"/>
                </a:solidFill>
              </a:rPr>
              <a:t>service </a:t>
            </a:r>
            <a:r>
              <a:rPr dirty="0" lang="en-US" err="1" smtClean="0">
                <a:solidFill>
                  <a:srgbClr val="FF0000"/>
                </a:solidFill>
              </a:rPr>
              <a:t>httpd</a:t>
            </a:r>
            <a:r>
              <a:rPr dirty="0" lang="en-US" smtClean="0">
                <a:solidFill>
                  <a:srgbClr val="FF0000"/>
                </a:solidFill>
              </a:rPr>
              <a:t> start</a:t>
            </a:r>
            <a:r>
              <a:rPr dirty="0" lang="en-US" smtClean="0"/>
              <a:t> to start the Apache service</a:t>
            </a:r>
          </a:p>
          <a:p>
            <a:r>
              <a:rPr dirty="0" lang="en-US" smtClean="0"/>
              <a:t>If a service appears as disabled in both Conga and in </a:t>
            </a:r>
            <a:r>
              <a:rPr dirty="0" lang="en-US" err="1" smtClean="0"/>
              <a:t>clustat</a:t>
            </a:r>
            <a:r>
              <a:rPr dirty="0" lang="en-US" smtClean="0"/>
              <a:t>, use </a:t>
            </a:r>
            <a:r>
              <a:rPr dirty="0" lang="en-US" err="1" smtClean="0">
                <a:solidFill>
                  <a:srgbClr val="FF0000"/>
                </a:solidFill>
              </a:rPr>
              <a:t>clusvcadm</a:t>
            </a:r>
            <a:r>
              <a:rPr dirty="0" lang="en-US" smtClean="0">
                <a:solidFill>
                  <a:srgbClr val="FF0000"/>
                </a:solidFill>
              </a:rPr>
              <a:t> –e </a:t>
            </a:r>
            <a:r>
              <a:rPr dirty="0" lang="en-US" err="1" smtClean="0">
                <a:solidFill>
                  <a:srgbClr val="FF0000"/>
                </a:solidFill>
              </a:rPr>
              <a:t>servicename</a:t>
            </a:r>
            <a:r>
              <a:rPr dirty="0" lang="en-US" smtClean="0">
                <a:solidFill>
                  <a:srgbClr val="FF0000"/>
                </a:solidFill>
              </a:rPr>
              <a:t> </a:t>
            </a:r>
            <a:r>
              <a:rPr dirty="0" lang="en-US" smtClean="0"/>
              <a:t>to enable it.</a:t>
            </a:r>
            <a:endParaRPr dirty="0" lang="en-US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Configuring GFS2 File Systems</a:t>
            </a:r>
            <a:endParaRPr dirty="0" lang="en-US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Red Hat offers the </a:t>
            </a:r>
            <a:r>
              <a:rPr dirty="0" i="1" lang="en-US" smtClean="0"/>
              <a:t>Global File System 2 (GFS2) as the default cluster file system</a:t>
            </a:r>
          </a:p>
          <a:p>
            <a:r>
              <a:rPr dirty="0" lang="en-US" smtClean="0">
                <a:ea typeface="ＭＳ Ｐゴシック" pitchFamily="34" charset="-128"/>
              </a:rPr>
              <a:t>Used when multiple nodes need to write simultaneously</a:t>
            </a:r>
          </a:p>
          <a:p>
            <a:r>
              <a:rPr dirty="0" lang="en-US" smtClean="0">
                <a:ea typeface="ＭＳ Ｐゴシック" pitchFamily="34" charset="-128"/>
              </a:rPr>
              <a:t>Create GFS2 on top of LVM only</a:t>
            </a:r>
          </a:p>
          <a:p>
            <a:r>
              <a:rPr dirty="0" lang="en-US" smtClean="0">
                <a:ea typeface="ＭＳ Ｐゴシック" pitchFamily="34" charset="-128"/>
              </a:rPr>
              <a:t>Make sure </a:t>
            </a:r>
            <a:r>
              <a:rPr dirty="0" lang="en-US" err="1" smtClean="0">
                <a:solidFill>
                  <a:srgbClr val="FF0000"/>
                </a:solidFill>
                <a:ea typeface="ＭＳ Ｐゴシック" pitchFamily="34" charset="-128"/>
              </a:rPr>
              <a:t>clvmd</a:t>
            </a:r>
            <a:r>
              <a:rPr dirty="0" lang="en-US" smtClean="0">
                <a:ea typeface="ＭＳ Ｐゴシック" pitchFamily="34" charset="-128"/>
              </a:rPr>
              <a:t> is running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9000" contrast="21000"/>
          </a:blip>
          <a:srcRect/>
          <a:stretch>
            <a:fillRect/>
          </a:stretch>
        </p:blipFill>
        <p:spPr bwMode="auto">
          <a:xfrm>
            <a:off x="685800" y="400050"/>
            <a:ext cx="7992533" cy="17145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0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>
            <a:lum bright="-9000" contrast="6000"/>
          </a:blip>
          <a:srcRect/>
          <a:stretch>
            <a:fillRect/>
          </a:stretch>
        </p:blipFill>
        <p:spPr bwMode="auto">
          <a:xfrm>
            <a:off x="533401" y="2171700"/>
            <a:ext cx="8335557" cy="23431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20000" contrast="28000"/>
          </a:blip>
          <a:srcRect/>
          <a:stretch>
            <a:fillRect/>
          </a:stretch>
        </p:blipFill>
        <p:spPr bwMode="auto">
          <a:xfrm>
            <a:off x="533400" y="1809750"/>
            <a:ext cx="8390924" cy="19431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>
              <a:buNone/>
            </a:pPr>
            <a:endParaRPr b="1" dirty="0" lang="en-US" smtClean="0"/>
          </a:p>
          <a:p>
            <a:pPr algn="ctr">
              <a:buNone/>
            </a:pPr>
            <a:r>
              <a:rPr b="1" dirty="0" lang="en-US" err="1" smtClean="0"/>
              <a:t>Chp</a:t>
            </a:r>
            <a:r>
              <a:rPr b="1" dirty="0" lang="en-US" smtClean="0"/>
              <a:t>  21</a:t>
            </a:r>
          </a:p>
          <a:p>
            <a:pPr algn="ctr">
              <a:buNone/>
            </a:pPr>
            <a:r>
              <a:rPr b="1" dirty="0" sz="4400" lang="en-US" smtClean="0"/>
              <a:t>Setting Up an Installation Server</a:t>
            </a:r>
            <a:endParaRPr dirty="0" sz="4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>Configuring a Quorum Disk</a:t>
            </a:r>
            <a:br>
              <a:rPr b="1" dirty="0" lang="en-US" smtClean="0"/>
            </a:b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3394472"/>
          </a:xfrm>
        </p:spPr>
        <p:txBody>
          <a:bodyPr>
            <a:noAutofit/>
          </a:bodyPr>
          <a:p>
            <a:r>
              <a:rPr dirty="0" sz="2400" lang="en-US" smtClean="0"/>
              <a:t>quorum </a:t>
            </a:r>
            <a:r>
              <a:rPr dirty="0" sz="2400" lang="en-US"/>
              <a:t>is an important mechanism in the cluster that helps nodes </a:t>
            </a:r>
            <a:r>
              <a:rPr dirty="0" sz="2400" lang="en-US" smtClean="0"/>
              <a:t>determine whether </a:t>
            </a:r>
            <a:r>
              <a:rPr dirty="0" sz="2400" lang="en-US"/>
              <a:t>they are part of the majority of the cluster</a:t>
            </a:r>
            <a:r>
              <a:rPr dirty="0" sz="2400" lang="en-US" smtClean="0"/>
              <a:t>.</a:t>
            </a:r>
          </a:p>
          <a:p>
            <a:r>
              <a:rPr dirty="0" sz="2400" lang="en-US" smtClean="0"/>
              <a:t> </a:t>
            </a:r>
            <a:r>
              <a:rPr dirty="0" sz="2400" lang="en-US"/>
              <a:t>By default, every node has one </a:t>
            </a:r>
            <a:r>
              <a:rPr dirty="0" sz="2400" lang="en-US" smtClean="0"/>
              <a:t>vote, and </a:t>
            </a:r>
            <a:r>
              <a:rPr dirty="0" sz="2400" lang="en-US"/>
              <a:t>if a node sees at least half of the nodes plus one, then there is quorum</a:t>
            </a:r>
            <a:r>
              <a:rPr dirty="0" sz="2400" lang="en-US" smtClean="0"/>
              <a:t>.</a:t>
            </a:r>
          </a:p>
          <a:p>
            <a:r>
              <a:rPr dirty="0" sz="2400" lang="en-US" smtClean="0"/>
              <a:t>A </a:t>
            </a:r>
            <a:r>
              <a:rPr dirty="0" sz="2400" i="1" lang="en-US"/>
              <a:t>quorum disk involves two parts</a:t>
            </a:r>
            <a:r>
              <a:rPr dirty="0" sz="2400" i="1" lang="en-US" smtClean="0"/>
              <a:t>.</a:t>
            </a:r>
          </a:p>
          <a:p>
            <a:r>
              <a:rPr dirty="0" sz="2400" i="1" lang="en-US" smtClean="0">
                <a:solidFill>
                  <a:srgbClr val="FF0000"/>
                </a:solidFill>
              </a:rPr>
              <a:t>A </a:t>
            </a:r>
            <a:r>
              <a:rPr dirty="0" sz="2400" i="1" lang="en-US">
                <a:solidFill>
                  <a:srgbClr val="FF0000"/>
                </a:solidFill>
              </a:rPr>
              <a:t>shared storage device </a:t>
            </a:r>
            <a:r>
              <a:rPr dirty="0" sz="2400" i="1" lang="en-US"/>
              <a:t>that can </a:t>
            </a:r>
            <a:r>
              <a:rPr dirty="0" sz="2400" i="1" lang="en-US" smtClean="0"/>
              <a:t>be </a:t>
            </a:r>
            <a:r>
              <a:rPr dirty="0" sz="2400" lang="en-US" smtClean="0"/>
              <a:t>accessed </a:t>
            </a:r>
            <a:r>
              <a:rPr dirty="0" sz="2400" lang="en-US"/>
              <a:t>by all nodes in the cluster</a:t>
            </a:r>
            <a:r>
              <a:rPr dirty="0" sz="2400" lang="en-US" smtClean="0"/>
              <a:t>.</a:t>
            </a:r>
          </a:p>
          <a:p>
            <a:r>
              <a:rPr dirty="0" sz="2400" lang="en-US" smtClean="0">
                <a:solidFill>
                  <a:srgbClr val="FF0000"/>
                </a:solidFill>
              </a:rPr>
              <a:t>Heuristics </a:t>
            </a:r>
            <a:r>
              <a:rPr dirty="0" sz="2400" lang="en-US">
                <a:solidFill>
                  <a:srgbClr val="FF0000"/>
                </a:solidFill>
              </a:rPr>
              <a:t>testing</a:t>
            </a:r>
            <a:r>
              <a:rPr dirty="0" sz="2400" lang="en-US"/>
              <a:t>. </a:t>
            </a:r>
            <a:r>
              <a:rPr dirty="0" sz="2400" i="1" lang="en-US"/>
              <a:t>Heuristics </a:t>
            </a:r>
            <a:r>
              <a:rPr dirty="0" sz="2400" i="1" lang="en-US" smtClean="0"/>
              <a:t>testing </a:t>
            </a:r>
            <a:r>
              <a:rPr dirty="0" sz="2400" lang="en-US" smtClean="0"/>
              <a:t>consists </a:t>
            </a:r>
            <a:r>
              <a:rPr dirty="0" sz="2400" lang="en-US"/>
              <a:t>of at least one test that a node has to perform successfully before it can connect </a:t>
            </a:r>
            <a:r>
              <a:rPr dirty="0" sz="2400" lang="en-US" smtClean="0"/>
              <a:t>to the </a:t>
            </a:r>
            <a:r>
              <a:rPr dirty="0" sz="2400" lang="en-US"/>
              <a:t>quorum disk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200" lang="en-US" smtClean="0"/>
              <a:t>Configuring a Network Server</a:t>
            </a:r>
            <a:br>
              <a:rPr b="1" dirty="0" sz="3200" lang="en-US" smtClean="0"/>
            </a:br>
            <a:r>
              <a:rPr b="1" dirty="0" sz="3200" lang="en-US" smtClean="0"/>
              <a:t>As an Installation Server</a:t>
            </a:r>
            <a:endParaRPr b="1" dirty="0" sz="3200" lang="en-US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 smtClean="0"/>
              <a:t>The first step in setting up an installation server is to configure a network server as an installation server. </a:t>
            </a:r>
          </a:p>
          <a:p>
            <a:r>
              <a:rPr dirty="0" lang="en-US" smtClean="0"/>
              <a:t>This involves copying the entire installation DVD to a share on a network server.</a:t>
            </a:r>
          </a:p>
          <a:p>
            <a:r>
              <a:rPr dirty="0" lang="en-US" smtClean="0"/>
              <a:t>use a client computer to access the installation files</a:t>
            </a:r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915400" cy="3394472"/>
          </a:xfrm>
        </p:spPr>
        <p:txBody>
          <a:bodyPr>
            <a:normAutofit/>
          </a:bodyPr>
          <a:p>
            <a:pPr>
              <a:buNone/>
            </a:pPr>
            <a:r>
              <a:rPr b="1" dirty="0" lang="en-US" smtClean="0"/>
              <a:t>1. </a:t>
            </a:r>
            <a:r>
              <a:rPr dirty="0" lang="en-US" smtClean="0"/>
              <a:t>Insert the Red Hat Enterprise Linux installation DVD in the optical drive of your server</a:t>
            </a:r>
            <a:r>
              <a:rPr b="1" dirty="0" lang="en-US" smtClean="0"/>
              <a:t>.</a:t>
            </a:r>
          </a:p>
          <a:p>
            <a:pPr>
              <a:buNone/>
            </a:pPr>
            <a:r>
              <a:rPr b="1" dirty="0" lang="en-US" smtClean="0"/>
              <a:t>2. Use</a:t>
            </a:r>
          </a:p>
          <a:p>
            <a:pPr>
              <a:buNone/>
            </a:pPr>
            <a:r>
              <a:rPr b="1" dirty="0" lang="en-US" smtClean="0">
                <a:solidFill>
                  <a:srgbClr val="FF0000"/>
                </a:solidFill>
              </a:rPr>
              <a:t> </a:t>
            </a:r>
            <a:r>
              <a:rPr b="1" dirty="0" lang="en-US" err="1" smtClean="0">
                <a:solidFill>
                  <a:srgbClr val="FF0000"/>
                </a:solidFill>
              </a:rPr>
              <a:t>mkdir</a:t>
            </a:r>
            <a:r>
              <a:rPr b="1" dirty="0" lang="en-US" smtClean="0">
                <a:solidFill>
                  <a:srgbClr val="FF0000"/>
                </a:solidFill>
              </a:rPr>
              <a:t>  /www/docs/server1.example.com/install </a:t>
            </a:r>
          </a:p>
          <a:p>
            <a:pPr>
              <a:buNone/>
            </a:pPr>
            <a:r>
              <a:rPr dirty="0" lang="en-US" smtClean="0"/>
              <a:t>to create a subdirectory in the Apache document root for server1.example.com.</a:t>
            </a:r>
          </a:p>
          <a:p>
            <a:pPr>
              <a:buNone/>
            </a:pPr>
            <a:r>
              <a:rPr dirty="0" lang="en-US" smtClean="0"/>
              <a:t>3.Use </a:t>
            </a:r>
            <a:r>
              <a:rPr dirty="0" lang="en-US" smtClean="0">
                <a:solidFill>
                  <a:srgbClr val="FF0000"/>
                </a:solidFill>
              </a:rPr>
              <a:t>cp -R * /www/docs/server1.example.com/install </a:t>
            </a:r>
            <a:r>
              <a:rPr dirty="0" lang="en-US" smtClean="0"/>
              <a:t>from the directory where the Red Hat Enterprise Linux installation DVD is mounted</a:t>
            </a:r>
            <a:endParaRPr dirty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458200" cy="3394472"/>
          </a:xfrm>
        </p:spPr>
        <p:txBody>
          <a:bodyPr>
            <a:normAutofit/>
          </a:bodyPr>
          <a:p>
            <a:r>
              <a:rPr dirty="0" lang="en-US" smtClean="0"/>
              <a:t>Modify the configuration file for the server1 </a:t>
            </a:r>
            <a:r>
              <a:rPr dirty="0" lang="en-US" err="1" smtClean="0"/>
              <a:t>vir</a:t>
            </a:r>
            <a:r>
              <a:rPr dirty="0" lang="en-US" smtClean="0"/>
              <a:t> </a:t>
            </a:r>
            <a:r>
              <a:rPr dirty="0" lang="en-US" err="1" smtClean="0"/>
              <a:t>tual</a:t>
            </a:r>
            <a:r>
              <a:rPr dirty="0" lang="en-US" smtClean="0"/>
              <a:t> host in </a:t>
            </a:r>
            <a:r>
              <a:rPr dirty="0" sz="2000" lang="en-US" smtClean="0">
                <a:solidFill>
                  <a:srgbClr val="FF0000"/>
                </a:solidFill>
              </a:rPr>
              <a:t>/etc/</a:t>
            </a:r>
            <a:r>
              <a:rPr dirty="0" sz="2000" lang="en-US" err="1" smtClean="0">
                <a:solidFill>
                  <a:srgbClr val="FF0000"/>
                </a:solidFill>
              </a:rPr>
              <a:t>httpd</a:t>
            </a:r>
            <a:r>
              <a:rPr dirty="0" sz="2000" lang="en-US" smtClean="0">
                <a:solidFill>
                  <a:srgbClr val="FF0000"/>
                </a:solidFill>
              </a:rPr>
              <a:t>/</a:t>
            </a:r>
            <a:r>
              <a:rPr dirty="0" sz="2000" lang="en-US" err="1" smtClean="0">
                <a:solidFill>
                  <a:srgbClr val="FF0000"/>
                </a:solidFill>
              </a:rPr>
              <a:t>conf.d</a:t>
            </a:r>
            <a:r>
              <a:rPr dirty="0" sz="2000" lang="en-US" smtClean="0">
                <a:solidFill>
                  <a:srgbClr val="FF0000"/>
                </a:solidFill>
              </a:rPr>
              <a:t>/ server1.example.com</a:t>
            </a:r>
            <a:r>
              <a:rPr dirty="0" lang="en-US" smtClean="0"/>
              <a:t>, and make sure that it includes the line </a:t>
            </a:r>
            <a:r>
              <a:rPr dirty="0" lang="en-US" smtClean="0">
                <a:solidFill>
                  <a:srgbClr val="FF0000"/>
                </a:solidFill>
              </a:rPr>
              <a:t>Options Indexes.</a:t>
            </a:r>
          </a:p>
          <a:p>
            <a:r>
              <a:rPr dirty="0" lang="en-US" smtClean="0"/>
              <a:t>Use </a:t>
            </a:r>
            <a:r>
              <a:rPr dirty="0" lang="en-US" smtClean="0">
                <a:solidFill>
                  <a:srgbClr val="FF0000"/>
                </a:solidFill>
              </a:rPr>
              <a:t>service </a:t>
            </a:r>
            <a:r>
              <a:rPr dirty="0" lang="en-US" err="1" smtClean="0">
                <a:solidFill>
                  <a:srgbClr val="FF0000"/>
                </a:solidFill>
              </a:rPr>
              <a:t>httpd</a:t>
            </a:r>
            <a:r>
              <a:rPr dirty="0" lang="en-US" smtClean="0">
                <a:solidFill>
                  <a:srgbClr val="FF0000"/>
                </a:solidFill>
              </a:rPr>
              <a:t> restart </a:t>
            </a:r>
            <a:r>
              <a:rPr dirty="0" lang="en-US" smtClean="0"/>
              <a:t>to restart the Apache web server.</a:t>
            </a:r>
          </a:p>
          <a:p>
            <a:pPr>
              <a:buNone/>
            </a:pPr>
            <a:r>
              <a:rPr dirty="0" lang="en-US" smtClean="0"/>
              <a:t>6. Start a browser, and browse to http://server1.example.com/install. You should now see the contents of the installation DVD</a:t>
            </a:r>
            <a:endParaRPr dirty="0" lang="en-US" smtClean="0">
              <a:solidFill>
                <a:srgbClr val="FF0000"/>
              </a:solidFill>
            </a:endParaRPr>
          </a:p>
          <a:p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20000" contrast="30000"/>
          </a:blip>
          <a:srcRect/>
          <a:stretch>
            <a:fillRect/>
          </a:stretch>
        </p:blipFill>
        <p:spPr bwMode="auto">
          <a:xfrm>
            <a:off x="2407477" y="590550"/>
            <a:ext cx="4075797" cy="4343400"/>
          </a:xfrm>
          <a:prstGeom prst="rect"/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https://www.youtube.com/watch?v=Dm2k4H03L0s</a:t>
            </a:r>
            <a:endParaRPr dirty="0" lang="en-US"/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2400" lang="en-US" smtClean="0"/>
              <a:t>Setting Up a TFTP and DHCP Server</a:t>
            </a:r>
            <a:br>
              <a:rPr b="1" dirty="0" sz="2400" lang="en-US" smtClean="0"/>
            </a:br>
            <a:r>
              <a:rPr b="1" dirty="0" sz="2400" lang="en-US" smtClean="0"/>
              <a:t>for PXE Boot</a:t>
            </a:r>
            <a:endParaRPr b="1" dirty="0" sz="240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This allows you to boot a server you want to install from the network card of the server.</a:t>
            </a:r>
          </a:p>
          <a:p>
            <a:r>
              <a:rPr dirty="0" lang="en-US" smtClean="0"/>
              <a:t>Two steps are involved:</a:t>
            </a:r>
          </a:p>
          <a:p>
            <a:pPr>
              <a:buNone/>
            </a:pPr>
            <a:r>
              <a:rPr dirty="0" lang="en-US" smtClean="0"/>
              <a:t>1. You need to install a TFTP server and have it provide a boot image to PXE clients.</a:t>
            </a:r>
          </a:p>
          <a:p>
            <a:pPr>
              <a:buNone/>
            </a:pPr>
            <a:r>
              <a:rPr dirty="0" lang="en-US" smtClean="0"/>
              <a:t>2. You need to configure DHCP to talk to the TFTP server to provide the boot image to PXE clients.</a:t>
            </a:r>
            <a:endParaRPr dirty="0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457200" y="514351"/>
            <a:ext cx="8229600" cy="4080272"/>
          </a:xfrm>
        </p:spPr>
        <p:txBody>
          <a:bodyPr>
            <a:normAutofit/>
          </a:bodyPr>
          <a:p>
            <a:r>
              <a:rPr dirty="0" sz="2400" lang="en-US" smtClean="0"/>
              <a:t>to install the TFTP server package using</a:t>
            </a:r>
          </a:p>
          <a:p>
            <a:pPr>
              <a:buNone/>
            </a:pPr>
            <a:r>
              <a:rPr dirty="0" sz="2400" lang="en-US" smtClean="0"/>
              <a:t> </a:t>
            </a:r>
            <a:r>
              <a:rPr dirty="0" sz="2400" lang="en-US" smtClean="0">
                <a:solidFill>
                  <a:srgbClr val="FF0000"/>
                </a:solidFill>
              </a:rPr>
              <a:t>yum -y install </a:t>
            </a:r>
            <a:r>
              <a:rPr dirty="0" sz="2400" lang="en-US" err="1" smtClean="0">
                <a:solidFill>
                  <a:srgbClr val="FF0000"/>
                </a:solidFill>
              </a:rPr>
              <a:t>tftp</a:t>
            </a:r>
            <a:r>
              <a:rPr dirty="0" sz="2400" lang="en-US" smtClean="0">
                <a:solidFill>
                  <a:srgbClr val="FF0000"/>
                </a:solidFill>
              </a:rPr>
              <a:t>-server</a:t>
            </a:r>
          </a:p>
          <a:p>
            <a:r>
              <a:rPr dirty="0" sz="2400" lang="en-US" smtClean="0"/>
              <a:t>open the </a:t>
            </a:r>
            <a:r>
              <a:rPr dirty="0" sz="2400" lang="en-US" smtClean="0">
                <a:solidFill>
                  <a:srgbClr val="FF0000"/>
                </a:solidFill>
              </a:rPr>
              <a:t>/etc/</a:t>
            </a:r>
            <a:r>
              <a:rPr dirty="0" sz="2400" lang="en-US" err="1" smtClean="0">
                <a:solidFill>
                  <a:srgbClr val="FF0000"/>
                </a:solidFill>
              </a:rPr>
              <a:t>xinetd.d</a:t>
            </a:r>
            <a:r>
              <a:rPr dirty="0" sz="2400" lang="en-US" smtClean="0">
                <a:solidFill>
                  <a:srgbClr val="FF0000"/>
                </a:solidFill>
              </a:rPr>
              <a:t>/</a:t>
            </a:r>
            <a:r>
              <a:rPr dirty="0" sz="2400" lang="en-US" err="1" smtClean="0">
                <a:solidFill>
                  <a:srgbClr val="FF0000"/>
                </a:solidFill>
              </a:rPr>
              <a:t>tftp</a:t>
            </a:r>
            <a:r>
              <a:rPr dirty="0" sz="2400" lang="en-US" smtClean="0">
                <a:solidFill>
                  <a:srgbClr val="FF0000"/>
                </a:solidFill>
              </a:rPr>
              <a:t> </a:t>
            </a:r>
            <a:r>
              <a:rPr dirty="0" sz="2400" lang="en-US" smtClean="0"/>
              <a:t>file and</a:t>
            </a:r>
          </a:p>
          <a:p>
            <a:pPr>
              <a:buNone/>
            </a:pPr>
            <a:r>
              <a:rPr dirty="0" sz="2400" lang="en-US" smtClean="0"/>
              <a:t>Change the disabled parameter from Yes to </a:t>
            </a:r>
            <a:r>
              <a:rPr dirty="0" sz="2400" lang="en-US" smtClean="0">
                <a:solidFill>
                  <a:srgbClr val="FF0000"/>
                </a:solidFill>
              </a:rPr>
              <a:t>No</a:t>
            </a:r>
          </a:p>
          <a:p>
            <a:r>
              <a:rPr dirty="0" sz="2400" lang="en-US" smtClean="0"/>
              <a:t>restart the service using </a:t>
            </a:r>
            <a:r>
              <a:rPr dirty="0" sz="2400" lang="en-US" smtClean="0">
                <a:solidFill>
                  <a:srgbClr val="FF0000"/>
                </a:solidFill>
              </a:rPr>
              <a:t>service </a:t>
            </a:r>
            <a:r>
              <a:rPr dirty="0" sz="2400" lang="en-US" err="1" smtClean="0">
                <a:solidFill>
                  <a:srgbClr val="FF0000"/>
                </a:solidFill>
              </a:rPr>
              <a:t>xinetd</a:t>
            </a:r>
            <a:r>
              <a:rPr dirty="0" sz="2400" lang="en-US" smtClean="0">
                <a:solidFill>
                  <a:srgbClr val="FF0000"/>
                </a:solidFill>
              </a:rPr>
              <a:t> restart</a:t>
            </a:r>
            <a:endParaRPr dirty="0" sz="2400" lang="en-US">
              <a:solidFill>
                <a:srgbClr val="FF0000"/>
              </a:solidFill>
            </a:endParaRPr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42000" contrast="45000"/>
          </a:blip>
          <a:srcRect/>
          <a:stretch>
            <a:fillRect/>
          </a:stretch>
        </p:blipFill>
        <p:spPr bwMode="auto">
          <a:xfrm>
            <a:off x="3200400" y="2800350"/>
            <a:ext cx="5486400" cy="23431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Configuring DHCP for PXE Boot</a:t>
            </a:r>
            <a:endParaRPr dirty="0" lang="en-US"/>
          </a:p>
        </p:txBody>
      </p:sp>
      <p:pic>
        <p:nvPicPr>
          <p:cNvPr id="2097164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43000" contrast="43000"/>
          </a:blip>
          <a:srcRect/>
          <a:stretch>
            <a:fillRect/>
          </a:stretch>
        </p:blipFill>
        <p:spPr bwMode="auto">
          <a:xfrm>
            <a:off x="848449" y="1200151"/>
            <a:ext cx="7447102" cy="339447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200" lang="en-US" smtClean="0"/>
              <a:t>Configuring the TFTP Server for PXE Boot</a:t>
            </a:r>
            <a:endParaRPr dirty="0" sz="320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lang="en-US" smtClean="0"/>
              <a:t>Use </a:t>
            </a:r>
            <a:r>
              <a:rPr dirty="0" sz="2400" lang="en-US" smtClean="0">
                <a:solidFill>
                  <a:srgbClr val="FF0000"/>
                </a:solidFill>
              </a:rPr>
              <a:t>yum install -y </a:t>
            </a:r>
            <a:r>
              <a:rPr dirty="0" sz="2400" lang="en-US" err="1" smtClean="0">
                <a:solidFill>
                  <a:srgbClr val="FF0000"/>
                </a:solidFill>
              </a:rPr>
              <a:t>tftpserver</a:t>
            </a:r>
            <a:r>
              <a:rPr dirty="0" sz="2400" lang="en-US" smtClean="0">
                <a:solidFill>
                  <a:srgbClr val="FF0000"/>
                </a:solidFill>
              </a:rPr>
              <a:t> </a:t>
            </a:r>
            <a:r>
              <a:rPr dirty="0" sz="2400" lang="en-US" smtClean="0"/>
              <a:t>to install the TFTP server. Because TFTP is managed by </a:t>
            </a:r>
            <a:r>
              <a:rPr dirty="0" sz="2400" lang="en-US" err="1" smtClean="0"/>
              <a:t>xinetd</a:t>
            </a:r>
            <a:r>
              <a:rPr dirty="0" sz="2400" lang="en-US" smtClean="0"/>
              <a:t>, use </a:t>
            </a:r>
            <a:r>
              <a:rPr dirty="0" sz="2400" lang="en-US" err="1" smtClean="0">
                <a:solidFill>
                  <a:srgbClr val="FF0000"/>
                </a:solidFill>
              </a:rPr>
              <a:t>chkconfig</a:t>
            </a:r>
            <a:r>
              <a:rPr dirty="0" sz="2400" lang="en-US" smtClean="0">
                <a:solidFill>
                  <a:srgbClr val="FF0000"/>
                </a:solidFill>
              </a:rPr>
              <a:t> </a:t>
            </a:r>
            <a:r>
              <a:rPr dirty="0" sz="2400" lang="en-US" err="1" smtClean="0">
                <a:solidFill>
                  <a:srgbClr val="FF0000"/>
                </a:solidFill>
              </a:rPr>
              <a:t>xinetd</a:t>
            </a:r>
            <a:r>
              <a:rPr dirty="0" sz="2400" lang="en-US" smtClean="0">
                <a:solidFill>
                  <a:srgbClr val="FF0000"/>
                </a:solidFill>
              </a:rPr>
              <a:t> on </a:t>
            </a:r>
            <a:r>
              <a:rPr dirty="0" sz="2400" lang="en-US" smtClean="0"/>
              <a:t>to add </a:t>
            </a:r>
            <a:r>
              <a:rPr dirty="0" sz="2400" lang="en-US" err="1" smtClean="0"/>
              <a:t>xinetd</a:t>
            </a:r>
            <a:r>
              <a:rPr dirty="0" sz="2400" lang="en-US" smtClean="0"/>
              <a:t> to your </a:t>
            </a:r>
            <a:r>
              <a:rPr dirty="0" sz="2400" lang="en-US" err="1" smtClean="0"/>
              <a:t>runlevels</a:t>
            </a:r>
            <a:r>
              <a:rPr dirty="0" sz="2400" lang="en-US" smtClean="0"/>
              <a:t>.</a:t>
            </a:r>
          </a:p>
          <a:p>
            <a:r>
              <a:rPr dirty="0" sz="2400" lang="en-US" smtClean="0"/>
              <a:t>Open the configuration file </a:t>
            </a:r>
            <a:r>
              <a:rPr dirty="0" sz="2400" lang="en-US" smtClean="0">
                <a:solidFill>
                  <a:srgbClr val="FF0000"/>
                </a:solidFill>
              </a:rPr>
              <a:t>/etc/</a:t>
            </a:r>
            <a:r>
              <a:rPr dirty="0" sz="2400" lang="en-US" err="1" smtClean="0">
                <a:solidFill>
                  <a:srgbClr val="FF0000"/>
                </a:solidFill>
              </a:rPr>
              <a:t>xinetd.d</a:t>
            </a:r>
            <a:r>
              <a:rPr dirty="0" sz="2400" lang="en-US" smtClean="0">
                <a:solidFill>
                  <a:srgbClr val="FF0000"/>
                </a:solidFill>
              </a:rPr>
              <a:t>/</a:t>
            </a:r>
            <a:r>
              <a:rPr dirty="0" sz="2400" lang="en-US" err="1" smtClean="0">
                <a:solidFill>
                  <a:srgbClr val="FF0000"/>
                </a:solidFill>
              </a:rPr>
              <a:t>tftp</a:t>
            </a:r>
            <a:r>
              <a:rPr dirty="0" sz="2400" lang="en-US" smtClean="0">
                <a:solidFill>
                  <a:srgbClr val="FF0000"/>
                </a:solidFill>
              </a:rPr>
              <a:t> </a:t>
            </a:r>
            <a:r>
              <a:rPr dirty="0" sz="2400" lang="en-US" smtClean="0"/>
              <a:t>with an editor, and change the line</a:t>
            </a:r>
          </a:p>
          <a:p>
            <a:pPr>
              <a:buNone/>
            </a:pPr>
            <a:r>
              <a:rPr dirty="0" sz="2400" lang="en-US" smtClean="0"/>
              <a:t>     disabled = yes to </a:t>
            </a:r>
            <a:r>
              <a:rPr dirty="0" sz="2400" lang="en-US" smtClean="0">
                <a:solidFill>
                  <a:srgbClr val="FF0000"/>
                </a:solidFill>
              </a:rPr>
              <a:t>disabled = no</a:t>
            </a:r>
            <a:r>
              <a:rPr dirty="0" sz="2400" lang="en-US" smtClean="0"/>
              <a:t>.</a:t>
            </a:r>
          </a:p>
          <a:p>
            <a:r>
              <a:rPr dirty="0" sz="2400" lang="en-US" smtClean="0"/>
              <a:t>Open the configuration file </a:t>
            </a:r>
            <a:r>
              <a:rPr dirty="0" sz="2400" lang="en-US" smtClean="0">
                <a:solidFill>
                  <a:srgbClr val="FF0000"/>
                </a:solidFill>
              </a:rPr>
              <a:t>/etc/</a:t>
            </a:r>
            <a:r>
              <a:rPr dirty="0" sz="2400" lang="en-US" err="1" smtClean="0">
                <a:solidFill>
                  <a:srgbClr val="FF0000"/>
                </a:solidFill>
              </a:rPr>
              <a:t>dhcp</a:t>
            </a:r>
            <a:r>
              <a:rPr dirty="0" sz="2400" lang="en-US" smtClean="0">
                <a:solidFill>
                  <a:srgbClr val="FF0000"/>
                </a:solidFill>
              </a:rPr>
              <a:t>/ </a:t>
            </a:r>
            <a:r>
              <a:rPr dirty="0" sz="2400" lang="en-US" err="1" smtClean="0">
                <a:solidFill>
                  <a:srgbClr val="FF0000"/>
                </a:solidFill>
              </a:rPr>
              <a:t>dhcpd.conf</a:t>
            </a:r>
            <a:r>
              <a:rPr dirty="0" sz="2400" lang="en-US" smtClean="0">
                <a:solidFill>
                  <a:srgbClr val="FF0000"/>
                </a:solidFill>
              </a:rPr>
              <a:t>, </a:t>
            </a:r>
            <a:r>
              <a:rPr dirty="0" sz="2400" lang="en-US" smtClean="0"/>
              <a:t>and give it the exact contents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lang="en-US" smtClean="0"/>
              <a:t>Copy </a:t>
            </a:r>
            <a:r>
              <a:rPr dirty="0" sz="2400" lang="en-US" err="1" smtClean="0">
                <a:solidFill>
                  <a:srgbClr val="FF0000"/>
                </a:solidFill>
              </a:rPr>
              <a:t>syslinux</a:t>
            </a:r>
            <a:r>
              <a:rPr dirty="0" sz="2400" lang="en-US" smtClean="0">
                <a:solidFill>
                  <a:srgbClr val="FF0000"/>
                </a:solidFill>
              </a:rPr>
              <a:t>&lt;version&gt;.rpm </a:t>
            </a:r>
            <a:r>
              <a:rPr dirty="0" sz="2400" lang="en-US" smtClean="0"/>
              <a:t>from the Packages directory on the RHEL installation disc to </a:t>
            </a:r>
            <a:r>
              <a:rPr dirty="0" sz="2400" lang="en-US" smtClean="0">
                <a:solidFill>
                  <a:srgbClr val="FF0000"/>
                </a:solidFill>
              </a:rPr>
              <a:t>/</a:t>
            </a:r>
            <a:r>
              <a:rPr dirty="0" sz="2400" lang="en-US" err="1" smtClean="0">
                <a:solidFill>
                  <a:srgbClr val="FF0000"/>
                </a:solidFill>
              </a:rPr>
              <a:t>tmp</a:t>
            </a:r>
            <a:r>
              <a:rPr dirty="0" sz="2400" lang="en-US" smtClean="0"/>
              <a:t>. You’ll need to extract the </a:t>
            </a:r>
          </a:p>
          <a:p>
            <a:pPr>
              <a:buNone/>
            </a:pPr>
            <a:r>
              <a:rPr dirty="0" sz="2400" lang="en-US" smtClean="0"/>
              <a:t>      file </a:t>
            </a:r>
            <a:r>
              <a:rPr dirty="0" sz="2400" lang="en-US" smtClean="0">
                <a:solidFill>
                  <a:srgbClr val="FF0000"/>
                </a:solidFill>
              </a:rPr>
              <a:t>pxelinux.0</a:t>
            </a:r>
            <a:r>
              <a:rPr dirty="0" sz="2400" lang="en-US" smtClean="0"/>
              <a:t> from it. </a:t>
            </a:r>
          </a:p>
          <a:p>
            <a:r>
              <a:rPr dirty="0" sz="2400" lang="en-US" smtClean="0"/>
              <a:t>This is an essential file for setting up the PXE boot environment.</a:t>
            </a:r>
          </a:p>
          <a:p>
            <a:r>
              <a:rPr dirty="0" sz="2400" lang="en-US" smtClean="0"/>
              <a:t>Copy the </a:t>
            </a:r>
            <a:r>
              <a:rPr dirty="0" sz="2400" lang="en-US" smtClean="0">
                <a:solidFill>
                  <a:srgbClr val="FF0000"/>
                </a:solidFill>
              </a:rPr>
              <a:t>/</a:t>
            </a:r>
            <a:r>
              <a:rPr dirty="0" sz="2400" lang="en-US" err="1" smtClean="0">
                <a:solidFill>
                  <a:srgbClr val="FF0000"/>
                </a:solidFill>
              </a:rPr>
              <a:t>usr</a:t>
            </a:r>
            <a:r>
              <a:rPr dirty="0" sz="2400" lang="en-US" smtClean="0">
                <a:solidFill>
                  <a:srgbClr val="FF0000"/>
                </a:solidFill>
              </a:rPr>
              <a:t>/share/</a:t>
            </a:r>
            <a:r>
              <a:rPr dirty="0" sz="2400" lang="en-US" err="1" smtClean="0">
                <a:solidFill>
                  <a:srgbClr val="FF0000"/>
                </a:solidFill>
              </a:rPr>
              <a:t>syslinx</a:t>
            </a:r>
            <a:r>
              <a:rPr dirty="0" sz="2400" lang="en-US" smtClean="0">
                <a:solidFill>
                  <a:srgbClr val="FF0000"/>
                </a:solidFill>
              </a:rPr>
              <a:t>/pxelinux.0</a:t>
            </a:r>
            <a:r>
              <a:rPr dirty="0" sz="2400" lang="en-US" smtClean="0"/>
              <a:t> file to </a:t>
            </a:r>
            <a:r>
              <a:rPr dirty="0" sz="2400" lang="en-US" smtClean="0">
                <a:solidFill>
                  <a:srgbClr val="FF0000"/>
                </a:solidFill>
              </a:rPr>
              <a:t>/</a:t>
            </a:r>
            <a:r>
              <a:rPr dirty="0" sz="2400" lang="en-US" err="1" smtClean="0">
                <a:solidFill>
                  <a:srgbClr val="FF0000"/>
                </a:solidFill>
              </a:rPr>
              <a:t>var</a:t>
            </a:r>
            <a:r>
              <a:rPr dirty="0" sz="2400" lang="en-US" smtClean="0">
                <a:solidFill>
                  <a:srgbClr val="FF0000"/>
                </a:solidFill>
              </a:rPr>
              <a:t>/lib/</a:t>
            </a:r>
            <a:r>
              <a:rPr dirty="0" sz="2400" lang="en-US" err="1" smtClean="0">
                <a:solidFill>
                  <a:srgbClr val="FF0000"/>
                </a:solidFill>
              </a:rPr>
              <a:t>tftpboot</a:t>
            </a:r>
            <a:r>
              <a:rPr dirty="0" sz="2400" lang="en-US" smtClean="0">
                <a:solidFill>
                  <a:srgbClr val="FF0000"/>
                </a:solidFill>
              </a:rPr>
              <a:t>/</a:t>
            </a:r>
            <a:r>
              <a:rPr dirty="0" sz="2400" lang="en-US" err="1" smtClean="0">
                <a:solidFill>
                  <a:srgbClr val="FF0000"/>
                </a:solidFill>
              </a:rPr>
              <a:t>pxelinux</a:t>
            </a:r>
            <a:r>
              <a:rPr dirty="0" sz="2400" lang="en-US" smtClean="0">
                <a:solidFill>
                  <a:srgbClr val="FF0000"/>
                </a:solidFill>
              </a:rPr>
              <a:t>.</a:t>
            </a:r>
          </a:p>
          <a:p>
            <a:r>
              <a:rPr dirty="0" sz="2400" lang="en-US" smtClean="0"/>
              <a:t>Use </a:t>
            </a:r>
            <a:r>
              <a:rPr dirty="0" sz="2400" lang="en-US" err="1" smtClean="0">
                <a:solidFill>
                  <a:srgbClr val="FF0000"/>
                </a:solidFill>
              </a:rPr>
              <a:t>mkdir</a:t>
            </a:r>
            <a:r>
              <a:rPr dirty="0" sz="2400" lang="en-US" smtClean="0">
                <a:solidFill>
                  <a:srgbClr val="FF0000"/>
                </a:solidFill>
              </a:rPr>
              <a:t> /</a:t>
            </a:r>
            <a:r>
              <a:rPr dirty="0" sz="2400" lang="en-US" err="1" smtClean="0">
                <a:solidFill>
                  <a:srgbClr val="FF0000"/>
                </a:solidFill>
              </a:rPr>
              <a:t>var</a:t>
            </a:r>
            <a:r>
              <a:rPr dirty="0" sz="2400" lang="en-US" smtClean="0">
                <a:solidFill>
                  <a:srgbClr val="FF0000"/>
                </a:solidFill>
              </a:rPr>
              <a:t>/lib/</a:t>
            </a:r>
            <a:r>
              <a:rPr dirty="0" sz="2400" lang="en-US" err="1" smtClean="0">
                <a:solidFill>
                  <a:srgbClr val="FF0000"/>
                </a:solidFill>
              </a:rPr>
              <a:t>tftpboot</a:t>
            </a:r>
            <a:r>
              <a:rPr dirty="0" sz="2400" lang="en-US" smtClean="0">
                <a:solidFill>
                  <a:srgbClr val="FF0000"/>
                </a:solidFill>
              </a:rPr>
              <a:t>/</a:t>
            </a:r>
            <a:r>
              <a:rPr dirty="0" sz="2400" lang="en-US" err="1" smtClean="0">
                <a:solidFill>
                  <a:srgbClr val="FF0000"/>
                </a:solidFill>
              </a:rPr>
              <a:t>pxelinux</a:t>
            </a:r>
            <a:r>
              <a:rPr dirty="0" sz="2400" lang="en-US" smtClean="0">
                <a:solidFill>
                  <a:srgbClr val="FF0000"/>
                </a:solidFill>
              </a:rPr>
              <a:t>/pxelinux.cfg </a:t>
            </a:r>
            <a:r>
              <a:rPr dirty="0" sz="2400" lang="en-US" smtClean="0"/>
              <a:t>to create the directory in which you’ll store the </a:t>
            </a:r>
            <a:r>
              <a:rPr dirty="0" sz="2400" lang="en-US" err="1" smtClean="0"/>
              <a:t>pxelinux</a:t>
            </a:r>
            <a:r>
              <a:rPr dirty="0" sz="2400" lang="en-US" smtClean="0"/>
              <a:t> configuration </a:t>
            </a:r>
            <a:r>
              <a:rPr dirty="0" sz="2400" lang="en-US" err="1" smtClean="0"/>
              <a:t>fi</a:t>
            </a:r>
            <a:r>
              <a:rPr dirty="0" sz="2400" lang="en-US" smtClean="0"/>
              <a:t> le.</a:t>
            </a:r>
            <a:endParaRPr dirty="0" sz="240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727"/>
          </a:bodyPr>
          <a:p>
            <a:endParaRPr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4375" lnSpcReduction="20000"/>
          </a:bodyPr>
          <a:p>
            <a:r>
              <a:rPr dirty="0" lang="en-US"/>
              <a:t>To set up a quorum disk, you have to perform these steps:</a:t>
            </a:r>
          </a:p>
          <a:p>
            <a:pPr>
              <a:buNone/>
            </a:pPr>
            <a:r>
              <a:rPr b="1" dirty="0" lang="en-US"/>
              <a:t>1. Create a partition on the shared disk device.</a:t>
            </a:r>
          </a:p>
          <a:p>
            <a:pPr>
              <a:buNone/>
            </a:pPr>
            <a:r>
              <a:rPr b="1" dirty="0" lang="en-US"/>
              <a:t>2. Use </a:t>
            </a:r>
            <a:r>
              <a:rPr b="1" dirty="0" lang="en-US" err="1"/>
              <a:t>mkqdisk</a:t>
            </a:r>
            <a:r>
              <a:rPr b="1" dirty="0" lang="en-US"/>
              <a:t> to mark this partition as a quorum disk.</a:t>
            </a:r>
          </a:p>
          <a:p>
            <a:pPr>
              <a:buNone/>
            </a:pPr>
            <a:r>
              <a:rPr b="1" dirty="0" lang="en-US"/>
              <a:t>3. Specify the heuristics to use in the Conga management interface.</a:t>
            </a:r>
            <a:endParaRPr dirty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US" smtClean="0"/>
              <a:t>In </a:t>
            </a:r>
            <a:r>
              <a:rPr dirty="0" sz="2800" lang="en-US" smtClean="0">
                <a:solidFill>
                  <a:srgbClr val="FF0000"/>
                </a:solidFill>
              </a:rPr>
              <a:t>/</a:t>
            </a:r>
            <a:r>
              <a:rPr dirty="0" sz="2800" lang="en-US" err="1" smtClean="0">
                <a:solidFill>
                  <a:srgbClr val="FF0000"/>
                </a:solidFill>
              </a:rPr>
              <a:t>var</a:t>
            </a:r>
            <a:r>
              <a:rPr dirty="0" sz="2800" lang="en-US" smtClean="0">
                <a:solidFill>
                  <a:srgbClr val="FF0000"/>
                </a:solidFill>
              </a:rPr>
              <a:t>/lib/</a:t>
            </a:r>
            <a:r>
              <a:rPr dirty="0" sz="2800" lang="en-US" err="1" smtClean="0">
                <a:solidFill>
                  <a:srgbClr val="FF0000"/>
                </a:solidFill>
              </a:rPr>
              <a:t>tftpboot</a:t>
            </a:r>
            <a:r>
              <a:rPr dirty="0" sz="2800" lang="en-US" smtClean="0">
                <a:solidFill>
                  <a:srgbClr val="FF0000"/>
                </a:solidFill>
              </a:rPr>
              <a:t>/</a:t>
            </a:r>
            <a:r>
              <a:rPr dirty="0" sz="2800" lang="en-US" err="1" smtClean="0">
                <a:solidFill>
                  <a:srgbClr val="FF0000"/>
                </a:solidFill>
              </a:rPr>
              <a:t>pxelinux</a:t>
            </a:r>
            <a:r>
              <a:rPr dirty="0" sz="2800" lang="en-US" smtClean="0">
                <a:solidFill>
                  <a:srgbClr val="FF0000"/>
                </a:solidFill>
              </a:rPr>
              <a:t>/pxelinux.cfg</a:t>
            </a:r>
            <a:r>
              <a:rPr dirty="0" sz="2800" lang="en-US" smtClean="0"/>
              <a:t>, create a file with the name default that contains the following lines</a:t>
            </a:r>
            <a:endParaRPr dirty="0" sz="2800" lang="en-US"/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40000" contrast="24000"/>
          </a:blip>
          <a:srcRect/>
          <a:stretch>
            <a:fillRect/>
          </a:stretch>
        </p:blipFill>
        <p:spPr bwMode="auto">
          <a:xfrm>
            <a:off x="1066801" y="1200151"/>
            <a:ext cx="6321042" cy="339447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Creating a </a:t>
            </a:r>
            <a:r>
              <a:rPr b="1" dirty="0" lang="en-US" err="1" smtClean="0"/>
              <a:t>Kickstart</a:t>
            </a:r>
            <a:r>
              <a:rPr b="1" dirty="0" lang="en-US" smtClean="0"/>
              <a:t> File</a:t>
            </a:r>
            <a:endParaRPr b="1"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 </a:t>
            </a:r>
            <a:r>
              <a:rPr dirty="0" lang="en-US" err="1" smtClean="0"/>
              <a:t>kickstart</a:t>
            </a:r>
            <a:r>
              <a:rPr dirty="0" lang="en-US" smtClean="0"/>
              <a:t> file is used to perform a completely</a:t>
            </a:r>
          </a:p>
          <a:p>
            <a:pPr>
              <a:buNone/>
            </a:pPr>
            <a:r>
              <a:rPr dirty="0" lang="en-US" smtClean="0"/>
              <a:t>  automated installation</a:t>
            </a:r>
            <a:endParaRPr dirty="0" lang="en-US"/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382000" cy="857250"/>
          </a:xfrm>
        </p:spPr>
        <p:txBody>
          <a:bodyPr>
            <a:normAutofit/>
          </a:bodyPr>
          <a:p>
            <a:r>
              <a:rPr b="1" dirty="0" lang="en-US" smtClean="0"/>
              <a:t>Using a </a:t>
            </a:r>
            <a:r>
              <a:rPr b="1" dirty="0" lang="en-US" err="1" smtClean="0"/>
              <a:t>Kickstart</a:t>
            </a:r>
            <a:r>
              <a:rPr b="1" dirty="0" lang="en-US" smtClean="0"/>
              <a:t> File to Perform an Automated    installation</a:t>
            </a:r>
            <a:endParaRPr dirty="0"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On the installation server, copy the</a:t>
            </a:r>
          </a:p>
          <a:p>
            <a:pPr>
              <a:buNone/>
            </a:pPr>
            <a:r>
              <a:rPr dirty="0" lang="en-US" smtClean="0"/>
              <a:t>  </a:t>
            </a:r>
            <a:r>
              <a:rPr dirty="0" lang="en-US" smtClean="0">
                <a:solidFill>
                  <a:srgbClr val="FF0000"/>
                </a:solidFill>
              </a:rPr>
              <a:t>anaconda-ks.cfg</a:t>
            </a:r>
            <a:r>
              <a:rPr dirty="0" lang="en-US" smtClean="0"/>
              <a:t> file from the /root directory to the </a:t>
            </a:r>
            <a:r>
              <a:rPr dirty="0" lang="en-US" smtClean="0">
                <a:solidFill>
                  <a:srgbClr val="FF0000"/>
                </a:solidFill>
              </a:rPr>
              <a:t>/www/docs/server1.example.com </a:t>
            </a:r>
            <a:r>
              <a:rPr dirty="0" lang="en-US" smtClean="0"/>
              <a:t>directory. You can just copy it straight to the root directory of the Apache virtual host</a:t>
            </a:r>
            <a:endParaRPr dirty="0" lang="en-US"/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9000" contrast="35000"/>
          </a:blip>
          <a:srcRect/>
          <a:stretch>
            <a:fillRect/>
          </a:stretch>
        </p:blipFill>
        <p:spPr bwMode="auto">
          <a:xfrm>
            <a:off x="990601" y="228600"/>
            <a:ext cx="6934199" cy="49149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/>
              <a:t>Modifying the </a:t>
            </a:r>
            <a:r>
              <a:rPr b="1" dirty="0" lang="en-US" err="1" smtClean="0"/>
              <a:t>Kickstart</a:t>
            </a:r>
            <a:r>
              <a:rPr b="1" dirty="0" lang="en-US" smtClean="0"/>
              <a:t> File with system-</a:t>
            </a:r>
            <a:r>
              <a:rPr b="1" dirty="0" lang="en-US" err="1" smtClean="0"/>
              <a:t>config</a:t>
            </a:r>
            <a:r>
              <a:rPr b="1" dirty="0" lang="en-US" smtClean="0"/>
              <a:t>  </a:t>
            </a:r>
            <a:r>
              <a:rPr b="1" dirty="0" lang="en-US" err="1" smtClean="0"/>
              <a:t>kickstart</a:t>
            </a:r>
            <a:endParaRPr dirty="0" lang="en-US"/>
          </a:p>
        </p:txBody>
      </p:sp>
      <p:pic>
        <p:nvPicPr>
          <p:cNvPr id="209716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33000"/>
          </a:blip>
          <a:srcRect/>
          <a:stretch>
            <a:fillRect/>
          </a:stretch>
        </p:blipFill>
        <p:spPr bwMode="auto">
          <a:xfrm>
            <a:off x="1219201" y="1200150"/>
            <a:ext cx="6553199" cy="36004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37000"/>
          </a:blip>
          <a:srcRect/>
          <a:stretch>
            <a:fillRect/>
          </a:stretch>
        </p:blipFill>
        <p:spPr bwMode="auto">
          <a:xfrm>
            <a:off x="762000" y="342900"/>
            <a:ext cx="7620000" cy="412611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36000"/>
          </a:blip>
          <a:srcRect/>
          <a:stretch>
            <a:fillRect/>
          </a:stretch>
        </p:blipFill>
        <p:spPr bwMode="auto">
          <a:xfrm>
            <a:off x="533400" y="400050"/>
            <a:ext cx="8153400" cy="45720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7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36000"/>
          </a:blip>
          <a:srcRect/>
          <a:stretch>
            <a:fillRect/>
          </a:stretch>
        </p:blipFill>
        <p:spPr bwMode="auto">
          <a:xfrm>
            <a:off x="685800" y="228601"/>
            <a:ext cx="7620000" cy="46863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200" lang="en-US" smtClean="0"/>
              <a:t>Configuring Booting with GRUB</a:t>
            </a:r>
            <a:endParaRPr b="1" dirty="0" sz="3200" lang="en-US"/>
          </a:p>
        </p:txBody>
      </p:sp>
      <p:pic>
        <p:nvPicPr>
          <p:cNvPr id="2097171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6799" y="1200150"/>
            <a:ext cx="6944383" cy="366877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727"/>
          </a:bodyPr>
          <a:p>
            <a:r>
              <a:rPr b="1" dirty="0" lang="en-US" smtClean="0"/>
              <a:t>Creating </a:t>
            </a:r>
            <a:r>
              <a:rPr b="1" dirty="0" lang="en-US"/>
              <a:t>a Quorum Disk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1875" lnSpcReduction="20000"/>
          </a:bodyPr>
          <a:p>
            <a:r>
              <a:rPr dirty="0" lang="en-US"/>
              <a:t>On one cluster node, use </a:t>
            </a:r>
            <a:r>
              <a:rPr dirty="0" lang="en-US" err="1">
                <a:solidFill>
                  <a:srgbClr val="FF0000"/>
                </a:solidFill>
              </a:rPr>
              <a:t>fdisk</a:t>
            </a:r>
            <a:r>
              <a:rPr dirty="0" lang="en-US"/>
              <a:t> to create a </a:t>
            </a:r>
            <a:r>
              <a:rPr dirty="0" lang="en-US" smtClean="0"/>
              <a:t> partition </a:t>
            </a:r>
            <a:r>
              <a:rPr dirty="0" lang="en-US"/>
              <a:t>on the </a:t>
            </a:r>
            <a:r>
              <a:rPr dirty="0" lang="en-US" err="1"/>
              <a:t>iSCSI</a:t>
            </a:r>
            <a:r>
              <a:rPr dirty="0" lang="en-US"/>
              <a:t> </a:t>
            </a:r>
            <a:r>
              <a:rPr dirty="0" lang="en-US" smtClean="0"/>
              <a:t>device.</a:t>
            </a:r>
          </a:p>
          <a:p>
            <a:r>
              <a:rPr dirty="0" lang="en-US"/>
              <a:t>On the other cluster node, use the </a:t>
            </a:r>
            <a:r>
              <a:rPr dirty="0" lang="en-US" err="1">
                <a:solidFill>
                  <a:srgbClr val="FF0000"/>
                </a:solidFill>
              </a:rPr>
              <a:t>partx</a:t>
            </a:r>
            <a:r>
              <a:rPr dirty="0" lang="en-US">
                <a:solidFill>
                  <a:srgbClr val="FF0000"/>
                </a:solidFill>
              </a:rPr>
              <a:t> -a </a:t>
            </a:r>
            <a:r>
              <a:rPr dirty="0" lang="en-US"/>
              <a:t>command to update the </a:t>
            </a:r>
            <a:r>
              <a:rPr dirty="0" lang="en-US" smtClean="0"/>
              <a:t>partition table</a:t>
            </a:r>
          </a:p>
          <a:p>
            <a:r>
              <a:rPr dirty="0" lang="en-US"/>
              <a:t>On one of the nodes, use the following command to create the quorum disk: </a:t>
            </a:r>
            <a:endParaRPr dirty="0" lang="en-US" smtClean="0"/>
          </a:p>
          <a:p>
            <a:pPr>
              <a:buNone/>
            </a:pPr>
            <a:r>
              <a:rPr dirty="0" lang="en-US" err="1" smtClean="0">
                <a:solidFill>
                  <a:srgbClr val="FF0000"/>
                </a:solidFill>
              </a:rPr>
              <a:t>mkqdisk</a:t>
            </a:r>
            <a:r>
              <a:rPr dirty="0" lang="en-US" smtClean="0">
                <a:solidFill>
                  <a:srgbClr val="FF0000"/>
                </a:solidFill>
              </a:rPr>
              <a:t> -</a:t>
            </a:r>
            <a:r>
              <a:rPr dirty="0" lang="en-US">
                <a:solidFill>
                  <a:srgbClr val="FF0000"/>
                </a:solidFill>
              </a:rPr>
              <a:t>c /dev/sdb1 -l </a:t>
            </a:r>
            <a:r>
              <a:rPr dirty="0" lang="en-US" err="1" smtClean="0">
                <a:solidFill>
                  <a:srgbClr val="FF0000"/>
                </a:solidFill>
              </a:rPr>
              <a:t>quorumdisk</a:t>
            </a:r>
            <a:endParaRPr dirty="0" lang="en-US" smtClean="0">
              <a:solidFill>
                <a:srgbClr val="FF0000"/>
              </a:solidFill>
            </a:endParaRPr>
          </a:p>
          <a:p>
            <a:r>
              <a:rPr dirty="0" lang="en-US"/>
              <a:t>On the other node, use </a:t>
            </a:r>
            <a:r>
              <a:rPr dirty="0" lang="en-US" err="1">
                <a:solidFill>
                  <a:srgbClr val="FF0000"/>
                </a:solidFill>
              </a:rPr>
              <a:t>mkqdisk</a:t>
            </a:r>
            <a:r>
              <a:rPr dirty="0" lang="en-US">
                <a:solidFill>
                  <a:srgbClr val="FF0000"/>
                </a:solidFill>
              </a:rPr>
              <a:t> -L</a:t>
            </a:r>
            <a:r>
              <a:rPr dirty="0" lang="en-US"/>
              <a:t> to show all quorum disks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sz="2400" i="1" lang="en-US" smtClean="0"/>
              <a:t>GRUB is the boot loader that is </a:t>
            </a:r>
            <a:r>
              <a:rPr dirty="0" sz="2400" lang="en-US" smtClean="0"/>
              <a:t>installed on the bootable disk in your server. </a:t>
            </a:r>
          </a:p>
          <a:p>
            <a:r>
              <a:rPr dirty="0" sz="2400" lang="en-US" smtClean="0"/>
              <a:t>It takes care of starting the Linux kernel. Once successfully loaded, GRUB will start a kernel and all of the associated drivers. </a:t>
            </a:r>
          </a:p>
          <a:p>
            <a:r>
              <a:rPr dirty="0" sz="2400" lang="en-US" smtClean="0"/>
              <a:t>Once this is complete, Upstart is started. </a:t>
            </a:r>
            <a:r>
              <a:rPr dirty="0" sz="2400" i="1" lang="en-US" smtClean="0"/>
              <a:t>Upstart is responsible for starting all the services on your server.</a:t>
            </a:r>
          </a:p>
          <a:p>
            <a:r>
              <a:rPr dirty="0" sz="2400" lang="en-US" smtClean="0"/>
              <a:t>An important part of GRUB is the configuration </a:t>
            </a:r>
            <a:r>
              <a:rPr dirty="0" sz="2400" lang="en-US" err="1" smtClean="0"/>
              <a:t>fi</a:t>
            </a:r>
            <a:r>
              <a:rPr dirty="0" sz="2400" lang="en-US" smtClean="0"/>
              <a:t> le </a:t>
            </a:r>
            <a:r>
              <a:rPr dirty="0" sz="2400" lang="en-US" smtClean="0">
                <a:solidFill>
                  <a:srgbClr val="FF0000"/>
                </a:solidFill>
              </a:rPr>
              <a:t>/boot/grub/</a:t>
            </a:r>
            <a:r>
              <a:rPr dirty="0" sz="2400" lang="en-US" err="1" smtClean="0">
                <a:solidFill>
                  <a:srgbClr val="FF0000"/>
                </a:solidFill>
              </a:rPr>
              <a:t>grub.conf</a:t>
            </a:r>
            <a:endParaRPr dirty="0" sz="240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7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5000" contrast="9000"/>
          </a:blip>
          <a:srcRect/>
          <a:stretch>
            <a:fillRect/>
          </a:stretch>
        </p:blipFill>
        <p:spPr bwMode="auto">
          <a:xfrm>
            <a:off x="1143000" y="209550"/>
            <a:ext cx="6553200" cy="47244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The purpose of GRUB is to load the kernel and the initial RAM file system</a:t>
            </a:r>
          </a:p>
          <a:p>
            <a:r>
              <a:rPr dirty="0" lang="en-US" smtClean="0"/>
              <a:t>The root device is referred to by its BIOS name, which in this case is</a:t>
            </a:r>
            <a:r>
              <a:rPr dirty="0" lang="en-US" smtClean="0">
                <a:solidFill>
                  <a:srgbClr val="FF0000"/>
                </a:solidFill>
              </a:rPr>
              <a:t> hd0,0</a:t>
            </a:r>
            <a:r>
              <a:rPr dirty="0" lang="en-US" smtClean="0"/>
              <a:t>. This refers to the first partition on the first hard disk.</a:t>
            </a:r>
          </a:p>
          <a:p>
            <a:r>
              <a:rPr dirty="0" lang="en-US" smtClean="0"/>
              <a:t>the kernel is loaded on the line that starts with </a:t>
            </a:r>
            <a:r>
              <a:rPr dirty="0" lang="en-US" smtClean="0">
                <a:solidFill>
                  <a:srgbClr val="C00000"/>
                </a:solidFill>
              </a:rPr>
              <a:t>kernel /</a:t>
            </a:r>
            <a:r>
              <a:rPr dirty="0" lang="en-US" err="1" smtClean="0">
                <a:solidFill>
                  <a:srgbClr val="C00000"/>
                </a:solidFill>
              </a:rPr>
              <a:t>vmlinuz</a:t>
            </a:r>
            <a:r>
              <a:rPr dirty="0" lang="en-US" smtClean="0">
                <a:solidFill>
                  <a:srgbClr val="C00000"/>
                </a:solidFill>
              </a:rPr>
              <a:t>..., </a:t>
            </a:r>
            <a:r>
              <a:rPr dirty="0" lang="en-US" smtClean="0"/>
              <a:t>and it is followed by a number of options that specify exactly how the kernel should be loaded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err="1" smtClean="0">
                <a:solidFill>
                  <a:srgbClr val="C00000"/>
                </a:solidFill>
              </a:rPr>
              <a:t>ro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smtClean="0"/>
              <a:t>This parameter indicates that the root file system should be mounted as read-only. </a:t>
            </a:r>
          </a:p>
          <a:p>
            <a:r>
              <a:rPr dirty="0" lang="en-US" smtClean="0">
                <a:solidFill>
                  <a:srgbClr val="C00000"/>
                </a:solidFill>
              </a:rPr>
              <a:t>root= </a:t>
            </a:r>
            <a:r>
              <a:rPr dirty="0" lang="en-US" smtClean="0"/>
              <a:t>This parameter specifies the name of the device that contains the root file system.</a:t>
            </a:r>
          </a:p>
          <a:p>
            <a:r>
              <a:rPr dirty="0" lang="en-US" smtClean="0">
                <a:solidFill>
                  <a:srgbClr val="C00000"/>
                </a:solidFill>
              </a:rPr>
              <a:t>quiet</a:t>
            </a:r>
            <a:r>
              <a:rPr dirty="0" lang="en-US" smtClean="0"/>
              <a:t>  This parameter hides the messages that are generated while booting. For better insight into what your server is doing when it boots, consider removing it.</a:t>
            </a:r>
          </a:p>
          <a:p>
            <a:r>
              <a:rPr dirty="0" lang="en-US" err="1" smtClean="0">
                <a:solidFill>
                  <a:srgbClr val="C00000"/>
                </a:solidFill>
              </a:rPr>
              <a:t>rhgb</a:t>
            </a:r>
            <a:r>
              <a:rPr dirty="0" lang="en-US" smtClean="0"/>
              <a:t> This parameter loads the Red Hat Graphical Boot, which displays a logo graphic when booting. Because this hides the messages that are generated while your server is booting, consider removing</a:t>
            </a:r>
            <a:endParaRPr dirty="0" lang="en-US"/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The parameter name is </a:t>
            </a:r>
            <a:r>
              <a:rPr dirty="0" lang="en-US" err="1" smtClean="0">
                <a:solidFill>
                  <a:srgbClr val="C00000"/>
                </a:solidFill>
              </a:rPr>
              <a:t>initrd</a:t>
            </a:r>
            <a:r>
              <a:rPr dirty="0" lang="en-US" smtClean="0"/>
              <a:t>, and the name of the file is </a:t>
            </a:r>
            <a:r>
              <a:rPr dirty="0" lang="en-US" err="1" smtClean="0">
                <a:solidFill>
                  <a:srgbClr val="C00000"/>
                </a:solidFill>
              </a:rPr>
              <a:t>initramfs</a:t>
            </a:r>
            <a:r>
              <a:rPr dirty="0" lang="en-US" smtClean="0"/>
              <a:t>.</a:t>
            </a:r>
          </a:p>
          <a:p>
            <a:r>
              <a:rPr dirty="0" lang="en-US" smtClean="0">
                <a:solidFill>
                  <a:srgbClr val="C00000"/>
                </a:solidFill>
              </a:rPr>
              <a:t>default</a:t>
            </a:r>
            <a:r>
              <a:rPr dirty="0" lang="en-US" smtClean="0"/>
              <a:t> This </a:t>
            </a:r>
            <a:r>
              <a:rPr dirty="0" lang="en-US" err="1" smtClean="0"/>
              <a:t>specifes</a:t>
            </a:r>
            <a:r>
              <a:rPr dirty="0" lang="en-US" smtClean="0"/>
              <a:t> which of the proposed operating systems to load</a:t>
            </a:r>
          </a:p>
          <a:p>
            <a:r>
              <a:rPr dirty="0" lang="en-US" smtClean="0">
                <a:solidFill>
                  <a:srgbClr val="C00000"/>
                </a:solidFill>
              </a:rPr>
              <a:t>timeout </a:t>
            </a:r>
            <a:r>
              <a:rPr dirty="0" lang="en-US" smtClean="0"/>
              <a:t>- During boot, the user can press Tab to open the GRUB menu and add or change kernel parameters. The timeout boot option is used to specify how much time a user has to get into the GRUB menu.</a:t>
            </a:r>
          </a:p>
          <a:p>
            <a:r>
              <a:rPr dirty="0" lang="en-US" err="1" smtClean="0">
                <a:solidFill>
                  <a:srgbClr val="C00000"/>
                </a:solidFill>
              </a:rPr>
              <a:t>splashimage</a:t>
            </a:r>
            <a:r>
              <a:rPr dirty="0" lang="en-US" smtClean="0"/>
              <a:t> -This parameter refers to a file containing a graphical background, which is loaded while GRUB is displayed.</a:t>
            </a:r>
          </a:p>
          <a:p>
            <a:r>
              <a:rPr dirty="0" lang="en-US" err="1" smtClean="0">
                <a:solidFill>
                  <a:srgbClr val="C00000"/>
                </a:solidFill>
              </a:rPr>
              <a:t>hiddenmenu</a:t>
            </a:r>
            <a:r>
              <a:rPr dirty="0" lang="en-US" smtClean="0">
                <a:solidFill>
                  <a:srgbClr val="C00000"/>
                </a:solidFill>
              </a:rPr>
              <a:t> -</a:t>
            </a:r>
            <a:r>
              <a:rPr dirty="0" lang="en-US" smtClean="0"/>
              <a:t> This option makes sure that no GRUB menu is shown while booting. To enter the GRUB menu, the administrator has to press the Enter key at the right moment</a:t>
            </a:r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p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737372"/>
          </a:xfrm>
        </p:spPr>
        <p:txBody>
          <a:bodyPr/>
          <a:p>
            <a:r>
              <a:rPr dirty="0" sz="2400" lang="en-US"/>
              <a:t>In Conga, open the </a:t>
            </a:r>
            <a:r>
              <a:rPr dirty="0" sz="2400" lang="en-US" smtClean="0"/>
              <a:t>Configuration &gt; </a:t>
            </a:r>
            <a:r>
              <a:rPr dirty="0" sz="2400" lang="en-US" err="1"/>
              <a:t>QDisk</a:t>
            </a:r>
            <a:r>
              <a:rPr dirty="0" sz="2400" lang="en-US"/>
              <a:t> tab. On this tab, select the option </a:t>
            </a:r>
            <a:r>
              <a:rPr dirty="0" sz="2400" lang="en-US">
                <a:solidFill>
                  <a:srgbClr val="FF0000"/>
                </a:solidFill>
              </a:rPr>
              <a:t>Use </a:t>
            </a:r>
            <a:r>
              <a:rPr dirty="0" sz="2400" lang="en-US" smtClean="0">
                <a:solidFill>
                  <a:srgbClr val="FF0000"/>
                </a:solidFill>
              </a:rPr>
              <a:t>A Quorum Disk.</a:t>
            </a:r>
          </a:p>
          <a:p>
            <a:endParaRPr dirty="0" lang="en-US">
              <a:solidFill>
                <a:srgbClr val="FF0000"/>
              </a:solidFill>
            </a:endParaRPr>
          </a:p>
        </p:txBody>
      </p:sp>
      <p:pic>
        <p:nvPicPr>
          <p:cNvPr id="2097152" name="Picture 2" descr="https://1.bp.blogspot.com/-7hxg2N4Lkz8/UwyXa87RWiI/AAAAAAAAC-k/FHAd7BTiWbk/s1600/2-25-2014+6-27-41+PM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30000" contrast="36000"/>
          </a:blip>
          <a:srcRect/>
          <a:stretch>
            <a:fillRect/>
          </a:stretch>
        </p:blipFill>
        <p:spPr bwMode="auto">
          <a:xfrm>
            <a:off x="1143000" y="1600200"/>
            <a:ext cx="6724650" cy="3257550"/>
          </a:xfrm>
          <a:prstGeom prst="rect"/>
          <a:noFill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Setting Up Fencing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i="1" lang="en-US"/>
              <a:t>Fencing is </a:t>
            </a:r>
            <a:r>
              <a:rPr dirty="0" i="1" lang="en-US" smtClean="0"/>
              <a:t>needed </a:t>
            </a:r>
            <a:r>
              <a:rPr dirty="0" lang="en-US" smtClean="0"/>
              <a:t>to </a:t>
            </a:r>
            <a:r>
              <a:rPr dirty="0" lang="en-US"/>
              <a:t>maintain the integrity of the cluster. If the Totem protocol packets sent out by </a:t>
            </a:r>
            <a:r>
              <a:rPr dirty="0" lang="en-US" err="1" smtClean="0"/>
              <a:t>Corosync</a:t>
            </a:r>
            <a:r>
              <a:rPr dirty="0" lang="en-US" smtClean="0"/>
              <a:t> can </a:t>
            </a:r>
            <a:r>
              <a:rPr dirty="0" lang="en-US"/>
              <a:t>no longer reach another node, before taking over its services, you must make sure </a:t>
            </a:r>
            <a:r>
              <a:rPr dirty="0" lang="en-US" smtClean="0"/>
              <a:t>that the </a:t>
            </a:r>
            <a:r>
              <a:rPr dirty="0" lang="en-US"/>
              <a:t>other node is really down. The best way to achieve this is by using </a:t>
            </a:r>
            <a:r>
              <a:rPr dirty="0" lang="en-US">
                <a:solidFill>
                  <a:srgbClr val="FF0000"/>
                </a:solidFill>
              </a:rPr>
              <a:t>hardware fencing</a:t>
            </a:r>
            <a:r>
              <a:rPr dirty="0" lang="en-US" smtClean="0">
                <a:solidFill>
                  <a:srgbClr val="FF0000"/>
                </a:solidFill>
              </a:rPr>
              <a:t>.</a:t>
            </a:r>
          </a:p>
          <a:p>
            <a:r>
              <a:rPr dirty="0" i="1" lang="en-US">
                <a:solidFill>
                  <a:srgbClr val="FF0000"/>
                </a:solidFill>
              </a:rPr>
              <a:t>Hardware fencing </a:t>
            </a:r>
            <a:r>
              <a:rPr dirty="0" i="1" lang="en-US"/>
              <a:t>means that a hardware device is used to terminate a failing node.</a:t>
            </a:r>
          </a:p>
          <a:p>
            <a:r>
              <a:rPr dirty="0" lang="en-US"/>
              <a:t>Typically, a power switch or integrated management card, such as </a:t>
            </a:r>
            <a:r>
              <a:rPr dirty="0" lang="en-US">
                <a:solidFill>
                  <a:srgbClr val="FF0000"/>
                </a:solidFill>
              </a:rPr>
              <a:t>HP ILO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53" name="Picture 2" descr="https://cdn.ttgtmedia.com/rms/dataCenter-Virtualization/sDC_QuorumFencing_fig2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16000" contrast="19000"/>
          </a:blip>
          <a:srcRect/>
          <a:stretch>
            <a:fillRect/>
          </a:stretch>
        </p:blipFill>
        <p:spPr bwMode="auto">
          <a:xfrm>
            <a:off x="838200" y="800101"/>
            <a:ext cx="6934200" cy="3964781"/>
          </a:xfrm>
          <a:prstGeom prst="rect"/>
          <a:noFill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54" name="Picture 2" descr="Fencing for HA clusters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14000" contrast="12000"/>
          </a:blip>
          <a:srcRect/>
          <a:stretch>
            <a:fillRect/>
          </a:stretch>
        </p:blipFill>
        <p:spPr bwMode="auto">
          <a:xfrm>
            <a:off x="990600" y="400050"/>
            <a:ext cx="6248400" cy="4443413"/>
          </a:xfrm>
          <a:prstGeom prst="rect"/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Creating Resources and Services</a:t>
            </a:r>
            <a:br>
              <a:rPr dirty="0" lang="en-US"/>
            </a:b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When creating a high-availability solution for a </a:t>
            </a:r>
            <a:r>
              <a:rPr dirty="0" lang="en-US" smtClean="0"/>
              <a:t>service .this </a:t>
            </a:r>
            <a:r>
              <a:rPr dirty="0" lang="en-US"/>
              <a:t>consists </a:t>
            </a:r>
            <a:r>
              <a:rPr dirty="0" lang="en-US" smtClean="0"/>
              <a:t>of three </a:t>
            </a:r>
            <a:r>
              <a:rPr dirty="0" lang="en-US"/>
              <a:t>things: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 The </a:t>
            </a:r>
            <a:r>
              <a:rPr dirty="0" lang="en-US"/>
              <a:t>service itself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 </a:t>
            </a:r>
            <a:r>
              <a:rPr dirty="0" lang="en-US"/>
              <a:t>An IP address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 </a:t>
            </a:r>
            <a:r>
              <a:rPr dirty="0" lang="en-US"/>
              <a:t>A location where the configuration file and data for the service are stored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Admin</dc:creator>
  <cp:lastModifiedBy>Benson</cp:lastModifiedBy>
  <dcterms:created xsi:type="dcterms:W3CDTF">2018-09-20T19:15:10Z</dcterms:created>
  <dcterms:modified xsi:type="dcterms:W3CDTF">2023-10-11T00:45:13Z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229f84f22ddb44d99ba9f44f25b84f2f</vt:lpwstr>
  </property>
</Properties>
</file>