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tableStyles" Target="tableStyles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8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EC8F233-DAFD-44EF-9281-EBC249265530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104878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8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8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6B10EBB-771C-48CB-8509-CEA5EB9D5A82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The Bash Shell</a:t>
            </a:r>
          </a:p>
        </p:txBody>
      </p:sp>
      <p:sp>
        <p:nvSpPr>
          <p:cNvPr id="10486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p>
            <a:r>
              <a:rPr lang="en-US"/>
              <a:t>Copyright Department of Computer Science, Northern Illinois University, 2005</a:t>
            </a:r>
          </a:p>
        </p:txBody>
      </p:sp>
      <p:sp>
        <p:nvSpPr>
          <p:cNvPr id="10486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r>
              <a:rPr lang="en-US"/>
              <a:t>09-</a:t>
            </a:r>
            <a:fld id="{FC738B32-CEEC-4DB4-A36B-9B1B8E28DE83}" type="slidenum">
              <a:rPr lang="en-US"/>
              <a:t>24</a:t>
            </a:fld>
            <a:endParaRPr lang="en-US"/>
          </a:p>
        </p:txBody>
      </p:sp>
      <p:sp>
        <p:nvSpPr>
          <p:cNvPr id="1048657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5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algn="ctr" eaLnBrk="1" hangingPunct="1">
              <a:spcBef>
                <a:spcPct val="0"/>
              </a:spcBef>
            </a:pPr>
            <a:endParaRPr dirty="0" sz="2300"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EB0AAFB-9EEA-46E3-9B08-53F4CE164810}" type="datetime1">
              <a:rPr lang="en-US" smtClean="0"/>
              <a:t>8/27/2018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CSCI 330 - The Unix System</a:t>
            </a:r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7576DE-E197-469B-A4C9-EA94BBAF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08C60C-8FF3-4AD2-84EB-A664818C0375}" type="datetime1">
              <a:rPr lang="en-US" smtClean="0"/>
              <a:t>8/27/2018</a:t>
            </a:fld>
            <a:endParaRPr lang="en-US"/>
          </a:p>
        </p:txBody>
      </p:sp>
      <p:sp>
        <p:nvSpPr>
          <p:cNvPr id="10487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CSCI 330 - The Unix System</a:t>
            </a:r>
            <a:endParaRPr lang="en-US"/>
          </a:p>
        </p:txBody>
      </p:sp>
      <p:sp>
        <p:nvSpPr>
          <p:cNvPr id="10487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7576DE-E197-469B-A4C9-EA94BBAF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D53738-7A75-4F3A-A406-7C1B755A8CCC}" type="datetime1">
              <a:rPr lang="en-US" smtClean="0"/>
              <a:t>8/27/2018</a:t>
            </a:fld>
            <a:endParaRPr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CSCI 330 - The Unix System</a:t>
            </a:r>
            <a:endParaRPr lang="en-US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7576DE-E197-469B-A4C9-EA94BBAF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traight Connector 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pPr algn="ctr"/>
            <a:endParaRPr dirty="0" lang="en-US"/>
          </a:p>
        </p:txBody>
      </p:sp>
      <p:sp>
        <p:nvSpPr>
          <p:cNvPr id="1048621" name="Straight Connector 4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pPr algn="ctr"/>
            <a:endParaRPr lang="en-US"/>
          </a:p>
        </p:txBody>
      </p:sp>
      <p:sp>
        <p:nvSpPr>
          <p:cNvPr id="1048622" name="Straight Connector 5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pPr algn="ctr"/>
            <a:endParaRPr lang="en-US"/>
          </a:p>
        </p:txBody>
      </p:sp>
      <p:sp>
        <p:nvSpPr>
          <p:cNvPr id="1048623" name="Rectangle 6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/>
          </a:p>
        </p:txBody>
      </p:sp>
      <p:sp>
        <p:nvSpPr>
          <p:cNvPr id="1048624" name="Straight Connector 7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pPr algn="ctr"/>
            <a:endParaRPr lang="en-US"/>
          </a:p>
        </p:txBody>
      </p:sp>
      <p:sp>
        <p:nvSpPr>
          <p:cNvPr id="1048625" name="Oval 8"/>
          <p:cNvSpPr/>
          <p:nvPr/>
        </p:nvSpPr>
        <p:spPr>
          <a:xfrm>
            <a:off x="8156575" y="5715000"/>
            <a:ext cx="549275" cy="549275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dirty="0" lang="en-US"/>
          </a:p>
        </p:txBody>
      </p:sp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19200"/>
            <a:ext cx="7772400" cy="4800600"/>
          </a:xfrm>
        </p:spPr>
        <p:txBody>
          <a:bodyPr>
            <a:normAutofit/>
          </a:bodyPr>
          <a:p>
            <a:pPr lvl="0"/>
            <a:endParaRPr lang="en-US" noProof="0" smtClean="0"/>
          </a:p>
        </p:txBody>
      </p:sp>
      <p:sp>
        <p:nvSpPr>
          <p:cNvPr id="104862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CSCI 330 - The Unix System</a:t>
            </a:r>
          </a:p>
        </p:txBody>
      </p:sp>
      <p:sp>
        <p:nvSpPr>
          <p:cNvPr id="104863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D048D302-7115-4279-BA25-0C6F4DDA96A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2036ABA-FD55-4D50-B62D-C5821C83ECBC}" type="datetime1">
              <a:rPr lang="en-US" smtClean="0"/>
              <a:t>8/27/2018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CSCI 330 - The Unix System</a:t>
            </a:r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7576DE-E197-469B-A4C9-EA94BBAF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F4B3EC-4B1B-49F3-A848-93E6D60109FD}" type="datetime1">
              <a:rPr lang="en-US" smtClean="0"/>
              <a:t>8/27/2018</a:t>
            </a:fld>
            <a:endParaRPr lang="en-US"/>
          </a:p>
        </p:txBody>
      </p:sp>
      <p:sp>
        <p:nvSpPr>
          <p:cNvPr id="10487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CSCI 330 - The Unix System</a:t>
            </a:r>
            <a:endParaRPr lang="en-US"/>
          </a:p>
        </p:txBody>
      </p:sp>
      <p:sp>
        <p:nvSpPr>
          <p:cNvPr id="10487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7576DE-E197-469B-A4C9-EA94BBAF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9CE7D-5DBE-4464-8859-97CBD3FA1ED9}" type="datetime1">
              <a:rPr lang="en-US" smtClean="0"/>
              <a:t>8/27/2018</a:t>
            </a:fld>
            <a:endParaRPr lang="en-US"/>
          </a:p>
        </p:txBody>
      </p:sp>
      <p:sp>
        <p:nvSpPr>
          <p:cNvPr id="10487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CSCI 330 - The Unix System</a:t>
            </a:r>
            <a:endParaRPr lang="en-US"/>
          </a:p>
        </p:txBody>
      </p:sp>
      <p:sp>
        <p:nvSpPr>
          <p:cNvPr id="10487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7576DE-E197-469B-A4C9-EA94BBAF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1C6616-26B3-48DF-B663-9E4421A65957}" type="datetime1">
              <a:rPr lang="en-US" smtClean="0"/>
              <a:t>8/27/2018</a:t>
            </a:fld>
            <a:endParaRPr lang="en-US"/>
          </a:p>
        </p:txBody>
      </p:sp>
      <p:sp>
        <p:nvSpPr>
          <p:cNvPr id="104877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CSCI 330 - The Unix System</a:t>
            </a:r>
            <a:endParaRPr lang="en-US"/>
          </a:p>
        </p:txBody>
      </p:sp>
      <p:sp>
        <p:nvSpPr>
          <p:cNvPr id="104877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7576DE-E197-469B-A4C9-EA94BBAF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1F1F2FF-3C92-4E76-BFAC-933DE7427B62}" type="datetime1">
              <a:rPr lang="en-US" smtClean="0"/>
              <a:t>8/27/2018</a:t>
            </a:fld>
            <a:endParaRPr lang="en-US"/>
          </a:p>
        </p:txBody>
      </p:sp>
      <p:sp>
        <p:nvSpPr>
          <p:cNvPr id="10487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CSCI 330 - The Unix System</a:t>
            </a:r>
            <a:endParaRPr lang="en-US"/>
          </a:p>
        </p:txBody>
      </p:sp>
      <p:sp>
        <p:nvSpPr>
          <p:cNvPr id="10487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7576DE-E197-469B-A4C9-EA94BBAF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C0A966-A01C-4722-ACC0-801386EE39D7}" type="datetime1">
              <a:rPr lang="en-US" smtClean="0"/>
              <a:t>8/27/2018</a:t>
            </a:fld>
            <a:endParaRPr lang="en-US"/>
          </a:p>
        </p:txBody>
      </p:sp>
      <p:sp>
        <p:nvSpPr>
          <p:cNvPr id="104877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CSCI 330 - The Unix System</a:t>
            </a:r>
            <a:endParaRPr lang="en-US"/>
          </a:p>
        </p:txBody>
      </p:sp>
      <p:sp>
        <p:nvSpPr>
          <p:cNvPr id="104877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7576DE-E197-469B-A4C9-EA94BBAF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839A2E-A2B6-4AA7-A52C-6303128685CF}" type="datetime1">
              <a:rPr lang="en-US" smtClean="0"/>
              <a:t>8/27/2018</a:t>
            </a:fld>
            <a:endParaRPr lang="en-US"/>
          </a:p>
        </p:txBody>
      </p:sp>
      <p:sp>
        <p:nvSpPr>
          <p:cNvPr id="10487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CSCI 330 - The Unix System</a:t>
            </a:r>
            <a:endParaRPr lang="en-US"/>
          </a:p>
        </p:txBody>
      </p:sp>
      <p:sp>
        <p:nvSpPr>
          <p:cNvPr id="10487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7576DE-E197-469B-A4C9-EA94BBAF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4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6531CC-7C91-48FA-9423-73B3AAFC8630}" type="datetime1">
              <a:rPr lang="en-US" smtClean="0"/>
              <a:t>8/27/2018</a:t>
            </a:fld>
            <a:endParaRPr lang="en-US"/>
          </a:p>
        </p:txBody>
      </p:sp>
      <p:sp>
        <p:nvSpPr>
          <p:cNvPr id="10487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CSCI 330 - The Unix System</a:t>
            </a:r>
            <a:endParaRPr lang="en-US"/>
          </a:p>
        </p:txBody>
      </p:sp>
      <p:sp>
        <p:nvSpPr>
          <p:cNvPr id="10487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7576DE-E197-469B-A4C9-EA94BBAF8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E6F5-4164-4A49-93EC-7A6DF9663E43}" type="datetime1">
              <a:rPr lang="en-US" smtClean="0"/>
              <a:t>8/27/2018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CSCI 330 - The Unix System</a:t>
            </a:r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76DE-E197-469B-A4C9-EA94BBAF891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smtClean="0"/>
              <a:t>Bash shell scripting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smtClean="0">
                <a:latin typeface="+mj-lt"/>
              </a:rPr>
              <a:t>User input</a:t>
            </a:r>
          </a:p>
        </p:txBody>
      </p:sp>
      <p:sp>
        <p:nvSpPr>
          <p:cNvPr id="10486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p>
            <a:pPr eaLnBrk="1" hangingPunct="1">
              <a:lnSpc>
                <a:spcPct val="90000"/>
              </a:lnSpc>
            </a:pPr>
            <a:r>
              <a:rPr dirty="0" lang="en-US" smtClean="0">
                <a:latin typeface="Century Schoolbook" pitchFamily="18" charset="0"/>
              </a:rPr>
              <a:t>shell allows to prompt for user input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dirty="0" lang="en-US" u="sng" smtClean="0">
                <a:latin typeface="Century Schoolbook" pitchFamily="18" charset="0"/>
              </a:rPr>
              <a:t>Syntax:</a:t>
            </a:r>
          </a:p>
          <a:p>
            <a:pPr eaLnBrk="1" hangingPunct="1">
              <a:lnSpc>
                <a:spcPct val="90000"/>
              </a:lnSpc>
            </a:pPr>
            <a:endParaRPr dirty="0" lang="en-US" smtClean="0">
              <a:latin typeface="Century Schoolbook" pitchFamily="18" charset="0"/>
            </a:endParaRPr>
          </a:p>
          <a:p>
            <a:pPr eaLnBrk="1" hangingPunct="1" lvl="1">
              <a:lnSpc>
                <a:spcPct val="90000"/>
              </a:lnSpc>
              <a:buFont typeface="Wingdings 2" pitchFamily="18" charset="2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read 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varname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 [more 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vars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 lvl="1">
              <a:lnSpc>
                <a:spcPct val="90000"/>
              </a:lnSpc>
            </a:pPr>
            <a:endParaRPr dirty="0" lang="en-US" smtClean="0">
              <a:latin typeface="Century Schoolbook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dirty="0" lang="en-US" smtClean="0">
                <a:latin typeface="Century Schoolbook" pitchFamily="18" charset="0"/>
              </a:rPr>
              <a:t>or</a:t>
            </a:r>
          </a:p>
          <a:p>
            <a:pPr eaLnBrk="1" hangingPunct="1" lvl="1">
              <a:lnSpc>
                <a:spcPct val="90000"/>
              </a:lnSpc>
            </a:pPr>
            <a:endParaRPr dirty="0" lang="en-US" smtClean="0">
              <a:latin typeface="Century Schoolbook" pitchFamily="18" charset="0"/>
            </a:endParaRPr>
          </a:p>
          <a:p>
            <a:pPr eaLnBrk="1" hangingPunct="1" lvl="1">
              <a:lnSpc>
                <a:spcPct val="90000"/>
              </a:lnSpc>
              <a:buFont typeface="Wingdings 2" pitchFamily="18" charset="2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read –p "prompt" 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varname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 [more 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vars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 lvl="1">
              <a:lnSpc>
                <a:spcPct val="90000"/>
              </a:lnSpc>
            </a:pPr>
            <a:endParaRPr dirty="0" lang="en-US" smtClean="0">
              <a:latin typeface="Century Schoolbook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dirty="0" lang="en-US" smtClean="0">
                <a:latin typeface="Century Schoolbook" pitchFamily="18" charset="0"/>
              </a:rPr>
              <a:t>words entered by user are assigned to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dirty="0" lang="en-US" smtClean="0">
                <a:latin typeface="Century Schoolbook" pitchFamily="18" charset="0"/>
              </a:rPr>
              <a:t>	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varname</a:t>
            </a:r>
            <a:r>
              <a:rPr dirty="0" lang="en-US" smtClean="0">
                <a:latin typeface="Century Schoolbook" pitchFamily="18" charset="0"/>
              </a:rPr>
              <a:t> and “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more 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vars</a:t>
            </a:r>
            <a:r>
              <a:rPr dirty="0" lang="en-US" smtClean="0">
                <a:latin typeface="Century Schoolbook" pitchFamily="18" charset="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dirty="0" lang="en-US" smtClean="0">
                <a:latin typeface="Century Schoolbook" pitchFamily="18" charset="0"/>
              </a:rPr>
              <a:t>last variable gets rest of input line</a:t>
            </a: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smtClean="0">
                <a:latin typeface="+mj-lt"/>
              </a:rPr>
              <a:t>User input example</a:t>
            </a:r>
            <a:endParaRPr dirty="0" lang="en-US">
              <a:latin typeface="+mj-lt"/>
            </a:endParaRPr>
          </a:p>
        </p:txBody>
      </p:sp>
      <p:sp>
        <p:nvSpPr>
          <p:cNvPr id="10486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#! /bin/sh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read -p "enter your name: " first last</a:t>
            </a:r>
          </a:p>
          <a:p>
            <a:pPr eaLnBrk="1" hangingPunct="1">
              <a:buFont typeface="Wingdings" pitchFamily="2" charset="2"/>
              <a:buNone/>
            </a:pPr>
            <a:endParaRPr b="1"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echo "First name: $first"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echo "Last name: $last"</a:t>
            </a:r>
          </a:p>
          <a:p>
            <a:pPr eaLnBrk="1" hangingPunct="1"/>
            <a:endParaRPr lang="en-US" smtClean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dirty="0" sz="2000" lang="en-US" smtClean="0"/>
              <a:t>#!/bin/bash</a:t>
            </a:r>
          </a:p>
          <a:p>
            <a:pPr>
              <a:buNone/>
            </a:pPr>
            <a:r>
              <a:rPr dirty="0" sz="2000" lang="en-US" smtClean="0"/>
              <a:t>echo Enter some text</a:t>
            </a:r>
          </a:p>
          <a:p>
            <a:pPr>
              <a:buNone/>
            </a:pPr>
            <a:r>
              <a:rPr dirty="0" sz="2000" lang="en-US" smtClean="0"/>
              <a:t>read SOMETEXT</a:t>
            </a:r>
          </a:p>
          <a:p>
            <a:pPr>
              <a:buNone/>
            </a:pPr>
            <a:r>
              <a:rPr dirty="0" sz="2000" lang="en-US" smtClean="0"/>
              <a:t>echo -e "You have entered the following text:\t $SOMETEXT"</a:t>
            </a:r>
          </a:p>
          <a:p>
            <a:pPr>
              <a:buNone/>
            </a:pPr>
            <a:r>
              <a:rPr dirty="0" sz="2000" lang="en-US" smtClean="0"/>
              <a:t>exit 0</a:t>
            </a:r>
          </a:p>
          <a:p>
            <a:pPr>
              <a:buNone/>
            </a:pPr>
            <a:endParaRPr dirty="0" sz="1600" lang="en-US" smtClean="0"/>
          </a:p>
          <a:p>
            <a:r>
              <a:rPr dirty="0" sz="2400" lang="en-US" smtClean="0"/>
              <a:t>echo -e is used in this sample script. This option allows you to use special formatting characters.</a:t>
            </a:r>
            <a:endParaRPr dirty="0" sz="2400" lang="en-US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9000" contrast="29000"/>
          </a:blip>
          <a:srcRect/>
          <a:stretch>
            <a:fillRect/>
          </a:stretch>
        </p:blipFill>
        <p:spPr bwMode="auto">
          <a:xfrm>
            <a:off x="914400" y="4724400"/>
            <a:ext cx="4648200" cy="1219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23000" contrast="35000"/>
          </a:blip>
          <a:srcRect/>
          <a:stretch>
            <a:fillRect/>
          </a:stretch>
        </p:blipFill>
        <p:spPr bwMode="auto">
          <a:xfrm>
            <a:off x="586172" y="685800"/>
            <a:ext cx="8176828" cy="54403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9000" contrast="5000"/>
          </a:blip>
          <a:srcRect/>
          <a:stretch>
            <a:fillRect/>
          </a:stretch>
        </p:blipFill>
        <p:spPr bwMode="auto">
          <a:xfrm>
            <a:off x="381000" y="381000"/>
            <a:ext cx="5943600" cy="30289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>
            <a:lum bright="-14000" contrast="4000"/>
          </a:blip>
          <a:srcRect/>
          <a:stretch>
            <a:fillRect/>
          </a:stretch>
        </p:blipFill>
        <p:spPr bwMode="auto">
          <a:xfrm>
            <a:off x="381000" y="3429000"/>
            <a:ext cx="4800600" cy="2590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6000" contrast="16000"/>
          </a:blip>
          <a:srcRect/>
          <a:stretch>
            <a:fillRect/>
          </a:stretch>
        </p:blipFill>
        <p:spPr bwMode="auto">
          <a:xfrm>
            <a:off x="838200" y="609600"/>
            <a:ext cx="4191000" cy="29051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61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>
            <a:lum bright="-28000" contrast="29000"/>
          </a:blip>
          <a:srcRect/>
          <a:stretch>
            <a:fillRect/>
          </a:stretch>
        </p:blipFill>
        <p:spPr bwMode="auto">
          <a:xfrm>
            <a:off x="1447800" y="4495800"/>
            <a:ext cx="2667000" cy="12954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Performing Calculations</a:t>
            </a:r>
            <a:endParaRPr dirty="0" lang="en-US"/>
          </a:p>
        </p:txBody>
      </p:sp>
      <p:pic>
        <p:nvPicPr>
          <p:cNvPr id="209716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9000" contrast="-2000"/>
          </a:blip>
          <a:srcRect/>
          <a:stretch>
            <a:fillRect/>
          </a:stretch>
        </p:blipFill>
        <p:spPr bwMode="auto">
          <a:xfrm>
            <a:off x="838200" y="1447800"/>
            <a:ext cx="5257800" cy="25146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63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>
            <a:lum bright="-23000" contrast="14000"/>
          </a:blip>
          <a:srcRect/>
          <a:stretch>
            <a:fillRect/>
          </a:stretch>
        </p:blipFill>
        <p:spPr bwMode="auto">
          <a:xfrm>
            <a:off x="990600" y="4495800"/>
            <a:ext cx="3810000" cy="3810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4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23000" contrast="12000"/>
          </a:blip>
          <a:srcRect/>
          <a:stretch>
            <a:fillRect/>
          </a:stretch>
        </p:blipFill>
        <p:spPr bwMode="auto">
          <a:xfrm>
            <a:off x="762000" y="1828800"/>
            <a:ext cx="6172200" cy="4495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5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6000" contrast="9000"/>
          </a:blip>
          <a:srcRect/>
          <a:stretch>
            <a:fillRect/>
          </a:stretch>
        </p:blipFill>
        <p:spPr bwMode="auto">
          <a:xfrm>
            <a:off x="533400" y="1371600"/>
            <a:ext cx="6858000" cy="43148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Relational Operators</a:t>
            </a:r>
          </a:p>
        </p:txBody>
      </p:sp>
      <p:graphicFrame>
        <p:nvGraphicFramePr>
          <p:cNvPr id="4194305" name="Group 3"/>
          <p:cNvGraphicFramePr>
            <a:graphicFrameLocks noGrp="1"/>
          </p:cNvGraphicFramePr>
          <p:nvPr>
            <p:ph type="tbl" idx="1"/>
          </p:nvPr>
        </p:nvGraphicFramePr>
        <p:xfrm>
          <a:off x="762000" y="1295400"/>
          <a:ext cx="6629400" cy="5029198"/>
        </p:xfrm>
        <a:graphic>
          <a:graphicData uri="http://schemas.openxmlformats.org/drawingml/2006/table">
            <a:tbl>
              <a:tblPr/>
              <a:tblGrid>
                <a:gridCol w="3657600"/>
                <a:gridCol w="1447800"/>
                <a:gridCol w="1524000"/>
              </a:tblGrid>
              <a:tr h="461186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Numeric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9999"/>
                    </a:solidFill>
                  </a:tcPr>
                </a:tc>
              </a:tr>
              <a:tr h="458162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-gt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9999"/>
                    </a:solidFill>
                  </a:tcPr>
                </a:tc>
              </a:tr>
              <a:tr h="455138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Greater than or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9999"/>
                    </a:solidFill>
                  </a:tcPr>
                </a:tc>
              </a:tr>
              <a:tr h="458162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Less than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9999"/>
                    </a:solidFill>
                  </a:tcPr>
                </a:tc>
              </a:tr>
              <a:tr h="45665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Less than or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9999"/>
                    </a:solidFill>
                  </a:tcPr>
                </a:tc>
              </a:tr>
              <a:tr h="45665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 or ==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5665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5665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str1 is less than str2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str1 &lt; str2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5665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str1 is greater str2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str1 &gt; str2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5665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String length is greater than 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-n str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5665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String length is 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-z </a:t>
                      </a:r>
                      <a:r>
                        <a:rPr baseline="0" b="0" cap="none" dirty="0" sz="2000" i="0" kumimoji="0" lang="en-US" normalizeH="0" err="1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8632" name="Footer Placeholder 5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C85387BF-35B5-4F97-B208-8FC025A85E47}" type="slidenum">
              <a:rPr lang="en-US" smtClean="0"/>
              <a:t>19</a:t>
            </a:fld>
            <a:endParaRPr lang="en-US" smtClean="0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smtClean="0">
                <a:latin typeface="+mj-lt"/>
              </a:rPr>
              <a:t>Basic Shell Programming</a:t>
            </a:r>
          </a:p>
        </p:txBody>
      </p:sp>
      <p:sp>
        <p:nvSpPr>
          <p:cNvPr id="10485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714" lnSpcReduction="20000"/>
          </a:bodyPr>
          <a:p>
            <a:pPr eaLnBrk="1" hangingPunct="1"/>
            <a:r>
              <a:rPr dirty="0" lang="en-US" smtClean="0">
                <a:latin typeface="Century Schoolbook" pitchFamily="18" charset="0"/>
              </a:rPr>
              <a:t>A script is a file that contains shell commands</a:t>
            </a:r>
          </a:p>
          <a:p>
            <a:pPr eaLnBrk="1" hangingPunct="1" lvl="1"/>
            <a:r>
              <a:rPr dirty="0" lang="en-US" smtClean="0">
                <a:latin typeface="Century Schoolbook" pitchFamily="18" charset="0"/>
              </a:rPr>
              <a:t>data structure: variables</a:t>
            </a:r>
          </a:p>
          <a:p>
            <a:pPr eaLnBrk="1" hangingPunct="1" lvl="1"/>
            <a:r>
              <a:rPr dirty="0" lang="en-US" smtClean="0">
                <a:latin typeface="Century Schoolbook" pitchFamily="18" charset="0"/>
              </a:rPr>
              <a:t>control structure: sequence, decision, loop</a:t>
            </a:r>
          </a:p>
          <a:p>
            <a:pPr eaLnBrk="1" hangingPunct="1"/>
            <a:r>
              <a:rPr dirty="0" lang="en-US" smtClean="0">
                <a:latin typeface="Century Schoolbook" pitchFamily="18" charset="0"/>
              </a:rPr>
              <a:t>Shebang line for bash shell script:</a:t>
            </a:r>
          </a:p>
          <a:p>
            <a:pPr eaLnBrk="1" hangingPunct="1">
              <a:buFont typeface="Wingdings" pitchFamily="2" charset="2"/>
              <a:buNone/>
            </a:pPr>
            <a:r>
              <a:rPr dirty="0" lang="en-US" smtClean="0">
                <a:latin typeface="Century Schoolbook" pitchFamily="18" charset="0"/>
              </a:rPr>
              <a:t>	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#! /bin/bash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	#! /bin/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sh</a:t>
            </a:r>
            <a:endParaRPr b="1" dirty="0"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dirty="0" lang="en-US" smtClean="0">
                <a:latin typeface="Century Schoolbook" pitchFamily="18" charset="0"/>
              </a:rPr>
              <a:t>to run:</a:t>
            </a:r>
          </a:p>
          <a:p>
            <a:pPr eaLnBrk="1" hangingPunct="1" lvl="1"/>
            <a:r>
              <a:rPr dirty="0" lang="en-US" smtClean="0">
                <a:latin typeface="Century Schoolbook" pitchFamily="18" charset="0"/>
              </a:rPr>
              <a:t>make executable:  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 +x script</a:t>
            </a:r>
          </a:p>
          <a:p>
            <a:pPr eaLnBrk="1" hangingPunct="1" lvl="1"/>
            <a:r>
              <a:rPr dirty="0" lang="en-US" smtClean="0">
                <a:latin typeface="Century Schoolbook" pitchFamily="18" charset="0"/>
              </a:rPr>
              <a:t>invoke via: 	  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% ./script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smtClean="0">
                <a:latin typeface="+mj-lt"/>
              </a:rPr>
              <a:t>Compound logical expressions</a:t>
            </a:r>
          </a:p>
        </p:txBody>
      </p:sp>
      <p:sp>
        <p:nvSpPr>
          <p:cNvPr id="1048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mtClean="0">
                <a:latin typeface="Century Schoolbook" pitchFamily="18" charset="0"/>
              </a:rPr>
              <a:t>			not</a:t>
            </a:r>
          </a:p>
          <a:p>
            <a:pPr eaLnBrk="1" hangingPunct="1"/>
            <a:endParaRPr lang="en-US" smtClean="0">
              <a:latin typeface="Century Schoolbook" pitchFamily="18" charset="0"/>
            </a:endParaRPr>
          </a:p>
          <a:p>
            <a:pPr eaLnBrk="1" hangingPunct="1"/>
            <a:endParaRPr lang="en-US" smtClean="0">
              <a:latin typeface="Century Schoolbook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mtClean="0">
                <a:latin typeface="Century Schoolbook" pitchFamily="18" charset="0"/>
              </a:rPr>
              <a:t>		and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mtClean="0">
                <a:latin typeface="Century Schoolbook" pitchFamily="18" charset="0"/>
              </a:rPr>
              <a:t>		or</a:t>
            </a:r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0936739A-98FA-45F8-85F2-B732402AB2B7}" type="slidenum">
              <a:rPr lang="en-US" smtClean="0"/>
              <a:t>20</a:t>
            </a:fld>
            <a:endParaRPr lang="en-US" smtClean="0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  <p:sp>
        <p:nvSpPr>
          <p:cNvPr id="1048638" name="TextBox 5"/>
          <p:cNvSpPr txBox="1">
            <a:spLocks noChangeArrowheads="1"/>
          </p:cNvSpPr>
          <p:nvPr/>
        </p:nvSpPr>
        <p:spPr bwMode="auto">
          <a:xfrm>
            <a:off x="4495800" y="2590800"/>
            <a:ext cx="3163888" cy="157003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r>
              <a:rPr lang="en-US" u="sng"/>
              <a:t>and, or </a:t>
            </a:r>
          </a:p>
          <a:p>
            <a:r>
              <a:rPr lang="en-US"/>
              <a:t>must be enclosed within</a:t>
            </a:r>
          </a:p>
          <a:p>
            <a:endParaRPr lang="en-US"/>
          </a:p>
          <a:p>
            <a:r>
              <a:rPr lang="en-US"/>
              <a:t>[[                     ]]</a:t>
            </a:r>
          </a:p>
        </p:txBody>
      </p:sp>
      <p:sp>
        <p:nvSpPr>
          <p:cNvPr id="1048639" name="Right Brace 6"/>
          <p:cNvSpPr/>
          <p:nvPr/>
        </p:nvSpPr>
        <p:spPr bwMode="auto">
          <a:xfrm>
            <a:off x="3733800" y="2590800"/>
            <a:ext cx="384175" cy="1447800"/>
          </a:xfrm>
          <a:prstGeom prst="rightBrace">
            <a:avLst>
              <a:gd name="adj1" fmla="val 832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p>
            <a:pPr algn="ctr"/>
            <a:endParaRPr lang="en-US"/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smtClean="0">
                <a:latin typeface="+mj-lt"/>
              </a:rPr>
              <a:t>bash control structures</a:t>
            </a:r>
          </a:p>
        </p:txBody>
      </p:sp>
      <p:sp>
        <p:nvSpPr>
          <p:cNvPr id="104864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p>
            <a:pPr eaLnBrk="1" hangingPunct="1"/>
            <a:r>
              <a:rPr lang="en-US" smtClean="0">
                <a:latin typeface="Century Schoolbook" pitchFamily="18" charset="0"/>
              </a:rPr>
              <a:t>if-then-else</a:t>
            </a:r>
          </a:p>
          <a:p>
            <a:pPr eaLnBrk="1" hangingPunct="1"/>
            <a:r>
              <a:rPr lang="en-US" smtClean="0">
                <a:latin typeface="Century Schoolbook" pitchFamily="18" charset="0"/>
              </a:rPr>
              <a:t>case</a:t>
            </a:r>
          </a:p>
          <a:p>
            <a:pPr eaLnBrk="1" hangingPunct="1"/>
            <a:r>
              <a:rPr lang="en-US" smtClean="0">
                <a:latin typeface="Century Schoolbook" pitchFamily="18" charset="0"/>
              </a:rPr>
              <a:t>loops</a:t>
            </a:r>
          </a:p>
          <a:p>
            <a:pPr eaLnBrk="1" hangingPunct="1" lvl="1"/>
            <a:r>
              <a:rPr lang="en-US" smtClean="0">
                <a:latin typeface="Century Schoolbook" pitchFamily="18" charset="0"/>
              </a:rPr>
              <a:t>for</a:t>
            </a:r>
          </a:p>
          <a:p>
            <a:pPr eaLnBrk="1" hangingPunct="1" lvl="1"/>
            <a:r>
              <a:rPr lang="en-US" smtClean="0">
                <a:latin typeface="Century Schoolbook" pitchFamily="18" charset="0"/>
              </a:rPr>
              <a:t>while</a:t>
            </a:r>
          </a:p>
          <a:p>
            <a:pPr eaLnBrk="1" hangingPunct="1" lvl="1"/>
            <a:r>
              <a:rPr lang="en-US" smtClean="0">
                <a:latin typeface="Century Schoolbook" pitchFamily="18" charset="0"/>
              </a:rPr>
              <a:t>until</a:t>
            </a:r>
          </a:p>
          <a:p>
            <a:pPr eaLnBrk="1" hangingPunct="1" lvl="1"/>
            <a:r>
              <a:rPr lang="en-US" smtClean="0">
                <a:latin typeface="Century Schoolbook" pitchFamily="18" charset="0"/>
              </a:rPr>
              <a:t>select</a:t>
            </a:r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1A6D801B-BA1F-4DEB-8224-54D6585BF769}" type="slidenum">
              <a:rPr lang="en-US" smtClean="0"/>
              <a:t>21</a:t>
            </a:fld>
            <a:endParaRPr lang="en-US" smtClean="0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p>
            <a:r>
              <a:rPr dirty="0" lang="en-US" smtClean="0"/>
              <a:t>The </a:t>
            </a:r>
            <a:r>
              <a:rPr dirty="0" lang="en-US" smtClean="0">
                <a:solidFill>
                  <a:srgbClr val="FF0000"/>
                </a:solidFill>
              </a:rPr>
              <a:t>test</a:t>
            </a:r>
            <a:r>
              <a:rPr dirty="0" lang="en-US" smtClean="0"/>
              <a:t> command. This command is used to perform many checks to see, for example, if a file exists or if a variable has a value.</a:t>
            </a:r>
            <a:endParaRPr dirty="0" lang="en-US"/>
          </a:p>
        </p:txBody>
      </p:sp>
      <p:pic>
        <p:nvPicPr>
          <p:cNvPr id="209716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21000" contrast="9000"/>
          </a:blip>
          <a:srcRect/>
          <a:stretch>
            <a:fillRect/>
          </a:stretch>
        </p:blipFill>
        <p:spPr bwMode="auto">
          <a:xfrm>
            <a:off x="304800" y="3352800"/>
            <a:ext cx="8553450" cy="22860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smtClean="0">
                <a:latin typeface="+mj-lt"/>
              </a:rPr>
              <a:t>File Testing</a:t>
            </a:r>
          </a:p>
        </p:txBody>
      </p:sp>
      <p:sp>
        <p:nvSpPr>
          <p:cNvPr id="10486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534400" cy="4873625"/>
          </a:xfrm>
        </p:spPr>
        <p:txBody>
          <a:bodyPr>
            <a:normAutofit/>
          </a:bodyPr>
          <a:p>
            <a:pPr eaLnBrk="1" hangingPunct="1">
              <a:buFont typeface="Wingdings" pitchFamily="2" charset="2"/>
              <a:buNone/>
            </a:pPr>
            <a:r>
              <a:rPr dirty="0" lang="en-US" smtClean="0">
                <a:latin typeface="Century Schoolbook" pitchFamily="18" charset="0"/>
              </a:rPr>
              <a:t> 				</a:t>
            </a:r>
            <a:r>
              <a:rPr dirty="0" lang="en-US" u="sng" smtClean="0">
                <a:latin typeface="Century Schoolbook" pitchFamily="18" charset="0"/>
              </a:rPr>
              <a:t>Meaning</a:t>
            </a:r>
          </a:p>
          <a:p>
            <a:pPr eaLnBrk="1" hangingPunct="1">
              <a:buFont typeface="Wingdings" pitchFamily="2" charset="2"/>
              <a:buNone/>
            </a:pPr>
            <a:r>
              <a:rPr dirty="0" lang="en-US" smtClean="0">
                <a:latin typeface="Century Schoolbook" pitchFamily="18" charset="0"/>
              </a:rPr>
              <a:t>-d file			True if ‘file’ is a directory</a:t>
            </a:r>
          </a:p>
          <a:p>
            <a:pPr eaLnBrk="1" hangingPunct="1">
              <a:buFont typeface="Wingdings" pitchFamily="2" charset="2"/>
              <a:buNone/>
            </a:pPr>
            <a:r>
              <a:rPr dirty="0" lang="en-US" smtClean="0">
                <a:latin typeface="Century Schoolbook" pitchFamily="18" charset="0"/>
              </a:rPr>
              <a:t>-f file			True if ‘file’ is an ord. file</a:t>
            </a:r>
          </a:p>
          <a:p>
            <a:pPr eaLnBrk="1" hangingPunct="1">
              <a:buFont typeface="Wingdings" pitchFamily="2" charset="2"/>
              <a:buNone/>
            </a:pPr>
            <a:r>
              <a:rPr dirty="0" lang="en-US" smtClean="0">
                <a:latin typeface="Century Schoolbook" pitchFamily="18" charset="0"/>
              </a:rPr>
              <a:t>-r file			True if ‘file’ is readable</a:t>
            </a:r>
          </a:p>
          <a:p>
            <a:pPr eaLnBrk="1" hangingPunct="1">
              <a:buFont typeface="Wingdings" pitchFamily="2" charset="2"/>
              <a:buNone/>
            </a:pPr>
            <a:r>
              <a:rPr dirty="0" lang="en-US" smtClean="0">
                <a:latin typeface="Century Schoolbook" pitchFamily="18" charset="0"/>
              </a:rPr>
              <a:t>-w file			True if ‘file’ is writable</a:t>
            </a:r>
          </a:p>
          <a:p>
            <a:pPr eaLnBrk="1" hangingPunct="1">
              <a:buFont typeface="Wingdings" pitchFamily="2" charset="2"/>
              <a:buNone/>
            </a:pPr>
            <a:r>
              <a:rPr dirty="0" lang="en-US" smtClean="0">
                <a:latin typeface="Century Schoolbook" pitchFamily="18" charset="0"/>
              </a:rPr>
              <a:t>-x file			True if ‘file’ is executable</a:t>
            </a:r>
          </a:p>
          <a:p>
            <a:pPr eaLnBrk="1" hangingPunct="1">
              <a:buFont typeface="Wingdings" pitchFamily="2" charset="2"/>
              <a:buNone/>
            </a:pPr>
            <a:r>
              <a:rPr dirty="0" lang="en-US" smtClean="0">
                <a:latin typeface="Century Schoolbook" pitchFamily="18" charset="0"/>
              </a:rPr>
              <a:t>-s file			True if length of ‘file’ is    nonzero  </a:t>
            </a:r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3EAC3F21-E2D6-4C3B-83DE-D006DC9A549C}" type="slidenum">
              <a:rPr lang="en-US" smtClean="0"/>
              <a:t>23</a:t>
            </a:fld>
            <a:endParaRPr lang="en-US" smtClean="0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test command</a:t>
            </a:r>
          </a:p>
        </p:txBody>
      </p:sp>
      <p:sp>
        <p:nvSpPr>
          <p:cNvPr id="1048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p>
            <a:pPr eaLnBrk="1" hangingPunct="1">
              <a:buFont typeface="Wingdings" pitchFamily="2" charset="2"/>
              <a:buNone/>
            </a:pPr>
            <a:r>
              <a:rPr lang="en-US" u="sng" smtClean="0">
                <a:latin typeface="Century Schoolbook" pitchFamily="18" charset="0"/>
              </a:rPr>
              <a:t>Syntax:</a:t>
            </a:r>
            <a:r>
              <a:rPr lang="en-US" smtClean="0">
                <a:latin typeface="Century Schoolbook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entury Schoolbook" pitchFamily="18" charset="0"/>
              </a:rPr>
              <a:t>	</a:t>
            </a:r>
            <a:r>
              <a:rPr b="1" lang="en-US" smtClean="0">
                <a:latin typeface="Courier New" pitchFamily="49" charset="0"/>
                <a:cs typeface="Courier New" pitchFamily="49" charset="0"/>
              </a:rPr>
              <a:t>test expression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[ expression ]</a:t>
            </a:r>
          </a:p>
          <a:p>
            <a:pPr eaLnBrk="1" hangingPunct="1"/>
            <a:r>
              <a:rPr lang="en-US" smtClean="0">
                <a:latin typeface="Century Schoolbook" pitchFamily="18" charset="0"/>
              </a:rPr>
              <a:t>evaluates ‘expression’ and returns true or false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latin typeface="Century Schoolbook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u="sng" smtClean="0">
                <a:latin typeface="Century Schoolbook" pitchFamily="18" charset="0"/>
              </a:rPr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entury Schoolbook" pitchFamily="18" charset="0"/>
              </a:rPr>
              <a:t>	</a:t>
            </a:r>
            <a:r>
              <a:rPr b="1" lang="en-US" smtClean="0">
                <a:latin typeface="Courier New" pitchFamily="49" charset="0"/>
                <a:cs typeface="Courier New" pitchFamily="49" charset="0"/>
              </a:rPr>
              <a:t>if test –w "$1"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  then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  echo "file $1 is write-able"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fi</a:t>
            </a:r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ED6194B0-D754-4A84-9E4E-185776D0BC91}" type="slidenum">
              <a:rPr lang="en-US" smtClean="0"/>
              <a:t>24</a:t>
            </a:fld>
            <a:endParaRPr lang="en-US" smtClean="0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The simple if statement</a:t>
            </a:r>
          </a:p>
        </p:txBody>
      </p:sp>
      <p:sp>
        <p:nvSpPr>
          <p:cNvPr id="10486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p>
            <a:pPr eaLnBrk="1" hangingPunct="1" lvl="1">
              <a:buFont typeface="Wingdings 2" pitchFamily="18" charset="2"/>
              <a:buNone/>
            </a:pPr>
            <a:r>
              <a:rPr b="1" sz="2400" lang="en-US" smtClean="0">
                <a:latin typeface="Courier New" pitchFamily="49" charset="0"/>
                <a:cs typeface="Courier New" pitchFamily="49" charset="0"/>
              </a:rPr>
              <a:t>if [ condition ]; then</a:t>
            </a:r>
          </a:p>
          <a:p>
            <a:pPr eaLnBrk="1" hangingPunct="1" lvl="1">
              <a:buFont typeface="Wingdings 2" pitchFamily="18" charset="2"/>
              <a:buNone/>
            </a:pPr>
            <a:r>
              <a:rPr b="1" sz="2400" lang="en-US" smtClean="0">
                <a:latin typeface="Courier New" pitchFamily="49" charset="0"/>
                <a:cs typeface="Courier New" pitchFamily="49" charset="0"/>
              </a:rPr>
              <a:t>	statements</a:t>
            </a:r>
          </a:p>
          <a:p>
            <a:pPr eaLnBrk="1" hangingPunct="1" lvl="1">
              <a:buFont typeface="Wingdings 2" pitchFamily="18" charset="2"/>
              <a:buNone/>
            </a:pPr>
            <a:r>
              <a:rPr b="1" sz="2400" lang="en-US" smtClean="0">
                <a:latin typeface="Courier New" pitchFamily="49" charset="0"/>
                <a:cs typeface="Courier New" pitchFamily="49" charset="0"/>
              </a:rPr>
              <a:t>fi</a:t>
            </a:r>
          </a:p>
          <a:p>
            <a:pPr eaLnBrk="1" hangingPunct="1"/>
            <a:endParaRPr lang="en-US" smtClean="0">
              <a:latin typeface="Century Schoolbook" pitchFamily="18" charset="0"/>
            </a:endParaRPr>
          </a:p>
          <a:p>
            <a:pPr eaLnBrk="1" hangingPunct="1"/>
            <a:r>
              <a:rPr lang="en-US" smtClean="0">
                <a:latin typeface="Century Schoolbook" pitchFamily="18" charset="0"/>
              </a:rPr>
              <a:t>executes the statements only if </a:t>
            </a:r>
            <a:r>
              <a:rPr b="1" lang="en-US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mtClean="0">
                <a:latin typeface="Century Schoolbook" pitchFamily="18" charset="0"/>
              </a:rPr>
              <a:t> is true</a:t>
            </a:r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EAD90946-A153-48D8-A9EA-BDDDCC5B97DD}" type="slidenum">
              <a:rPr lang="en-US" smtClean="0"/>
              <a:t>25</a:t>
            </a:fld>
            <a:endParaRPr lang="en-US" smtClean="0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The if-then-else statement</a:t>
            </a:r>
          </a:p>
        </p:txBody>
      </p:sp>
      <p:sp>
        <p:nvSpPr>
          <p:cNvPr id="10486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p>
            <a:pPr eaLnBrk="1" hangingPunct="1" lvl="1">
              <a:buFont typeface="Wingdings 2" pitchFamily="18" charset="2"/>
              <a:buNone/>
            </a:pPr>
            <a:r>
              <a:rPr b="1" sz="2400" lang="en-US" smtClean="0">
                <a:latin typeface="Courier New" pitchFamily="49" charset="0"/>
                <a:cs typeface="Courier New" pitchFamily="49" charset="0"/>
              </a:rPr>
              <a:t>if [ condition ]; then</a:t>
            </a:r>
          </a:p>
          <a:p>
            <a:pPr eaLnBrk="1" hangingPunct="1" lvl="1">
              <a:buFont typeface="Wingdings 2" pitchFamily="18" charset="2"/>
              <a:buNone/>
            </a:pPr>
            <a:r>
              <a:rPr b="1" sz="2400" lang="en-US" smtClean="0">
                <a:latin typeface="Courier New" pitchFamily="49" charset="0"/>
                <a:cs typeface="Courier New" pitchFamily="49" charset="0"/>
              </a:rPr>
              <a:t>		statements-1</a:t>
            </a:r>
          </a:p>
          <a:p>
            <a:pPr eaLnBrk="1" hangingPunct="1" lvl="1">
              <a:buFont typeface="Wingdings 2" pitchFamily="18" charset="2"/>
              <a:buNone/>
            </a:pPr>
            <a:r>
              <a:rPr b="1" sz="2400" lang="en-US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 lvl="1">
              <a:buFont typeface="Wingdings 2" pitchFamily="18" charset="2"/>
              <a:buNone/>
            </a:pPr>
            <a:r>
              <a:rPr b="1" sz="2400" lang="en-US" smtClean="0">
                <a:latin typeface="Courier New" pitchFamily="49" charset="0"/>
                <a:cs typeface="Courier New" pitchFamily="49" charset="0"/>
              </a:rPr>
              <a:t>  statements-2</a:t>
            </a:r>
          </a:p>
          <a:p>
            <a:pPr eaLnBrk="1" hangingPunct="1" lvl="1">
              <a:buFont typeface="Wingdings 2" pitchFamily="18" charset="2"/>
              <a:buNone/>
            </a:pPr>
            <a:r>
              <a:rPr b="1" sz="2400" lang="en-US" smtClean="0">
                <a:latin typeface="Courier New" pitchFamily="49" charset="0"/>
                <a:cs typeface="Courier New" pitchFamily="49" charset="0"/>
              </a:rPr>
              <a:t>fi</a:t>
            </a:r>
          </a:p>
          <a:p>
            <a:pPr eaLnBrk="1" hangingPunct="1" lvl="1"/>
            <a:endParaRPr lang="en-US" smtClean="0">
              <a:latin typeface="Century Schoolbook" pitchFamily="18" charset="0"/>
            </a:endParaRPr>
          </a:p>
          <a:p>
            <a:pPr eaLnBrk="1" hangingPunct="1"/>
            <a:r>
              <a:rPr lang="en-US" smtClean="0">
                <a:latin typeface="Century Schoolbook" pitchFamily="18" charset="0"/>
              </a:rPr>
              <a:t>executes statements-1 if condition is true</a:t>
            </a:r>
          </a:p>
          <a:p>
            <a:pPr eaLnBrk="1" hangingPunct="1"/>
            <a:r>
              <a:rPr lang="en-US" smtClean="0">
                <a:latin typeface="Century Schoolbook" pitchFamily="18" charset="0"/>
              </a:rPr>
              <a:t>executes statements-2 if condition is false</a:t>
            </a:r>
          </a:p>
          <a:p>
            <a:pPr eaLnBrk="1" hangingPunct="1"/>
            <a:endParaRPr lang="en-US" smtClean="0">
              <a:latin typeface="Century Schoolbook" pitchFamily="18" charset="0"/>
            </a:endParaRPr>
          </a:p>
          <a:p>
            <a:pPr eaLnBrk="1" hangingPunct="1" lvl="1"/>
            <a:endParaRPr lang="en-US" smtClean="0">
              <a:latin typeface="Century Schoolbook" pitchFamily="18" charset="0"/>
            </a:endParaRPr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E837A00C-B31F-4D6A-82E7-642FF810EC5A}" type="slidenum">
              <a:rPr lang="en-US" smtClean="0"/>
              <a:t>26</a:t>
            </a:fld>
            <a:endParaRPr lang="en-US" smtClean="0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The if…statement</a:t>
            </a:r>
          </a:p>
        </p:txBody>
      </p:sp>
      <p:sp>
        <p:nvSpPr>
          <p:cNvPr id="10486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p>
            <a:pPr eaLnBrk="1" hangingPunct="1" lvl="1">
              <a:buFont typeface="Wingdings 2" pitchFamily="18" charset="2"/>
              <a:buNone/>
            </a:pPr>
            <a:r>
              <a:rPr b="1" sz="2400" lang="en-US" smtClean="0">
                <a:latin typeface="Courier New" pitchFamily="49" charset="0"/>
                <a:cs typeface="Courier New" pitchFamily="49" charset="0"/>
              </a:rPr>
              <a:t>if [ condition ]; then</a:t>
            </a:r>
          </a:p>
          <a:p>
            <a:pPr eaLnBrk="1" hangingPunct="1" lvl="1">
              <a:buFont typeface="Wingdings 2" pitchFamily="18" charset="2"/>
              <a:buNone/>
            </a:pPr>
            <a:r>
              <a:rPr b="1" sz="2400" lang="en-US" smtClean="0">
                <a:latin typeface="Courier New" pitchFamily="49" charset="0"/>
                <a:cs typeface="Courier New" pitchFamily="49" charset="0"/>
              </a:rPr>
              <a:t>	  statements</a:t>
            </a:r>
          </a:p>
          <a:p>
            <a:pPr eaLnBrk="1" hangingPunct="1" lvl="1">
              <a:buFont typeface="Wingdings 2" pitchFamily="18" charset="2"/>
              <a:buNone/>
            </a:pPr>
            <a:r>
              <a:rPr b="1" sz="2400" lang="en-US" smtClean="0">
                <a:latin typeface="Courier New" pitchFamily="49" charset="0"/>
                <a:cs typeface="Courier New" pitchFamily="49" charset="0"/>
              </a:rPr>
              <a:t>elif [ condition ]; then </a:t>
            </a:r>
          </a:p>
          <a:p>
            <a:pPr eaLnBrk="1" hangingPunct="1" lvl="1">
              <a:buFont typeface="Wingdings 2" pitchFamily="18" charset="2"/>
              <a:buNone/>
            </a:pPr>
            <a:r>
              <a:rPr b="1" sz="2400" lang="en-US" smtClean="0">
                <a:latin typeface="Courier New" pitchFamily="49" charset="0"/>
                <a:cs typeface="Courier New" pitchFamily="49" charset="0"/>
              </a:rPr>
              <a:t>    statement</a:t>
            </a:r>
          </a:p>
          <a:p>
            <a:pPr eaLnBrk="1" hangingPunct="1" lvl="1">
              <a:buFont typeface="Wingdings 2" pitchFamily="18" charset="2"/>
              <a:buNone/>
            </a:pPr>
            <a:r>
              <a:rPr b="1" sz="2400" lang="en-US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 lvl="1">
              <a:buFont typeface="Wingdings 2" pitchFamily="18" charset="2"/>
              <a:buNone/>
            </a:pPr>
            <a:r>
              <a:rPr b="1" sz="2400" lang="en-US" smtClean="0">
                <a:latin typeface="Courier New" pitchFamily="49" charset="0"/>
                <a:cs typeface="Courier New" pitchFamily="49" charset="0"/>
              </a:rPr>
              <a:t>    statements </a:t>
            </a:r>
          </a:p>
          <a:p>
            <a:pPr eaLnBrk="1" hangingPunct="1" lvl="1">
              <a:buFont typeface="Wingdings 2" pitchFamily="18" charset="2"/>
              <a:buNone/>
            </a:pPr>
            <a:r>
              <a:rPr b="1" sz="2400" lang="en-US" smtClean="0">
                <a:latin typeface="Courier New" pitchFamily="49" charset="0"/>
                <a:cs typeface="Courier New" pitchFamily="49" charset="0"/>
              </a:rPr>
              <a:t>fi</a:t>
            </a:r>
          </a:p>
          <a:p>
            <a:pPr eaLnBrk="1" hangingPunct="1"/>
            <a:endParaRPr lang="en-US" smtClean="0">
              <a:latin typeface="Century Schoolbook" pitchFamily="18" charset="0"/>
            </a:endParaRPr>
          </a:p>
          <a:p>
            <a:pPr eaLnBrk="1" hangingPunct="1"/>
            <a:r>
              <a:rPr lang="en-US" smtClean="0">
                <a:latin typeface="Century Schoolbook" pitchFamily="18" charset="0"/>
              </a:rPr>
              <a:t>The word </a:t>
            </a:r>
            <a:r>
              <a:rPr b="1" lang="en-US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mtClean="0">
                <a:latin typeface="Century Schoolbook" pitchFamily="18" charset="0"/>
              </a:rPr>
              <a:t> stands for “else if”  </a:t>
            </a:r>
          </a:p>
          <a:p>
            <a:pPr eaLnBrk="1" hangingPunct="1"/>
            <a:r>
              <a:rPr lang="en-US" smtClean="0">
                <a:latin typeface="Century Schoolbook" pitchFamily="18" charset="0"/>
              </a:rPr>
              <a:t>It is part of the if statement and cannot be used by itself</a:t>
            </a:r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D3692932-5285-4DB1-9C10-D54539E35DD6}" type="slidenum">
              <a:rPr lang="en-US" smtClean="0"/>
              <a:t>27</a:t>
            </a:fld>
            <a:endParaRPr lang="en-US" smtClean="0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Example: Using the ! Operator</a:t>
            </a:r>
          </a:p>
        </p:txBody>
      </p:sp>
      <p:sp>
        <p:nvSpPr>
          <p:cNvPr id="10486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pPr eaLnBrk="1" hangingPunct="1">
              <a:buFont typeface="Wingdings" pitchFamily="2" charset="2"/>
              <a:buNone/>
            </a:pPr>
            <a:endParaRPr b="1"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read -p "Enter years of work: " Years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if [ ! "$Years" -lt 20 ]; then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   echo "You can retire now."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   echo "You need 20+ years to retire"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fi</a:t>
            </a:r>
          </a:p>
          <a:p>
            <a:pPr eaLnBrk="1" hangingPunct="1"/>
            <a:endParaRPr lang="en-US" smtClean="0">
              <a:latin typeface="Century Schoolbook" pitchFamily="18" charset="0"/>
            </a:endParaRPr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3BEE68D4-5AF8-4A4F-AF1B-4A99614E72D5}" type="slidenum">
              <a:rPr lang="en-US" smtClean="0"/>
              <a:t>28</a:t>
            </a:fld>
            <a:endParaRPr lang="en-US" smtClean="0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case pattern</a:t>
            </a:r>
          </a:p>
        </p:txBody>
      </p:sp>
      <p:sp>
        <p:nvSpPr>
          <p:cNvPr id="10486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p>
            <a:pPr eaLnBrk="1" hangingPunct="1"/>
            <a:r>
              <a:rPr lang="en-US" smtClean="0">
                <a:latin typeface="Century Schoolbook" pitchFamily="18" charset="0"/>
              </a:rPr>
              <a:t>checked against word for match</a:t>
            </a:r>
          </a:p>
          <a:p>
            <a:pPr eaLnBrk="1" hangingPunct="1"/>
            <a:r>
              <a:rPr lang="en-US" smtClean="0">
                <a:latin typeface="Century Schoolbook" pitchFamily="18" charset="0"/>
              </a:rPr>
              <a:t>may also contain: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*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?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[ … ]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[:class:]</a:t>
            </a:r>
          </a:p>
          <a:p>
            <a:pPr eaLnBrk="1" hangingPunct="1"/>
            <a:r>
              <a:rPr lang="en-US" smtClean="0">
                <a:latin typeface="Century Schoolbook" pitchFamily="18" charset="0"/>
              </a:rPr>
              <a:t>multiple patterns can be listed via: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entury Schoolbook" pitchFamily="18" charset="0"/>
              </a:rPr>
              <a:t>	</a:t>
            </a:r>
            <a:r>
              <a:rPr b="1" lang="en-US" smtClean="0">
                <a:latin typeface="Courier New" pitchFamily="49" charset="0"/>
                <a:cs typeface="Courier New" pitchFamily="49" charset="0"/>
              </a:rPr>
              <a:t>|</a:t>
            </a:r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8AC14066-5CDF-46B5-BE84-5437FBAACA68}" type="slidenum">
              <a:rPr lang="en-US" smtClean="0"/>
              <a:t>29</a:t>
            </a:fld>
            <a:endParaRPr lang="en-US" smtClean="0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7000" contrast="17000"/>
          </a:blip>
          <a:srcRect/>
          <a:stretch>
            <a:fillRect/>
          </a:stretch>
        </p:blipFill>
        <p:spPr bwMode="auto">
          <a:xfrm>
            <a:off x="609600" y="1371600"/>
            <a:ext cx="7239000" cy="17049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596" name="Rectangle 4"/>
          <p:cNvSpPr/>
          <p:nvPr/>
        </p:nvSpPr>
        <p:spPr>
          <a:xfrm>
            <a:off x="685800" y="3657600"/>
            <a:ext cx="7924800" cy="3964940"/>
          </a:xfrm>
          <a:prstGeom prst="rect"/>
        </p:spPr>
        <p:txBody>
          <a:bodyPr wrap="square">
            <a:spAutoFit/>
          </a:bodyPr>
          <a:p>
            <a:r>
              <a:rPr dirty="0" sz="2800" lang="en-US"/>
              <a:t>If the parent shell reads exit 0, it knows the script</a:t>
            </a:r>
          </a:p>
          <a:p>
            <a:r>
              <a:rPr dirty="0" sz="2800" lang="en-US"/>
              <a:t>has executed successfully</a:t>
            </a:r>
            <a:r>
              <a:rPr dirty="0" sz="2800" lang="en-US" smtClean="0"/>
              <a:t>.</a:t>
            </a:r>
            <a:r>
              <a:rPr dirty="0" sz="2800" lang="en-US"/>
              <a:t> </a:t>
            </a:r>
            <a:endParaRPr dirty="0" sz="2800" lang="en-US" smtClean="0"/>
          </a:p>
          <a:p>
            <a:endParaRPr dirty="0" sz="2800" lang="en-US" smtClean="0"/>
          </a:p>
          <a:p>
            <a:r>
              <a:rPr dirty="0" sz="2800" lang="en-US" smtClean="0"/>
              <a:t>use </a:t>
            </a:r>
            <a:r>
              <a:rPr dirty="0" sz="2800" lang="en-US"/>
              <a:t>exit 1 as a generic error message, exit 2 to specify that a </a:t>
            </a:r>
            <a:r>
              <a:rPr dirty="0" sz="2800" lang="en-US" smtClean="0"/>
              <a:t>specific condition was </a:t>
            </a:r>
            <a:r>
              <a:rPr dirty="0" sz="2800" lang="en-US"/>
              <a:t>not met</a:t>
            </a:r>
            <a:endParaRPr dirty="0" sz="2800" lang="en-US" smtClean="0"/>
          </a:p>
          <a:p>
            <a:endParaRPr dirty="0"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7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28000" contrast="31000"/>
          </a:blip>
          <a:srcRect/>
          <a:stretch>
            <a:fillRect/>
          </a:stretch>
        </p:blipFill>
        <p:spPr bwMode="auto">
          <a:xfrm>
            <a:off x="381000" y="1676400"/>
            <a:ext cx="8382000" cy="332501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pic>
        <p:nvPicPr>
          <p:cNvPr id="2097168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28000" contrast="16000"/>
          </a:blip>
          <a:srcRect/>
          <a:stretch>
            <a:fillRect/>
          </a:stretch>
        </p:blipFill>
        <p:spPr bwMode="auto">
          <a:xfrm>
            <a:off x="381000" y="1600200"/>
            <a:ext cx="8077200" cy="5029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>
            <a:lum bright="-21000" contrast="5000"/>
          </a:blip>
          <a:srcRect/>
          <a:stretch>
            <a:fillRect/>
          </a:stretch>
        </p:blipFill>
        <p:spPr bwMode="auto">
          <a:xfrm>
            <a:off x="381000" y="228600"/>
            <a:ext cx="5257800" cy="13716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Example 2: The case Statement</a:t>
            </a:r>
          </a:p>
        </p:txBody>
      </p:sp>
      <p:sp>
        <p:nvSpPr>
          <p:cNvPr id="10486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p>
            <a:pPr eaLnBrk="1" hangingPunct="1">
              <a:buFont typeface="Wingdings" pitchFamily="2" charset="2"/>
              <a:buNone/>
            </a:pPr>
            <a:r>
              <a:rPr b="1" dirty="0" sz="1600" lang="en-US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1600" lang="en-US" err="1" smtClean="0">
                <a:latin typeface="Courier New" pitchFamily="49" charset="0"/>
                <a:cs typeface="Courier New" pitchFamily="49" charset="0"/>
              </a:rPr>
              <a:t>ChildRate</a:t>
            </a:r>
            <a:r>
              <a:rPr b="1" dirty="0" sz="1600" lang="en-US" smtClean="0">
                <a:latin typeface="Courier New" pitchFamily="49" charset="0"/>
                <a:cs typeface="Courier New" pitchFamily="49" charset="0"/>
              </a:rPr>
              <a:t>=3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1600" lang="en-US" err="1" smtClean="0">
                <a:latin typeface="Courier New" pitchFamily="49" charset="0"/>
                <a:cs typeface="Courier New" pitchFamily="49" charset="0"/>
              </a:rPr>
              <a:t>AdultRate</a:t>
            </a:r>
            <a:r>
              <a:rPr b="1" dirty="0" sz="1600" lang="en-US" smtClean="0">
                <a:latin typeface="Courier New" pitchFamily="49" charset="0"/>
                <a:cs typeface="Courier New" pitchFamily="49" charset="0"/>
              </a:rPr>
              <a:t>=10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1600" lang="en-US" err="1" smtClean="0">
                <a:latin typeface="Courier New" pitchFamily="49" charset="0"/>
                <a:cs typeface="Courier New" pitchFamily="49" charset="0"/>
              </a:rPr>
              <a:t>SeniorRate</a:t>
            </a:r>
            <a:r>
              <a:rPr b="1" dirty="0" sz="1600" lang="en-US" smtClean="0">
                <a:latin typeface="Courier New" pitchFamily="49" charset="0"/>
                <a:cs typeface="Courier New" pitchFamily="49" charset="0"/>
              </a:rPr>
              <a:t>=7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1600" lang="en-US" smtClean="0">
                <a:latin typeface="Courier New" pitchFamily="49" charset="0"/>
                <a:cs typeface="Courier New" pitchFamily="49" charset="0"/>
              </a:rPr>
              <a:t>read -p "Enter your age: " age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1600" lang="en-US" smtClean="0">
                <a:latin typeface="Courier New" pitchFamily="49" charset="0"/>
                <a:cs typeface="Courier New" pitchFamily="49" charset="0"/>
              </a:rPr>
              <a:t>case $age in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1600" lang="en-US" smtClean="0">
                <a:latin typeface="Courier New" pitchFamily="49" charset="0"/>
                <a:cs typeface="Courier New" pitchFamily="49" charset="0"/>
              </a:rPr>
              <a:t>  [1-9]|[1][0-2])   # child, if age 12 and younger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1600" lang="en-US" smtClean="0">
                <a:latin typeface="Courier New" pitchFamily="49" charset="0"/>
                <a:cs typeface="Courier New" pitchFamily="49" charset="0"/>
              </a:rPr>
              <a:t>     echo "your rate is" '$'"$ChildRate.00" ;;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1600" lang="en-US" smtClean="0">
                <a:latin typeface="Courier New" pitchFamily="49" charset="0"/>
                <a:cs typeface="Courier New" pitchFamily="49" charset="0"/>
              </a:rPr>
              <a:t>	# adult, if age is between 13 and 59 inclusive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1600" lang="en-US" smtClean="0">
                <a:latin typeface="Courier New" pitchFamily="49" charset="0"/>
                <a:cs typeface="Courier New" pitchFamily="49" charset="0"/>
              </a:rPr>
              <a:t>  [1][3-9]|[2-5][0-9]) 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1600" lang="en-US" smtClean="0">
                <a:latin typeface="Courier New" pitchFamily="49" charset="0"/>
                <a:cs typeface="Courier New" pitchFamily="49" charset="0"/>
              </a:rPr>
              <a:t>     echo "your rate is" '$'"$AdultRate.00" ;;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1600" lang="en-US" smtClean="0">
                <a:latin typeface="Courier New" pitchFamily="49" charset="0"/>
                <a:cs typeface="Courier New" pitchFamily="49" charset="0"/>
              </a:rPr>
              <a:t>  [6-9][0-9])       # senior, if age is 60+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1600" lang="en-US" smtClean="0">
                <a:latin typeface="Courier New" pitchFamily="49" charset="0"/>
                <a:cs typeface="Courier New" pitchFamily="49" charset="0"/>
              </a:rPr>
              <a:t>     echo "your rate is" '$'"$SeniorRate.00" ;;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1600" lang="en-US" err="1" smtClean="0">
                <a:latin typeface="Courier New" pitchFamily="49" charset="0"/>
                <a:cs typeface="Courier New" pitchFamily="49" charset="0"/>
              </a:rPr>
              <a:t>esac</a:t>
            </a:r>
            <a:endParaRPr b="1" dirty="0" sz="1600"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EA163CBE-E196-4FE6-9F6D-7D3F6496257E}" type="slidenum">
              <a:rPr lang="en-US" smtClean="0"/>
              <a:t>32</a:t>
            </a:fld>
            <a:endParaRPr lang="en-US" smtClean="0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b="1" dirty="0" sz="2800" lang="en-US" smtClean="0">
                <a:latin typeface="+mj-lt"/>
              </a:rPr>
              <a:t>Repetition Constructs</a:t>
            </a:r>
            <a:endParaRPr b="1" dirty="0" sz="2800" lang="en-US">
              <a:latin typeface="+mj-lt"/>
            </a:endParaRPr>
          </a:p>
        </p:txBody>
      </p:sp>
      <p:sp>
        <p:nvSpPr>
          <p:cNvPr id="104868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819823A7-C33A-4089-9482-B6C3AAF6B252}" type="slidenum">
              <a:rPr lang="en-US" smtClean="0"/>
              <a:t>33</a:t>
            </a:fld>
            <a:endParaRPr lang="en-US" smtClean="0"/>
          </a:p>
        </p:txBody>
      </p:sp>
      <p:sp>
        <p:nvSpPr>
          <p:cNvPr id="1048687" name="Footer Placeholder 10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  <p:pic>
        <p:nvPicPr>
          <p:cNvPr id="2097170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57200" y="1828800"/>
            <a:ext cx="7843838" cy="3308350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88" name="Text Box 7"/>
          <p:cNvSpPr txBox="1">
            <a:spLocks noChangeArrowheads="1"/>
          </p:cNvSpPr>
          <p:nvPr/>
        </p:nvSpPr>
        <p:spPr bwMode="auto">
          <a:xfrm>
            <a:off x="6629400" y="3962400"/>
            <a:ext cx="18415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ctr"/>
            <a:endParaRPr lang="en-US"/>
          </a:p>
        </p:txBody>
      </p:sp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The while Loop</a:t>
            </a:r>
          </a:p>
        </p:txBody>
      </p:sp>
      <p:sp>
        <p:nvSpPr>
          <p:cNvPr id="104869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p>
            <a:pPr eaLnBrk="1" hangingPunct="1"/>
            <a:r>
              <a:rPr lang="en-US" smtClean="0">
                <a:latin typeface="Century Schoolbook" pitchFamily="18" charset="0"/>
              </a:rPr>
              <a:t>Purpose: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entury Schoolbook" pitchFamily="18" charset="0"/>
              </a:rPr>
              <a:t>	To execute commands in “command-list” as long as “expression” evaluates to true</a:t>
            </a:r>
          </a:p>
          <a:p>
            <a:pPr eaLnBrk="1" hangingPunct="1"/>
            <a:endParaRPr lang="en-US" smtClean="0">
              <a:latin typeface="Century Schoolbook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u="sng" smtClean="0">
                <a:latin typeface="Century Schoolbook" pitchFamily="18" charset="0"/>
              </a:rPr>
              <a:t>Syntax: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while [ expression ]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do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	command-list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done</a:t>
            </a:r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78089013-BEEA-4B0A-BA4F-7973BBD3BFE9}" type="slidenum">
              <a:rPr lang="en-US" smtClean="0"/>
              <a:t>34</a:t>
            </a:fld>
            <a:endParaRPr lang="en-US" smtClean="0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Example: Using the while Loop</a:t>
            </a:r>
          </a:p>
        </p:txBody>
      </p:sp>
      <p:sp>
        <p:nvSpPr>
          <p:cNvPr id="10486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1"/>
            <a:ext cx="8305800" cy="4114800"/>
          </a:xfrm>
        </p:spPr>
        <p:txBody>
          <a:bodyPr>
            <a:normAutofit/>
          </a:bodyPr>
          <a:p>
            <a:pPr eaLnBrk="1" hangingPunct="1">
              <a:buFont typeface="Wingdings" pitchFamily="2" charset="2"/>
              <a:buNone/>
            </a:pPr>
            <a:r>
              <a:rPr b="1" dirty="0" sz="2400" lang="en-US" smtClean="0">
                <a:latin typeface="Courier New" pitchFamily="49" charset="0"/>
                <a:cs typeface="Courier New" pitchFamily="49" charset="0"/>
              </a:rPr>
              <a:t>#!/bin/bash 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2400" lang="en-US" smtClean="0">
                <a:latin typeface="Courier New" pitchFamily="49" charset="0"/>
                <a:cs typeface="Courier New" pitchFamily="49" charset="0"/>
              </a:rPr>
              <a:t>COUNTER=0 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2400" lang="en-US" smtClean="0">
                <a:latin typeface="Courier New" pitchFamily="49" charset="0"/>
                <a:cs typeface="Courier New" pitchFamily="49" charset="0"/>
              </a:rPr>
              <a:t>while [ $COUNTER -</a:t>
            </a:r>
            <a:r>
              <a:rPr b="1" dirty="0" sz="2400" lang="en-US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b="1" dirty="0" sz="2400" lang="en-US" smtClean="0">
                <a:latin typeface="Courier New" pitchFamily="49" charset="0"/>
                <a:cs typeface="Courier New" pitchFamily="49" charset="0"/>
              </a:rPr>
              <a:t> 10 ] 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2400" lang="en-US" smtClean="0"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2400" lang="en-US" smtClean="0">
                <a:latin typeface="Courier New" pitchFamily="49" charset="0"/>
                <a:cs typeface="Courier New" pitchFamily="49" charset="0"/>
              </a:rPr>
              <a:t>   echo The counter is $COUNTER 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2400" lang="en-US" smtClean="0">
                <a:latin typeface="Courier New" pitchFamily="49" charset="0"/>
                <a:cs typeface="Courier New" pitchFamily="49" charset="0"/>
              </a:rPr>
              <a:t>   let COUNTER=$COUNTER+1 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sz="2400" lang="en-US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 eaLnBrk="1" hangingPunct="1"/>
            <a:endParaRPr dirty="0" lang="en-US" smtClean="0">
              <a:latin typeface="Century Schoolbook" pitchFamily="18" charset="0"/>
            </a:endParaRPr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8E9056FE-C210-4359-BC78-30455BA24974}" type="slidenum">
              <a:rPr lang="en-US" smtClean="0"/>
              <a:t>35</a:t>
            </a:fld>
            <a:endParaRPr lang="en-US" smtClean="0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The until Loop</a:t>
            </a:r>
          </a:p>
        </p:txBody>
      </p:sp>
      <p:sp>
        <p:nvSpPr>
          <p:cNvPr id="104869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p>
            <a:pPr eaLnBrk="1" hangingPunct="1"/>
            <a:r>
              <a:rPr lang="en-US" smtClean="0">
                <a:latin typeface="Century Schoolbook" pitchFamily="18" charset="0"/>
              </a:rPr>
              <a:t>Purpose: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entury Schoolbook" pitchFamily="18" charset="0"/>
              </a:rPr>
              <a:t>	To execute commands in “command-list” as long as “expression” evaluates to false</a:t>
            </a:r>
          </a:p>
          <a:p>
            <a:pPr eaLnBrk="1" hangingPunct="1"/>
            <a:endParaRPr lang="en-US" smtClean="0">
              <a:latin typeface="Century Schoolbook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u="sng" smtClean="0">
                <a:latin typeface="Century Schoolbook" pitchFamily="18" charset="0"/>
              </a:rPr>
              <a:t>Syntax: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until [ expression ]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do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	command-list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done</a:t>
            </a:r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38031EE5-5D03-4929-A151-E1D76FD2277D}" type="slidenum">
              <a:rPr lang="en-US" smtClean="0"/>
              <a:t>36</a:t>
            </a:fld>
            <a:endParaRPr lang="en-US" smtClean="0"/>
          </a:p>
        </p:txBody>
      </p:sp>
      <p:sp>
        <p:nvSpPr>
          <p:cNvPr id="1048700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Example: Using the until Loop</a:t>
            </a:r>
          </a:p>
        </p:txBody>
      </p:sp>
      <p:sp>
        <p:nvSpPr>
          <p:cNvPr id="104870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#!/bin/bash </a:t>
            </a:r>
          </a:p>
          <a:p>
            <a:pPr eaLnBrk="1" hangingPunct="1">
              <a:buFont typeface="Wingdings" pitchFamily="2" charset="2"/>
              <a:buNone/>
            </a:pPr>
            <a:endParaRPr b="1"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COUNTER=20 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until [ $COUNTER -lt 10 ] 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   echo $COUNTER 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   let COUNTER-=1 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 eaLnBrk="1" hangingPunct="1"/>
            <a:endParaRPr lang="en-US" smtClean="0">
              <a:latin typeface="Century Schoolbook" pitchFamily="18" charset="0"/>
            </a:endParaRPr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E92483EE-CE80-480F-9A5C-664010F128A7}" type="slidenum">
              <a:rPr lang="en-US" smtClean="0"/>
              <a:t>37</a:t>
            </a:fld>
            <a:endParaRPr lang="en-US" smtClean="0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71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6000" contrast="14000"/>
          </a:blip>
          <a:srcRect/>
          <a:stretch>
            <a:fillRect/>
          </a:stretch>
        </p:blipFill>
        <p:spPr bwMode="auto">
          <a:xfrm>
            <a:off x="1371600" y="1815306"/>
            <a:ext cx="5562600" cy="4509294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The for Loop</a:t>
            </a:r>
          </a:p>
        </p:txBody>
      </p:sp>
      <p:sp>
        <p:nvSpPr>
          <p:cNvPr id="1048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p>
            <a:pPr eaLnBrk="1" hangingPunct="1"/>
            <a:r>
              <a:rPr lang="en-US" smtClean="0">
                <a:latin typeface="Century Schoolbook" pitchFamily="18" charset="0"/>
              </a:rPr>
              <a:t>Purpose: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latin typeface="Century Schoolbook" pitchFamily="18" charset="0"/>
              </a:rPr>
              <a:t>	To execute commands as many times as the number of words in the “argument-list”</a:t>
            </a:r>
          </a:p>
          <a:p>
            <a:pPr eaLnBrk="1" hangingPunct="1"/>
            <a:endParaRPr lang="en-US" smtClean="0">
              <a:latin typeface="Century Schoolbook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u="sng" smtClean="0">
                <a:latin typeface="Century Schoolbook" pitchFamily="18" charset="0"/>
              </a:rPr>
              <a:t>Syntax: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for variable in argument-list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do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	commands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done</a:t>
            </a:r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294D49FB-19DD-48EB-825E-A912CAAEADCE}" type="slidenum">
              <a:rPr lang="en-US" smtClean="0"/>
              <a:t>39</a:t>
            </a:fld>
            <a:endParaRPr lang="en-US" smtClean="0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p>
            <a:r>
              <a:rPr dirty="0" lang="en-US"/>
              <a:t>Working with Variables and Input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50000" lnSpcReduction="20000"/>
          </a:bodyPr>
          <a:p>
            <a:pPr>
              <a:buNone/>
            </a:pPr>
            <a:r>
              <a:rPr dirty="0" lang="en-US"/>
              <a:t>To </a:t>
            </a:r>
            <a:r>
              <a:rPr dirty="0" lang="en-US" smtClean="0"/>
              <a:t>define </a:t>
            </a:r>
            <a:r>
              <a:rPr dirty="0" lang="en-US"/>
              <a:t>a variable, use </a:t>
            </a:r>
            <a:r>
              <a:rPr dirty="0" lang="en-US" err="1">
                <a:solidFill>
                  <a:srgbClr val="FF0000"/>
                </a:solidFill>
              </a:rPr>
              <a:t>varname</a:t>
            </a:r>
            <a:r>
              <a:rPr dirty="0" lang="en-US">
                <a:solidFill>
                  <a:srgbClr val="FF0000"/>
                </a:solidFill>
              </a:rPr>
              <a:t>=value</a:t>
            </a:r>
            <a:r>
              <a:rPr dirty="0" lang="en-US"/>
              <a:t> to get the value of a </a:t>
            </a:r>
            <a:r>
              <a:rPr dirty="0" lang="en-US" smtClean="0"/>
              <a:t>variable.</a:t>
            </a:r>
          </a:p>
          <a:p>
            <a:pPr algn="just">
              <a:buNone/>
            </a:pPr>
            <a:r>
              <a:rPr b="1" dirty="0" sz="2900" lang="en-US" err="1" smtClean="0"/>
              <a:t>nuuk</a:t>
            </a:r>
            <a:r>
              <a:rPr b="1" dirty="0" sz="2900" lang="en-US" smtClean="0"/>
              <a:t>:~ # HAPPY=yes</a:t>
            </a:r>
          </a:p>
          <a:p>
            <a:pPr algn="just">
              <a:buNone/>
            </a:pPr>
            <a:r>
              <a:rPr b="1" dirty="0" sz="2900" lang="en-US" err="1" smtClean="0"/>
              <a:t>nuuk</a:t>
            </a:r>
            <a:r>
              <a:rPr b="1" dirty="0" sz="2900" lang="en-US" smtClean="0"/>
              <a:t>:~ # echo $HAPPY</a:t>
            </a:r>
          </a:p>
          <a:p>
            <a:pPr algn="just">
              <a:buNone/>
            </a:pPr>
            <a:r>
              <a:rPr b="1" dirty="0" sz="2900" lang="en-US" smtClean="0"/>
              <a:t>Yes</a:t>
            </a:r>
          </a:p>
          <a:p>
            <a:pPr algn="just" lvl="1">
              <a:buNone/>
            </a:pPr>
            <a:endParaRPr dirty="0" sz="1600" lang="en-US" smtClean="0"/>
          </a:p>
          <a:p>
            <a:pPr algn="just" lvl="1">
              <a:buNone/>
            </a:pPr>
            <a:endParaRPr dirty="0" sz="1600" lang="en-US"/>
          </a:p>
          <a:p>
            <a:pPr>
              <a:buNone/>
            </a:pPr>
            <a:r>
              <a:rPr b="1" dirty="0" lang="en-US"/>
              <a:t>#!/bin/bash</a:t>
            </a:r>
          </a:p>
          <a:p>
            <a:pPr>
              <a:buNone/>
            </a:pPr>
            <a:r>
              <a:rPr b="1" dirty="0" lang="en-US"/>
              <a:t>#</a:t>
            </a:r>
          </a:p>
          <a:p>
            <a:pPr>
              <a:buNone/>
            </a:pPr>
            <a:r>
              <a:rPr b="1" dirty="0" lang="en-US"/>
              <a:t># </a:t>
            </a:r>
            <a:r>
              <a:rPr b="1" dirty="0" lang="en-US" err="1"/>
              <a:t>dirscript</a:t>
            </a:r>
            <a:endParaRPr b="1" dirty="0" lang="en-US"/>
          </a:p>
          <a:p>
            <a:pPr>
              <a:buNone/>
            </a:pPr>
            <a:r>
              <a:rPr b="1" dirty="0" lang="en-US"/>
              <a:t>#</a:t>
            </a:r>
          </a:p>
          <a:p>
            <a:pPr>
              <a:buNone/>
            </a:pPr>
            <a:r>
              <a:rPr b="1" dirty="0" lang="en-US"/>
              <a:t># Script that creates a directory with a certain </a:t>
            </a:r>
            <a:r>
              <a:rPr b="1" dirty="0" lang="en-US" smtClean="0"/>
              <a:t>name  </a:t>
            </a:r>
            <a:r>
              <a:rPr b="1" dirty="0" lang="en-US"/>
              <a:t>next sets $USER and $GROUP as the owners of the </a:t>
            </a:r>
            <a:r>
              <a:rPr b="1" dirty="0" lang="en-US" smtClean="0"/>
              <a:t>directory # </a:t>
            </a:r>
            <a:r>
              <a:rPr b="1" dirty="0" lang="en-US"/>
              <a:t>and finally changes the permission mode to 770</a:t>
            </a:r>
          </a:p>
          <a:p>
            <a:pPr>
              <a:buNone/>
            </a:pPr>
            <a:endParaRPr b="1" dirty="0" lang="en-US" smtClean="0"/>
          </a:p>
          <a:p>
            <a:pPr>
              <a:buNone/>
            </a:pPr>
            <a:r>
              <a:rPr b="1" dirty="0" lang="en-US" smtClean="0"/>
              <a:t>DIRECTORY</a:t>
            </a:r>
            <a:r>
              <a:rPr b="1" dirty="0" lang="en-US"/>
              <a:t>=/blah</a:t>
            </a:r>
          </a:p>
          <a:p>
            <a:pPr>
              <a:buNone/>
            </a:pPr>
            <a:r>
              <a:rPr b="1" dirty="0" lang="en-US" smtClean="0"/>
              <a:t>USER=</a:t>
            </a:r>
            <a:r>
              <a:rPr b="1" dirty="0" lang="en-US" err="1" smtClean="0"/>
              <a:t>linda</a:t>
            </a:r>
            <a:endParaRPr b="1" dirty="0" lang="en-US"/>
          </a:p>
          <a:p>
            <a:pPr>
              <a:buNone/>
            </a:pPr>
            <a:r>
              <a:rPr b="1" dirty="0" lang="en-US"/>
              <a:t>GROUP=sales</a:t>
            </a:r>
          </a:p>
          <a:p>
            <a:pPr>
              <a:buNone/>
            </a:pPr>
            <a:r>
              <a:rPr b="1" dirty="0" lang="en-US" err="1"/>
              <a:t>mkdir</a:t>
            </a:r>
            <a:r>
              <a:rPr b="1" dirty="0" lang="en-US"/>
              <a:t> </a:t>
            </a:r>
            <a:r>
              <a:rPr b="1" dirty="0" lang="en-US" smtClean="0"/>
              <a:t> $</a:t>
            </a:r>
            <a:r>
              <a:rPr b="1" dirty="0" lang="en-US"/>
              <a:t>DIRECTORY</a:t>
            </a:r>
          </a:p>
          <a:p>
            <a:pPr>
              <a:buNone/>
            </a:pPr>
            <a:r>
              <a:rPr b="1" dirty="0" lang="en-US" err="1"/>
              <a:t>chown</a:t>
            </a:r>
            <a:r>
              <a:rPr b="1" dirty="0" lang="en-US"/>
              <a:t> </a:t>
            </a:r>
            <a:r>
              <a:rPr b="1" dirty="0" lang="en-US" smtClean="0"/>
              <a:t> $USER  </a:t>
            </a:r>
            <a:r>
              <a:rPr b="1" dirty="0" lang="en-US"/>
              <a:t>$DIRECTORY</a:t>
            </a:r>
          </a:p>
          <a:p>
            <a:pPr>
              <a:buNone/>
            </a:pPr>
            <a:r>
              <a:rPr b="1" dirty="0" lang="en-US" err="1"/>
              <a:t>chgrp</a:t>
            </a:r>
            <a:r>
              <a:rPr b="1" dirty="0" lang="en-US"/>
              <a:t> </a:t>
            </a:r>
            <a:r>
              <a:rPr b="1" dirty="0" lang="en-US" smtClean="0"/>
              <a:t> $</a:t>
            </a:r>
            <a:r>
              <a:rPr b="1" dirty="0" lang="en-US"/>
              <a:t>GROUP $DIRECTORY</a:t>
            </a:r>
          </a:p>
          <a:p>
            <a:pPr>
              <a:buNone/>
            </a:pPr>
            <a:r>
              <a:rPr b="1" dirty="0" lang="en-US" err="1"/>
              <a:t>chmod</a:t>
            </a:r>
            <a:r>
              <a:rPr b="1" dirty="0" lang="en-US"/>
              <a:t> </a:t>
            </a:r>
            <a:r>
              <a:rPr b="1" dirty="0" lang="en-US" smtClean="0"/>
              <a:t> 770  $</a:t>
            </a:r>
            <a:r>
              <a:rPr b="1" dirty="0" lang="en-US"/>
              <a:t>DIRECTORY</a:t>
            </a:r>
          </a:p>
          <a:p>
            <a:pPr>
              <a:buNone/>
            </a:pPr>
            <a:r>
              <a:rPr b="1" dirty="0" lang="en-US"/>
              <a:t>exit </a:t>
            </a:r>
            <a:r>
              <a:rPr b="1" dirty="0" lang="en-US" smtClean="0"/>
              <a:t>0</a:t>
            </a:r>
            <a:endParaRPr b="1" dirty="0"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Example 1: The for Loop</a:t>
            </a:r>
          </a:p>
        </p:txBody>
      </p:sp>
      <p:sp>
        <p:nvSpPr>
          <p:cNvPr id="10487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1"/>
            <a:ext cx="7467600" cy="2057399"/>
          </a:xfrm>
        </p:spPr>
        <p:txBody>
          <a:bodyPr>
            <a:normAutofit/>
          </a:bodyPr>
          <a:p>
            <a:pPr eaLnBrk="1" hangingPunct="1">
              <a:buFont typeface="Wingdings" pitchFamily="2" charset="2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pPr eaLnBrk="1" hangingPunct="1">
              <a:buFont typeface="Wingdings" pitchFamily="2" charset="2"/>
              <a:buNone/>
            </a:pPr>
            <a:endParaRPr b="1" dirty="0"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 in 7 9 2 3 4 5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   echo $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i</a:t>
            </a:r>
            <a:endParaRPr b="1" dirty="0"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done</a:t>
            </a:r>
          </a:p>
        </p:txBody>
      </p:sp>
      <p:sp>
        <p:nvSpPr>
          <p:cNvPr id="104871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45E4AAF9-6A0A-4686-9312-F36A36304B77}" type="slidenum">
              <a:rPr lang="en-US" smtClean="0"/>
              <a:t>40</a:t>
            </a:fld>
            <a:endParaRPr lang="en-US" smtClean="0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  <p:pic>
        <p:nvPicPr>
          <p:cNvPr id="209717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85800" y="4648200"/>
            <a:ext cx="5257800" cy="17526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714" name="Rectangle 6"/>
          <p:cNvSpPr/>
          <p:nvPr/>
        </p:nvSpPr>
        <p:spPr>
          <a:xfrm>
            <a:off x="685800" y="4038600"/>
            <a:ext cx="5715000" cy="369332"/>
          </a:xfrm>
          <a:prstGeom prst="rect"/>
        </p:spPr>
        <p:txBody>
          <a:bodyPr wrap="square">
            <a:spAutoFit/>
          </a:bodyPr>
          <a:p>
            <a:r>
              <a:rPr b="1" dirty="0" lang="en-US" u="sng" smtClean="0"/>
              <a:t>Finding All Available IP Addresses</a:t>
            </a:r>
            <a:endParaRPr dirty="0" lang="en-US" u="sng"/>
          </a:p>
        </p:txBody>
      </p:sp>
    </p:spTree>
  </p:cSld>
  <p:clrMapOvr>
    <a:masterClrMapping/>
  </p:clrMapOvr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Example 2: Using the for Loop</a:t>
            </a:r>
          </a:p>
        </p:txBody>
      </p:sp>
      <p:sp>
        <p:nvSpPr>
          <p:cNvPr id="10487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p>
            <a:pPr eaLnBrk="1" fontAlgn="auto" hangingPunct="1" indent="-274320" marL="274320">
              <a:spcAft>
                <a:spcPts val="0"/>
              </a:spcAft>
              <a:buFont typeface="Wingdings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pPr eaLnBrk="1" fontAlgn="auto" hangingPunct="1" indent="-274320" marL="274320">
              <a:spcAft>
                <a:spcPts val="0"/>
              </a:spcAft>
              <a:buFont typeface="Wingdings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# compute the average weekly temperature</a:t>
            </a:r>
          </a:p>
          <a:p>
            <a:pPr eaLnBrk="1" fontAlgn="auto" hangingPunct="1" indent="-274320" marL="274320">
              <a:spcAft>
                <a:spcPts val="0"/>
              </a:spcAft>
              <a:buFont typeface="Wingdings"/>
              <a:buNone/>
            </a:pPr>
            <a:endParaRPr b="1" dirty="0" lang="en-US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 indent="-274320" marL="274320">
              <a:spcAft>
                <a:spcPts val="0"/>
              </a:spcAft>
              <a:buFont typeface="Wingdings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for num in 1 2 3 4 5 6 7</a:t>
            </a:r>
          </a:p>
          <a:p>
            <a:pPr eaLnBrk="1" fontAlgn="auto" hangingPunct="1" indent="-274320" marL="274320">
              <a:spcAft>
                <a:spcPts val="0"/>
              </a:spcAft>
              <a:buFont typeface="Wingdings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fontAlgn="auto" hangingPunct="1" indent="-274320" marL="274320">
              <a:spcAft>
                <a:spcPts val="0"/>
              </a:spcAft>
              <a:buFont typeface="Wingdings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   read -p "Enter temp for day $num: " Temp</a:t>
            </a:r>
          </a:p>
          <a:p>
            <a:pPr eaLnBrk="1" fontAlgn="auto" hangingPunct="1" indent="-274320" marL="274320">
              <a:spcAft>
                <a:spcPts val="0"/>
              </a:spcAft>
              <a:buFont typeface="Wingdings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   let 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TempTotal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=$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TempTotal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+$Temp</a:t>
            </a:r>
          </a:p>
          <a:p>
            <a:pPr eaLnBrk="1" fontAlgn="auto" hangingPunct="1" indent="-274320" marL="274320">
              <a:spcAft>
                <a:spcPts val="0"/>
              </a:spcAft>
              <a:buFont typeface="Wingdings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 eaLnBrk="1" fontAlgn="auto" hangingPunct="1" indent="-274320" marL="274320">
              <a:spcAft>
                <a:spcPts val="0"/>
              </a:spcAft>
              <a:buFont typeface="Wingdings"/>
              <a:buNone/>
            </a:pPr>
            <a:endParaRPr b="1" dirty="0" lang="en-US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 indent="-274320" marL="274320">
              <a:spcAft>
                <a:spcPts val="0"/>
              </a:spcAft>
              <a:buFont typeface="Wingdings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AvgTemp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=$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TempTotal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/7</a:t>
            </a:r>
          </a:p>
          <a:p>
            <a:pPr eaLnBrk="1" fontAlgn="auto" hangingPunct="1" indent="-274320" marL="274320">
              <a:spcAft>
                <a:spcPts val="0"/>
              </a:spcAft>
              <a:buFont typeface="Wingdings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echo "Average temperature: " $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AvgTemp</a:t>
            </a:r>
            <a:endParaRPr b="1" dirty="0" lang="en-US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 indent="-274320" marL="274320">
              <a:spcAft>
                <a:spcPts val="0"/>
              </a:spcAft>
              <a:buFont typeface="Wingdings"/>
              <a:buChar char=""/>
            </a:pPr>
            <a:endParaRPr dirty="0" lang="en-US" smtClean="0">
              <a:latin typeface="+mn-lt"/>
            </a:endParaRPr>
          </a:p>
        </p:txBody>
      </p:sp>
      <p:sp>
        <p:nvSpPr>
          <p:cNvPr id="104871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19672E72-F26B-4F9A-BD29-38E305358160}" type="slidenum">
              <a:rPr lang="en-US" smtClean="0"/>
              <a:t>41</a:t>
            </a:fld>
            <a:endParaRPr lang="en-US" smtClean="0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73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4000" contrast="4000"/>
          </a:blip>
          <a:srcRect/>
          <a:stretch>
            <a:fillRect/>
          </a:stretch>
        </p:blipFill>
        <p:spPr bwMode="auto">
          <a:xfrm>
            <a:off x="685800" y="1752600"/>
            <a:ext cx="7543799" cy="40386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Select command</a:t>
            </a:r>
          </a:p>
        </p:txBody>
      </p:sp>
      <p:sp>
        <p:nvSpPr>
          <p:cNvPr id="104872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p>
            <a:pPr eaLnBrk="1" hangingPunct="1"/>
            <a:r>
              <a:rPr lang="en-US" smtClean="0">
                <a:latin typeface="Century Schoolbook" pitchFamily="18" charset="0"/>
              </a:rPr>
              <a:t>Constructs simple menu from word list</a:t>
            </a:r>
          </a:p>
          <a:p>
            <a:pPr eaLnBrk="1" hangingPunct="1"/>
            <a:r>
              <a:rPr lang="en-US" smtClean="0">
                <a:latin typeface="Century Schoolbook" pitchFamily="18" charset="0"/>
              </a:rPr>
              <a:t>Allows user to enter a number instead of a word</a:t>
            </a:r>
          </a:p>
          <a:p>
            <a:pPr eaLnBrk="1" hangingPunct="1"/>
            <a:r>
              <a:rPr lang="en-US" smtClean="0">
                <a:latin typeface="Century Schoolbook" pitchFamily="18" charset="0"/>
              </a:rPr>
              <a:t>User enters sequence number corresponding to the word</a:t>
            </a:r>
          </a:p>
          <a:p>
            <a:pPr eaLnBrk="1" hangingPunct="1">
              <a:buFont typeface="Wingdings" pitchFamily="2" charset="2"/>
              <a:buNone/>
            </a:pPr>
            <a:endParaRPr lang="en-US" u="sng" smtClean="0">
              <a:latin typeface="Century Schoolbook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u="sng" smtClean="0">
                <a:latin typeface="Century Schoolbook" pitchFamily="18" charset="0"/>
              </a:rPr>
              <a:t>Syntax: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select WORD in LIST 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do 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	RESPECTIVE-COMMANDS 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	done</a:t>
            </a:r>
          </a:p>
          <a:p>
            <a:pPr eaLnBrk="1" hangingPunct="1"/>
            <a:endParaRPr lang="en-US" smtClean="0">
              <a:latin typeface="Century Schoolbook" pitchFamily="18" charset="0"/>
            </a:endParaRPr>
          </a:p>
          <a:p>
            <a:pPr eaLnBrk="1" hangingPunct="1"/>
            <a:r>
              <a:rPr lang="en-US" smtClean="0">
                <a:latin typeface="Century Schoolbook" pitchFamily="18" charset="0"/>
              </a:rPr>
              <a:t>Loops until end of input, i.e. ^d  (or ^c)</a:t>
            </a:r>
          </a:p>
        </p:txBody>
      </p:sp>
      <p:sp>
        <p:nvSpPr>
          <p:cNvPr id="104872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582A11BD-C14B-48ED-896A-1EEF222EF0C6}" type="slidenum">
              <a:rPr lang="en-US" smtClean="0"/>
              <a:t>43</a:t>
            </a:fld>
            <a:endParaRPr lang="en-US" smtClean="0"/>
          </a:p>
        </p:txBody>
      </p:sp>
      <p:sp>
        <p:nvSpPr>
          <p:cNvPr id="1048723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 smtClean="0">
                <a:latin typeface="+mj-lt"/>
              </a:rPr>
              <a:t>Select example</a:t>
            </a:r>
          </a:p>
        </p:txBody>
      </p:sp>
      <p:sp>
        <p:nvSpPr>
          <p:cNvPr id="104872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#! /bin/bash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select var in alpha beta gamma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     echo $var</a:t>
            </a:r>
          </a:p>
          <a:p>
            <a:pPr eaLnBrk="1" hangingPunct="1">
              <a:buFont typeface="Wingdings" pitchFamily="2" charset="2"/>
              <a:buNone/>
            </a:pPr>
            <a:r>
              <a:rPr b="1" lang="en-US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 eaLnBrk="1" hangingPunct="1"/>
            <a:endParaRPr lang="en-US" smtClean="0">
              <a:latin typeface="Century Schoolbook" pitchFamily="18" charset="0"/>
            </a:endParaRPr>
          </a:p>
          <a:p>
            <a:pPr eaLnBrk="1" hangingPunct="1"/>
            <a:r>
              <a:rPr lang="en-US" smtClean="0">
                <a:latin typeface="Century Schoolbook" pitchFamily="18" charset="0"/>
              </a:rPr>
              <a:t>Prints:</a:t>
            </a:r>
          </a:p>
          <a:p>
            <a:pPr eaLnBrk="1" hangingPunct="1"/>
            <a:endParaRPr lang="en-US" smtClean="0">
              <a:latin typeface="Century Schoolbook" pitchFamily="18" charset="0"/>
            </a:endParaRPr>
          </a:p>
        </p:txBody>
      </p:sp>
      <p:sp>
        <p:nvSpPr>
          <p:cNvPr id="104872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Ctr="0" bIns="45720" compatLnSpc="1" lIns="91440" numCol="1" rIns="91440" tIns="45720" wrap="square">
            <a:prstTxWarp prst="textNoShape"/>
          </a:bodyPr>
          <a:p>
            <a:fld id="{53DBA388-75D0-44BC-8C76-B31724FCD373}" type="slidenum">
              <a:rPr lang="en-US" smtClean="0"/>
              <a:t>44</a:t>
            </a:fld>
            <a:endParaRPr lang="en-US" smtClean="0"/>
          </a:p>
        </p:txBody>
      </p:sp>
      <p:sp>
        <p:nvSpPr>
          <p:cNvPr id="1048727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bIns="45720" compatLnSpc="1" lIns="91440" numCol="1" rIns="91440" tIns="45720" wrap="square">
            <a:prstTxWarp prst="textNoShape"/>
          </a:bodyPr>
          <a:p>
            <a:r>
              <a:rPr lang="en-US" smtClean="0"/>
              <a:t>CSCI 330 - The Unix System</a:t>
            </a:r>
          </a:p>
        </p:txBody>
      </p:sp>
      <p:sp>
        <p:nvSpPr>
          <p:cNvPr id="1048728" name="TextBox 5"/>
          <p:cNvSpPr txBox="1">
            <a:spLocks noChangeArrowheads="1"/>
          </p:cNvSpPr>
          <p:nvPr/>
        </p:nvSpPr>
        <p:spPr bwMode="auto">
          <a:xfrm>
            <a:off x="4724400" y="2971800"/>
            <a:ext cx="1647825" cy="3016250"/>
          </a:xfrm>
          <a:prstGeom prst="rect"/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p>
            <a:r>
              <a:rPr b="1" lang="en-US">
                <a:latin typeface="Courier New" pitchFamily="49" charset="0"/>
                <a:cs typeface="Courier New" pitchFamily="49" charset="0"/>
              </a:rPr>
              <a:t>1) alpha</a:t>
            </a:r>
          </a:p>
          <a:p>
            <a:r>
              <a:rPr b="1" lang="en-US">
                <a:latin typeface="Courier New" pitchFamily="49" charset="0"/>
                <a:cs typeface="Courier New" pitchFamily="49" charset="0"/>
              </a:rPr>
              <a:t>2) beta</a:t>
            </a:r>
          </a:p>
          <a:p>
            <a:r>
              <a:rPr b="1" lang="en-US">
                <a:latin typeface="Courier New" pitchFamily="49" charset="0"/>
                <a:cs typeface="Courier New" pitchFamily="49" charset="0"/>
              </a:rPr>
              <a:t>3) gamma</a:t>
            </a:r>
          </a:p>
          <a:p>
            <a:r>
              <a:rPr b="1" lang="en-US">
                <a:latin typeface="Courier New" pitchFamily="49" charset="0"/>
                <a:cs typeface="Courier New" pitchFamily="49" charset="0"/>
              </a:rPr>
              <a:t>#? 2</a:t>
            </a:r>
          </a:p>
          <a:p>
            <a:r>
              <a:rPr b="1" lang="en-US">
                <a:latin typeface="Courier New" pitchFamily="49" charset="0"/>
                <a:cs typeface="Courier New" pitchFamily="49" charset="0"/>
              </a:rPr>
              <a:t>beta</a:t>
            </a:r>
          </a:p>
          <a:p>
            <a:r>
              <a:rPr b="1" lang="en-US">
                <a:latin typeface="Courier New" pitchFamily="49" charset="0"/>
                <a:cs typeface="Courier New" pitchFamily="49" charset="0"/>
              </a:rPr>
              <a:t>#? 4</a:t>
            </a:r>
          </a:p>
          <a:p>
            <a:r>
              <a:rPr b="1" lang="en-US">
                <a:latin typeface="Courier New" pitchFamily="49" charset="0"/>
                <a:cs typeface="Courier New" pitchFamily="49" charset="0"/>
              </a:rPr>
              <a:t>#? 1</a:t>
            </a:r>
          </a:p>
          <a:p>
            <a:r>
              <a:rPr b="1" lang="en-US">
                <a:latin typeface="Courier New" pitchFamily="49" charset="0"/>
                <a:cs typeface="Courier New" pitchFamily="49" charset="0"/>
              </a:rPr>
              <a:t>alpha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30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#!/bin/</a:t>
            </a:r>
            <a:r>
              <a:rPr dirty="0" lang="en-US" err="1" smtClean="0"/>
              <a:t>sh</a:t>
            </a:r>
            <a:r>
              <a:rPr dirty="0" lang="en-US" smtClean="0"/>
              <a:t> 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echo </a:t>
            </a:r>
            <a:r>
              <a:rPr dirty="0" lang="en-US" smtClean="0"/>
              <a:t>"Enter a number between 1 and 10. " 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read </a:t>
            </a:r>
            <a:r>
              <a:rPr dirty="0" lang="en-US" smtClean="0"/>
              <a:t>NUM case $NUM in 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1</a:t>
            </a:r>
            <a:r>
              <a:rPr dirty="0" lang="en-US" smtClean="0"/>
              <a:t>) echo "one" ;; 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2</a:t>
            </a:r>
            <a:r>
              <a:rPr dirty="0" lang="en-US" smtClean="0"/>
              <a:t>) echo "two" </a:t>
            </a:r>
            <a:r>
              <a:rPr dirty="0" lang="en-US" smtClean="0"/>
              <a:t>;;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3) echo "</a:t>
            </a:r>
            <a:r>
              <a:rPr dirty="0" lang="en-US" smtClean="0"/>
              <a:t>three“ ;;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4) echo "four" ;; 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5</a:t>
            </a:r>
            <a:r>
              <a:rPr dirty="0" lang="en-US" smtClean="0"/>
              <a:t>) echo "five" </a:t>
            </a:r>
            <a:r>
              <a:rPr dirty="0" lang="en-US" smtClean="0"/>
              <a:t>;;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6) echo "six" ;; 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7</a:t>
            </a:r>
            <a:r>
              <a:rPr dirty="0" lang="en-US" smtClean="0"/>
              <a:t>) echo "seven" 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;; </a:t>
            </a:r>
            <a:r>
              <a:rPr dirty="0" lang="en-US" smtClean="0"/>
              <a:t>8) echo "eight" ;; 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9</a:t>
            </a:r>
            <a:r>
              <a:rPr dirty="0" lang="en-US" smtClean="0"/>
              <a:t>) echo "nine" ;; 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10</a:t>
            </a:r>
            <a:r>
              <a:rPr dirty="0" lang="en-US" smtClean="0"/>
              <a:t>) echo "ten" ;; 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*) </a:t>
            </a:r>
          </a:p>
          <a:p>
            <a:pPr>
              <a:buNone/>
            </a:pPr>
            <a:r>
              <a:rPr dirty="0" lang="en-US" smtClean="0"/>
              <a:t>echo </a:t>
            </a:r>
            <a:r>
              <a:rPr dirty="0" lang="en-US" smtClean="0"/>
              <a:t>"INVALID NUMBER!" ;; </a:t>
            </a:r>
            <a:endParaRPr dirty="0" lang="en-US" smtClean="0"/>
          </a:p>
          <a:p>
            <a:pPr>
              <a:buNone/>
            </a:pPr>
            <a:r>
              <a:rPr dirty="0" lang="en-US" err="1" smtClean="0"/>
              <a:t>esac</a:t>
            </a:r>
            <a:endParaRPr dirty="0"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3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dirty="0" sz="2400" i="1" lang="en-US" smtClean="0"/>
              <a:t>#!/</a:t>
            </a:r>
            <a:r>
              <a:rPr dirty="0" sz="2400" i="1" lang="en-US" smtClean="0"/>
              <a:t>bin/bash</a:t>
            </a:r>
          </a:p>
          <a:p>
            <a:pPr>
              <a:buNone/>
            </a:pPr>
            <a:r>
              <a:rPr dirty="0" sz="2400" lang="en-US" smtClean="0"/>
              <a:t> </a:t>
            </a:r>
            <a:r>
              <a:rPr dirty="0" sz="2400" lang="en-US" smtClean="0"/>
              <a:t>echo "Which is Your Favorite Linux </a:t>
            </a:r>
            <a:r>
              <a:rPr dirty="0" sz="2400" lang="en-US" smtClean="0"/>
              <a:t> distribution..?“</a:t>
            </a:r>
          </a:p>
          <a:p>
            <a:pPr>
              <a:buNone/>
            </a:pPr>
            <a:r>
              <a:rPr dirty="0" sz="2400" lang="en-US" smtClean="0"/>
              <a:t> </a:t>
            </a:r>
            <a:r>
              <a:rPr b="1" dirty="0" sz="2400" lang="en-US" smtClean="0"/>
              <a:t>select </a:t>
            </a:r>
            <a:r>
              <a:rPr dirty="0" sz="2400" lang="en-US" err="1" smtClean="0"/>
              <a:t>os</a:t>
            </a:r>
            <a:r>
              <a:rPr dirty="0" sz="2400" lang="en-US" smtClean="0"/>
              <a:t> in </a:t>
            </a:r>
            <a:r>
              <a:rPr dirty="0" sz="2400" lang="en-US" err="1" smtClean="0"/>
              <a:t>Ubuntu</a:t>
            </a:r>
            <a:r>
              <a:rPr dirty="0" sz="2400" lang="en-US" smtClean="0"/>
              <a:t> </a:t>
            </a:r>
            <a:r>
              <a:rPr dirty="0" sz="2400" lang="en-US" err="1" smtClean="0"/>
              <a:t>LinuxMint</a:t>
            </a:r>
            <a:r>
              <a:rPr dirty="0" sz="2400" lang="en-US" smtClean="0"/>
              <a:t> </a:t>
            </a:r>
            <a:r>
              <a:rPr dirty="0" sz="2400" lang="en-US" err="1" smtClean="0"/>
              <a:t>CentOS</a:t>
            </a:r>
            <a:r>
              <a:rPr dirty="0" sz="2400" lang="en-US" smtClean="0"/>
              <a:t> </a:t>
            </a:r>
            <a:r>
              <a:rPr dirty="0" sz="2400" lang="en-US" err="1" smtClean="0"/>
              <a:t>RedHat</a:t>
            </a:r>
            <a:r>
              <a:rPr dirty="0" sz="2400" lang="en-US" smtClean="0"/>
              <a:t> </a:t>
            </a:r>
            <a:r>
              <a:rPr dirty="0" sz="2400" lang="en-US" smtClean="0"/>
              <a:t>Fedora</a:t>
            </a:r>
          </a:p>
          <a:p>
            <a:pPr>
              <a:buNone/>
            </a:pPr>
            <a:r>
              <a:rPr dirty="0" sz="2400" lang="en-US" smtClean="0"/>
              <a:t> </a:t>
            </a:r>
            <a:r>
              <a:rPr b="1" dirty="0" sz="2400" lang="en-US" smtClean="0"/>
              <a:t>do</a:t>
            </a:r>
            <a:r>
              <a:rPr dirty="0" sz="2400" lang="en-US" smtClean="0"/>
              <a:t> </a:t>
            </a:r>
            <a:endParaRPr dirty="0" sz="2400" lang="en-US" smtClean="0"/>
          </a:p>
          <a:p>
            <a:pPr>
              <a:buNone/>
            </a:pPr>
            <a:r>
              <a:rPr dirty="0" sz="2400" lang="en-US" smtClean="0"/>
              <a:t>echo </a:t>
            </a:r>
            <a:r>
              <a:rPr dirty="0" sz="2400" lang="en-US" smtClean="0"/>
              <a:t>"I also like $</a:t>
            </a:r>
            <a:r>
              <a:rPr dirty="0" sz="2400" lang="en-US" err="1" smtClean="0"/>
              <a:t>os</a:t>
            </a:r>
            <a:r>
              <a:rPr dirty="0" sz="2400" lang="en-US" smtClean="0"/>
              <a:t> !" </a:t>
            </a:r>
            <a:endParaRPr dirty="0" sz="2400" lang="en-US" smtClean="0"/>
          </a:p>
          <a:p>
            <a:pPr>
              <a:buNone/>
            </a:pPr>
            <a:r>
              <a:rPr b="1" dirty="0" sz="2400" lang="en-US" smtClean="0"/>
              <a:t>done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00585" y="762000"/>
            <a:ext cx="3109415" cy="2133600"/>
          </a:xfrm>
          <a:prstGeom prst="rect"/>
          <a:noFill/>
          <a:ln>
            <a:noFill/>
          </a:ln>
          <a:effectLst/>
        </p:spPr>
      </p:pic>
      <p:pic>
        <p:nvPicPr>
          <p:cNvPr id="209715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3352800"/>
            <a:ext cx="7467600" cy="32766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/>
          </a:bodyPr>
          <a:p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p>
            <a:r>
              <a:rPr dirty="0" sz="2000" lang="en-US"/>
              <a:t>By putting all your variables in one </a:t>
            </a:r>
            <a:r>
              <a:rPr dirty="0" sz="2000" lang="en-US" smtClean="0"/>
              <a:t>file </a:t>
            </a:r>
            <a:r>
              <a:rPr dirty="0" sz="2000" lang="en-US" err="1" smtClean="0"/>
              <a:t>vars</a:t>
            </a:r>
            <a:r>
              <a:rPr dirty="0" sz="2000" lang="en-US" smtClean="0"/>
              <a:t>, </a:t>
            </a:r>
            <a:r>
              <a:rPr dirty="0" sz="2000" lang="en-US"/>
              <a:t>you can make them easily available</a:t>
            </a:r>
          </a:p>
          <a:p>
            <a:pPr indent="0" marL="0">
              <a:buNone/>
            </a:pPr>
            <a:r>
              <a:rPr b="1" dirty="0" sz="1600" lang="en-US"/>
              <a:t>HAPPY=yes</a:t>
            </a:r>
          </a:p>
          <a:p>
            <a:pPr indent="0" marL="0">
              <a:buNone/>
            </a:pPr>
            <a:r>
              <a:rPr b="1" dirty="0" sz="1600" lang="en-US"/>
              <a:t>ANGRY=no</a:t>
            </a:r>
          </a:p>
          <a:p>
            <a:pPr indent="0" marL="0">
              <a:buNone/>
            </a:pPr>
            <a:r>
              <a:rPr b="1" dirty="0" sz="1600" lang="en-US" smtClean="0"/>
              <a:t>SUNNY=yes</a:t>
            </a:r>
          </a:p>
          <a:p>
            <a:r>
              <a:rPr dirty="0" sz="2000" lang="en-US"/>
              <a:t>you would use the </a:t>
            </a:r>
            <a:r>
              <a:rPr dirty="0" sz="2000" lang="en-US">
                <a:solidFill>
                  <a:srgbClr val="FF0000"/>
                </a:solidFill>
              </a:rPr>
              <a:t>. </a:t>
            </a:r>
            <a:r>
              <a:rPr dirty="0" sz="2000" lang="en-US" err="1">
                <a:solidFill>
                  <a:srgbClr val="FF0000"/>
                </a:solidFill>
              </a:rPr>
              <a:t>vars</a:t>
            </a:r>
            <a:r>
              <a:rPr dirty="0" sz="2000" lang="en-US">
                <a:solidFill>
                  <a:srgbClr val="FF0000"/>
                </a:solidFill>
              </a:rPr>
              <a:t> </a:t>
            </a:r>
            <a:r>
              <a:rPr dirty="0" sz="2000" lang="en-US" smtClean="0"/>
              <a:t>command.</a:t>
            </a:r>
            <a:r>
              <a:rPr dirty="0" sz="2000" lang="en-US"/>
              <a:t> With . </a:t>
            </a:r>
            <a:r>
              <a:rPr dirty="0" sz="2000" lang="en-US" err="1"/>
              <a:t>vars</a:t>
            </a:r>
            <a:r>
              <a:rPr dirty="0" sz="2000" lang="en-US"/>
              <a:t>, you </a:t>
            </a:r>
            <a:r>
              <a:rPr dirty="0" sz="2000" lang="en-US" smtClean="0"/>
              <a:t>include the </a:t>
            </a:r>
            <a:r>
              <a:rPr dirty="0" sz="2000" lang="en-US"/>
              <a:t>contents of </a:t>
            </a:r>
            <a:r>
              <a:rPr dirty="0" sz="2000" lang="en-US" err="1"/>
              <a:t>vars</a:t>
            </a:r>
            <a:r>
              <a:rPr dirty="0" sz="2000" lang="en-US"/>
              <a:t> in the current shell</a:t>
            </a:r>
          </a:p>
        </p:txBody>
      </p:sp>
      <p:pic>
        <p:nvPicPr>
          <p:cNvPr id="209715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25054" y="3048000"/>
            <a:ext cx="3810000" cy="37338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Working with Script Arguments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b="1" dirty="0" lang="en-US"/>
              <a:t>#!/bin/bash</a:t>
            </a:r>
          </a:p>
          <a:p>
            <a:pPr indent="0" marL="0">
              <a:buNone/>
            </a:pPr>
            <a:r>
              <a:rPr b="1" dirty="0" lang="en-US"/>
              <a:t>#</a:t>
            </a:r>
          </a:p>
          <a:p>
            <a:pPr indent="0" marL="0">
              <a:buNone/>
            </a:pPr>
            <a:r>
              <a:rPr b="1" dirty="0" lang="en-US"/>
              <a:t># </a:t>
            </a:r>
            <a:r>
              <a:rPr b="1" dirty="0" lang="en-US" err="1" smtClean="0"/>
              <a:t>dirscript</a:t>
            </a:r>
            <a:endParaRPr b="1" dirty="0" lang="en-US" smtClean="0"/>
          </a:p>
          <a:p>
            <a:pPr indent="0" marL="0">
              <a:buNone/>
            </a:pPr>
            <a:r>
              <a:rPr b="1" dirty="0" lang="en-US"/>
              <a:t>DIRECTORY=$1</a:t>
            </a:r>
          </a:p>
          <a:p>
            <a:pPr indent="0" marL="0">
              <a:buNone/>
            </a:pPr>
            <a:r>
              <a:rPr b="1" dirty="0" lang="en-US"/>
              <a:t>USER=$2</a:t>
            </a:r>
          </a:p>
          <a:p>
            <a:pPr indent="0" marL="0">
              <a:buNone/>
            </a:pPr>
            <a:r>
              <a:rPr b="1" dirty="0" lang="en-US"/>
              <a:t>GROUP=$3</a:t>
            </a:r>
          </a:p>
          <a:p>
            <a:pPr indent="0" marL="0">
              <a:buNone/>
            </a:pPr>
            <a:r>
              <a:rPr b="1" dirty="0" lang="en-US" err="1"/>
              <a:t>mkdir</a:t>
            </a:r>
            <a:r>
              <a:rPr b="1" dirty="0" lang="en-US"/>
              <a:t> </a:t>
            </a:r>
            <a:r>
              <a:rPr b="1" dirty="0" lang="en-US" smtClean="0"/>
              <a:t>  /$</a:t>
            </a:r>
            <a:r>
              <a:rPr b="1" dirty="0" lang="en-US"/>
              <a:t>DIRECTORY</a:t>
            </a:r>
          </a:p>
          <a:p>
            <a:pPr indent="0" marL="0">
              <a:buNone/>
            </a:pPr>
            <a:r>
              <a:rPr b="1" dirty="0" lang="en-US" err="1"/>
              <a:t>chown</a:t>
            </a:r>
            <a:r>
              <a:rPr b="1" dirty="0" lang="en-US"/>
              <a:t> </a:t>
            </a:r>
            <a:r>
              <a:rPr b="1" dirty="0" lang="en-US" smtClean="0"/>
              <a:t> $</a:t>
            </a:r>
            <a:r>
              <a:rPr b="1" dirty="0" lang="en-US"/>
              <a:t>USER $DIRECTORY</a:t>
            </a:r>
          </a:p>
          <a:p>
            <a:pPr indent="0" marL="0">
              <a:buNone/>
            </a:pPr>
            <a:r>
              <a:rPr b="1" dirty="0" lang="en-US" err="1"/>
              <a:t>chgrp</a:t>
            </a:r>
            <a:r>
              <a:rPr b="1" dirty="0" lang="en-US"/>
              <a:t> </a:t>
            </a:r>
            <a:r>
              <a:rPr b="1" dirty="0" lang="en-US" smtClean="0"/>
              <a:t>  $</a:t>
            </a:r>
            <a:r>
              <a:rPr b="1" dirty="0" lang="en-US"/>
              <a:t>GROUP $DIRECTORY</a:t>
            </a:r>
          </a:p>
          <a:p>
            <a:pPr indent="0" marL="0">
              <a:buNone/>
            </a:pPr>
            <a:r>
              <a:rPr b="1" dirty="0" lang="en-US" err="1" smtClean="0"/>
              <a:t>Chmod</a:t>
            </a:r>
            <a:r>
              <a:rPr b="1" dirty="0" lang="en-US" smtClean="0"/>
              <a:t>   </a:t>
            </a:r>
            <a:r>
              <a:rPr b="1" dirty="0" lang="en-US"/>
              <a:t>770 $DIRECTORY</a:t>
            </a:r>
          </a:p>
          <a:p>
            <a:pPr indent="0" marL="0">
              <a:buNone/>
            </a:pPr>
            <a:r>
              <a:rPr b="1" dirty="0" lang="en-US"/>
              <a:t>exit </a:t>
            </a:r>
            <a:r>
              <a:rPr b="1" dirty="0" lang="en-US" smtClean="0"/>
              <a:t>0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r>
              <a:rPr dirty="0" lang="en-US"/>
              <a:t>To execute the script from this exercise, use a command such </a:t>
            </a:r>
            <a:r>
              <a:rPr dirty="0" lang="en-US" smtClean="0"/>
              <a:t>as</a:t>
            </a:r>
          </a:p>
          <a:p>
            <a:pPr indent="0" marL="0">
              <a:buNone/>
            </a:pPr>
            <a:r>
              <a:rPr dirty="0" lang="en-US" smtClean="0"/>
              <a:t> </a:t>
            </a:r>
            <a:r>
              <a:rPr dirty="0" lang="en-US" err="1">
                <a:solidFill>
                  <a:srgbClr val="FF0000"/>
                </a:solidFill>
              </a:rPr>
              <a:t>dirscript</a:t>
            </a:r>
            <a:r>
              <a:rPr dirty="0" lang="en-US">
                <a:solidFill>
                  <a:srgbClr val="FF0000"/>
                </a:solidFill>
              </a:rPr>
              <a:t> </a:t>
            </a:r>
            <a:r>
              <a:rPr dirty="0" lang="en-US" smtClean="0">
                <a:solidFill>
                  <a:srgbClr val="FF0000"/>
                </a:solidFill>
              </a:rPr>
              <a:t> /</a:t>
            </a:r>
            <a:r>
              <a:rPr dirty="0" lang="en-US" err="1" smtClean="0">
                <a:solidFill>
                  <a:srgbClr val="FF0000"/>
                </a:solidFill>
              </a:rPr>
              <a:t>somedir</a:t>
            </a:r>
            <a:r>
              <a:rPr dirty="0" lang="en-US" smtClean="0">
                <a:solidFill>
                  <a:srgbClr val="FF0000"/>
                </a:solidFill>
              </a:rPr>
              <a:t>  kylie </a:t>
            </a:r>
            <a:r>
              <a:rPr dirty="0" lang="en-US">
                <a:solidFill>
                  <a:srgbClr val="FF0000"/>
                </a:solidFill>
              </a:rPr>
              <a:t>sales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smtClean="0">
                <a:latin typeface="+mj-lt"/>
              </a:rPr>
              <a:t>Special shell variables</a:t>
            </a:r>
          </a:p>
        </p:txBody>
      </p:sp>
      <p:graphicFrame>
        <p:nvGraphicFramePr>
          <p:cNvPr id="4194304" name="Group 3"/>
          <p:cNvGraphicFramePr>
            <a:graphicFrameLocks noGrp="1"/>
          </p:cNvGraphicFramePr>
          <p:nvPr/>
        </p:nvGraphicFramePr>
        <p:xfrm>
          <a:off x="457200" y="1676400"/>
          <a:ext cx="7620000" cy="4038600"/>
        </p:xfrm>
        <a:graphic>
          <a:graphicData uri="http://schemas.openxmlformats.org/drawingml/2006/table">
            <a:tbl>
              <a:tblPr/>
              <a:tblGrid>
                <a:gridCol w="1643529"/>
                <a:gridCol w="5976471"/>
              </a:tblGrid>
              <a:tr h="508000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Parameter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4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9999"/>
                    </a:solidFill>
                  </a:tcPr>
                </a:tc>
              </a:tr>
              <a:tr h="482600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 of the current shell 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$1-$9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Positional parameters 1 through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number of positional parameters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All positional parameters, “$*” is one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$@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All positional parameters, “$@” is a set of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 status of most recently executed command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Process id of current 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p>
            <a:pPr eaLnBrk="1" fontAlgn="auto" hangingPunct="1">
              <a:spcAft>
                <a:spcPts val="0"/>
              </a:spcAft>
            </a:pPr>
            <a:r>
              <a:rPr dirty="0" lang="en-US" smtClean="0">
                <a:latin typeface="+mj-lt"/>
              </a:rPr>
              <a:t>Examples: Command Line Arguments</a:t>
            </a:r>
          </a:p>
        </p:txBody>
      </p:sp>
      <p:sp>
        <p:nvSpPr>
          <p:cNvPr id="10486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467600" cy="4873625"/>
          </a:xfrm>
        </p:spPr>
        <p:txBody>
          <a:bodyPr>
            <a:normAutofit/>
          </a:bodyPr>
          <a:p>
            <a:pPr eaLnBrk="1" hangingPunct="1">
              <a:buFont typeface="Wingdings" pitchFamily="2" charset="2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% set 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tim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 bill 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ann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fred</a:t>
            </a:r>
            <a:endParaRPr b="1" dirty="0"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      $1  $2   $3  $4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% echo $*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tim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 bill 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ann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fred</a:t>
            </a:r>
            <a:endParaRPr b="1" dirty="0"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% echo $#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% echo $1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tim</a:t>
            </a:r>
            <a:endParaRPr b="1" dirty="0"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% echo $3 $4</a:t>
            </a:r>
          </a:p>
          <a:p>
            <a:pPr eaLnBrk="1" hangingPunct="1">
              <a:buFont typeface="Wingdings" pitchFamily="2" charset="2"/>
              <a:buNone/>
            </a:pP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ann</a:t>
            </a:r>
            <a:r>
              <a:rPr b="1" dirty="0"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b="1" dirty="0" lang="en-US" err="1" smtClean="0">
                <a:latin typeface="Courier New" pitchFamily="49" charset="0"/>
                <a:cs typeface="Courier New" pitchFamily="49" charset="0"/>
              </a:rPr>
              <a:t>fred</a:t>
            </a:r>
            <a:endParaRPr b="1" dirty="0"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8607" name="AutoShape 4"/>
          <p:cNvSpPr>
            <a:spLocks noChangeArrowheads="1"/>
          </p:cNvSpPr>
          <p:nvPr/>
        </p:nvSpPr>
        <p:spPr bwMode="auto">
          <a:xfrm>
            <a:off x="5715000" y="2209800"/>
            <a:ext cx="2362200" cy="2667000"/>
          </a:xfrm>
          <a:prstGeom prst="wedgeRoundRectCallout">
            <a:avLst>
              <a:gd name="adj1" fmla="val -94606"/>
              <a:gd name="adj2" fmla="val -43671"/>
              <a:gd name="adj3" fmla="val 16667"/>
            </a:avLst>
          </a:prstGeom>
          <a:solidFill>
            <a:srgbClr val="CD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p>
            <a:pPr algn="ctr"/>
            <a:r>
              <a:rPr lang="en-US"/>
              <a:t>The ‘set’ command can be used to assign values to positional parameters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Benson</dc:creator>
  <cp:lastModifiedBy>Benson</cp:lastModifiedBy>
  <dcterms:created xsi:type="dcterms:W3CDTF">2018-08-20T05:01:35Z</dcterms:created>
  <dcterms:modified xsi:type="dcterms:W3CDTF">2023-10-11T00:49:46Z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77190f261b40446aa93832aae17d03d0</vt:lpwstr>
  </property>
</Properties>
</file>