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300" r:id="rId25"/>
    <p:sldId id="299" r:id="rId26"/>
    <p:sldId id="279" r:id="rId27"/>
    <p:sldId id="280" r:id="rId28"/>
    <p:sldId id="281" r:id="rId29"/>
    <p:sldId id="282" r:id="rId30"/>
    <p:sldId id="284" r:id="rId31"/>
    <p:sldId id="285" r:id="rId32"/>
    <p:sldId id="283" r:id="rId33"/>
    <p:sldId id="287" r:id="rId34"/>
    <p:sldId id="288" r:id="rId35"/>
    <p:sldId id="291" r:id="rId36"/>
    <p:sldId id="289" r:id="rId37"/>
    <p:sldId id="290" r:id="rId38"/>
    <p:sldId id="292" r:id="rId39"/>
    <p:sldId id="293" r:id="rId40"/>
    <p:sldId id="294" r:id="rId41"/>
    <p:sldId id="295" r:id="rId42"/>
    <p:sldId id="296" r:id="rId43"/>
    <p:sldId id="297" r:id="rId44"/>
    <p:sldId id="298" r:id="rId45"/>
    <p:sldId id="30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16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0" autoAdjust="0"/>
    <p:restoredTop sz="94660"/>
  </p:normalViewPr>
  <p:slideViewPr>
    <p:cSldViewPr snapToGrid="0">
      <p:cViewPr varScale="1">
        <p:scale>
          <a:sx n="86" d="100"/>
          <a:sy n="86" d="100"/>
        </p:scale>
        <p:origin x="33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A421E-EA5F-8958-8E00-DCE792DD33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FFC70E-5319-4BAD-59C2-E3B423F6C0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A2E622-AD21-6D38-D911-3F6A95BA537E}"/>
              </a:ext>
            </a:extLst>
          </p:cNvPr>
          <p:cNvSpPr>
            <a:spLocks noGrp="1"/>
          </p:cNvSpPr>
          <p:nvPr>
            <p:ph type="dt" sz="half" idx="10"/>
          </p:nvPr>
        </p:nvSpPr>
        <p:spPr/>
        <p:txBody>
          <a:bodyPr/>
          <a:lstStyle/>
          <a:p>
            <a:fld id="{CE465BFB-7BBB-469D-850F-59232AF3428E}" type="datetimeFigureOut">
              <a:rPr lang="en-US" smtClean="0"/>
              <a:t>6/27/2023</a:t>
            </a:fld>
            <a:endParaRPr lang="en-US"/>
          </a:p>
        </p:txBody>
      </p:sp>
      <p:sp>
        <p:nvSpPr>
          <p:cNvPr id="5" name="Footer Placeholder 4">
            <a:extLst>
              <a:ext uri="{FF2B5EF4-FFF2-40B4-BE49-F238E27FC236}">
                <a16:creationId xmlns:a16="http://schemas.microsoft.com/office/drawing/2014/main" id="{BBEB3CCA-A3F7-BC04-FF2A-40DA12A429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F17BC-857F-6335-073D-75D3FC3A7CE3}"/>
              </a:ext>
            </a:extLst>
          </p:cNvPr>
          <p:cNvSpPr>
            <a:spLocks noGrp="1"/>
          </p:cNvSpPr>
          <p:nvPr>
            <p:ph type="sldNum" sz="quarter" idx="12"/>
          </p:nvPr>
        </p:nvSpPr>
        <p:spPr/>
        <p:txBody>
          <a:bodyPr/>
          <a:lstStyle/>
          <a:p>
            <a:fld id="{BB2E0C22-EECA-4C4A-A71C-4D07991E1345}" type="slidenum">
              <a:rPr lang="en-US" smtClean="0"/>
              <a:t>‹#›</a:t>
            </a:fld>
            <a:endParaRPr lang="en-US"/>
          </a:p>
        </p:txBody>
      </p:sp>
    </p:spTree>
    <p:extLst>
      <p:ext uri="{BB962C8B-B14F-4D97-AF65-F5344CB8AC3E}">
        <p14:creationId xmlns:p14="http://schemas.microsoft.com/office/powerpoint/2010/main" val="2180378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985E-C9E7-E67E-FCF4-AA746EE50B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983F2B-00E5-A65D-F017-183051E28E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A3F1C0-D20A-8C9C-6968-C6AF3EDF7235}"/>
              </a:ext>
            </a:extLst>
          </p:cNvPr>
          <p:cNvSpPr>
            <a:spLocks noGrp="1"/>
          </p:cNvSpPr>
          <p:nvPr>
            <p:ph type="dt" sz="half" idx="10"/>
          </p:nvPr>
        </p:nvSpPr>
        <p:spPr/>
        <p:txBody>
          <a:bodyPr/>
          <a:lstStyle/>
          <a:p>
            <a:fld id="{CE465BFB-7BBB-469D-850F-59232AF3428E}" type="datetimeFigureOut">
              <a:rPr lang="en-US" smtClean="0"/>
              <a:t>6/27/2023</a:t>
            </a:fld>
            <a:endParaRPr lang="en-US"/>
          </a:p>
        </p:txBody>
      </p:sp>
      <p:sp>
        <p:nvSpPr>
          <p:cNvPr id="5" name="Footer Placeholder 4">
            <a:extLst>
              <a:ext uri="{FF2B5EF4-FFF2-40B4-BE49-F238E27FC236}">
                <a16:creationId xmlns:a16="http://schemas.microsoft.com/office/drawing/2014/main" id="{D5C18053-D2F9-CE67-6483-51A1C1F48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CFB88-B60A-0D6E-E522-EB22B0761A7B}"/>
              </a:ext>
            </a:extLst>
          </p:cNvPr>
          <p:cNvSpPr>
            <a:spLocks noGrp="1"/>
          </p:cNvSpPr>
          <p:nvPr>
            <p:ph type="sldNum" sz="quarter" idx="12"/>
          </p:nvPr>
        </p:nvSpPr>
        <p:spPr/>
        <p:txBody>
          <a:bodyPr/>
          <a:lstStyle/>
          <a:p>
            <a:fld id="{BB2E0C22-EECA-4C4A-A71C-4D07991E1345}" type="slidenum">
              <a:rPr lang="en-US" smtClean="0"/>
              <a:t>‹#›</a:t>
            </a:fld>
            <a:endParaRPr lang="en-US"/>
          </a:p>
        </p:txBody>
      </p:sp>
    </p:spTree>
    <p:extLst>
      <p:ext uri="{BB962C8B-B14F-4D97-AF65-F5344CB8AC3E}">
        <p14:creationId xmlns:p14="http://schemas.microsoft.com/office/powerpoint/2010/main" val="119826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E078FF-E088-4CDC-636E-02E577C8D3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7B1971-3F13-A2DE-4ED0-CD89C03219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A1B80-C590-85FF-8D20-00DDE3009A57}"/>
              </a:ext>
            </a:extLst>
          </p:cNvPr>
          <p:cNvSpPr>
            <a:spLocks noGrp="1"/>
          </p:cNvSpPr>
          <p:nvPr>
            <p:ph type="dt" sz="half" idx="10"/>
          </p:nvPr>
        </p:nvSpPr>
        <p:spPr/>
        <p:txBody>
          <a:bodyPr/>
          <a:lstStyle/>
          <a:p>
            <a:fld id="{CE465BFB-7BBB-469D-850F-59232AF3428E}" type="datetimeFigureOut">
              <a:rPr lang="en-US" smtClean="0"/>
              <a:t>6/27/2023</a:t>
            </a:fld>
            <a:endParaRPr lang="en-US"/>
          </a:p>
        </p:txBody>
      </p:sp>
      <p:sp>
        <p:nvSpPr>
          <p:cNvPr id="5" name="Footer Placeholder 4">
            <a:extLst>
              <a:ext uri="{FF2B5EF4-FFF2-40B4-BE49-F238E27FC236}">
                <a16:creationId xmlns:a16="http://schemas.microsoft.com/office/drawing/2014/main" id="{D19EF6C5-C94E-893F-E6F1-D244E93E2E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330E71-3C67-2CDA-C9C2-3084A8AA0659}"/>
              </a:ext>
            </a:extLst>
          </p:cNvPr>
          <p:cNvSpPr>
            <a:spLocks noGrp="1"/>
          </p:cNvSpPr>
          <p:nvPr>
            <p:ph type="sldNum" sz="quarter" idx="12"/>
          </p:nvPr>
        </p:nvSpPr>
        <p:spPr/>
        <p:txBody>
          <a:bodyPr/>
          <a:lstStyle/>
          <a:p>
            <a:fld id="{BB2E0C22-EECA-4C4A-A71C-4D07991E1345}" type="slidenum">
              <a:rPr lang="en-US" smtClean="0"/>
              <a:t>‹#›</a:t>
            </a:fld>
            <a:endParaRPr lang="en-US"/>
          </a:p>
        </p:txBody>
      </p:sp>
    </p:spTree>
    <p:extLst>
      <p:ext uri="{BB962C8B-B14F-4D97-AF65-F5344CB8AC3E}">
        <p14:creationId xmlns:p14="http://schemas.microsoft.com/office/powerpoint/2010/main" val="3871008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A6A7-BC26-EAF4-4ECF-91982E078D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44984F-D43A-A306-599F-6239382E8E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C706B5-EA21-7A18-9578-ADB17F460827}"/>
              </a:ext>
            </a:extLst>
          </p:cNvPr>
          <p:cNvSpPr>
            <a:spLocks noGrp="1"/>
          </p:cNvSpPr>
          <p:nvPr>
            <p:ph type="dt" sz="half" idx="10"/>
          </p:nvPr>
        </p:nvSpPr>
        <p:spPr/>
        <p:txBody>
          <a:bodyPr/>
          <a:lstStyle/>
          <a:p>
            <a:fld id="{CE465BFB-7BBB-469D-850F-59232AF3428E}" type="datetimeFigureOut">
              <a:rPr lang="en-US" smtClean="0"/>
              <a:t>6/27/2023</a:t>
            </a:fld>
            <a:endParaRPr lang="en-US"/>
          </a:p>
        </p:txBody>
      </p:sp>
      <p:sp>
        <p:nvSpPr>
          <p:cNvPr id="5" name="Footer Placeholder 4">
            <a:extLst>
              <a:ext uri="{FF2B5EF4-FFF2-40B4-BE49-F238E27FC236}">
                <a16:creationId xmlns:a16="http://schemas.microsoft.com/office/drawing/2014/main" id="{C6B03499-9724-055B-F795-C85393DEC7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2EFD9-5F01-9CE4-DE5D-BC3EAC1D597C}"/>
              </a:ext>
            </a:extLst>
          </p:cNvPr>
          <p:cNvSpPr>
            <a:spLocks noGrp="1"/>
          </p:cNvSpPr>
          <p:nvPr>
            <p:ph type="sldNum" sz="quarter" idx="12"/>
          </p:nvPr>
        </p:nvSpPr>
        <p:spPr/>
        <p:txBody>
          <a:bodyPr/>
          <a:lstStyle/>
          <a:p>
            <a:fld id="{BB2E0C22-EECA-4C4A-A71C-4D07991E1345}" type="slidenum">
              <a:rPr lang="en-US" smtClean="0"/>
              <a:t>‹#›</a:t>
            </a:fld>
            <a:endParaRPr lang="en-US"/>
          </a:p>
        </p:txBody>
      </p:sp>
    </p:spTree>
    <p:extLst>
      <p:ext uri="{BB962C8B-B14F-4D97-AF65-F5344CB8AC3E}">
        <p14:creationId xmlns:p14="http://schemas.microsoft.com/office/powerpoint/2010/main" val="175225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0C1FE-D01E-6A9C-0D4D-C246648107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824AA4-2795-D49C-C1DA-0723C7616F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0B3EF0-88E0-BFDC-5F96-1E9A4CE7E137}"/>
              </a:ext>
            </a:extLst>
          </p:cNvPr>
          <p:cNvSpPr>
            <a:spLocks noGrp="1"/>
          </p:cNvSpPr>
          <p:nvPr>
            <p:ph type="dt" sz="half" idx="10"/>
          </p:nvPr>
        </p:nvSpPr>
        <p:spPr/>
        <p:txBody>
          <a:bodyPr/>
          <a:lstStyle/>
          <a:p>
            <a:fld id="{CE465BFB-7BBB-469D-850F-59232AF3428E}" type="datetimeFigureOut">
              <a:rPr lang="en-US" smtClean="0"/>
              <a:t>6/27/2023</a:t>
            </a:fld>
            <a:endParaRPr lang="en-US"/>
          </a:p>
        </p:txBody>
      </p:sp>
      <p:sp>
        <p:nvSpPr>
          <p:cNvPr id="5" name="Footer Placeholder 4">
            <a:extLst>
              <a:ext uri="{FF2B5EF4-FFF2-40B4-BE49-F238E27FC236}">
                <a16:creationId xmlns:a16="http://schemas.microsoft.com/office/drawing/2014/main" id="{225614B7-192E-83F3-DC13-6C1FEF290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CAC36B-31CF-EAEE-FA8D-9B84E052F3E3}"/>
              </a:ext>
            </a:extLst>
          </p:cNvPr>
          <p:cNvSpPr>
            <a:spLocks noGrp="1"/>
          </p:cNvSpPr>
          <p:nvPr>
            <p:ph type="sldNum" sz="quarter" idx="12"/>
          </p:nvPr>
        </p:nvSpPr>
        <p:spPr/>
        <p:txBody>
          <a:bodyPr/>
          <a:lstStyle/>
          <a:p>
            <a:fld id="{BB2E0C22-EECA-4C4A-A71C-4D07991E1345}" type="slidenum">
              <a:rPr lang="en-US" smtClean="0"/>
              <a:t>‹#›</a:t>
            </a:fld>
            <a:endParaRPr lang="en-US"/>
          </a:p>
        </p:txBody>
      </p:sp>
    </p:spTree>
    <p:extLst>
      <p:ext uri="{BB962C8B-B14F-4D97-AF65-F5344CB8AC3E}">
        <p14:creationId xmlns:p14="http://schemas.microsoft.com/office/powerpoint/2010/main" val="400432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AAF3-D07A-8F33-0C3F-43D1B76467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216024-911D-DE28-615D-69A5A7F356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35CE12-19F3-27E8-7B8B-51EAF96E4D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ABDAD8-E503-7A68-C195-3A6F9A83911E}"/>
              </a:ext>
            </a:extLst>
          </p:cNvPr>
          <p:cNvSpPr>
            <a:spLocks noGrp="1"/>
          </p:cNvSpPr>
          <p:nvPr>
            <p:ph type="dt" sz="half" idx="10"/>
          </p:nvPr>
        </p:nvSpPr>
        <p:spPr/>
        <p:txBody>
          <a:bodyPr/>
          <a:lstStyle/>
          <a:p>
            <a:fld id="{CE465BFB-7BBB-469D-850F-59232AF3428E}" type="datetimeFigureOut">
              <a:rPr lang="en-US" smtClean="0"/>
              <a:t>6/27/2023</a:t>
            </a:fld>
            <a:endParaRPr lang="en-US"/>
          </a:p>
        </p:txBody>
      </p:sp>
      <p:sp>
        <p:nvSpPr>
          <p:cNvPr id="6" name="Footer Placeholder 5">
            <a:extLst>
              <a:ext uri="{FF2B5EF4-FFF2-40B4-BE49-F238E27FC236}">
                <a16:creationId xmlns:a16="http://schemas.microsoft.com/office/drawing/2014/main" id="{E71A8897-2B76-5F2D-B8E0-D8DF53F2D1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28582D-6CFD-62CA-EF96-3BD3D910EAA5}"/>
              </a:ext>
            </a:extLst>
          </p:cNvPr>
          <p:cNvSpPr>
            <a:spLocks noGrp="1"/>
          </p:cNvSpPr>
          <p:nvPr>
            <p:ph type="sldNum" sz="quarter" idx="12"/>
          </p:nvPr>
        </p:nvSpPr>
        <p:spPr/>
        <p:txBody>
          <a:bodyPr/>
          <a:lstStyle/>
          <a:p>
            <a:fld id="{BB2E0C22-EECA-4C4A-A71C-4D07991E1345}" type="slidenum">
              <a:rPr lang="en-US" smtClean="0"/>
              <a:t>‹#›</a:t>
            </a:fld>
            <a:endParaRPr lang="en-US"/>
          </a:p>
        </p:txBody>
      </p:sp>
    </p:spTree>
    <p:extLst>
      <p:ext uri="{BB962C8B-B14F-4D97-AF65-F5344CB8AC3E}">
        <p14:creationId xmlns:p14="http://schemas.microsoft.com/office/powerpoint/2010/main" val="2905896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EFDA-CCF5-707D-7CC0-10EAFC5CA4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E8B9B5-4C33-032F-690B-BBF2D0AC22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6A3CC1-D243-BB33-3887-EABDFF22AD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9C3FA0-806A-2257-667C-D72C3A24CA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ED5FB7-ACD7-6105-D0A6-439371697D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3DE45C-3346-E313-8269-EA87B467B356}"/>
              </a:ext>
            </a:extLst>
          </p:cNvPr>
          <p:cNvSpPr>
            <a:spLocks noGrp="1"/>
          </p:cNvSpPr>
          <p:nvPr>
            <p:ph type="dt" sz="half" idx="10"/>
          </p:nvPr>
        </p:nvSpPr>
        <p:spPr/>
        <p:txBody>
          <a:bodyPr/>
          <a:lstStyle/>
          <a:p>
            <a:fld id="{CE465BFB-7BBB-469D-850F-59232AF3428E}" type="datetimeFigureOut">
              <a:rPr lang="en-US" smtClean="0"/>
              <a:t>6/27/2023</a:t>
            </a:fld>
            <a:endParaRPr lang="en-US"/>
          </a:p>
        </p:txBody>
      </p:sp>
      <p:sp>
        <p:nvSpPr>
          <p:cNvPr id="8" name="Footer Placeholder 7">
            <a:extLst>
              <a:ext uri="{FF2B5EF4-FFF2-40B4-BE49-F238E27FC236}">
                <a16:creationId xmlns:a16="http://schemas.microsoft.com/office/drawing/2014/main" id="{203064EF-1BFC-4EA0-059C-6D5ED5EFDA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506E34-3E1F-BD10-277D-24010C88C280}"/>
              </a:ext>
            </a:extLst>
          </p:cNvPr>
          <p:cNvSpPr>
            <a:spLocks noGrp="1"/>
          </p:cNvSpPr>
          <p:nvPr>
            <p:ph type="sldNum" sz="quarter" idx="12"/>
          </p:nvPr>
        </p:nvSpPr>
        <p:spPr/>
        <p:txBody>
          <a:bodyPr/>
          <a:lstStyle/>
          <a:p>
            <a:fld id="{BB2E0C22-EECA-4C4A-A71C-4D07991E1345}" type="slidenum">
              <a:rPr lang="en-US" smtClean="0"/>
              <a:t>‹#›</a:t>
            </a:fld>
            <a:endParaRPr lang="en-US"/>
          </a:p>
        </p:txBody>
      </p:sp>
    </p:spTree>
    <p:extLst>
      <p:ext uri="{BB962C8B-B14F-4D97-AF65-F5344CB8AC3E}">
        <p14:creationId xmlns:p14="http://schemas.microsoft.com/office/powerpoint/2010/main" val="1156551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0FBAD-3EAB-2ED1-9E53-CC88215602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7ECCB4-9A70-5D3B-1CF5-42FBCA4F0702}"/>
              </a:ext>
            </a:extLst>
          </p:cNvPr>
          <p:cNvSpPr>
            <a:spLocks noGrp="1"/>
          </p:cNvSpPr>
          <p:nvPr>
            <p:ph type="dt" sz="half" idx="10"/>
          </p:nvPr>
        </p:nvSpPr>
        <p:spPr/>
        <p:txBody>
          <a:bodyPr/>
          <a:lstStyle/>
          <a:p>
            <a:fld id="{CE465BFB-7BBB-469D-850F-59232AF3428E}" type="datetimeFigureOut">
              <a:rPr lang="en-US" smtClean="0"/>
              <a:t>6/27/2023</a:t>
            </a:fld>
            <a:endParaRPr lang="en-US"/>
          </a:p>
        </p:txBody>
      </p:sp>
      <p:sp>
        <p:nvSpPr>
          <p:cNvPr id="4" name="Footer Placeholder 3">
            <a:extLst>
              <a:ext uri="{FF2B5EF4-FFF2-40B4-BE49-F238E27FC236}">
                <a16:creationId xmlns:a16="http://schemas.microsoft.com/office/drawing/2014/main" id="{55EA06A3-90C7-EB63-DE39-ACBBAF8C86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3C67A0-2CCD-9068-20C0-0C2FA2CF33D1}"/>
              </a:ext>
            </a:extLst>
          </p:cNvPr>
          <p:cNvSpPr>
            <a:spLocks noGrp="1"/>
          </p:cNvSpPr>
          <p:nvPr>
            <p:ph type="sldNum" sz="quarter" idx="12"/>
          </p:nvPr>
        </p:nvSpPr>
        <p:spPr/>
        <p:txBody>
          <a:bodyPr/>
          <a:lstStyle/>
          <a:p>
            <a:fld id="{BB2E0C22-EECA-4C4A-A71C-4D07991E1345}" type="slidenum">
              <a:rPr lang="en-US" smtClean="0"/>
              <a:t>‹#›</a:t>
            </a:fld>
            <a:endParaRPr lang="en-US"/>
          </a:p>
        </p:txBody>
      </p:sp>
    </p:spTree>
    <p:extLst>
      <p:ext uri="{BB962C8B-B14F-4D97-AF65-F5344CB8AC3E}">
        <p14:creationId xmlns:p14="http://schemas.microsoft.com/office/powerpoint/2010/main" val="2491754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9CDCF0-B25A-2FDF-095A-644661064D3E}"/>
              </a:ext>
            </a:extLst>
          </p:cNvPr>
          <p:cNvSpPr>
            <a:spLocks noGrp="1"/>
          </p:cNvSpPr>
          <p:nvPr>
            <p:ph type="dt" sz="half" idx="10"/>
          </p:nvPr>
        </p:nvSpPr>
        <p:spPr/>
        <p:txBody>
          <a:bodyPr/>
          <a:lstStyle/>
          <a:p>
            <a:fld id="{CE465BFB-7BBB-469D-850F-59232AF3428E}" type="datetimeFigureOut">
              <a:rPr lang="en-US" smtClean="0"/>
              <a:t>6/27/2023</a:t>
            </a:fld>
            <a:endParaRPr lang="en-US"/>
          </a:p>
        </p:txBody>
      </p:sp>
      <p:sp>
        <p:nvSpPr>
          <p:cNvPr id="3" name="Footer Placeholder 2">
            <a:extLst>
              <a:ext uri="{FF2B5EF4-FFF2-40B4-BE49-F238E27FC236}">
                <a16:creationId xmlns:a16="http://schemas.microsoft.com/office/drawing/2014/main" id="{6CAAC9E2-055D-12C2-FCD1-1BD163B293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364BC5-687B-3842-B388-9F8722EA6FBC}"/>
              </a:ext>
            </a:extLst>
          </p:cNvPr>
          <p:cNvSpPr>
            <a:spLocks noGrp="1"/>
          </p:cNvSpPr>
          <p:nvPr>
            <p:ph type="sldNum" sz="quarter" idx="12"/>
          </p:nvPr>
        </p:nvSpPr>
        <p:spPr/>
        <p:txBody>
          <a:bodyPr/>
          <a:lstStyle/>
          <a:p>
            <a:fld id="{BB2E0C22-EECA-4C4A-A71C-4D07991E1345}" type="slidenum">
              <a:rPr lang="en-US" smtClean="0"/>
              <a:t>‹#›</a:t>
            </a:fld>
            <a:endParaRPr lang="en-US"/>
          </a:p>
        </p:txBody>
      </p:sp>
    </p:spTree>
    <p:extLst>
      <p:ext uri="{BB962C8B-B14F-4D97-AF65-F5344CB8AC3E}">
        <p14:creationId xmlns:p14="http://schemas.microsoft.com/office/powerpoint/2010/main" val="2334538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F1359-FEFD-B96D-CF32-B544B5F54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3E17E9-7C38-1C6D-7EBF-FBB16AFE77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039E30-B170-07F2-7DA6-C21A2C91C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880FA4-BF06-36C0-E341-49103EC06219}"/>
              </a:ext>
            </a:extLst>
          </p:cNvPr>
          <p:cNvSpPr>
            <a:spLocks noGrp="1"/>
          </p:cNvSpPr>
          <p:nvPr>
            <p:ph type="dt" sz="half" idx="10"/>
          </p:nvPr>
        </p:nvSpPr>
        <p:spPr/>
        <p:txBody>
          <a:bodyPr/>
          <a:lstStyle/>
          <a:p>
            <a:fld id="{CE465BFB-7BBB-469D-850F-59232AF3428E}" type="datetimeFigureOut">
              <a:rPr lang="en-US" smtClean="0"/>
              <a:t>6/27/2023</a:t>
            </a:fld>
            <a:endParaRPr lang="en-US"/>
          </a:p>
        </p:txBody>
      </p:sp>
      <p:sp>
        <p:nvSpPr>
          <p:cNvPr id="6" name="Footer Placeholder 5">
            <a:extLst>
              <a:ext uri="{FF2B5EF4-FFF2-40B4-BE49-F238E27FC236}">
                <a16:creationId xmlns:a16="http://schemas.microsoft.com/office/drawing/2014/main" id="{3BF8CDD5-8470-E0C6-4CBC-E37E6D18D2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7B87C-78CE-AEC2-0DFE-9C42CE635347}"/>
              </a:ext>
            </a:extLst>
          </p:cNvPr>
          <p:cNvSpPr>
            <a:spLocks noGrp="1"/>
          </p:cNvSpPr>
          <p:nvPr>
            <p:ph type="sldNum" sz="quarter" idx="12"/>
          </p:nvPr>
        </p:nvSpPr>
        <p:spPr/>
        <p:txBody>
          <a:bodyPr/>
          <a:lstStyle/>
          <a:p>
            <a:fld id="{BB2E0C22-EECA-4C4A-A71C-4D07991E1345}" type="slidenum">
              <a:rPr lang="en-US" smtClean="0"/>
              <a:t>‹#›</a:t>
            </a:fld>
            <a:endParaRPr lang="en-US"/>
          </a:p>
        </p:txBody>
      </p:sp>
    </p:spTree>
    <p:extLst>
      <p:ext uri="{BB962C8B-B14F-4D97-AF65-F5344CB8AC3E}">
        <p14:creationId xmlns:p14="http://schemas.microsoft.com/office/powerpoint/2010/main" val="4075931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AB48-7628-04D7-84DE-0B7ECAA721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2A1869-985E-4BEF-81FD-72177F6936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847367-EA87-F4E6-2692-F98340ED1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819F53-441A-1EC6-A4DE-DC190586AC1A}"/>
              </a:ext>
            </a:extLst>
          </p:cNvPr>
          <p:cNvSpPr>
            <a:spLocks noGrp="1"/>
          </p:cNvSpPr>
          <p:nvPr>
            <p:ph type="dt" sz="half" idx="10"/>
          </p:nvPr>
        </p:nvSpPr>
        <p:spPr/>
        <p:txBody>
          <a:bodyPr/>
          <a:lstStyle/>
          <a:p>
            <a:fld id="{CE465BFB-7BBB-469D-850F-59232AF3428E}" type="datetimeFigureOut">
              <a:rPr lang="en-US" smtClean="0"/>
              <a:t>6/27/2023</a:t>
            </a:fld>
            <a:endParaRPr lang="en-US"/>
          </a:p>
        </p:txBody>
      </p:sp>
      <p:sp>
        <p:nvSpPr>
          <p:cNvPr id="6" name="Footer Placeholder 5">
            <a:extLst>
              <a:ext uri="{FF2B5EF4-FFF2-40B4-BE49-F238E27FC236}">
                <a16:creationId xmlns:a16="http://schemas.microsoft.com/office/drawing/2014/main" id="{38004606-C98A-55DD-DA49-0B3830C177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A33627-9202-2C4A-6675-65833415960D}"/>
              </a:ext>
            </a:extLst>
          </p:cNvPr>
          <p:cNvSpPr>
            <a:spLocks noGrp="1"/>
          </p:cNvSpPr>
          <p:nvPr>
            <p:ph type="sldNum" sz="quarter" idx="12"/>
          </p:nvPr>
        </p:nvSpPr>
        <p:spPr/>
        <p:txBody>
          <a:bodyPr/>
          <a:lstStyle/>
          <a:p>
            <a:fld id="{BB2E0C22-EECA-4C4A-A71C-4D07991E1345}" type="slidenum">
              <a:rPr lang="en-US" smtClean="0"/>
              <a:t>‹#›</a:t>
            </a:fld>
            <a:endParaRPr lang="en-US"/>
          </a:p>
        </p:txBody>
      </p:sp>
    </p:spTree>
    <p:extLst>
      <p:ext uri="{BB962C8B-B14F-4D97-AF65-F5344CB8AC3E}">
        <p14:creationId xmlns:p14="http://schemas.microsoft.com/office/powerpoint/2010/main" val="2342888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DAC75B-E4BA-E8F4-ECFA-6F0E0709C2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20EAC6-A4AE-0069-F04C-25F1C7FB21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D1152A-9E84-4EC2-82F0-37DCB00E9A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465BFB-7BBB-469D-850F-59232AF3428E}" type="datetimeFigureOut">
              <a:rPr lang="en-US" smtClean="0"/>
              <a:t>6/27/2023</a:t>
            </a:fld>
            <a:endParaRPr lang="en-US"/>
          </a:p>
        </p:txBody>
      </p:sp>
      <p:sp>
        <p:nvSpPr>
          <p:cNvPr id="5" name="Footer Placeholder 4">
            <a:extLst>
              <a:ext uri="{FF2B5EF4-FFF2-40B4-BE49-F238E27FC236}">
                <a16:creationId xmlns:a16="http://schemas.microsoft.com/office/drawing/2014/main" id="{B076FD95-7E8A-D0F4-9EFD-B17251AF5C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0C5D34-175D-62D9-1B4C-362146D403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E0C22-EECA-4C4A-A71C-4D07991E1345}" type="slidenum">
              <a:rPr lang="en-US" smtClean="0"/>
              <a:t>‹#›</a:t>
            </a:fld>
            <a:endParaRPr lang="en-US"/>
          </a:p>
        </p:txBody>
      </p:sp>
    </p:spTree>
    <p:extLst>
      <p:ext uri="{BB962C8B-B14F-4D97-AF65-F5344CB8AC3E}">
        <p14:creationId xmlns:p14="http://schemas.microsoft.com/office/powerpoint/2010/main" val="2198542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developers.google.com/search/docs/essentials/spam-policies?hl=en&amp;visit_id=638228704077654656-155778658&amp;rd=2#cloak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1D9A-3716-BAD5-CFE5-84FFC8DA0D5F}"/>
              </a:ext>
            </a:extLst>
          </p:cNvPr>
          <p:cNvSpPr>
            <a:spLocks noGrp="1"/>
          </p:cNvSpPr>
          <p:nvPr>
            <p:ph type="ctrTitle"/>
          </p:nvPr>
        </p:nvSpPr>
        <p:spPr/>
        <p:txBody>
          <a:bodyPr/>
          <a:lstStyle/>
          <a:p>
            <a:r>
              <a:rPr lang="en-US" dirty="0"/>
              <a:t>Search Engine Basics</a:t>
            </a:r>
          </a:p>
        </p:txBody>
      </p:sp>
      <p:sp>
        <p:nvSpPr>
          <p:cNvPr id="3" name="Subtitle 2">
            <a:extLst>
              <a:ext uri="{FF2B5EF4-FFF2-40B4-BE49-F238E27FC236}">
                <a16:creationId xmlns:a16="http://schemas.microsoft.com/office/drawing/2014/main" id="{02A10707-2B30-D28C-E89F-4B0B9DA60FC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32977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41DF-700B-FD43-FBFA-8D42ED65DB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6D36E4-A2C8-BE8F-281B-D105F85C7DE0}"/>
              </a:ext>
            </a:extLst>
          </p:cNvPr>
          <p:cNvSpPr>
            <a:spLocks noGrp="1"/>
          </p:cNvSpPr>
          <p:nvPr>
            <p:ph idx="1"/>
          </p:nvPr>
        </p:nvSpPr>
        <p:spPr/>
        <p:txBody>
          <a:bodyPr>
            <a:normAutofit fontScale="92500" lnSpcReduction="10000"/>
          </a:bodyPr>
          <a:lstStyle/>
          <a:p>
            <a:r>
              <a:rPr lang="en-US" dirty="0"/>
              <a:t>The first step in this </a:t>
            </a:r>
            <a:r>
              <a:rPr lang="en-US" dirty="0">
                <a:solidFill>
                  <a:srgbClr val="FF0000"/>
                </a:solidFill>
              </a:rPr>
              <a:t>process is to build an index of terms. </a:t>
            </a:r>
          </a:p>
          <a:p>
            <a:endParaRPr lang="en-US" dirty="0">
              <a:solidFill>
                <a:srgbClr val="FF0000"/>
              </a:solidFill>
            </a:endParaRPr>
          </a:p>
          <a:p>
            <a:r>
              <a:rPr lang="en-US" dirty="0"/>
              <a:t>This is a massive database that catalogs all the significant terms on each page crawled by the search engine. </a:t>
            </a:r>
          </a:p>
          <a:p>
            <a:r>
              <a:rPr lang="en-US" dirty="0"/>
              <a:t>A lot of other data is also recorded, such as a map of all the pages that each page links to, the clickable text of those links (we call this the anchor text), whether or not those links are considered ads, and more.</a:t>
            </a:r>
          </a:p>
          <a:p>
            <a:r>
              <a:rPr lang="en-US" dirty="0"/>
              <a:t>To accomplish the monumental task of holding data on hundreds of billions (or trillions) of pages that can be accessed in a fraction of a second, the search engines have constructed massive data centers to deal with all this data.</a:t>
            </a:r>
          </a:p>
        </p:txBody>
      </p:sp>
    </p:spTree>
    <p:extLst>
      <p:ext uri="{BB962C8B-B14F-4D97-AF65-F5344CB8AC3E}">
        <p14:creationId xmlns:p14="http://schemas.microsoft.com/office/powerpoint/2010/main" val="1344984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1616-609B-5AFE-0089-74C460235014}"/>
              </a:ext>
            </a:extLst>
          </p:cNvPr>
          <p:cNvSpPr>
            <a:spLocks noGrp="1"/>
          </p:cNvSpPr>
          <p:nvPr>
            <p:ph type="title"/>
          </p:nvPr>
        </p:nvSpPr>
        <p:spPr/>
        <p:txBody>
          <a:bodyPr/>
          <a:lstStyle/>
          <a:p>
            <a:r>
              <a:rPr lang="en-US" dirty="0"/>
              <a:t>Retrieval and Ranking</a:t>
            </a:r>
          </a:p>
        </p:txBody>
      </p:sp>
      <p:sp>
        <p:nvSpPr>
          <p:cNvPr id="3" name="Content Placeholder 2">
            <a:extLst>
              <a:ext uri="{FF2B5EF4-FFF2-40B4-BE49-F238E27FC236}">
                <a16:creationId xmlns:a16="http://schemas.microsoft.com/office/drawing/2014/main" id="{0DC99E9D-B501-6D22-B8C4-ADDF54B76DE1}"/>
              </a:ext>
            </a:extLst>
          </p:cNvPr>
          <p:cNvSpPr>
            <a:spLocks noGrp="1"/>
          </p:cNvSpPr>
          <p:nvPr>
            <p:ph idx="1"/>
          </p:nvPr>
        </p:nvSpPr>
        <p:spPr/>
        <p:txBody>
          <a:bodyPr>
            <a:normAutofit lnSpcReduction="10000"/>
          </a:bodyPr>
          <a:lstStyle/>
          <a:p>
            <a:r>
              <a:rPr lang="en-US" dirty="0"/>
              <a:t> when the search engine returns a list of relevant pages on the Web in the order most it believes is most likely to satisfy the user. This process requires the search engines to scour their corpus of hundreds of billions of documents and do two things: first, </a:t>
            </a:r>
          </a:p>
          <a:p>
            <a:r>
              <a:rPr lang="en-US" dirty="0">
                <a:solidFill>
                  <a:srgbClr val="FF0000"/>
                </a:solidFill>
              </a:rPr>
              <a:t>return only the results that are related to the searcher’s query;</a:t>
            </a:r>
          </a:p>
          <a:p>
            <a:r>
              <a:rPr lang="en-US" dirty="0">
                <a:solidFill>
                  <a:srgbClr val="FF0000"/>
                </a:solidFill>
              </a:rPr>
              <a:t> second, rank the results in order of perceived importance:</a:t>
            </a:r>
          </a:p>
          <a:p>
            <a:r>
              <a:rPr lang="en-US" dirty="0">
                <a:solidFill>
                  <a:srgbClr val="0070C0"/>
                </a:solidFill>
              </a:rPr>
              <a:t>Relevance</a:t>
            </a:r>
            <a:r>
              <a:rPr lang="en-US" dirty="0"/>
              <a:t> is the degree to which the content of the documents returned in a search matches the user’s query intention and terms. The relevance of a document increases if the page contains terms relevant to the phrase queried by the user, or if links to the page come from relevant pages and use relevant anchor text. </a:t>
            </a:r>
          </a:p>
        </p:txBody>
      </p:sp>
    </p:spTree>
    <p:extLst>
      <p:ext uri="{BB962C8B-B14F-4D97-AF65-F5344CB8AC3E}">
        <p14:creationId xmlns:p14="http://schemas.microsoft.com/office/powerpoint/2010/main" val="1874642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F5EEA-716F-01ED-FC11-0202EF4902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1FF999-19A9-D3C0-BFC2-A765B723932C}"/>
              </a:ext>
            </a:extLst>
          </p:cNvPr>
          <p:cNvSpPr>
            <a:spLocks noGrp="1"/>
          </p:cNvSpPr>
          <p:nvPr>
            <p:ph idx="1"/>
          </p:nvPr>
        </p:nvSpPr>
        <p:spPr/>
        <p:txBody>
          <a:bodyPr/>
          <a:lstStyle/>
          <a:p>
            <a:r>
              <a:rPr lang="en-US" dirty="0">
                <a:solidFill>
                  <a:srgbClr val="0070C0"/>
                </a:solidFill>
              </a:rPr>
              <a:t>Importance </a:t>
            </a:r>
            <a:r>
              <a:rPr lang="en-US" dirty="0"/>
              <a:t>refers to the relative importance, measured via citation of a given document that matches the user’s query. </a:t>
            </a:r>
          </a:p>
          <a:p>
            <a:r>
              <a:rPr lang="en-US" dirty="0"/>
              <a:t>The importance of a given document increases with every other document that references it.</a:t>
            </a:r>
          </a:p>
        </p:txBody>
      </p:sp>
    </p:spTree>
    <p:extLst>
      <p:ext uri="{BB962C8B-B14F-4D97-AF65-F5344CB8AC3E}">
        <p14:creationId xmlns:p14="http://schemas.microsoft.com/office/powerpoint/2010/main" val="3551551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1640-714B-F1E4-4D04-D06E6F22CF12}"/>
              </a:ext>
            </a:extLst>
          </p:cNvPr>
          <p:cNvSpPr>
            <a:spLocks noGrp="1"/>
          </p:cNvSpPr>
          <p:nvPr>
            <p:ph type="title"/>
          </p:nvPr>
        </p:nvSpPr>
        <p:spPr/>
        <p:txBody>
          <a:bodyPr/>
          <a:lstStyle/>
          <a:p>
            <a:r>
              <a:rPr lang="en-US" dirty="0"/>
              <a:t>Evaluating Content on a Web Page</a:t>
            </a:r>
          </a:p>
        </p:txBody>
      </p:sp>
      <p:sp>
        <p:nvSpPr>
          <p:cNvPr id="3" name="Content Placeholder 2">
            <a:extLst>
              <a:ext uri="{FF2B5EF4-FFF2-40B4-BE49-F238E27FC236}">
                <a16:creationId xmlns:a16="http://schemas.microsoft.com/office/drawing/2014/main" id="{4D94BA9B-B5BC-C5B2-B504-2F1280521D48}"/>
              </a:ext>
            </a:extLst>
          </p:cNvPr>
          <p:cNvSpPr>
            <a:spLocks noGrp="1"/>
          </p:cNvSpPr>
          <p:nvPr>
            <p:ph idx="1"/>
          </p:nvPr>
        </p:nvSpPr>
        <p:spPr/>
        <p:txBody>
          <a:bodyPr/>
          <a:lstStyle/>
          <a:p>
            <a:r>
              <a:rPr lang="en-US" dirty="0"/>
              <a:t>Determining the </a:t>
            </a:r>
            <a:r>
              <a:rPr lang="en-US" dirty="0">
                <a:solidFill>
                  <a:srgbClr val="0070C0"/>
                </a:solidFill>
              </a:rPr>
              <a:t>unique content on a page is an important part </a:t>
            </a:r>
            <a:r>
              <a:rPr lang="en-US" dirty="0"/>
              <a:t>of what the search engine does</a:t>
            </a:r>
          </a:p>
          <a:p>
            <a:r>
              <a:rPr lang="en-US" dirty="0"/>
              <a:t>Search engine crawlers and indexing programs are basically software programs. These programs are extraordinarily powerful. They crawl trillions of web pages, analyze the content of all these pages, and analyze the way all these pages link to each other. </a:t>
            </a:r>
          </a:p>
          <a:p>
            <a:r>
              <a:rPr lang="en-US" dirty="0"/>
              <a:t>Then they organize this into a series of databases that can respond to a user search query with a highly tuned set of results in a few tenths of a second.</a:t>
            </a:r>
          </a:p>
        </p:txBody>
      </p:sp>
    </p:spTree>
    <p:extLst>
      <p:ext uri="{BB962C8B-B14F-4D97-AF65-F5344CB8AC3E}">
        <p14:creationId xmlns:p14="http://schemas.microsoft.com/office/powerpoint/2010/main" val="2743848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28EA-D7C7-A2C1-A296-EF70F47463E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4F38CC8-68F9-84CE-69E1-10ED7AA97DF3}"/>
              </a:ext>
            </a:extLst>
          </p:cNvPr>
          <p:cNvPicPr>
            <a:picLocks noGrp="1" noChangeAspect="1"/>
          </p:cNvPicPr>
          <p:nvPr>
            <p:ph idx="1"/>
          </p:nvPr>
        </p:nvPicPr>
        <p:blipFill>
          <a:blip r:embed="rId2"/>
          <a:stretch>
            <a:fillRect/>
          </a:stretch>
        </p:blipFill>
        <p:spPr>
          <a:xfrm>
            <a:off x="580029" y="588475"/>
            <a:ext cx="5042174" cy="5585987"/>
          </a:xfrm>
        </p:spPr>
      </p:pic>
      <p:pic>
        <p:nvPicPr>
          <p:cNvPr id="7" name="Picture 6">
            <a:extLst>
              <a:ext uri="{FF2B5EF4-FFF2-40B4-BE49-F238E27FC236}">
                <a16:creationId xmlns:a16="http://schemas.microsoft.com/office/drawing/2014/main" id="{2916D960-1A1C-6B64-1777-A0758CCC2894}"/>
              </a:ext>
            </a:extLst>
          </p:cNvPr>
          <p:cNvPicPr>
            <a:picLocks noChangeAspect="1"/>
          </p:cNvPicPr>
          <p:nvPr/>
        </p:nvPicPr>
        <p:blipFill>
          <a:blip r:embed="rId3"/>
          <a:stretch>
            <a:fillRect/>
          </a:stretch>
        </p:blipFill>
        <p:spPr>
          <a:xfrm>
            <a:off x="5558829" y="525102"/>
            <a:ext cx="6493730" cy="5495452"/>
          </a:xfrm>
          <a:prstGeom prst="rect">
            <a:avLst/>
          </a:prstGeom>
        </p:spPr>
      </p:pic>
    </p:spTree>
    <p:extLst>
      <p:ext uri="{BB962C8B-B14F-4D97-AF65-F5344CB8AC3E}">
        <p14:creationId xmlns:p14="http://schemas.microsoft.com/office/powerpoint/2010/main" val="2248910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371E-A060-5E4B-F053-3AD68FDBB9C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B24A14E-FAC6-E7A2-9BB4-76BDF2722D72}"/>
              </a:ext>
            </a:extLst>
          </p:cNvPr>
          <p:cNvPicPr>
            <a:picLocks noGrp="1" noChangeAspect="1"/>
          </p:cNvPicPr>
          <p:nvPr>
            <p:ph idx="1"/>
          </p:nvPr>
        </p:nvPicPr>
        <p:blipFill>
          <a:blip r:embed="rId2"/>
          <a:stretch>
            <a:fillRect/>
          </a:stretch>
        </p:blipFill>
        <p:spPr>
          <a:xfrm>
            <a:off x="266700" y="1348966"/>
            <a:ext cx="5829300" cy="3802456"/>
          </a:xfrm>
        </p:spPr>
      </p:pic>
      <p:pic>
        <p:nvPicPr>
          <p:cNvPr id="7" name="Picture 6">
            <a:extLst>
              <a:ext uri="{FF2B5EF4-FFF2-40B4-BE49-F238E27FC236}">
                <a16:creationId xmlns:a16="http://schemas.microsoft.com/office/drawing/2014/main" id="{21451B46-6313-26E6-62FF-4678582734E9}"/>
              </a:ext>
            </a:extLst>
          </p:cNvPr>
          <p:cNvPicPr>
            <a:picLocks noChangeAspect="1"/>
          </p:cNvPicPr>
          <p:nvPr/>
        </p:nvPicPr>
        <p:blipFill>
          <a:blip r:embed="rId3"/>
          <a:stretch>
            <a:fillRect/>
          </a:stretch>
        </p:blipFill>
        <p:spPr>
          <a:xfrm>
            <a:off x="6086475" y="642796"/>
            <a:ext cx="5838825" cy="4376879"/>
          </a:xfrm>
          <a:prstGeom prst="rect">
            <a:avLst/>
          </a:prstGeom>
        </p:spPr>
      </p:pic>
    </p:spTree>
    <p:extLst>
      <p:ext uri="{BB962C8B-B14F-4D97-AF65-F5344CB8AC3E}">
        <p14:creationId xmlns:p14="http://schemas.microsoft.com/office/powerpoint/2010/main" val="1354101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1B7A-3942-84CA-018E-2448153068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A5E2F2-4C49-FA8B-9A0E-9832AC74CE34}"/>
              </a:ext>
            </a:extLst>
          </p:cNvPr>
          <p:cNvSpPr>
            <a:spLocks noGrp="1"/>
          </p:cNvSpPr>
          <p:nvPr>
            <p:ph idx="1"/>
          </p:nvPr>
        </p:nvSpPr>
        <p:spPr>
          <a:xfrm>
            <a:off x="838200" y="1430448"/>
            <a:ext cx="10515600" cy="4746515"/>
          </a:xfrm>
        </p:spPr>
        <p:txBody>
          <a:bodyPr/>
          <a:lstStyle/>
          <a:p>
            <a:r>
              <a:rPr lang="en-US" dirty="0"/>
              <a:t>The </a:t>
            </a:r>
            <a:r>
              <a:rPr lang="en-US" dirty="0">
                <a:solidFill>
                  <a:srgbClr val="FF0000"/>
                </a:solidFill>
              </a:rPr>
              <a:t>meta description tag </a:t>
            </a:r>
            <a:r>
              <a:rPr lang="en-US" dirty="0"/>
              <a:t>plays a key role as search engines often use it as a part or all of the description for your page in search results. </a:t>
            </a:r>
          </a:p>
          <a:p>
            <a:r>
              <a:rPr lang="en-US" dirty="0"/>
              <a:t>Therefore, a well-written meta description can have a significant influence on how many clicks you get on your search listing, and the click through rate on your search listing can impact your ranking.</a:t>
            </a:r>
          </a:p>
          <a:p>
            <a:r>
              <a:rPr lang="en-US" dirty="0"/>
              <a:t>A fourth element that search engines read is the alt attribute for images. The </a:t>
            </a:r>
            <a:r>
              <a:rPr lang="en-US" dirty="0">
                <a:solidFill>
                  <a:srgbClr val="FF0000"/>
                </a:solidFill>
              </a:rPr>
              <a:t>alt attribute </a:t>
            </a:r>
            <a:r>
              <a:rPr lang="en-US" dirty="0"/>
              <a:t>was originally intended to allow something to be rendered when viewing of the image is not possible</a:t>
            </a:r>
          </a:p>
          <a:p>
            <a:endParaRPr lang="en-US" dirty="0"/>
          </a:p>
        </p:txBody>
      </p:sp>
      <p:pic>
        <p:nvPicPr>
          <p:cNvPr id="5" name="Picture 4">
            <a:extLst>
              <a:ext uri="{FF2B5EF4-FFF2-40B4-BE49-F238E27FC236}">
                <a16:creationId xmlns:a16="http://schemas.microsoft.com/office/drawing/2014/main" id="{D5380F12-E043-59F8-6230-07AFF89400B2}"/>
              </a:ext>
            </a:extLst>
          </p:cNvPr>
          <p:cNvPicPr>
            <a:picLocks noChangeAspect="1"/>
          </p:cNvPicPr>
          <p:nvPr/>
        </p:nvPicPr>
        <p:blipFill>
          <a:blip r:embed="rId2"/>
          <a:stretch>
            <a:fillRect/>
          </a:stretch>
        </p:blipFill>
        <p:spPr>
          <a:xfrm>
            <a:off x="1104523" y="4906978"/>
            <a:ext cx="9098732" cy="1729212"/>
          </a:xfrm>
          <a:prstGeom prst="rect">
            <a:avLst/>
          </a:prstGeom>
        </p:spPr>
      </p:pic>
    </p:spTree>
    <p:extLst>
      <p:ext uri="{BB962C8B-B14F-4D97-AF65-F5344CB8AC3E}">
        <p14:creationId xmlns:p14="http://schemas.microsoft.com/office/powerpoint/2010/main" val="1778733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99AB-BD88-D0DF-C6E4-7B36A9F796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9724F7-4C47-E3FC-8D17-97E7ECAEA932}"/>
              </a:ext>
            </a:extLst>
          </p:cNvPr>
          <p:cNvSpPr>
            <a:spLocks noGrp="1"/>
          </p:cNvSpPr>
          <p:nvPr>
            <p:ph idx="1"/>
          </p:nvPr>
        </p:nvSpPr>
        <p:spPr/>
        <p:txBody>
          <a:bodyPr/>
          <a:lstStyle/>
          <a:p>
            <a:r>
              <a:rPr lang="en-US" dirty="0"/>
              <a:t>Another element that search engines read is the </a:t>
            </a:r>
            <a:r>
              <a:rPr lang="en-US" dirty="0" err="1">
                <a:solidFill>
                  <a:srgbClr val="FF0000"/>
                </a:solidFill>
              </a:rPr>
              <a:t>noscript</a:t>
            </a:r>
            <a:r>
              <a:rPr lang="en-US" dirty="0">
                <a:solidFill>
                  <a:srgbClr val="FF0000"/>
                </a:solidFill>
              </a:rPr>
              <a:t> tag</a:t>
            </a:r>
            <a:r>
              <a:rPr lang="en-US" dirty="0"/>
              <a:t>. Historically, the ability of search engines to read JavaScript was quite limited.</a:t>
            </a:r>
          </a:p>
          <a:p>
            <a:r>
              <a:rPr lang="en-US" dirty="0"/>
              <a:t>The </a:t>
            </a:r>
            <a:r>
              <a:rPr lang="en-US" dirty="0" err="1"/>
              <a:t>noscript</a:t>
            </a:r>
            <a:r>
              <a:rPr lang="en-US" dirty="0"/>
              <a:t> portion of this is Your browser does not support JavaScript.</a:t>
            </a:r>
          </a:p>
        </p:txBody>
      </p:sp>
    </p:spTree>
    <p:extLst>
      <p:ext uri="{BB962C8B-B14F-4D97-AF65-F5344CB8AC3E}">
        <p14:creationId xmlns:p14="http://schemas.microsoft.com/office/powerpoint/2010/main" val="1657124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7E76-BACF-E09F-8234-512F714AE461}"/>
              </a:ext>
            </a:extLst>
          </p:cNvPr>
          <p:cNvSpPr>
            <a:spLocks noGrp="1"/>
          </p:cNvSpPr>
          <p:nvPr>
            <p:ph type="title"/>
          </p:nvPr>
        </p:nvSpPr>
        <p:spPr/>
        <p:txBody>
          <a:bodyPr/>
          <a:lstStyle/>
          <a:p>
            <a:r>
              <a:rPr lang="en-US" dirty="0"/>
              <a:t>What search engines cannot see</a:t>
            </a:r>
          </a:p>
        </p:txBody>
      </p:sp>
      <p:sp>
        <p:nvSpPr>
          <p:cNvPr id="3" name="Content Placeholder 2">
            <a:extLst>
              <a:ext uri="{FF2B5EF4-FFF2-40B4-BE49-F238E27FC236}">
                <a16:creationId xmlns:a16="http://schemas.microsoft.com/office/drawing/2014/main" id="{54AB87D8-485F-E975-AB7F-AB6E391D7079}"/>
              </a:ext>
            </a:extLst>
          </p:cNvPr>
          <p:cNvSpPr>
            <a:spLocks noGrp="1"/>
          </p:cNvSpPr>
          <p:nvPr>
            <p:ph idx="1"/>
          </p:nvPr>
        </p:nvSpPr>
        <p:spPr>
          <a:xfrm>
            <a:off x="838200" y="1825625"/>
            <a:ext cx="10515600" cy="4765298"/>
          </a:xfrm>
        </p:spPr>
        <p:txBody>
          <a:bodyPr>
            <a:normAutofit fontScale="92500"/>
          </a:bodyPr>
          <a:lstStyle/>
          <a:p>
            <a:r>
              <a:rPr lang="en-US" dirty="0"/>
              <a:t>They can only recognize some very basic types of information within images, such as the presence of a face, or whether images have pornographic content by how much flesh tone there is in the image. </a:t>
            </a:r>
          </a:p>
          <a:p>
            <a:r>
              <a:rPr lang="en-US" dirty="0"/>
              <a:t>Content that search engines cannot see is the pictorial aspects of anything contained in Flash</a:t>
            </a:r>
          </a:p>
          <a:p>
            <a:r>
              <a:rPr lang="en-US" dirty="0"/>
              <a:t>Audio and video files are also not easy for search engines to read.</a:t>
            </a:r>
          </a:p>
          <a:p>
            <a:r>
              <a:rPr lang="en-US" dirty="0"/>
              <a:t>Search engines also cannot read any content contained within a program</a:t>
            </a:r>
          </a:p>
          <a:p>
            <a:pPr algn="l"/>
            <a:r>
              <a:rPr lang="en-US" dirty="0"/>
              <a:t>One example of a technology that can present significant human-readable content that the search engines cannot see is AJAX.</a:t>
            </a:r>
            <a:r>
              <a:rPr lang="en-US" sz="1800" b="0" i="0" u="none" strike="noStrike" baseline="0" dirty="0">
                <a:latin typeface="Times New Roman" panose="02020603050405020304" pitchFamily="18" charset="0"/>
              </a:rPr>
              <a:t> </a:t>
            </a:r>
          </a:p>
          <a:p>
            <a:pPr algn="l"/>
            <a:r>
              <a:rPr lang="en-US" sz="1800" b="0" i="0" u="none" strike="noStrike" baseline="0" dirty="0">
                <a:latin typeface="Times New Roman" panose="02020603050405020304" pitchFamily="18" charset="0"/>
              </a:rPr>
              <a:t>AJAX is a JavaScript-based method for dynamically rendering content on a web page ,after retrieving the data from a database, without having to refresh the entire page. This is often used in tools where a visitor to a site can provide some input and the AJAX tool then retrieves and renders the </a:t>
            </a:r>
            <a:r>
              <a:rPr lang="en-IN" sz="1800" b="0" i="0" u="none" strike="noStrike" baseline="0" dirty="0">
                <a:latin typeface="Times New Roman" panose="02020603050405020304" pitchFamily="18" charset="0"/>
              </a:rPr>
              <a:t>correct content.</a:t>
            </a:r>
            <a:endParaRPr lang="en-US" dirty="0"/>
          </a:p>
        </p:txBody>
      </p:sp>
    </p:spTree>
    <p:extLst>
      <p:ext uri="{BB962C8B-B14F-4D97-AF65-F5344CB8AC3E}">
        <p14:creationId xmlns:p14="http://schemas.microsoft.com/office/powerpoint/2010/main" val="574421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13353-C729-B221-D4EB-58DC13D8B436}"/>
              </a:ext>
            </a:extLst>
          </p:cNvPr>
          <p:cNvSpPr>
            <a:spLocks noGrp="1"/>
          </p:cNvSpPr>
          <p:nvPr>
            <p:ph type="title"/>
          </p:nvPr>
        </p:nvSpPr>
        <p:spPr/>
        <p:txBody>
          <a:bodyPr>
            <a:normAutofit/>
          </a:bodyPr>
          <a:lstStyle/>
          <a:p>
            <a:r>
              <a:rPr lang="en-IN" sz="2800" b="1" i="0" u="none" strike="noStrike" baseline="0" dirty="0">
                <a:latin typeface="Times New Roman" panose="02020603050405020304" pitchFamily="18" charset="0"/>
              </a:rPr>
              <a:t>Determining Searcher Intent and Delivering Relevant, Fresh Content</a:t>
            </a:r>
            <a:endParaRPr lang="en-US" sz="2800" dirty="0"/>
          </a:p>
        </p:txBody>
      </p:sp>
      <p:sp>
        <p:nvSpPr>
          <p:cNvPr id="3" name="Content Placeholder 2">
            <a:extLst>
              <a:ext uri="{FF2B5EF4-FFF2-40B4-BE49-F238E27FC236}">
                <a16:creationId xmlns:a16="http://schemas.microsoft.com/office/drawing/2014/main" id="{E94844F8-EDF2-5D33-08A9-A3AFB6153CAD}"/>
              </a:ext>
            </a:extLst>
          </p:cNvPr>
          <p:cNvSpPr>
            <a:spLocks noGrp="1"/>
          </p:cNvSpPr>
          <p:nvPr>
            <p:ph idx="1"/>
          </p:nvPr>
        </p:nvSpPr>
        <p:spPr/>
        <p:txBody>
          <a:bodyPr>
            <a:noAutofit/>
          </a:bodyPr>
          <a:lstStyle/>
          <a:p>
            <a:pPr marL="0" indent="0" algn="l">
              <a:buNone/>
            </a:pPr>
            <a:r>
              <a:rPr lang="en-IN" sz="2400" b="0" i="0" u="none" strike="noStrike" baseline="0" dirty="0"/>
              <a:t>IR scientists realized </a:t>
            </a:r>
            <a:r>
              <a:rPr lang="en-US" sz="2400" b="0" i="0" u="none" strike="noStrike" baseline="0" dirty="0"/>
              <a:t>that two critical components comprised the majority of search functionality: relevance and importance</a:t>
            </a:r>
          </a:p>
          <a:p>
            <a:pPr marL="0" indent="0" algn="l">
              <a:buNone/>
            </a:pPr>
            <a:r>
              <a:rPr lang="en-US" sz="2400" b="0" i="0" u="none" strike="noStrike" baseline="0" dirty="0"/>
              <a:t>To measure these factors, search engines perform </a:t>
            </a:r>
          </a:p>
          <a:p>
            <a:pPr algn="l"/>
            <a:r>
              <a:rPr lang="en-US" sz="2400" b="0" i="0" u="none" strike="noStrike" baseline="0" dirty="0">
                <a:solidFill>
                  <a:srgbClr val="FF0000"/>
                </a:solidFill>
              </a:rPr>
              <a:t>document analysis </a:t>
            </a:r>
            <a:r>
              <a:rPr lang="en-US" sz="2400" b="0" i="0" u="none" strike="noStrike" baseline="0" dirty="0"/>
              <a:t>(including semantic analysis of concepts across documents) </a:t>
            </a:r>
          </a:p>
          <a:p>
            <a:pPr algn="l"/>
            <a:r>
              <a:rPr lang="en-US" sz="2400" b="0" i="0" u="none" strike="noStrike" baseline="0" dirty="0"/>
              <a:t> </a:t>
            </a:r>
            <a:r>
              <a:rPr lang="en-US" sz="2400" b="0" i="0" u="none" strike="noStrike" baseline="0" dirty="0">
                <a:solidFill>
                  <a:srgbClr val="FF0000"/>
                </a:solidFill>
              </a:rPr>
              <a:t>link (or citation) analysis</a:t>
            </a:r>
            <a:r>
              <a:rPr lang="en-US" sz="2400" b="0" i="0" u="none" strike="noStrike" baseline="0" dirty="0"/>
              <a:t>.</a:t>
            </a:r>
          </a:p>
          <a:p>
            <a:pPr algn="l"/>
            <a:r>
              <a:rPr lang="en-US" sz="2400" b="0" i="0" u="none" strike="noStrike" baseline="0" dirty="0"/>
              <a:t>In </a:t>
            </a:r>
            <a:r>
              <a:rPr lang="en-US" sz="2400" b="0" i="1" u="none" strike="noStrike" baseline="0" dirty="0"/>
              <a:t>document analysis</a:t>
            </a:r>
            <a:r>
              <a:rPr lang="en-US" sz="2400" b="0" i="0" u="none" strike="noStrike" baseline="0" dirty="0"/>
              <a:t>, search engines look at whether they find the search terms in important areas of the</a:t>
            </a:r>
          </a:p>
          <a:p>
            <a:pPr algn="l"/>
            <a:r>
              <a:rPr lang="en-US" sz="2400" b="0" i="0" u="none" strike="noStrike" baseline="0" dirty="0"/>
              <a:t>document—the title, the metadata, the heading tags, and the body of the text. They also attempt to automatically measure the quality of the document based on document analysis, they also look at semantic connectivity. </a:t>
            </a:r>
            <a:r>
              <a:rPr lang="en-US" sz="2400" b="0" i="1" u="none" strike="noStrike" baseline="0" dirty="0"/>
              <a:t>Semantic connectivity </a:t>
            </a:r>
            <a:r>
              <a:rPr lang="en-US" sz="2400" b="0" i="0" u="none" strike="noStrike" baseline="0" dirty="0"/>
              <a:t>refers to words or phrases that are commonly associated with </a:t>
            </a:r>
            <a:r>
              <a:rPr lang="en-IN" sz="2400" b="0" i="0" u="none" strike="noStrike" baseline="0" dirty="0"/>
              <a:t>one another</a:t>
            </a:r>
            <a:endParaRPr lang="en-US" sz="2400" dirty="0"/>
          </a:p>
        </p:txBody>
      </p:sp>
    </p:spTree>
    <p:extLst>
      <p:ext uri="{BB962C8B-B14F-4D97-AF65-F5344CB8AC3E}">
        <p14:creationId xmlns:p14="http://schemas.microsoft.com/office/powerpoint/2010/main" val="33110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3122-D9EE-B7A4-D396-7BA4BB93401A}"/>
              </a:ext>
            </a:extLst>
          </p:cNvPr>
          <p:cNvSpPr>
            <a:spLocks noGrp="1"/>
          </p:cNvSpPr>
          <p:nvPr>
            <p:ph type="title"/>
          </p:nvPr>
        </p:nvSpPr>
        <p:spPr/>
        <p:txBody>
          <a:bodyPr/>
          <a:lstStyle/>
          <a:p>
            <a:r>
              <a:rPr lang="en-US" dirty="0"/>
              <a:t>Understanding Search Engine Results </a:t>
            </a:r>
          </a:p>
        </p:txBody>
      </p:sp>
      <p:sp>
        <p:nvSpPr>
          <p:cNvPr id="3" name="Content Placeholder 2">
            <a:extLst>
              <a:ext uri="{FF2B5EF4-FFF2-40B4-BE49-F238E27FC236}">
                <a16:creationId xmlns:a16="http://schemas.microsoft.com/office/drawing/2014/main" id="{5AFCEE9C-D4B0-5329-B092-281404C88675}"/>
              </a:ext>
            </a:extLst>
          </p:cNvPr>
          <p:cNvSpPr>
            <a:spLocks noGrp="1"/>
          </p:cNvSpPr>
          <p:nvPr>
            <p:ph idx="1"/>
          </p:nvPr>
        </p:nvSpPr>
        <p:spPr/>
        <p:txBody>
          <a:bodyPr/>
          <a:lstStyle/>
          <a:p>
            <a:r>
              <a:rPr lang="en-US" b="0" i="0" dirty="0">
                <a:solidFill>
                  <a:srgbClr val="333333"/>
                </a:solidFill>
                <a:effectLst/>
                <a:latin typeface="inter-regular"/>
              </a:rPr>
              <a:t>A search engine is an </a:t>
            </a:r>
            <a:r>
              <a:rPr lang="en-US" b="1" i="0" dirty="0">
                <a:solidFill>
                  <a:srgbClr val="333333"/>
                </a:solidFill>
                <a:effectLst/>
                <a:latin typeface="inter-bold"/>
              </a:rPr>
              <a:t>online answering machine</a:t>
            </a:r>
            <a:r>
              <a:rPr lang="en-US" b="0" i="0" dirty="0">
                <a:solidFill>
                  <a:srgbClr val="333333"/>
                </a:solidFill>
                <a:effectLst/>
                <a:latin typeface="inter-regular"/>
              </a:rPr>
              <a:t>, which is used to search, understand, and organize content's result in its database based on the search query (keywords) inserted by the end-users (internet user).</a:t>
            </a:r>
            <a:endParaRPr lang="en-US" dirty="0"/>
          </a:p>
          <a:p>
            <a:r>
              <a:rPr lang="en-US" dirty="0"/>
              <a:t>The pages the engines return to fulfill a query are referred to as search engine results pages (SERPs). (</a:t>
            </a:r>
            <a:r>
              <a:rPr lang="en-US" b="0" i="0" dirty="0">
                <a:solidFill>
                  <a:srgbClr val="FF0000"/>
                </a:solidFill>
                <a:effectLst/>
                <a:latin typeface="inter-regular"/>
              </a:rPr>
              <a:t>The process of organizing content in the form of a list is commonly known as a </a:t>
            </a:r>
            <a:r>
              <a:rPr lang="en-US" b="1" i="0" dirty="0">
                <a:solidFill>
                  <a:srgbClr val="FF0000"/>
                </a:solidFill>
                <a:effectLst/>
                <a:latin typeface="inter-bold"/>
              </a:rPr>
              <a:t>Search Engine Results Page (SERP)</a:t>
            </a:r>
            <a:r>
              <a:rPr lang="en-US" b="0" i="0" dirty="0">
                <a:solidFill>
                  <a:srgbClr val="FF0000"/>
                </a:solidFill>
                <a:effectLst/>
                <a:latin typeface="inter-regular"/>
              </a:rPr>
              <a:t>.)</a:t>
            </a:r>
            <a:endParaRPr lang="en-US" dirty="0">
              <a:solidFill>
                <a:srgbClr val="FF0000"/>
              </a:solidFill>
            </a:endParaRPr>
          </a:p>
          <a:p>
            <a:r>
              <a:rPr lang="en-US" dirty="0"/>
              <a:t>Each engine returns results in a slightly different format and these may include vertical results</a:t>
            </a:r>
          </a:p>
        </p:txBody>
      </p:sp>
    </p:spTree>
    <p:extLst>
      <p:ext uri="{BB962C8B-B14F-4D97-AF65-F5344CB8AC3E}">
        <p14:creationId xmlns:p14="http://schemas.microsoft.com/office/powerpoint/2010/main" val="35366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ECC3-7A6A-AE7A-C61E-6ECE4478E6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A38620-1F10-FDD2-A03F-66CE7DAAB195}"/>
              </a:ext>
            </a:extLst>
          </p:cNvPr>
          <p:cNvSpPr>
            <a:spLocks noGrp="1"/>
          </p:cNvSpPr>
          <p:nvPr>
            <p:ph idx="1"/>
          </p:nvPr>
        </p:nvSpPr>
        <p:spPr/>
        <p:txBody>
          <a:bodyPr/>
          <a:lstStyle/>
          <a:p>
            <a:pPr marL="0" indent="0" algn="l">
              <a:buNone/>
            </a:pPr>
            <a:r>
              <a:rPr lang="en-US" b="0" i="0" u="none" strike="noStrike" baseline="0" dirty="0">
                <a:latin typeface="Times New Roman" panose="02020603050405020304" pitchFamily="18" charset="0"/>
              </a:rPr>
              <a:t>Advanced SEO practitioners who seek every advantage, using  semantic connectivity measurements can help in each of the following sectors:</a:t>
            </a:r>
          </a:p>
          <a:p>
            <a:pPr marL="0" indent="0" algn="l">
              <a:buNone/>
            </a:pPr>
            <a:r>
              <a:rPr lang="en-US" b="0" i="0" u="none" strike="noStrike" baseline="0" dirty="0">
                <a:latin typeface="SymbolMT"/>
              </a:rPr>
              <a:t>• </a:t>
            </a:r>
            <a:r>
              <a:rPr lang="en-US" b="0" i="0" u="none" strike="noStrike" baseline="0" dirty="0">
                <a:latin typeface="Times New Roman" panose="02020603050405020304" pitchFamily="18" charset="0"/>
              </a:rPr>
              <a:t>Measuring which keyword phrases to target</a:t>
            </a:r>
          </a:p>
          <a:p>
            <a:pPr marL="0" indent="0" algn="l">
              <a:buNone/>
            </a:pPr>
            <a:r>
              <a:rPr lang="en-US" b="0" i="0" u="none" strike="noStrike" baseline="0" dirty="0">
                <a:latin typeface="SymbolMT"/>
              </a:rPr>
              <a:t>• </a:t>
            </a:r>
            <a:r>
              <a:rPr lang="en-US" b="0" i="0" u="none" strike="noStrike" baseline="0" dirty="0">
                <a:latin typeface="Times New Roman" panose="02020603050405020304" pitchFamily="18" charset="0"/>
              </a:rPr>
              <a:t>Measuring which keyword phrases to include on a page about a certain topic</a:t>
            </a:r>
          </a:p>
          <a:p>
            <a:pPr marL="0" indent="0" algn="l">
              <a:buNone/>
            </a:pPr>
            <a:r>
              <a:rPr lang="en-US" b="0" i="0" u="none" strike="noStrike" baseline="0" dirty="0">
                <a:latin typeface="SymbolMT"/>
              </a:rPr>
              <a:t>• </a:t>
            </a:r>
            <a:r>
              <a:rPr lang="en-US" b="0" i="0" u="none" strike="noStrike" baseline="0" dirty="0">
                <a:latin typeface="Times New Roman" panose="02020603050405020304" pitchFamily="18" charset="0"/>
              </a:rPr>
              <a:t>Measuring the relationships of text on other high-ranking sites/pages</a:t>
            </a:r>
          </a:p>
          <a:p>
            <a:pPr marL="0" indent="0" algn="l">
              <a:buNone/>
            </a:pPr>
            <a:r>
              <a:rPr lang="en-US" b="0" i="0" u="none" strike="noStrike" baseline="0" dirty="0">
                <a:latin typeface="SymbolMT"/>
              </a:rPr>
              <a:t>• </a:t>
            </a:r>
            <a:r>
              <a:rPr lang="en-US" b="0" i="0" u="none" strike="noStrike" baseline="0" dirty="0">
                <a:latin typeface="Times New Roman" panose="02020603050405020304" pitchFamily="18" charset="0"/>
              </a:rPr>
              <a:t>Finding pages that provide “relevant” themed link</a:t>
            </a:r>
            <a:endParaRPr lang="en-IN" dirty="0"/>
          </a:p>
        </p:txBody>
      </p:sp>
    </p:spTree>
    <p:extLst>
      <p:ext uri="{BB962C8B-B14F-4D97-AF65-F5344CB8AC3E}">
        <p14:creationId xmlns:p14="http://schemas.microsoft.com/office/powerpoint/2010/main" val="3223414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6B9B-04A9-4B53-8737-2C3BC408B62C}"/>
              </a:ext>
            </a:extLst>
          </p:cNvPr>
          <p:cNvSpPr>
            <a:spLocks noGrp="1"/>
          </p:cNvSpPr>
          <p:nvPr>
            <p:ph type="title"/>
          </p:nvPr>
        </p:nvSpPr>
        <p:spPr/>
        <p:txBody>
          <a:bodyPr/>
          <a:lstStyle/>
          <a:p>
            <a:r>
              <a:rPr lang="en-IN" dirty="0"/>
              <a:t>Common types of searches</a:t>
            </a:r>
          </a:p>
        </p:txBody>
      </p:sp>
      <p:sp>
        <p:nvSpPr>
          <p:cNvPr id="3" name="Content Placeholder 2">
            <a:extLst>
              <a:ext uri="{FF2B5EF4-FFF2-40B4-BE49-F238E27FC236}">
                <a16:creationId xmlns:a16="http://schemas.microsoft.com/office/drawing/2014/main" id="{6E268E7F-B6F1-3725-0203-7995C20E9067}"/>
              </a:ext>
            </a:extLst>
          </p:cNvPr>
          <p:cNvSpPr>
            <a:spLocks noGrp="1"/>
          </p:cNvSpPr>
          <p:nvPr>
            <p:ph idx="1"/>
          </p:nvPr>
        </p:nvSpPr>
        <p:spPr/>
        <p:txBody>
          <a:bodyPr>
            <a:normAutofit lnSpcReduction="10000"/>
          </a:bodyPr>
          <a:lstStyle/>
          <a:p>
            <a:pPr algn="l"/>
            <a:r>
              <a:rPr lang="en-US" sz="2400" b="1" i="0" u="none" strike="noStrike" baseline="0" dirty="0">
                <a:solidFill>
                  <a:srgbClr val="FF0000"/>
                </a:solidFill>
                <a:latin typeface="Times New Roman" panose="02020603050405020304" pitchFamily="18" charset="0"/>
              </a:rPr>
              <a:t>Proximity searches </a:t>
            </a:r>
            <a:r>
              <a:rPr lang="en-US" sz="2400" b="0" i="0" u="none" strike="noStrike" baseline="0" dirty="0">
                <a:solidFill>
                  <a:srgbClr val="FF0000"/>
                </a:solidFill>
                <a:latin typeface="Times New Roman" panose="02020603050405020304" pitchFamily="18" charset="0"/>
              </a:rPr>
              <a:t>A proximity search uses the order of the search phrase to find related documents</a:t>
            </a:r>
            <a:r>
              <a:rPr lang="en-US" sz="1800" b="0" i="0" u="none" strike="noStrike" baseline="0" dirty="0">
                <a:solidFill>
                  <a:srgbClr val="FF0000"/>
                </a:solidFill>
                <a:latin typeface="Times New Roman" panose="02020603050405020304" pitchFamily="18" charset="0"/>
              </a:rPr>
              <a:t>. </a:t>
            </a:r>
          </a:p>
          <a:p>
            <a:pPr algn="l"/>
            <a:endParaRPr lang="en-US" sz="1800" b="0" i="0" u="none" strike="noStrike" baseline="0" dirty="0">
              <a:solidFill>
                <a:srgbClr val="FF0000"/>
              </a:solidFill>
              <a:latin typeface="Times New Roman" panose="02020603050405020304" pitchFamily="18" charset="0"/>
            </a:endParaRPr>
          </a:p>
          <a:p>
            <a:pPr algn="l"/>
            <a:r>
              <a:rPr lang="en-US" sz="1800" b="0" i="0" u="none" strike="noStrike" baseline="0" dirty="0">
                <a:latin typeface="Times New Roman" panose="02020603050405020304" pitchFamily="18" charset="0"/>
              </a:rPr>
              <a:t>For example, when you search for </a:t>
            </a:r>
            <a:r>
              <a:rPr lang="en-US" sz="1800" b="0" i="1" u="none" strike="noStrike" baseline="0" dirty="0">
                <a:latin typeface="Times New Roman" panose="02020603050405020304" pitchFamily="18" charset="0"/>
              </a:rPr>
              <a:t>“sweet German mustard” </a:t>
            </a:r>
            <a:r>
              <a:rPr lang="en-US" sz="1800" b="0" i="0" u="none" strike="noStrike" baseline="0" dirty="0">
                <a:latin typeface="Times New Roman" panose="02020603050405020304" pitchFamily="18" charset="0"/>
              </a:rPr>
              <a:t>you are specifying only a precise proximity match. If the</a:t>
            </a:r>
          </a:p>
          <a:p>
            <a:pPr algn="l"/>
            <a:r>
              <a:rPr lang="en-US" sz="1800" b="0" i="0" u="none" strike="noStrike" baseline="0" dirty="0">
                <a:latin typeface="Times New Roman" panose="02020603050405020304" pitchFamily="18" charset="0"/>
              </a:rPr>
              <a:t>quotes are removed, the proximity of the search terms still matters to the search engine, but it will</a:t>
            </a:r>
          </a:p>
          <a:p>
            <a:pPr algn="l"/>
            <a:r>
              <a:rPr lang="en-US" sz="1800" b="0" i="0" u="none" strike="noStrike" baseline="0" dirty="0">
                <a:latin typeface="Times New Roman" panose="02020603050405020304" pitchFamily="18" charset="0"/>
              </a:rPr>
              <a:t>now show documents that don’t exactly match the order of the search phrase, such as </a:t>
            </a:r>
            <a:r>
              <a:rPr lang="en-US" sz="1800" b="0" i="1" u="none" strike="noStrike" baseline="0" dirty="0">
                <a:latin typeface="Times New Roman" panose="02020603050405020304" pitchFamily="18" charset="0"/>
              </a:rPr>
              <a:t>Sweet Mustard—</a:t>
            </a:r>
            <a:r>
              <a:rPr lang="en-IN" sz="1800" b="0" i="1" u="none" strike="noStrike" baseline="0" dirty="0">
                <a:latin typeface="Times New Roman" panose="02020603050405020304" pitchFamily="18" charset="0"/>
              </a:rPr>
              <a:t>German.</a:t>
            </a:r>
          </a:p>
          <a:p>
            <a:pPr algn="l"/>
            <a:r>
              <a:rPr lang="en-US" sz="2400" b="1" i="0" u="none" strike="noStrike" baseline="0" dirty="0">
                <a:solidFill>
                  <a:srgbClr val="FF0000"/>
                </a:solidFill>
                <a:latin typeface="Times New Roman" panose="02020603050405020304" pitchFamily="18" charset="0"/>
              </a:rPr>
              <a:t>Fuzzy logic </a:t>
            </a:r>
            <a:r>
              <a:rPr lang="en-US" sz="2400" b="0" i="0" u="none" strike="noStrike" baseline="0" dirty="0">
                <a:solidFill>
                  <a:srgbClr val="FF0000"/>
                </a:solidFill>
                <a:latin typeface="Times New Roman" panose="02020603050405020304" pitchFamily="18" charset="0"/>
              </a:rPr>
              <a:t>Fuzzy logic technically refers to logic that is not categorically true or false.</a:t>
            </a:r>
          </a:p>
          <a:p>
            <a:pPr marL="0" indent="0" algn="l">
              <a:buNone/>
            </a:pPr>
            <a:endParaRPr lang="en-US" sz="1800" dirty="0">
              <a:latin typeface="Times New Roman" panose="02020603050405020304" pitchFamily="18" charset="0"/>
            </a:endParaRPr>
          </a:p>
          <a:p>
            <a:pPr algn="l"/>
            <a:r>
              <a:rPr lang="en-US" sz="1800" b="0" i="0" u="none" strike="noStrike" baseline="0" dirty="0">
                <a:latin typeface="Times New Roman" panose="02020603050405020304" pitchFamily="18" charset="0"/>
              </a:rPr>
              <a:t> A common example is whether a day is sunny (is 50% cloud cover a sunny day, etc.). In search, fuzzy logic is often used for </a:t>
            </a:r>
            <a:r>
              <a:rPr lang="en-IN" sz="1800" b="0" i="0" u="none" strike="noStrike" baseline="0" dirty="0">
                <a:latin typeface="Times New Roman" panose="02020603050405020304" pitchFamily="18" charset="0"/>
              </a:rPr>
              <a:t> misspellings.</a:t>
            </a:r>
            <a:endParaRPr lang="en-IN" dirty="0"/>
          </a:p>
        </p:txBody>
      </p:sp>
    </p:spTree>
    <p:extLst>
      <p:ext uri="{BB962C8B-B14F-4D97-AF65-F5344CB8AC3E}">
        <p14:creationId xmlns:p14="http://schemas.microsoft.com/office/powerpoint/2010/main" val="1320179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CDEEA-0243-9381-BE0E-7365402D37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5E854C-C1BE-7DD8-6678-DAAA0CB2E97D}"/>
              </a:ext>
            </a:extLst>
          </p:cNvPr>
          <p:cNvSpPr>
            <a:spLocks noGrp="1"/>
          </p:cNvSpPr>
          <p:nvPr>
            <p:ph idx="1"/>
          </p:nvPr>
        </p:nvSpPr>
        <p:spPr/>
        <p:txBody>
          <a:bodyPr/>
          <a:lstStyle/>
          <a:p>
            <a:pPr algn="l"/>
            <a:r>
              <a:rPr lang="en-US" sz="2400" b="1" i="0" u="none" strike="noStrike" baseline="0" dirty="0">
                <a:latin typeface="Times New Roman" panose="02020603050405020304" pitchFamily="18" charset="0"/>
              </a:rPr>
              <a:t>Boolean searches </a:t>
            </a:r>
            <a:r>
              <a:rPr lang="en-US" sz="2400" b="0" i="0" u="none" strike="noStrike" baseline="0" dirty="0">
                <a:latin typeface="Times New Roman" panose="02020603050405020304" pitchFamily="18" charset="0"/>
              </a:rPr>
              <a:t>These are searches that use Boolean terms such as AND, OR, and NOT</a:t>
            </a:r>
            <a:r>
              <a:rPr lang="en-US" sz="1800" b="0" i="0" u="none" strike="noStrike" baseline="0" dirty="0">
                <a:latin typeface="Times New Roman" panose="02020603050405020304" pitchFamily="18" charset="0"/>
              </a:rPr>
              <a:t>. </a:t>
            </a:r>
          </a:p>
          <a:p>
            <a:pPr algn="l"/>
            <a:r>
              <a:rPr lang="en-US" sz="1800" b="0" i="0" u="none" strike="noStrike" baseline="0" dirty="0">
                <a:latin typeface="Times New Roman" panose="02020603050405020304" pitchFamily="18" charset="0"/>
              </a:rPr>
              <a:t>This type of logic is used to expand or restrict which documents are returned in a </a:t>
            </a:r>
            <a:r>
              <a:rPr lang="en-IN" sz="1800" b="0" i="0" u="none" strike="noStrike" baseline="0" dirty="0">
                <a:latin typeface="Times New Roman" panose="02020603050405020304" pitchFamily="18" charset="0"/>
              </a:rPr>
              <a:t>search.</a:t>
            </a:r>
          </a:p>
          <a:p>
            <a:pPr algn="l"/>
            <a:endParaRPr lang="en-IN" sz="1800" dirty="0">
              <a:latin typeface="Times New Roman" panose="02020603050405020304" pitchFamily="18" charset="0"/>
            </a:endParaRPr>
          </a:p>
          <a:p>
            <a:pPr marL="0" indent="0" algn="l">
              <a:buNone/>
            </a:pPr>
            <a:endParaRPr lang="en-IN" sz="1800" b="0" i="0" u="none" strike="noStrike" baseline="0" dirty="0">
              <a:latin typeface="Times New Roman" panose="02020603050405020304" pitchFamily="18" charset="0"/>
            </a:endParaRPr>
          </a:p>
          <a:p>
            <a:pPr algn="l"/>
            <a:r>
              <a:rPr lang="en-US" sz="2400" b="1" i="0" u="none" strike="noStrike" baseline="0" dirty="0">
                <a:latin typeface="Times New Roman" panose="02020603050405020304" pitchFamily="18" charset="0"/>
              </a:rPr>
              <a:t>Term weighting </a:t>
            </a:r>
            <a:r>
              <a:rPr lang="en-US" sz="2400" b="0" i="0" u="none" strike="noStrike" baseline="0" dirty="0">
                <a:latin typeface="Times New Roman" panose="02020603050405020304" pitchFamily="18" charset="0"/>
              </a:rPr>
              <a:t>Term weighting refers to the importance of a particular search term to the query. The idea is to weight particular terms more heavily than others to produce superior search results.</a:t>
            </a:r>
          </a:p>
          <a:p>
            <a:pPr algn="l"/>
            <a:endParaRPr lang="en-US" sz="1800" dirty="0">
              <a:latin typeface="Times New Roman" panose="02020603050405020304" pitchFamily="18" charset="0"/>
            </a:endParaRPr>
          </a:p>
          <a:p>
            <a:pPr algn="l"/>
            <a:r>
              <a:rPr lang="en-US" sz="1800" b="0" i="0" u="none" strike="noStrike" baseline="0" dirty="0">
                <a:latin typeface="Times New Roman" panose="02020603050405020304" pitchFamily="18" charset="0"/>
              </a:rPr>
              <a:t> For example, the appearance of the word </a:t>
            </a:r>
            <a:r>
              <a:rPr lang="en-US" sz="1800" b="0" i="1" u="none" strike="noStrike" baseline="0" dirty="0">
                <a:solidFill>
                  <a:srgbClr val="FF0000"/>
                </a:solidFill>
                <a:latin typeface="Times New Roman" panose="02020603050405020304" pitchFamily="18" charset="0"/>
              </a:rPr>
              <a:t>the</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in a query will receive very little weight in selecting the results because it appears in nearly all English language documents</a:t>
            </a:r>
            <a:endParaRPr lang="en-IN" dirty="0"/>
          </a:p>
        </p:txBody>
      </p:sp>
    </p:spTree>
    <p:extLst>
      <p:ext uri="{BB962C8B-B14F-4D97-AF65-F5344CB8AC3E}">
        <p14:creationId xmlns:p14="http://schemas.microsoft.com/office/powerpoint/2010/main" val="111494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77A88-6D9C-990D-FED6-E08D8D8782EB}"/>
              </a:ext>
            </a:extLst>
          </p:cNvPr>
          <p:cNvSpPr>
            <a:spLocks noGrp="1"/>
          </p:cNvSpPr>
          <p:nvPr>
            <p:ph type="title"/>
          </p:nvPr>
        </p:nvSpPr>
        <p:spPr/>
        <p:txBody>
          <a:bodyPr>
            <a:normAutofit/>
          </a:bodyPr>
          <a:lstStyle/>
          <a:p>
            <a:r>
              <a:rPr lang="en-US" sz="2400" b="1" i="0" u="none" strike="noStrike" baseline="0" dirty="0">
                <a:latin typeface="Times New Roman" panose="02020603050405020304" pitchFamily="18" charset="0"/>
              </a:rPr>
              <a:t>Measuring Content Quality and User Engagement</a:t>
            </a:r>
            <a:endParaRPr lang="en-IN" sz="2400" dirty="0"/>
          </a:p>
        </p:txBody>
      </p:sp>
      <p:sp>
        <p:nvSpPr>
          <p:cNvPr id="3" name="Content Placeholder 2">
            <a:extLst>
              <a:ext uri="{FF2B5EF4-FFF2-40B4-BE49-F238E27FC236}">
                <a16:creationId xmlns:a16="http://schemas.microsoft.com/office/drawing/2014/main" id="{72DB42A0-138F-8EB8-3E49-DB27D53317ED}"/>
              </a:ext>
            </a:extLst>
          </p:cNvPr>
          <p:cNvSpPr>
            <a:spLocks noGrp="1"/>
          </p:cNvSpPr>
          <p:nvPr>
            <p:ph idx="1"/>
          </p:nvPr>
        </p:nvSpPr>
        <p:spPr/>
        <p:txBody>
          <a:bodyPr>
            <a:normAutofit/>
          </a:bodyPr>
          <a:lstStyle/>
          <a:p>
            <a:r>
              <a:rPr lang="en-US" sz="1800" b="0" i="0" u="none" strike="noStrike" baseline="0" dirty="0">
                <a:latin typeface="Times New Roman" panose="02020603050405020304" pitchFamily="18" charset="0"/>
              </a:rPr>
              <a:t>The search engines also attempt to measure the </a:t>
            </a:r>
            <a:r>
              <a:rPr lang="en-US" sz="1800" b="0" i="0" u="none" strike="noStrike" baseline="0" dirty="0">
                <a:solidFill>
                  <a:srgbClr val="FF0000"/>
                </a:solidFill>
                <a:latin typeface="Times New Roman" panose="02020603050405020304" pitchFamily="18" charset="0"/>
              </a:rPr>
              <a:t>quality and uniqueness of a web site's content .</a:t>
            </a:r>
            <a:r>
              <a:rPr lang="en-US" sz="1800" b="0" i="0" u="none" strike="noStrike" baseline="0" dirty="0">
                <a:latin typeface="Times New Roman" panose="02020603050405020304" pitchFamily="18" charset="0"/>
              </a:rPr>
              <a:t>They can also analyze the </a:t>
            </a:r>
            <a:r>
              <a:rPr lang="en-US" sz="1800" b="0" i="0" u="none" strike="noStrike" baseline="0" dirty="0">
                <a:solidFill>
                  <a:srgbClr val="FF0000"/>
                </a:solidFill>
                <a:latin typeface="Times New Roman" panose="02020603050405020304" pitchFamily="18" charset="0"/>
              </a:rPr>
              <a:t>reading level of the document ,</a:t>
            </a:r>
            <a:r>
              <a:rPr lang="en-US" sz="1800" b="0" i="0" u="none" strike="noStrike" baseline="0" dirty="0">
                <a:latin typeface="Times New Roman" panose="02020603050405020304" pitchFamily="18" charset="0"/>
              </a:rPr>
              <a:t>search engines can use to evaluate the quality of a web page is to measure </a:t>
            </a:r>
            <a:r>
              <a:rPr lang="en-US" sz="1800" b="0" i="0" u="none" strike="noStrike" baseline="0" dirty="0">
                <a:solidFill>
                  <a:srgbClr val="FF0000"/>
                </a:solidFill>
                <a:latin typeface="Times New Roman" panose="02020603050405020304" pitchFamily="18" charset="0"/>
              </a:rPr>
              <a:t>actual </a:t>
            </a:r>
            <a:r>
              <a:rPr lang="en-IN" sz="1800" b="0" i="0" u="none" strike="noStrike" baseline="0" dirty="0">
                <a:solidFill>
                  <a:srgbClr val="FF0000"/>
                </a:solidFill>
                <a:latin typeface="Times New Roman" panose="02020603050405020304" pitchFamily="18" charset="0"/>
              </a:rPr>
              <a:t>user interaction.</a:t>
            </a:r>
            <a:endParaRPr lang="en-US" sz="1800" b="0" i="0" u="none" strike="noStrike" baseline="0" dirty="0">
              <a:solidFill>
                <a:srgbClr val="FF0000"/>
              </a:solidFill>
              <a:latin typeface="Times New Roman" panose="02020603050405020304" pitchFamily="18" charset="0"/>
            </a:endParaRPr>
          </a:p>
          <a:p>
            <a:pPr algn="l"/>
            <a:endParaRPr lang="en-IN" sz="1800" b="0" i="0" u="none" strike="noStrike" baseline="0" dirty="0">
              <a:solidFill>
                <a:schemeClr val="accent1"/>
              </a:solidFill>
              <a:latin typeface="Times New Roman" panose="02020603050405020304" pitchFamily="18" charset="0"/>
            </a:endParaRPr>
          </a:p>
          <a:p>
            <a:pPr algn="l"/>
            <a:r>
              <a:rPr lang="en-IN" sz="1800" b="0" i="0" u="none" strike="noStrike" baseline="0" dirty="0">
                <a:solidFill>
                  <a:schemeClr val="accent1"/>
                </a:solidFill>
                <a:latin typeface="Times New Roman" panose="02020603050405020304" pitchFamily="18" charset="0"/>
              </a:rPr>
              <a:t>Google Analytic</a:t>
            </a:r>
            <a:endParaRPr lang="en-US" sz="1800" dirty="0">
              <a:solidFill>
                <a:schemeClr val="accent1"/>
              </a:solidFill>
              <a:latin typeface="Times New Roman" panose="02020603050405020304" pitchFamily="18" charset="0"/>
            </a:endParaRPr>
          </a:p>
          <a:p>
            <a:pPr marL="0" indent="0" algn="l">
              <a:buNone/>
            </a:pPr>
            <a:r>
              <a:rPr lang="en-US" sz="1800" b="0" i="0" u="none" strike="noStrike" baseline="0" dirty="0">
                <a:latin typeface="Times New Roman" panose="02020603050405020304" pitchFamily="18" charset="0"/>
              </a:rPr>
              <a:t>This provides Google with a rich array of data on that site, including:</a:t>
            </a:r>
          </a:p>
          <a:p>
            <a:pPr marL="0" indent="0" algn="l">
              <a:buNone/>
            </a:pPr>
            <a:r>
              <a:rPr lang="en-US" sz="1800" b="0" i="0" u="none" strike="noStrike" baseline="0" dirty="0">
                <a:latin typeface="SymbolMT"/>
              </a:rPr>
              <a:t>• </a:t>
            </a:r>
            <a:r>
              <a:rPr lang="en-US" sz="1800" b="1" i="0" u="none" strike="noStrike" baseline="0" dirty="0">
                <a:latin typeface="Times New Roman" panose="02020603050405020304" pitchFamily="18" charset="0"/>
              </a:rPr>
              <a:t>Bounce Rate: </a:t>
            </a:r>
            <a:r>
              <a:rPr lang="en-US" sz="1800" b="0" i="0" u="none" strike="noStrike" baseline="0" dirty="0">
                <a:latin typeface="Times New Roman" panose="02020603050405020304" pitchFamily="18" charset="0"/>
              </a:rPr>
              <a:t>The percentage of visitors who visit only one page on your web site.</a:t>
            </a:r>
          </a:p>
          <a:p>
            <a:pPr marL="0" indent="0" algn="l">
              <a:buNone/>
            </a:pPr>
            <a:r>
              <a:rPr lang="en-US" sz="1800" b="0" i="0" u="none" strike="noStrike" baseline="0" dirty="0">
                <a:latin typeface="SymbolMT"/>
              </a:rPr>
              <a:t>• </a:t>
            </a:r>
            <a:r>
              <a:rPr lang="en-US" sz="1800" b="1" i="0" u="none" strike="noStrike" baseline="0" dirty="0">
                <a:latin typeface="Times New Roman" panose="02020603050405020304" pitchFamily="18" charset="0"/>
              </a:rPr>
              <a:t>Time on Site: </a:t>
            </a:r>
            <a:r>
              <a:rPr lang="en-US" sz="1800" b="0" i="0" u="none" strike="noStrike" baseline="0" dirty="0">
                <a:latin typeface="Times New Roman" panose="02020603050405020304" pitchFamily="18" charset="0"/>
              </a:rPr>
              <a:t>The time spent by the user on the site. </a:t>
            </a:r>
          </a:p>
          <a:p>
            <a:pPr marL="0" indent="0" algn="l">
              <a:buNone/>
            </a:pPr>
            <a:r>
              <a:rPr lang="en-US" sz="1800" b="0" i="0" u="none" strike="noStrike" baseline="0" dirty="0">
                <a:latin typeface="SymbolMT"/>
              </a:rPr>
              <a:t>• </a:t>
            </a:r>
            <a:r>
              <a:rPr lang="en-US" sz="1800" b="1" i="0" u="none" strike="noStrike" baseline="0" dirty="0">
                <a:latin typeface="Times New Roman" panose="02020603050405020304" pitchFamily="18" charset="0"/>
              </a:rPr>
              <a:t>Page Views per Visitor: </a:t>
            </a:r>
            <a:r>
              <a:rPr lang="en-US" sz="1800" b="0" i="0" u="none" strike="noStrike" baseline="0" dirty="0">
                <a:latin typeface="Times New Roman" panose="02020603050405020304" pitchFamily="18" charset="0"/>
              </a:rPr>
              <a:t>The average number of pages viewed per visitor on your site.</a:t>
            </a:r>
            <a:endParaRPr lang="en-IN" dirty="0"/>
          </a:p>
        </p:txBody>
      </p:sp>
    </p:spTree>
    <p:extLst>
      <p:ext uri="{BB962C8B-B14F-4D97-AF65-F5344CB8AC3E}">
        <p14:creationId xmlns:p14="http://schemas.microsoft.com/office/powerpoint/2010/main" val="2505681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7A43-D01A-7E1A-0EC9-7C23CEC6936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E02455C-E175-2D3E-D084-B1DBEF770B69}"/>
              </a:ext>
            </a:extLst>
          </p:cNvPr>
          <p:cNvPicPr>
            <a:picLocks noGrp="1" noChangeAspect="1"/>
          </p:cNvPicPr>
          <p:nvPr>
            <p:ph idx="1"/>
          </p:nvPr>
        </p:nvPicPr>
        <p:blipFill>
          <a:blip r:embed="rId2"/>
          <a:stretch>
            <a:fillRect/>
          </a:stretch>
        </p:blipFill>
        <p:spPr>
          <a:xfrm>
            <a:off x="602231" y="1140738"/>
            <a:ext cx="10666708" cy="5036226"/>
          </a:xfrm>
        </p:spPr>
      </p:pic>
    </p:spTree>
    <p:extLst>
      <p:ext uri="{BB962C8B-B14F-4D97-AF65-F5344CB8AC3E}">
        <p14:creationId xmlns:p14="http://schemas.microsoft.com/office/powerpoint/2010/main" val="3482769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A863-E086-4DCE-BCEF-628F0859FC0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C54D18D-F1F6-E2D6-9CB0-5B036124D4C5}"/>
              </a:ext>
            </a:extLst>
          </p:cNvPr>
          <p:cNvPicPr>
            <a:picLocks noGrp="1" noChangeAspect="1"/>
          </p:cNvPicPr>
          <p:nvPr>
            <p:ph idx="1"/>
          </p:nvPr>
        </p:nvPicPr>
        <p:blipFill>
          <a:blip r:embed="rId2"/>
          <a:stretch>
            <a:fillRect/>
          </a:stretch>
        </p:blipFill>
        <p:spPr>
          <a:xfrm>
            <a:off x="1964982" y="814812"/>
            <a:ext cx="9541971" cy="5362151"/>
          </a:xfrm>
        </p:spPr>
      </p:pic>
    </p:spTree>
    <p:extLst>
      <p:ext uri="{BB962C8B-B14F-4D97-AF65-F5344CB8AC3E}">
        <p14:creationId xmlns:p14="http://schemas.microsoft.com/office/powerpoint/2010/main" val="525431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A966-8434-ABBE-80C7-EAC85EC6ED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E4D28F-EAC2-7A31-7523-8D4E73928031}"/>
              </a:ext>
            </a:extLst>
          </p:cNvPr>
          <p:cNvSpPr>
            <a:spLocks noGrp="1"/>
          </p:cNvSpPr>
          <p:nvPr>
            <p:ph idx="1"/>
          </p:nvPr>
        </p:nvSpPr>
        <p:spPr/>
        <p:txBody>
          <a:bodyPr>
            <a:normAutofit/>
          </a:bodyPr>
          <a:lstStyle/>
          <a:p>
            <a:pPr algn="l"/>
            <a:r>
              <a:rPr lang="en-IN" sz="2200" b="1" i="0" u="none" strike="noStrike" baseline="0" dirty="0">
                <a:latin typeface="Times New Roman" panose="02020603050405020304" pitchFamily="18" charset="0"/>
              </a:rPr>
              <a:t>Google Toolbar</a:t>
            </a:r>
          </a:p>
          <a:p>
            <a:pPr marL="0" indent="0" algn="l">
              <a:buNone/>
            </a:pPr>
            <a:r>
              <a:rPr lang="en-US" sz="1800" b="0" i="0" u="none" strike="noStrike" baseline="0" dirty="0">
                <a:latin typeface="Times New Roman" panose="02020603050405020304" pitchFamily="18" charset="0"/>
              </a:rPr>
              <a:t>It is not known how many users out there use the Google Toolbar, but the authors believe that it numbers in the millions. For these users, Google can track their entire web surfing behavior. Unlike Google Analytics, the </a:t>
            </a:r>
          </a:p>
          <a:p>
            <a:pPr marL="0" indent="0" algn="l">
              <a:buNone/>
            </a:pPr>
            <a:r>
              <a:rPr lang="en-US" sz="1800" b="0" i="0" u="none" strike="noStrike" baseline="0" dirty="0">
                <a:latin typeface="Times New Roman" panose="02020603050405020304" pitchFamily="18" charset="0"/>
              </a:rPr>
              <a:t>Google Toolbar can measure the time from when a user first arrives on a site to the time when they load a page from a different web site. It can also get measurements of bounce rate and page views per visitor.</a:t>
            </a:r>
          </a:p>
          <a:p>
            <a:pPr algn="l"/>
            <a:r>
              <a:rPr lang="en-IN" sz="2000" b="1" i="0" u="none" strike="noStrike" baseline="0" dirty="0">
                <a:latin typeface="Times New Roman" panose="02020603050405020304" pitchFamily="18" charset="0"/>
              </a:rPr>
              <a:t>Google +1 Button</a:t>
            </a:r>
          </a:p>
          <a:p>
            <a:pPr marL="0" indent="0" algn="l">
              <a:buNone/>
            </a:pPr>
            <a:r>
              <a:rPr lang="en-US" sz="1800" b="0" i="0" u="none" strike="noStrike" baseline="0" dirty="0">
                <a:latin typeface="Times New Roman" panose="02020603050405020304" pitchFamily="18" charset="0"/>
              </a:rPr>
              <a:t>This enables users to vote for a page on the page itself. There is currently no evidence that Google uses this as a ranking factor</a:t>
            </a:r>
          </a:p>
          <a:p>
            <a:pPr algn="l"/>
            <a:r>
              <a:rPr lang="en-IN" sz="2000" b="1" i="0" u="none" strike="noStrike" baseline="0" dirty="0">
                <a:latin typeface="Times New Roman" panose="02020603050405020304" pitchFamily="18" charset="0"/>
              </a:rPr>
              <a:t>Goo.gl</a:t>
            </a:r>
          </a:p>
          <a:p>
            <a:pPr algn="l"/>
            <a:r>
              <a:rPr lang="en-US" sz="1800" b="0" i="0" u="none" strike="noStrike" baseline="0" dirty="0">
                <a:latin typeface="Times New Roman" panose="02020603050405020304" pitchFamily="18" charset="0"/>
              </a:rPr>
              <a:t>Google has its own URL shortener. This tools allows Google to see what content is being shared, and which content is being clicked on, even in closed environments where Google web crawlers are not </a:t>
            </a:r>
            <a:r>
              <a:rPr lang="en-IN" sz="1800" b="0" i="0" u="none" strike="noStrike" baseline="0" dirty="0">
                <a:latin typeface="Times New Roman" panose="02020603050405020304" pitchFamily="18" charset="0"/>
              </a:rPr>
              <a:t>allowed to go.</a:t>
            </a:r>
            <a:endParaRPr lang="en-IN" dirty="0"/>
          </a:p>
        </p:txBody>
      </p:sp>
    </p:spTree>
    <p:extLst>
      <p:ext uri="{BB962C8B-B14F-4D97-AF65-F5344CB8AC3E}">
        <p14:creationId xmlns:p14="http://schemas.microsoft.com/office/powerpoint/2010/main" val="1383618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FC49-9E18-971E-2AD0-C6E75BD8EE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CD0A07-118B-7326-7903-B652A027AD02}"/>
              </a:ext>
            </a:extLst>
          </p:cNvPr>
          <p:cNvSpPr>
            <a:spLocks noGrp="1"/>
          </p:cNvSpPr>
          <p:nvPr>
            <p:ph idx="1"/>
          </p:nvPr>
        </p:nvSpPr>
        <p:spPr/>
        <p:txBody>
          <a:bodyPr/>
          <a:lstStyle/>
          <a:p>
            <a:pPr algn="l"/>
            <a:r>
              <a:rPr lang="en-US" sz="1800" b="0" i="0" u="none" strike="noStrike" baseline="0" dirty="0">
                <a:latin typeface="Times New Roman" panose="02020603050405020304" pitchFamily="18" charset="0"/>
              </a:rPr>
              <a:t>Search engines deal with these types of ambiguous queries all the time. The two examples offered here have inherent problems built into them, but the problem is much bigger than that.</a:t>
            </a:r>
          </a:p>
          <a:p>
            <a:pPr algn="l"/>
            <a:endParaRPr lang="en-US" sz="1800" dirty="0">
              <a:latin typeface="Times New Roman" panose="02020603050405020304" pitchFamily="18" charset="0"/>
            </a:endParaRPr>
          </a:p>
          <a:p>
            <a:pPr algn="l"/>
            <a:r>
              <a:rPr lang="en-US" sz="1800" b="0" i="0" u="none" strike="noStrike" baseline="0" dirty="0">
                <a:latin typeface="Times New Roman" panose="02020603050405020304" pitchFamily="18" charset="0"/>
              </a:rPr>
              <a:t> For example, if someone types in a query such as </a:t>
            </a:r>
            <a:r>
              <a:rPr lang="en-US" sz="1800" b="0" i="1" u="none" strike="noStrike" baseline="0" dirty="0">
                <a:latin typeface="Times New Roman" panose="02020603050405020304" pitchFamily="18" charset="0"/>
              </a:rPr>
              <a:t>cars</a:t>
            </a:r>
            <a:r>
              <a:rPr lang="en-US" sz="1800" b="0" i="0" u="none" strike="noStrike" baseline="0" dirty="0">
                <a:latin typeface="Times New Roman" panose="02020603050405020304" pitchFamily="18" charset="0"/>
              </a:rPr>
              <a:t>, does he:</a:t>
            </a:r>
          </a:p>
          <a:p>
            <a:pPr algn="l"/>
            <a:r>
              <a:rPr lang="en-IN" sz="1800" b="0" i="0" u="none" strike="noStrike" baseline="0" dirty="0">
                <a:latin typeface="SymbolMT"/>
              </a:rPr>
              <a:t>• </a:t>
            </a:r>
            <a:r>
              <a:rPr lang="en-IN" sz="1800" b="0" i="0" u="none" strike="noStrike" baseline="0" dirty="0">
                <a:latin typeface="Times New Roman" panose="02020603050405020304" pitchFamily="18" charset="0"/>
              </a:rPr>
              <a:t>Want to read reviews?</a:t>
            </a:r>
          </a:p>
          <a:p>
            <a:pPr algn="l"/>
            <a:r>
              <a:rPr lang="en-US" sz="1800" b="0" i="0" u="none" strike="noStrike" baseline="0" dirty="0">
                <a:latin typeface="SymbolMT"/>
              </a:rPr>
              <a:t>• </a:t>
            </a:r>
            <a:r>
              <a:rPr lang="en-US" sz="1800" b="0" i="0" u="none" strike="noStrike" baseline="0" dirty="0">
                <a:latin typeface="Times New Roman" panose="02020603050405020304" pitchFamily="18" charset="0"/>
              </a:rPr>
              <a:t>Want to go to a car show?</a:t>
            </a:r>
          </a:p>
          <a:p>
            <a:pPr algn="l"/>
            <a:r>
              <a:rPr lang="en-IN" sz="1800" b="0" i="0" u="none" strike="noStrike" baseline="0" dirty="0">
                <a:latin typeface="SymbolMT"/>
              </a:rPr>
              <a:t>• </a:t>
            </a:r>
            <a:r>
              <a:rPr lang="en-IN" sz="1800" b="0" i="0" u="none" strike="noStrike" baseline="0" dirty="0">
                <a:latin typeface="Times New Roman" panose="02020603050405020304" pitchFamily="18" charset="0"/>
              </a:rPr>
              <a:t>Want to buy one?</a:t>
            </a:r>
          </a:p>
          <a:p>
            <a:pPr algn="l"/>
            <a:r>
              <a:rPr lang="en-US" sz="1800" b="0" i="0" u="none" strike="noStrike" baseline="0" dirty="0">
                <a:latin typeface="SymbolMT"/>
              </a:rPr>
              <a:t>• </a:t>
            </a:r>
            <a:r>
              <a:rPr lang="en-US" sz="1800" b="0" i="0" u="none" strike="noStrike" baseline="0" dirty="0">
                <a:latin typeface="Times New Roman" panose="02020603050405020304" pitchFamily="18" charset="0"/>
              </a:rPr>
              <a:t>Want to read about new car technologies?</a:t>
            </a:r>
          </a:p>
          <a:p>
            <a:pPr algn="l"/>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The query </a:t>
            </a:r>
            <a:r>
              <a:rPr lang="en-US" sz="1800" b="0" i="1" u="none" strike="noStrike" baseline="0" dirty="0">
                <a:latin typeface="Times New Roman" panose="02020603050405020304" pitchFamily="18" charset="0"/>
              </a:rPr>
              <a:t>cars </a:t>
            </a:r>
            <a:r>
              <a:rPr lang="en-US" sz="1800" b="0" i="0" u="none" strike="noStrike" baseline="0" dirty="0">
                <a:latin typeface="Times New Roman" panose="02020603050405020304" pitchFamily="18" charset="0"/>
              </a:rPr>
              <a:t>is so general that there is no real way to get to the bottom of the searcher’s intent based on this one query alone. One way that search engines deal with this is by looking at prior queries by the same searcher may provide additional clues to their intent -</a:t>
            </a:r>
            <a:endParaRPr lang="en-IN" dirty="0"/>
          </a:p>
        </p:txBody>
      </p:sp>
    </p:spTree>
    <p:extLst>
      <p:ext uri="{BB962C8B-B14F-4D97-AF65-F5344CB8AC3E}">
        <p14:creationId xmlns:p14="http://schemas.microsoft.com/office/powerpoint/2010/main" val="3778137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3625-DD13-6103-A811-BE3B943C6B29}"/>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FC1C19C7-6A89-5622-D96B-58B5FC695407}"/>
              </a:ext>
            </a:extLst>
          </p:cNvPr>
          <p:cNvPicPr>
            <a:picLocks noGrp="1" noChangeAspect="1"/>
          </p:cNvPicPr>
          <p:nvPr>
            <p:ph idx="1"/>
          </p:nvPr>
        </p:nvPicPr>
        <p:blipFill>
          <a:blip r:embed="rId2"/>
          <a:stretch>
            <a:fillRect/>
          </a:stretch>
        </p:blipFill>
        <p:spPr>
          <a:xfrm>
            <a:off x="2770359" y="564623"/>
            <a:ext cx="6735779" cy="6198316"/>
          </a:xfrm>
        </p:spPr>
      </p:pic>
    </p:spTree>
    <p:extLst>
      <p:ext uri="{BB962C8B-B14F-4D97-AF65-F5344CB8AC3E}">
        <p14:creationId xmlns:p14="http://schemas.microsoft.com/office/powerpoint/2010/main" val="119101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415B1-757A-5ABF-D0E5-959DED961B23}"/>
              </a:ext>
            </a:extLst>
          </p:cNvPr>
          <p:cNvSpPr>
            <a:spLocks noGrp="1"/>
          </p:cNvSpPr>
          <p:nvPr>
            <p:ph type="title"/>
          </p:nvPr>
        </p:nvSpPr>
        <p:spPr/>
        <p:txBody>
          <a:bodyPr>
            <a:normAutofit/>
          </a:bodyPr>
          <a:lstStyle/>
          <a:p>
            <a:r>
              <a:rPr lang="en-IN" sz="3200" b="1" i="0" u="none" strike="noStrike" baseline="0" dirty="0">
                <a:latin typeface="Times New Roman" panose="02020603050405020304" pitchFamily="18" charset="0"/>
              </a:rPr>
              <a:t>Analysing Ranking Factors</a:t>
            </a:r>
            <a:endParaRPr lang="en-IN" sz="3200" dirty="0"/>
          </a:p>
        </p:txBody>
      </p:sp>
      <p:sp>
        <p:nvSpPr>
          <p:cNvPr id="3" name="Content Placeholder 2">
            <a:extLst>
              <a:ext uri="{FF2B5EF4-FFF2-40B4-BE49-F238E27FC236}">
                <a16:creationId xmlns:a16="http://schemas.microsoft.com/office/drawing/2014/main" id="{8281823B-978A-61B7-935E-B5E5ED476770}"/>
              </a:ext>
            </a:extLst>
          </p:cNvPr>
          <p:cNvSpPr>
            <a:spLocks noGrp="1"/>
          </p:cNvSpPr>
          <p:nvPr>
            <p:ph idx="1"/>
          </p:nvPr>
        </p:nvSpPr>
        <p:spPr/>
        <p:txBody>
          <a:bodyPr>
            <a:normAutofit/>
          </a:bodyPr>
          <a:lstStyle/>
          <a:p>
            <a:pPr algn="l">
              <a:buFont typeface="Wingdings" panose="05000000000000000000" pitchFamily="2" charset="2"/>
              <a:buChar char="v"/>
            </a:pPr>
            <a:r>
              <a:rPr lang="en-US" sz="2400" b="0" i="0" u="none" strike="noStrike" baseline="0" dirty="0">
                <a:latin typeface="Times New Roman" panose="02020603050405020304" pitchFamily="18" charset="0"/>
              </a:rPr>
              <a:t>Domain Level Link Authority Features</a:t>
            </a:r>
          </a:p>
          <a:p>
            <a:pPr algn="l">
              <a:buFont typeface="Wingdings" panose="05000000000000000000" pitchFamily="2" charset="2"/>
              <a:buChar char="v"/>
            </a:pPr>
            <a:r>
              <a:rPr lang="en-IN" sz="2400" b="0" i="0" u="none" strike="noStrike" baseline="0" dirty="0">
                <a:latin typeface="SymbolMT"/>
              </a:rPr>
              <a:t> </a:t>
            </a:r>
            <a:r>
              <a:rPr lang="en-IN" sz="2400" b="0" i="0" u="none" strike="noStrike" baseline="0" dirty="0">
                <a:latin typeface="Times New Roman" panose="02020603050405020304" pitchFamily="18" charset="0"/>
              </a:rPr>
              <a:t>Page Level Link Metrics</a:t>
            </a:r>
          </a:p>
          <a:p>
            <a:pPr algn="l">
              <a:buFont typeface="Wingdings" panose="05000000000000000000" pitchFamily="2" charset="2"/>
              <a:buChar char="v"/>
            </a:pPr>
            <a:r>
              <a:rPr lang="en-US" sz="2400" b="0" i="0" u="none" strike="noStrike" baseline="0" dirty="0">
                <a:latin typeface="SymbolMT"/>
              </a:rPr>
              <a:t> </a:t>
            </a:r>
            <a:r>
              <a:rPr lang="en-US" sz="2400" b="0" i="0" u="none" strike="noStrike" baseline="0" dirty="0">
                <a:latin typeface="Times New Roman" panose="02020603050405020304" pitchFamily="18" charset="0"/>
              </a:rPr>
              <a:t>Page Level Keyword &amp; Content Based</a:t>
            </a:r>
          </a:p>
          <a:p>
            <a:pPr algn="l">
              <a:buFont typeface="Wingdings" panose="05000000000000000000" pitchFamily="2" charset="2"/>
              <a:buChar char="v"/>
            </a:pPr>
            <a:r>
              <a:rPr lang="en-US" sz="2400" b="0" i="0" u="none" strike="noStrike" baseline="0" dirty="0">
                <a:latin typeface="SymbolMT"/>
              </a:rPr>
              <a:t> </a:t>
            </a:r>
            <a:r>
              <a:rPr lang="en-US" sz="2400" b="0" i="0" u="none" strike="noStrike" baseline="0" dirty="0">
                <a:latin typeface="Times New Roman" panose="02020603050405020304" pitchFamily="18" charset="0"/>
              </a:rPr>
              <a:t>Page Level Keyword Agnostic Features</a:t>
            </a:r>
          </a:p>
          <a:p>
            <a:pPr algn="l">
              <a:buFont typeface="Wingdings" panose="05000000000000000000" pitchFamily="2" charset="2"/>
              <a:buChar char="v"/>
            </a:pPr>
            <a:r>
              <a:rPr lang="en-IN" sz="2400" b="0" i="0" u="none" strike="noStrike" baseline="0" dirty="0">
                <a:latin typeface="SymbolMT"/>
              </a:rPr>
              <a:t> </a:t>
            </a:r>
            <a:r>
              <a:rPr lang="en-IN" sz="2400" b="0" i="0" u="none" strike="noStrike" baseline="0" dirty="0">
                <a:latin typeface="Times New Roman" panose="02020603050405020304" pitchFamily="18" charset="0"/>
              </a:rPr>
              <a:t>Domain Level Brand Metrics</a:t>
            </a:r>
          </a:p>
          <a:p>
            <a:pPr algn="l">
              <a:buFont typeface="Wingdings" panose="05000000000000000000" pitchFamily="2" charset="2"/>
              <a:buChar char="v"/>
            </a:pPr>
            <a:r>
              <a:rPr lang="en-IN" sz="2400" b="0" i="0" u="none" strike="noStrike" baseline="0" dirty="0">
                <a:latin typeface="SymbolMT"/>
              </a:rPr>
              <a:t> </a:t>
            </a:r>
            <a:r>
              <a:rPr lang="en-IN" sz="2400" b="0" i="0" u="none" strike="noStrike" baseline="0" dirty="0">
                <a:latin typeface="Times New Roman" panose="02020603050405020304" pitchFamily="18" charset="0"/>
              </a:rPr>
              <a:t>Usage &amp; Traffic/Query Data</a:t>
            </a:r>
          </a:p>
          <a:p>
            <a:pPr algn="l">
              <a:buFont typeface="Wingdings" panose="05000000000000000000" pitchFamily="2" charset="2"/>
              <a:buChar char="v"/>
            </a:pPr>
            <a:r>
              <a:rPr lang="en-IN" sz="2400" b="0" i="0" u="none" strike="noStrike" baseline="0" dirty="0">
                <a:latin typeface="SymbolMT"/>
              </a:rPr>
              <a:t> </a:t>
            </a:r>
            <a:r>
              <a:rPr lang="en-IN" sz="2400" b="0" i="0" u="none" strike="noStrike" baseline="0" dirty="0">
                <a:latin typeface="Times New Roman" panose="02020603050405020304" pitchFamily="18" charset="0"/>
              </a:rPr>
              <a:t>Page Level Social Metrics</a:t>
            </a:r>
          </a:p>
          <a:p>
            <a:pPr algn="l">
              <a:buFont typeface="Wingdings" panose="05000000000000000000" pitchFamily="2" charset="2"/>
              <a:buChar char="v"/>
            </a:pPr>
            <a:r>
              <a:rPr lang="en-IN" sz="2400" b="0" i="0" u="none" strike="noStrike" baseline="0" dirty="0">
                <a:latin typeface="SymbolMT"/>
              </a:rPr>
              <a:t> </a:t>
            </a:r>
            <a:r>
              <a:rPr lang="en-IN" sz="2400" b="0" i="0" u="none" strike="noStrike" baseline="0" dirty="0">
                <a:latin typeface="Times New Roman" panose="02020603050405020304" pitchFamily="18" charset="0"/>
              </a:rPr>
              <a:t>Domain Level Keyword Usage</a:t>
            </a:r>
          </a:p>
          <a:p>
            <a:pPr algn="l">
              <a:buFont typeface="Wingdings" panose="05000000000000000000" pitchFamily="2" charset="2"/>
              <a:buChar char="v"/>
            </a:pPr>
            <a:r>
              <a:rPr lang="en-US" sz="2400" b="0" i="0" u="none" strike="noStrike" baseline="0" dirty="0">
                <a:latin typeface="SymbolMT"/>
              </a:rPr>
              <a:t> </a:t>
            </a:r>
            <a:r>
              <a:rPr lang="en-US" sz="2400" b="0" i="0" u="none" strike="noStrike" baseline="0" dirty="0">
                <a:latin typeface="Times New Roman" panose="02020603050405020304" pitchFamily="18" charset="0"/>
              </a:rPr>
              <a:t>Domain Level Keyword Agnostic Features</a:t>
            </a:r>
            <a:endParaRPr lang="en-IN" sz="2400" dirty="0"/>
          </a:p>
        </p:txBody>
      </p:sp>
    </p:spTree>
    <p:extLst>
      <p:ext uri="{BB962C8B-B14F-4D97-AF65-F5344CB8AC3E}">
        <p14:creationId xmlns:p14="http://schemas.microsoft.com/office/powerpoint/2010/main" val="1306023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1451-4ED4-3DBB-9EF3-3F3C6BBCB4C4}"/>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E90F1D5C-5C95-2D98-835C-70DE1125BABE}"/>
              </a:ext>
            </a:extLst>
          </p:cNvPr>
          <p:cNvPicPr>
            <a:picLocks noGrp="1" noChangeAspect="1"/>
          </p:cNvPicPr>
          <p:nvPr>
            <p:ph idx="1"/>
          </p:nvPr>
        </p:nvPicPr>
        <p:blipFill>
          <a:blip r:embed="rId2"/>
          <a:stretch>
            <a:fillRect/>
          </a:stretch>
        </p:blipFill>
        <p:spPr>
          <a:xfrm>
            <a:off x="383492" y="430039"/>
            <a:ext cx="6334180" cy="6062836"/>
          </a:xfrm>
        </p:spPr>
      </p:pic>
      <p:sp>
        <p:nvSpPr>
          <p:cNvPr id="7" name="TextBox 6">
            <a:extLst>
              <a:ext uri="{FF2B5EF4-FFF2-40B4-BE49-F238E27FC236}">
                <a16:creationId xmlns:a16="http://schemas.microsoft.com/office/drawing/2014/main" id="{7488FE95-613C-2C7F-E35E-82C67C7002D1}"/>
              </a:ext>
            </a:extLst>
          </p:cNvPr>
          <p:cNvSpPr txBox="1"/>
          <p:nvPr/>
        </p:nvSpPr>
        <p:spPr>
          <a:xfrm>
            <a:off x="7527851" y="1690688"/>
            <a:ext cx="4280657" cy="3785652"/>
          </a:xfrm>
          <a:prstGeom prst="rect">
            <a:avLst/>
          </a:prstGeom>
          <a:noFill/>
        </p:spPr>
        <p:txBody>
          <a:bodyPr wrap="square">
            <a:spAutoFit/>
          </a:bodyPr>
          <a:lstStyle/>
          <a:p>
            <a:r>
              <a:rPr lang="en-US" sz="2400" dirty="0"/>
              <a:t>The various sections outlined in the Google search results are as follows: </a:t>
            </a:r>
          </a:p>
          <a:p>
            <a:r>
              <a:rPr lang="en-US" sz="2400" dirty="0"/>
              <a:t>1. Search query box </a:t>
            </a:r>
          </a:p>
          <a:p>
            <a:r>
              <a:rPr lang="en-US" sz="2400" dirty="0"/>
              <a:t>2. Vertical navigation </a:t>
            </a:r>
          </a:p>
          <a:p>
            <a:r>
              <a:rPr lang="en-US" sz="2400" dirty="0"/>
              <a:t>3. Results information </a:t>
            </a:r>
          </a:p>
          <a:p>
            <a:r>
              <a:rPr lang="en-US" sz="2400" dirty="0"/>
              <a:t>4. PPC Advertising </a:t>
            </a:r>
          </a:p>
          <a:p>
            <a:r>
              <a:rPr lang="en-US" sz="2400" dirty="0"/>
              <a:t>5. Google Product Search Results </a:t>
            </a:r>
          </a:p>
          <a:p>
            <a:r>
              <a:rPr lang="en-US" sz="2400" dirty="0"/>
              <a:t>6. Natural/organic/algorithmic results</a:t>
            </a:r>
          </a:p>
        </p:txBody>
      </p:sp>
    </p:spTree>
    <p:extLst>
      <p:ext uri="{BB962C8B-B14F-4D97-AF65-F5344CB8AC3E}">
        <p14:creationId xmlns:p14="http://schemas.microsoft.com/office/powerpoint/2010/main" val="2156148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9252-7E0D-66ED-09A2-0A7C0A4271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74EB4F-E8C1-C683-6CDC-244072B107B5}"/>
              </a:ext>
            </a:extLst>
          </p:cNvPr>
          <p:cNvSpPr>
            <a:spLocks noGrp="1"/>
          </p:cNvSpPr>
          <p:nvPr>
            <p:ph idx="1"/>
          </p:nvPr>
        </p:nvSpPr>
        <p:spPr/>
        <p:txBody>
          <a:bodyPr>
            <a:normAutofit/>
          </a:bodyPr>
          <a:lstStyle/>
          <a:p>
            <a:pPr algn="l"/>
            <a:r>
              <a:rPr lang="en-US" sz="1800" b="0" i="0" u="none" strike="noStrike" baseline="0" dirty="0">
                <a:solidFill>
                  <a:srgbClr val="FF0000"/>
                </a:solidFill>
                <a:latin typeface="Times New Roman" panose="02020603050405020304" pitchFamily="18" charset="0"/>
              </a:rPr>
              <a:t>Domain Level Link Authority Features</a:t>
            </a:r>
          </a:p>
          <a:p>
            <a:pPr marL="0" indent="0" algn="l">
              <a:buNone/>
            </a:pPr>
            <a:r>
              <a:rPr lang="en-US" sz="1800" b="0" i="0" u="none" strike="noStrike" baseline="0" dirty="0">
                <a:latin typeface="Times New Roman" panose="02020603050405020304" pitchFamily="18" charset="0"/>
              </a:rPr>
              <a:t>Domain Level Link Authority is based on a cumulative link analysis of all the links to the domain. This includes factors such as the number of different domains linking to the site, the trust/authority of those domains, rate at which new inbound links are added, the relevance of the linking domains, and </a:t>
            </a:r>
            <a:r>
              <a:rPr lang="en-IN" sz="1800" b="0" i="0" u="none" strike="noStrike" baseline="0" dirty="0">
                <a:latin typeface="Times New Roman" panose="02020603050405020304" pitchFamily="18" charset="0"/>
              </a:rPr>
              <a:t>more.</a:t>
            </a:r>
          </a:p>
          <a:p>
            <a:pPr algn="l"/>
            <a:r>
              <a:rPr lang="en-IN" sz="1800" b="0" i="0" u="none" strike="noStrike" baseline="0" dirty="0">
                <a:solidFill>
                  <a:srgbClr val="FF0000"/>
                </a:solidFill>
                <a:latin typeface="Times New Roman" panose="02020603050405020304" pitchFamily="18" charset="0"/>
              </a:rPr>
              <a:t>Page Level Link Metrics</a:t>
            </a:r>
          </a:p>
          <a:p>
            <a:pPr marL="0" indent="0" algn="l">
              <a:buNone/>
            </a:pPr>
            <a:r>
              <a:rPr lang="en-US" sz="1800" b="0" i="0" u="none" strike="noStrike" baseline="0" dirty="0">
                <a:latin typeface="Times New Roman" panose="02020603050405020304" pitchFamily="18" charset="0"/>
              </a:rPr>
              <a:t>This refers to the links as related to the specific page, such as the number of links, the relevance of the links, and the trust and authority of the links received by the page.</a:t>
            </a:r>
          </a:p>
          <a:p>
            <a:pPr algn="l"/>
            <a:r>
              <a:rPr lang="en-IN" sz="1800" b="0" i="0" u="none" strike="noStrike" baseline="0" dirty="0">
                <a:solidFill>
                  <a:srgbClr val="FF0000"/>
                </a:solidFill>
                <a:latin typeface="Times New Roman" panose="02020603050405020304" pitchFamily="18" charset="0"/>
              </a:rPr>
              <a:t>Page Level Keywords &amp; Content</a:t>
            </a:r>
          </a:p>
          <a:p>
            <a:pPr algn="l"/>
            <a:r>
              <a:rPr lang="en-US" sz="1800" b="0" i="0" u="none" strike="noStrike" baseline="0" dirty="0">
                <a:latin typeface="Times New Roman" panose="02020603050405020304" pitchFamily="18" charset="0"/>
              </a:rPr>
              <a:t>This describes use of the keyword term/phrase in particular parts of the HTML code on the page (title </a:t>
            </a:r>
            <a:r>
              <a:rPr lang="en-IN" sz="1800" b="0" i="0" u="none" strike="noStrike" baseline="0" dirty="0">
                <a:latin typeface="Times New Roman" panose="02020603050405020304" pitchFamily="18" charset="0"/>
              </a:rPr>
              <a:t>element, H1s, alt attributes, etc.).</a:t>
            </a:r>
          </a:p>
          <a:p>
            <a:pPr algn="l"/>
            <a:r>
              <a:rPr lang="en-US" sz="1800" b="0" i="0" u="none" strike="noStrike" baseline="0" dirty="0">
                <a:solidFill>
                  <a:srgbClr val="FF0000"/>
                </a:solidFill>
                <a:latin typeface="Times New Roman" panose="02020603050405020304" pitchFamily="18" charset="0"/>
              </a:rPr>
              <a:t>Page Level Features Other than Keywords</a:t>
            </a:r>
          </a:p>
          <a:p>
            <a:pPr algn="l"/>
            <a:r>
              <a:rPr lang="en-US" sz="1800" b="0" i="0" u="none" strike="noStrike" baseline="0" dirty="0">
                <a:latin typeface="Times New Roman" panose="02020603050405020304" pitchFamily="18" charset="0"/>
              </a:rPr>
              <a:t>Factors included here are on page elements such as number of links on the page, number of internal links, number of followed links, number of “</a:t>
            </a:r>
            <a:r>
              <a:rPr lang="en-US" sz="1800" b="0" i="0" u="none" strike="noStrike" baseline="0" dirty="0" err="1">
                <a:latin typeface="Times New Roman" panose="02020603050405020304" pitchFamily="18" charset="0"/>
              </a:rPr>
              <a:t>NoFollow</a:t>
            </a:r>
            <a:r>
              <a:rPr lang="en-US" sz="1800" b="0" i="0" u="none" strike="noStrike" baseline="0" dirty="0">
                <a:latin typeface="Times New Roman" panose="02020603050405020304" pitchFamily="18" charset="0"/>
              </a:rPr>
              <a:t>” links, and other similar factors.</a:t>
            </a:r>
            <a:endParaRPr lang="en-IN" dirty="0"/>
          </a:p>
        </p:txBody>
      </p:sp>
    </p:spTree>
    <p:extLst>
      <p:ext uri="{BB962C8B-B14F-4D97-AF65-F5344CB8AC3E}">
        <p14:creationId xmlns:p14="http://schemas.microsoft.com/office/powerpoint/2010/main" val="2371320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50F9-BF0E-50B8-FA71-E40AFAF50A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A776FD-C2F8-71A7-93E1-0F52F4234788}"/>
              </a:ext>
            </a:extLst>
          </p:cNvPr>
          <p:cNvSpPr>
            <a:spLocks noGrp="1"/>
          </p:cNvSpPr>
          <p:nvPr>
            <p:ph idx="1"/>
          </p:nvPr>
        </p:nvSpPr>
        <p:spPr/>
        <p:txBody>
          <a:bodyPr>
            <a:normAutofit lnSpcReduction="10000"/>
          </a:bodyPr>
          <a:lstStyle/>
          <a:p>
            <a:pPr algn="l"/>
            <a:r>
              <a:rPr lang="en-IN" sz="1800" b="0" i="0" u="none" strike="noStrike" baseline="0" dirty="0">
                <a:solidFill>
                  <a:srgbClr val="FF0000"/>
                </a:solidFill>
                <a:latin typeface="Times New Roman" panose="02020603050405020304" pitchFamily="18" charset="0"/>
              </a:rPr>
              <a:t>Domain Level Brand Metrics</a:t>
            </a:r>
          </a:p>
          <a:p>
            <a:pPr marL="0" indent="0" algn="l">
              <a:buNone/>
            </a:pPr>
            <a:r>
              <a:rPr lang="en-US" sz="1800" b="0" i="0" u="none" strike="noStrike" baseline="0" dirty="0">
                <a:latin typeface="Times New Roman" panose="02020603050405020304" pitchFamily="18" charset="0"/>
              </a:rPr>
              <a:t>This factor includes search volume on the web site's brand name, mentions, whether they have a presence in social media and other brand related metrics.</a:t>
            </a:r>
          </a:p>
          <a:p>
            <a:pPr algn="l"/>
            <a:r>
              <a:rPr lang="en-US" sz="1800" b="0" i="0" u="none" strike="noStrike" baseline="0" dirty="0">
                <a:solidFill>
                  <a:srgbClr val="FF0000"/>
                </a:solidFill>
                <a:latin typeface="Times New Roman" panose="02020603050405020304" pitchFamily="18" charset="0"/>
              </a:rPr>
              <a:t>Page Level Traffic/Query Data</a:t>
            </a:r>
          </a:p>
          <a:p>
            <a:pPr marL="0" indent="0" algn="l">
              <a:buNone/>
            </a:pPr>
            <a:r>
              <a:rPr lang="en-US" sz="1800" b="0" i="0" u="none" strike="noStrike" baseline="0" dirty="0">
                <a:latin typeface="Times New Roman" panose="02020603050405020304" pitchFamily="18" charset="0"/>
              </a:rPr>
              <a:t>Elements of this factor are Click Through Rate (CTR) to the page in the search results, bounce rate of visitors to the page, and other similar measurements.</a:t>
            </a:r>
          </a:p>
          <a:p>
            <a:pPr algn="l"/>
            <a:r>
              <a:rPr lang="en-IN" sz="1800" b="0" i="0" u="none" strike="noStrike" baseline="0" dirty="0">
                <a:solidFill>
                  <a:srgbClr val="FF0000"/>
                </a:solidFill>
                <a:latin typeface="Times New Roman" panose="02020603050405020304" pitchFamily="18" charset="0"/>
              </a:rPr>
              <a:t>Page Level Social Metrics</a:t>
            </a:r>
          </a:p>
          <a:p>
            <a:pPr marL="0" indent="0" algn="l">
              <a:buNone/>
            </a:pPr>
            <a:r>
              <a:rPr lang="en-US" sz="1800" b="0" i="0" u="none" strike="noStrike" baseline="0" dirty="0">
                <a:latin typeface="Times New Roman" panose="02020603050405020304" pitchFamily="18" charset="0"/>
              </a:rPr>
              <a:t>Social metrics considered include mentions, links, shares, Likes and other social media site based metrics.</a:t>
            </a:r>
          </a:p>
          <a:p>
            <a:pPr algn="l"/>
            <a:r>
              <a:rPr lang="en-IN" sz="1800" b="0" i="0" u="none" strike="noStrike" baseline="0" dirty="0">
                <a:solidFill>
                  <a:srgbClr val="FF0000"/>
                </a:solidFill>
                <a:latin typeface="Times New Roman" panose="02020603050405020304" pitchFamily="18" charset="0"/>
              </a:rPr>
              <a:t>Domain Level Keyword Usage</a:t>
            </a:r>
          </a:p>
          <a:p>
            <a:pPr marL="0" indent="0" algn="l">
              <a:buNone/>
            </a:pPr>
            <a:r>
              <a:rPr lang="en-US" sz="1800" b="0" i="0" u="none" strike="noStrike" baseline="0" dirty="0">
                <a:latin typeface="Times New Roman" panose="02020603050405020304" pitchFamily="18" charset="0"/>
              </a:rPr>
              <a:t>This refers to how keywords are used in the root or subdomain name, and how impactful that might be </a:t>
            </a:r>
            <a:r>
              <a:rPr lang="en-IN" sz="1800" b="0" i="0" u="none" strike="noStrike" baseline="0" dirty="0">
                <a:latin typeface="Times New Roman" panose="02020603050405020304" pitchFamily="18" charset="0"/>
              </a:rPr>
              <a:t>on search engine rankings.</a:t>
            </a:r>
          </a:p>
          <a:p>
            <a:pPr algn="l"/>
            <a:r>
              <a:rPr lang="en-US" sz="1800" b="0" i="0" u="none" strike="noStrike" baseline="0" dirty="0">
                <a:solidFill>
                  <a:srgbClr val="FF0000"/>
                </a:solidFill>
                <a:latin typeface="Times New Roman" panose="02020603050405020304" pitchFamily="18" charset="0"/>
              </a:rPr>
              <a:t>Domain Level Keyword Agnostic Features</a:t>
            </a:r>
          </a:p>
          <a:p>
            <a:pPr marL="0" indent="0" algn="l">
              <a:buNone/>
            </a:pPr>
            <a:r>
              <a:rPr lang="en-US" sz="1800" b="0" i="0" u="none" strike="noStrike" baseline="0" dirty="0">
                <a:latin typeface="Times New Roman" panose="02020603050405020304" pitchFamily="18" charset="0"/>
              </a:rPr>
              <a:t>Major elements of this factor in the survey included number of hyphens in the domain name, number characters in the domain name, and domain name length.</a:t>
            </a:r>
            <a:endParaRPr lang="en-IN" sz="1800" dirty="0"/>
          </a:p>
          <a:p>
            <a:pPr algn="l"/>
            <a:endParaRPr lang="en-US" sz="1800" b="0" i="0" u="none" strike="noStrike" baseline="0" dirty="0">
              <a:latin typeface="Times New Roman" panose="02020603050405020304" pitchFamily="18" charset="0"/>
            </a:endParaRPr>
          </a:p>
          <a:p>
            <a:pPr algn="l"/>
            <a:endParaRPr lang="en-US" sz="1800" dirty="0">
              <a:latin typeface="Times New Roman" panose="02020603050405020304" pitchFamily="18" charset="0"/>
            </a:endParaRPr>
          </a:p>
        </p:txBody>
      </p:sp>
    </p:spTree>
    <p:extLst>
      <p:ext uri="{BB962C8B-B14F-4D97-AF65-F5344CB8AC3E}">
        <p14:creationId xmlns:p14="http://schemas.microsoft.com/office/powerpoint/2010/main" val="2018108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BBDF-DAF5-7F22-EC31-AC60CC4C23D6}"/>
              </a:ext>
            </a:extLst>
          </p:cNvPr>
          <p:cNvSpPr>
            <a:spLocks noGrp="1"/>
          </p:cNvSpPr>
          <p:nvPr>
            <p:ph type="title"/>
          </p:nvPr>
        </p:nvSpPr>
        <p:spPr/>
        <p:txBody>
          <a:bodyPr>
            <a:normAutofit/>
          </a:bodyPr>
          <a:lstStyle/>
          <a:p>
            <a:r>
              <a:rPr lang="en-IN" sz="3600" b="1" i="0" u="none" strike="noStrike" baseline="0" dirty="0">
                <a:latin typeface="Times New Roman" panose="02020603050405020304" pitchFamily="18" charset="0"/>
              </a:rPr>
              <a:t>Negative Ranking Factors</a:t>
            </a:r>
            <a:endParaRPr lang="en-IN" sz="3600" dirty="0"/>
          </a:p>
        </p:txBody>
      </p:sp>
      <p:sp>
        <p:nvSpPr>
          <p:cNvPr id="3" name="Content Placeholder 2">
            <a:extLst>
              <a:ext uri="{FF2B5EF4-FFF2-40B4-BE49-F238E27FC236}">
                <a16:creationId xmlns:a16="http://schemas.microsoft.com/office/drawing/2014/main" id="{E93E7B97-D77D-7812-FBCE-DC6380A49C82}"/>
              </a:ext>
            </a:extLst>
          </p:cNvPr>
          <p:cNvSpPr>
            <a:spLocks noGrp="1"/>
          </p:cNvSpPr>
          <p:nvPr>
            <p:ph idx="1"/>
          </p:nvPr>
        </p:nvSpPr>
        <p:spPr/>
        <p:txBody>
          <a:bodyPr>
            <a:normAutofit fontScale="92500" lnSpcReduction="10000"/>
          </a:bodyPr>
          <a:lstStyle/>
          <a:p>
            <a:pPr algn="l"/>
            <a:r>
              <a:rPr lang="en-US" sz="2200" b="0" i="0" u="none" strike="noStrike" baseline="0" dirty="0">
                <a:solidFill>
                  <a:srgbClr val="FF0000"/>
                </a:solidFill>
                <a:latin typeface="Times New Roman" panose="02020603050405020304" pitchFamily="18" charset="0"/>
              </a:rPr>
              <a:t>Malware being hosted on the site</a:t>
            </a:r>
          </a:p>
          <a:p>
            <a:pPr marL="0" indent="0" algn="l">
              <a:buNone/>
            </a:pPr>
            <a:r>
              <a:rPr lang="en-US" sz="1800" b="0" i="0" u="none" strike="noStrike" baseline="0" dirty="0">
                <a:latin typeface="Times New Roman" panose="02020603050405020304" pitchFamily="18" charset="0"/>
              </a:rPr>
              <a:t>The search engines will act rapidly to penalize sites that contain viruses or trojans.</a:t>
            </a:r>
          </a:p>
          <a:p>
            <a:pPr algn="l"/>
            <a:r>
              <a:rPr lang="en-IN" sz="2200" b="0" i="0" u="none" strike="noStrike" baseline="0" dirty="0">
                <a:solidFill>
                  <a:srgbClr val="FF0000"/>
                </a:solidFill>
                <a:latin typeface="Times New Roman" panose="02020603050405020304" pitchFamily="18" charset="0"/>
              </a:rPr>
              <a:t>Cloaking</a:t>
            </a:r>
          </a:p>
          <a:p>
            <a:pPr marL="0" indent="0" algn="l">
              <a:buNone/>
            </a:pPr>
            <a:r>
              <a:rPr lang="en-US" sz="1800" b="0" i="0" u="none" strike="noStrike" baseline="0" dirty="0">
                <a:latin typeface="Times New Roman" panose="02020603050405020304" pitchFamily="18" charset="0"/>
              </a:rPr>
              <a:t>Search engines want publishers to show the same content to the search engine as is shown to users.</a:t>
            </a:r>
          </a:p>
          <a:p>
            <a:pPr algn="l"/>
            <a:r>
              <a:rPr lang="en-US" sz="1900" b="0" i="0" u="none" strike="noStrike" baseline="0" dirty="0">
                <a:solidFill>
                  <a:srgbClr val="FF0000"/>
                </a:solidFill>
                <a:latin typeface="Times New Roman" panose="02020603050405020304" pitchFamily="18" charset="0"/>
              </a:rPr>
              <a:t>Pages on the sites with links for sale</a:t>
            </a:r>
          </a:p>
          <a:p>
            <a:pPr marL="0" indent="0" algn="l">
              <a:buNone/>
            </a:pPr>
            <a:r>
              <a:rPr lang="en-US" sz="1800" b="0" i="0" u="none" strike="noStrike" baseline="0" dirty="0">
                <a:latin typeface="Times New Roman" panose="02020603050405020304" pitchFamily="18" charset="0"/>
              </a:rPr>
              <a:t>Google has a strong policy against paid links.(http://www.google.com/support/webmasters/bin/answer.py?answer=66736), and sites that sell links </a:t>
            </a:r>
            <a:r>
              <a:rPr lang="en-IN" sz="1800" b="0" i="0" u="none" strike="noStrike" baseline="0" dirty="0">
                <a:latin typeface="Times New Roman" panose="02020603050405020304" pitchFamily="18" charset="0"/>
              </a:rPr>
              <a:t>may be penalized.</a:t>
            </a:r>
          </a:p>
          <a:p>
            <a:pPr algn="l"/>
            <a:r>
              <a:rPr lang="en-US" sz="1900" b="0" i="0" u="none" strike="noStrike" baseline="0" dirty="0">
                <a:solidFill>
                  <a:srgbClr val="FF0000"/>
                </a:solidFill>
                <a:latin typeface="Times New Roman" panose="02020603050405020304" pitchFamily="18" charset="0"/>
              </a:rPr>
              <a:t>Content which advertises paid links on the site</a:t>
            </a:r>
          </a:p>
          <a:p>
            <a:pPr marL="0" indent="0" algn="l">
              <a:buNone/>
            </a:pPr>
            <a:r>
              <a:rPr lang="en-US" sz="1800" b="0" i="0" u="none" strike="noStrike" baseline="0" dirty="0">
                <a:latin typeface="Times New Roman" panose="02020603050405020304" pitchFamily="18" charset="0"/>
              </a:rPr>
              <a:t>As an extension of the prior negative ranking factor, promoting the sale of paid links may be a negative </a:t>
            </a:r>
            <a:r>
              <a:rPr lang="en-IN" sz="1800" b="0" i="0" u="none" strike="noStrike" baseline="0" dirty="0">
                <a:latin typeface="Times New Roman" panose="02020603050405020304" pitchFamily="18" charset="0"/>
              </a:rPr>
              <a:t>ranking factor.</a:t>
            </a:r>
          </a:p>
          <a:p>
            <a:pPr algn="l"/>
            <a:r>
              <a:rPr lang="en-IN" sz="1900" b="0" i="0" u="none" strike="noStrike" baseline="0" dirty="0">
                <a:solidFill>
                  <a:srgbClr val="FF0000"/>
                </a:solidFill>
                <a:latin typeface="Times New Roman" panose="02020603050405020304" pitchFamily="18" charset="0"/>
              </a:rPr>
              <a:t>Page Speed</a:t>
            </a:r>
          </a:p>
          <a:p>
            <a:pPr marL="0" indent="0" algn="l">
              <a:buNone/>
            </a:pPr>
            <a:r>
              <a:rPr lang="en-US" sz="1800" b="0" i="0" u="none" strike="noStrike" baseline="0" dirty="0">
                <a:latin typeface="Times New Roman" panose="02020603050405020304" pitchFamily="18" charset="0"/>
              </a:rPr>
              <a:t>Back in 2010, Google’s Matt </a:t>
            </a:r>
            <a:r>
              <a:rPr lang="en-US" sz="1800" b="0" i="0" u="none" strike="noStrike" baseline="0" dirty="0" err="1">
                <a:latin typeface="Times New Roman" panose="02020603050405020304" pitchFamily="18" charset="0"/>
              </a:rPr>
              <a:t>Cutts</a:t>
            </a:r>
            <a:r>
              <a:rPr lang="en-US" sz="1800" b="0" i="0" u="none" strike="noStrike" baseline="0" dirty="0">
                <a:latin typeface="Times New Roman" panose="02020603050405020304" pitchFamily="18" charset="0"/>
              </a:rPr>
              <a:t> announced that Google was making Page Speed a ranking factor (https://www.mattcutts.com/blog/site-speed/). In general, it is believed that it is a negative factor for pages that are exceptionally slow.</a:t>
            </a:r>
            <a:endParaRPr lang="en-IN" dirty="0"/>
          </a:p>
        </p:txBody>
      </p:sp>
    </p:spTree>
    <p:extLst>
      <p:ext uri="{BB962C8B-B14F-4D97-AF65-F5344CB8AC3E}">
        <p14:creationId xmlns:p14="http://schemas.microsoft.com/office/powerpoint/2010/main" val="90505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02DAC-56BA-FD01-DF6F-1646870CB646}"/>
              </a:ext>
            </a:extLst>
          </p:cNvPr>
          <p:cNvSpPr>
            <a:spLocks noGrp="1"/>
          </p:cNvSpPr>
          <p:nvPr>
            <p:ph type="title"/>
          </p:nvPr>
        </p:nvSpPr>
        <p:spPr/>
        <p:txBody>
          <a:bodyPr>
            <a:normAutofit/>
          </a:bodyPr>
          <a:lstStyle/>
          <a:p>
            <a:r>
              <a:rPr lang="en-IN" sz="2800" b="1" i="0" u="none" strike="noStrike" baseline="0" dirty="0">
                <a:latin typeface="Times New Roman" panose="02020603050405020304" pitchFamily="18" charset="0"/>
              </a:rPr>
              <a:t>Other Ranking Factors</a:t>
            </a:r>
            <a:endParaRPr lang="en-IN" sz="2800" dirty="0"/>
          </a:p>
        </p:txBody>
      </p:sp>
      <p:sp>
        <p:nvSpPr>
          <p:cNvPr id="3" name="Content Placeholder 2">
            <a:extLst>
              <a:ext uri="{FF2B5EF4-FFF2-40B4-BE49-F238E27FC236}">
                <a16:creationId xmlns:a16="http://schemas.microsoft.com/office/drawing/2014/main" id="{A919AE56-0ABE-C685-03CE-3EE750658C49}"/>
              </a:ext>
            </a:extLst>
          </p:cNvPr>
          <p:cNvSpPr>
            <a:spLocks noGrp="1"/>
          </p:cNvSpPr>
          <p:nvPr>
            <p:ph idx="1"/>
          </p:nvPr>
        </p:nvSpPr>
        <p:spPr/>
        <p:txBody>
          <a:bodyPr>
            <a:normAutofit/>
          </a:bodyPr>
          <a:lstStyle/>
          <a:p>
            <a:pPr algn="l"/>
            <a:r>
              <a:rPr lang="en-US" sz="3200" b="0" i="0" u="none" strike="noStrike" baseline="0" dirty="0">
                <a:latin typeface="Times New Roman" panose="02020603050405020304" pitchFamily="18" charset="0"/>
              </a:rPr>
              <a:t>Rate of acquisition of links</a:t>
            </a:r>
          </a:p>
          <a:p>
            <a:pPr algn="l"/>
            <a:r>
              <a:rPr lang="en-IN" sz="3200" b="0" i="0" u="none" strike="noStrike" baseline="0" dirty="0">
                <a:latin typeface="Times New Roman" panose="02020603050405020304" pitchFamily="18" charset="0"/>
              </a:rPr>
              <a:t>User data</a:t>
            </a:r>
          </a:p>
          <a:p>
            <a:pPr algn="l"/>
            <a:r>
              <a:rPr lang="en-US" sz="3200" b="0" i="0" u="none" strike="noStrike" baseline="0" dirty="0">
                <a:latin typeface="Times New Roman" panose="02020603050405020304" pitchFamily="18" charset="0"/>
              </a:rPr>
              <a:t>Personalization is one of the most talked about frontiers in search. </a:t>
            </a:r>
            <a:endParaRPr lang="en-IN" sz="3200" dirty="0"/>
          </a:p>
        </p:txBody>
      </p:sp>
    </p:spTree>
    <p:extLst>
      <p:ext uri="{BB962C8B-B14F-4D97-AF65-F5344CB8AC3E}">
        <p14:creationId xmlns:p14="http://schemas.microsoft.com/office/powerpoint/2010/main" val="3411036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22DA5-066C-0001-C7CC-C33459C14AFE}"/>
              </a:ext>
            </a:extLst>
          </p:cNvPr>
          <p:cNvSpPr>
            <a:spLocks noGrp="1"/>
          </p:cNvSpPr>
          <p:nvPr>
            <p:ph type="title"/>
          </p:nvPr>
        </p:nvSpPr>
        <p:spPr/>
        <p:txBody>
          <a:bodyPr/>
          <a:lstStyle/>
          <a:p>
            <a:r>
              <a:rPr lang="en-US" dirty="0"/>
              <a:t>Using Advanced Search Techniques </a:t>
            </a:r>
          </a:p>
        </p:txBody>
      </p:sp>
      <p:pic>
        <p:nvPicPr>
          <p:cNvPr id="5" name="Content Placeholder 4">
            <a:extLst>
              <a:ext uri="{FF2B5EF4-FFF2-40B4-BE49-F238E27FC236}">
                <a16:creationId xmlns:a16="http://schemas.microsoft.com/office/drawing/2014/main" id="{B314976E-96C0-7DC0-F3DB-9BF5E05300FD}"/>
              </a:ext>
            </a:extLst>
          </p:cNvPr>
          <p:cNvPicPr>
            <a:picLocks noGrp="1" noChangeAspect="1"/>
          </p:cNvPicPr>
          <p:nvPr>
            <p:ph idx="1"/>
          </p:nvPr>
        </p:nvPicPr>
        <p:blipFill>
          <a:blip r:embed="rId2"/>
          <a:stretch>
            <a:fillRect/>
          </a:stretch>
        </p:blipFill>
        <p:spPr>
          <a:xfrm>
            <a:off x="1991762" y="1447799"/>
            <a:ext cx="7948943" cy="5410201"/>
          </a:xfrm>
        </p:spPr>
      </p:pic>
    </p:spTree>
    <p:extLst>
      <p:ext uri="{BB962C8B-B14F-4D97-AF65-F5344CB8AC3E}">
        <p14:creationId xmlns:p14="http://schemas.microsoft.com/office/powerpoint/2010/main" val="1155592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A4FB-C565-68C1-B653-85D2B518F47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D59266D-2AFE-45AB-93B1-EDF18C37BA0C}"/>
              </a:ext>
            </a:extLst>
          </p:cNvPr>
          <p:cNvSpPr>
            <a:spLocks noGrp="1"/>
          </p:cNvSpPr>
          <p:nvPr>
            <p:ph idx="1"/>
          </p:nvPr>
        </p:nvSpPr>
        <p:spPr/>
        <p:txBody>
          <a:bodyPr/>
          <a:lstStyle/>
          <a:p>
            <a:r>
              <a:rPr lang="en-US" dirty="0"/>
              <a:t>https://searchengineland.com/advanced-google-search-operators-388355</a:t>
            </a:r>
          </a:p>
        </p:txBody>
      </p:sp>
    </p:spTree>
    <p:extLst>
      <p:ext uri="{BB962C8B-B14F-4D97-AF65-F5344CB8AC3E}">
        <p14:creationId xmlns:p14="http://schemas.microsoft.com/office/powerpoint/2010/main" val="998229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07556-6DCF-B895-1777-8F5276AD592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1095A8F-7764-DE22-5D48-9C2C9A3B2717}"/>
              </a:ext>
            </a:extLst>
          </p:cNvPr>
          <p:cNvPicPr>
            <a:picLocks noGrp="1" noChangeAspect="1"/>
          </p:cNvPicPr>
          <p:nvPr>
            <p:ph idx="1"/>
          </p:nvPr>
        </p:nvPicPr>
        <p:blipFill>
          <a:blip r:embed="rId2"/>
          <a:stretch>
            <a:fillRect/>
          </a:stretch>
        </p:blipFill>
        <p:spPr>
          <a:xfrm>
            <a:off x="1457609" y="905346"/>
            <a:ext cx="8773052" cy="5413972"/>
          </a:xfrm>
        </p:spPr>
      </p:pic>
    </p:spTree>
    <p:extLst>
      <p:ext uri="{BB962C8B-B14F-4D97-AF65-F5344CB8AC3E}">
        <p14:creationId xmlns:p14="http://schemas.microsoft.com/office/powerpoint/2010/main" val="126693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F0A4-02CC-05E6-CFE5-71AC60F12B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58990C-0C63-01E9-936C-DA921B259DD8}"/>
              </a:ext>
            </a:extLst>
          </p:cNvPr>
          <p:cNvSpPr>
            <a:spLocks noGrp="1"/>
          </p:cNvSpPr>
          <p:nvPr>
            <p:ph idx="1"/>
          </p:nvPr>
        </p:nvSpPr>
        <p:spPr/>
        <p:txBody>
          <a:bodyPr>
            <a:normAutofit fontScale="92500"/>
          </a:bodyPr>
          <a:lstStyle/>
          <a:p>
            <a:r>
              <a:rPr lang="en-US" dirty="0"/>
              <a:t>Vertical search is the term people sometimes use for specialty or niche search engines that focus on a limited data set. </a:t>
            </a:r>
          </a:p>
          <a:p>
            <a:r>
              <a:rPr lang="en-US" dirty="0"/>
              <a:t>Examples of vertical search solutions provided by the major search engines are image, video, news, and blog searches. </a:t>
            </a:r>
          </a:p>
          <a:p>
            <a:r>
              <a:rPr lang="en-US" dirty="0"/>
              <a:t>Vertical search engines sometimes come in the form of specialty web sites, such as travel sites (such as </a:t>
            </a:r>
            <a:r>
              <a:rPr lang="en-US" dirty="0">
                <a:solidFill>
                  <a:srgbClr val="FF0000"/>
                </a:solidFill>
              </a:rPr>
              <a:t>TripAdvisor, http://www.tripadvisor.com</a:t>
            </a:r>
            <a:r>
              <a:rPr lang="en-US" dirty="0"/>
              <a:t>), </a:t>
            </a:r>
          </a:p>
          <a:p>
            <a:r>
              <a:rPr lang="en-US" dirty="0"/>
              <a:t>and local business listing sites (such as YellowPages.com, </a:t>
            </a:r>
            <a:r>
              <a:rPr lang="en-US" dirty="0">
                <a:solidFill>
                  <a:srgbClr val="FF0000"/>
                </a:solidFill>
              </a:rPr>
              <a:t>http://www.yellowpages.com</a:t>
            </a:r>
            <a:r>
              <a:rPr lang="en-US" dirty="0"/>
              <a:t>). </a:t>
            </a:r>
          </a:p>
          <a:p>
            <a:r>
              <a:rPr lang="en-US" dirty="0"/>
              <a:t>Any site, such as these, that focus on vertically oriented niche markets could be considered a vertical search engine. </a:t>
            </a:r>
          </a:p>
        </p:txBody>
      </p:sp>
    </p:spTree>
    <p:extLst>
      <p:ext uri="{BB962C8B-B14F-4D97-AF65-F5344CB8AC3E}">
        <p14:creationId xmlns:p14="http://schemas.microsoft.com/office/powerpoint/2010/main" val="3403953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4E57-03B0-3FB8-F5FD-913213FD2E58}"/>
              </a:ext>
            </a:extLst>
          </p:cNvPr>
          <p:cNvSpPr>
            <a:spLocks noGrp="1"/>
          </p:cNvSpPr>
          <p:nvPr>
            <p:ph type="title"/>
          </p:nvPr>
        </p:nvSpPr>
        <p:spPr/>
        <p:txBody>
          <a:bodyPr/>
          <a:lstStyle/>
          <a:p>
            <a:r>
              <a:rPr lang="en-US" dirty="0"/>
              <a:t>Vertical Search from the Major Search Engines</a:t>
            </a:r>
          </a:p>
        </p:txBody>
      </p:sp>
      <p:sp>
        <p:nvSpPr>
          <p:cNvPr id="3" name="Content Placeholder 2">
            <a:extLst>
              <a:ext uri="{FF2B5EF4-FFF2-40B4-BE49-F238E27FC236}">
                <a16:creationId xmlns:a16="http://schemas.microsoft.com/office/drawing/2014/main" id="{3C86948B-9B6C-5E21-4ACC-6F8640D0A736}"/>
              </a:ext>
            </a:extLst>
          </p:cNvPr>
          <p:cNvSpPr>
            <a:spLocks noGrp="1"/>
          </p:cNvSpPr>
          <p:nvPr>
            <p:ph idx="1"/>
          </p:nvPr>
        </p:nvSpPr>
        <p:spPr/>
        <p:txBody>
          <a:bodyPr>
            <a:normAutofit fontScale="92500" lnSpcReduction="10000"/>
          </a:bodyPr>
          <a:lstStyle/>
          <a:p>
            <a:r>
              <a:rPr lang="en-US" dirty="0"/>
              <a:t>The big three search engines offer a wide variety of vertical search products. Here is a partial list: </a:t>
            </a:r>
          </a:p>
          <a:p>
            <a:r>
              <a:rPr lang="en-US" dirty="0"/>
              <a:t>Google </a:t>
            </a:r>
          </a:p>
          <a:p>
            <a:pPr marL="0" indent="0">
              <a:buNone/>
            </a:pPr>
            <a:r>
              <a:rPr lang="en-US" dirty="0">
                <a:solidFill>
                  <a:srgbClr val="FF0000"/>
                </a:solidFill>
              </a:rPr>
              <a:t>Google Maps, Google Images, Google Shopping, Google Blog Search, Google Video, Google News, Google Custom Search Engine, Google Book Search, etc. </a:t>
            </a:r>
          </a:p>
          <a:p>
            <a:r>
              <a:rPr lang="en-US" dirty="0"/>
              <a:t>Yahoo! </a:t>
            </a:r>
          </a:p>
          <a:p>
            <a:pPr marL="0" indent="0">
              <a:buNone/>
            </a:pPr>
            <a:r>
              <a:rPr lang="en-US" dirty="0">
                <a:solidFill>
                  <a:srgbClr val="FF0000"/>
                </a:solidFill>
              </a:rPr>
              <a:t>Yahoo! News, Yahoo! Local, Yahoo! Images, Yahoo! Video, Yahoo! Shopping, Yahoo! Autos, etc. </a:t>
            </a:r>
          </a:p>
          <a:p>
            <a:r>
              <a:rPr lang="en-US" dirty="0"/>
              <a:t>Bing </a:t>
            </a:r>
          </a:p>
          <a:p>
            <a:pPr marL="0" indent="0">
              <a:buNone/>
            </a:pPr>
            <a:r>
              <a:rPr lang="en-US" dirty="0">
                <a:solidFill>
                  <a:srgbClr val="FF0000"/>
                </a:solidFill>
              </a:rPr>
              <a:t>Bing Images, Bing Videos, Bing News, Bing Maps, etc.</a:t>
            </a:r>
          </a:p>
        </p:txBody>
      </p:sp>
    </p:spTree>
    <p:extLst>
      <p:ext uri="{BB962C8B-B14F-4D97-AF65-F5344CB8AC3E}">
        <p14:creationId xmlns:p14="http://schemas.microsoft.com/office/powerpoint/2010/main" val="1392954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4E1F8-0440-1CBC-4417-29FF19A6D4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71BB27-6FCE-8341-0BC2-F9B1CBB81EFD}"/>
              </a:ext>
            </a:extLst>
          </p:cNvPr>
          <p:cNvSpPr>
            <a:spLocks noGrp="1"/>
          </p:cNvSpPr>
          <p:nvPr>
            <p:ph idx="1"/>
          </p:nvPr>
        </p:nvSpPr>
        <p:spPr/>
        <p:txBody>
          <a:bodyPr/>
          <a:lstStyle/>
          <a:p>
            <a:r>
              <a:rPr lang="en-US" dirty="0"/>
              <a:t>A very large number of searches are also performed in </a:t>
            </a:r>
            <a:r>
              <a:rPr lang="en-US" dirty="0">
                <a:solidFill>
                  <a:srgbClr val="FF0000"/>
                </a:solidFill>
              </a:rPr>
              <a:t>video search engines. YouTube (http://www.youtube.com) </a:t>
            </a:r>
            <a:r>
              <a:rPr lang="en-US" dirty="0"/>
              <a:t>is the dominant video search engine</a:t>
            </a:r>
          </a:p>
          <a:p>
            <a:r>
              <a:rPr lang="en-US" dirty="0">
                <a:solidFill>
                  <a:srgbClr val="FF0000"/>
                </a:solidFill>
              </a:rPr>
              <a:t>News search engines </a:t>
            </a:r>
            <a:r>
              <a:rPr lang="en-US" dirty="0"/>
              <a:t>must be able to retrieve information in real time and provide near instantaneous responses. Modern consumers tend to want their news information now. </a:t>
            </a:r>
          </a:p>
          <a:p>
            <a:r>
              <a:rPr lang="en-US" dirty="0">
                <a:solidFill>
                  <a:srgbClr val="FF0000"/>
                </a:solidFill>
              </a:rPr>
              <a:t>Local search/maps</a:t>
            </a:r>
          </a:p>
          <a:p>
            <a:r>
              <a:rPr lang="en-US" dirty="0">
                <a:solidFill>
                  <a:srgbClr val="FF0000"/>
                </a:solidFill>
              </a:rPr>
              <a:t>Blog search </a:t>
            </a:r>
            <a:r>
              <a:rPr lang="en-US" dirty="0"/>
              <a:t>Google has implemented a search engine focused just on blog search called Google Blog Search</a:t>
            </a:r>
          </a:p>
        </p:txBody>
      </p:sp>
    </p:spTree>
    <p:extLst>
      <p:ext uri="{BB962C8B-B14F-4D97-AF65-F5344CB8AC3E}">
        <p14:creationId xmlns:p14="http://schemas.microsoft.com/office/powerpoint/2010/main" val="95174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DCC8F-7362-3A0F-3357-9B803059AEE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22CF9A2-A7C8-2EF6-5CB3-199DF513A69B}"/>
              </a:ext>
            </a:extLst>
          </p:cNvPr>
          <p:cNvPicPr>
            <a:picLocks noGrp="1" noChangeAspect="1"/>
          </p:cNvPicPr>
          <p:nvPr>
            <p:ph idx="1"/>
          </p:nvPr>
        </p:nvPicPr>
        <p:blipFill>
          <a:blip r:embed="rId2"/>
          <a:stretch>
            <a:fillRect/>
          </a:stretch>
        </p:blipFill>
        <p:spPr>
          <a:xfrm>
            <a:off x="316872" y="365125"/>
            <a:ext cx="6783877" cy="6153944"/>
          </a:xfrm>
        </p:spPr>
      </p:pic>
      <p:sp>
        <p:nvSpPr>
          <p:cNvPr id="7" name="TextBox 6">
            <a:extLst>
              <a:ext uri="{FF2B5EF4-FFF2-40B4-BE49-F238E27FC236}">
                <a16:creationId xmlns:a16="http://schemas.microsoft.com/office/drawing/2014/main" id="{5B4521D0-B46D-F063-DE16-9B7320C8AD63}"/>
              </a:ext>
            </a:extLst>
          </p:cNvPr>
          <p:cNvSpPr txBox="1"/>
          <p:nvPr/>
        </p:nvSpPr>
        <p:spPr>
          <a:xfrm>
            <a:off x="7332463" y="487025"/>
            <a:ext cx="4086447" cy="6370975"/>
          </a:xfrm>
          <a:prstGeom prst="rect">
            <a:avLst/>
          </a:prstGeom>
          <a:noFill/>
        </p:spPr>
        <p:txBody>
          <a:bodyPr wrap="square">
            <a:spAutoFit/>
          </a:bodyPr>
          <a:lstStyle/>
          <a:p>
            <a:r>
              <a:rPr lang="en-US" sz="2400" dirty="0"/>
              <a:t>The sections in the Yahoo! results are as follows: </a:t>
            </a:r>
          </a:p>
          <a:p>
            <a:r>
              <a:rPr lang="en-US" sz="2400" dirty="0"/>
              <a:t>1. Vertical navigation </a:t>
            </a:r>
          </a:p>
          <a:p>
            <a:r>
              <a:rPr lang="en-US" sz="2400" dirty="0"/>
              <a:t>2. Search query box </a:t>
            </a:r>
          </a:p>
          <a:p>
            <a:r>
              <a:rPr lang="en-US" sz="2400" dirty="0"/>
              <a:t>3. Horizontal navigation </a:t>
            </a:r>
          </a:p>
          <a:p>
            <a:r>
              <a:rPr lang="en-US" sz="2400" dirty="0"/>
              <a:t>4. PPC Advertising </a:t>
            </a:r>
          </a:p>
          <a:p>
            <a:r>
              <a:rPr lang="en-US" sz="2400" dirty="0"/>
              <a:t>5. Natural/organic/algorithmic results </a:t>
            </a:r>
          </a:p>
          <a:p>
            <a:r>
              <a:rPr lang="en-US" sz="2400" dirty="0"/>
              <a:t>6. Navigation to More Advertising</a:t>
            </a:r>
          </a:p>
          <a:p>
            <a:endParaRPr lang="en-US" sz="2400" dirty="0"/>
          </a:p>
          <a:p>
            <a:r>
              <a:rPr lang="en-US" sz="2400" dirty="0"/>
              <a:t>Even though Yahoo! no longer does its own crawl of the web, or provides its own search results information (it sources them from Bing), it does format the output differently</a:t>
            </a:r>
          </a:p>
        </p:txBody>
      </p:sp>
    </p:spTree>
    <p:extLst>
      <p:ext uri="{BB962C8B-B14F-4D97-AF65-F5344CB8AC3E}">
        <p14:creationId xmlns:p14="http://schemas.microsoft.com/office/powerpoint/2010/main" val="24648073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C838-F9DA-409B-2C12-A6891FF8DA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07C1CB-5E26-6EB6-FD54-2847EDF83528}"/>
              </a:ext>
            </a:extLst>
          </p:cNvPr>
          <p:cNvSpPr>
            <a:spLocks noGrp="1"/>
          </p:cNvSpPr>
          <p:nvPr>
            <p:ph idx="1"/>
          </p:nvPr>
        </p:nvSpPr>
        <p:spPr/>
        <p:txBody>
          <a:bodyPr/>
          <a:lstStyle/>
          <a:p>
            <a:r>
              <a:rPr lang="en-US" dirty="0">
                <a:solidFill>
                  <a:srgbClr val="FF0000"/>
                </a:solidFill>
              </a:rPr>
              <a:t>Book search :</a:t>
            </a:r>
            <a:r>
              <a:rPr lang="en-US" dirty="0"/>
              <a:t>The major search engines also offer a number of specialized offerings. One highly vertical search engine is Google Book Search</a:t>
            </a:r>
          </a:p>
        </p:txBody>
      </p:sp>
    </p:spTree>
    <p:extLst>
      <p:ext uri="{BB962C8B-B14F-4D97-AF65-F5344CB8AC3E}">
        <p14:creationId xmlns:p14="http://schemas.microsoft.com/office/powerpoint/2010/main" val="30270477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59D9-99C9-4122-6B3C-911B7EA7D5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E73C9F-01D8-9FB8-A0F5-C8162F56CB5D}"/>
              </a:ext>
            </a:extLst>
          </p:cNvPr>
          <p:cNvSpPr>
            <a:spLocks noGrp="1"/>
          </p:cNvSpPr>
          <p:nvPr>
            <p:ph idx="1"/>
          </p:nvPr>
        </p:nvSpPr>
        <p:spPr/>
        <p:txBody>
          <a:bodyPr>
            <a:normAutofit fontScale="92500"/>
          </a:bodyPr>
          <a:lstStyle/>
          <a:p>
            <a:r>
              <a:rPr lang="en-US" dirty="0"/>
              <a:t>More specialized vertical search engines  .Vertical search can also come from third parties. </a:t>
            </a:r>
          </a:p>
          <a:p>
            <a:pPr marL="0" indent="0">
              <a:buNone/>
            </a:pPr>
            <a:r>
              <a:rPr lang="en-US" dirty="0"/>
              <a:t>Here are some examples: </a:t>
            </a:r>
          </a:p>
          <a:p>
            <a:pPr marL="0" indent="0">
              <a:buNone/>
            </a:pPr>
            <a:r>
              <a:rPr lang="en-US" dirty="0"/>
              <a:t>• Comparison shopping engines, such as PriceGrabber, </a:t>
            </a:r>
            <a:r>
              <a:rPr lang="en-US" dirty="0" err="1"/>
              <a:t>Shopzilla</a:t>
            </a:r>
            <a:r>
              <a:rPr lang="en-US" dirty="0"/>
              <a:t>, and </a:t>
            </a:r>
            <a:r>
              <a:rPr lang="en-US" dirty="0" err="1"/>
              <a:t>Nextag</a:t>
            </a:r>
            <a:r>
              <a:rPr lang="en-US" dirty="0"/>
              <a:t> </a:t>
            </a:r>
          </a:p>
          <a:p>
            <a:pPr marL="0" indent="0">
              <a:buNone/>
            </a:pPr>
            <a:r>
              <a:rPr lang="en-US" dirty="0"/>
              <a:t>• Travel search engines, such as Expedia, Travelocity, and Kayak </a:t>
            </a:r>
          </a:p>
          <a:p>
            <a:pPr marL="0" indent="0">
              <a:buNone/>
            </a:pPr>
            <a:r>
              <a:rPr lang="en-US" dirty="0"/>
              <a:t>• Real estate search engines, such as Trulia and Zillow </a:t>
            </a:r>
          </a:p>
          <a:p>
            <a:pPr marL="0" indent="0">
              <a:buNone/>
            </a:pPr>
            <a:r>
              <a:rPr lang="en-US" dirty="0"/>
              <a:t>• Job search engines, such as Indeed, CareerBuilder, and </a:t>
            </a:r>
            <a:r>
              <a:rPr lang="en-US" dirty="0" err="1"/>
              <a:t>SimplyHired</a:t>
            </a:r>
            <a:r>
              <a:rPr lang="en-US" dirty="0"/>
              <a:t> </a:t>
            </a:r>
          </a:p>
          <a:p>
            <a:pPr marL="0" indent="0">
              <a:buNone/>
            </a:pPr>
            <a:r>
              <a:rPr lang="en-US" dirty="0"/>
              <a:t>• Music search engines, such as iTunes Music Store </a:t>
            </a:r>
          </a:p>
          <a:p>
            <a:pPr marL="0" indent="0">
              <a:buNone/>
            </a:pPr>
            <a:r>
              <a:rPr lang="en-US" dirty="0"/>
              <a:t>• B2B search engines, such as </a:t>
            </a:r>
            <a:r>
              <a:rPr lang="en-US" dirty="0" err="1"/>
              <a:t>KnowledgeStorm</a:t>
            </a:r>
            <a:r>
              <a:rPr lang="en-US" dirty="0"/>
              <a:t> and </a:t>
            </a:r>
            <a:r>
              <a:rPr lang="en-US" dirty="0" err="1"/>
              <a:t>ThomasNet</a:t>
            </a:r>
            <a:r>
              <a:rPr lang="en-US" dirty="0"/>
              <a:t> </a:t>
            </a:r>
          </a:p>
        </p:txBody>
      </p:sp>
    </p:spTree>
    <p:extLst>
      <p:ext uri="{BB962C8B-B14F-4D97-AF65-F5344CB8AC3E}">
        <p14:creationId xmlns:p14="http://schemas.microsoft.com/office/powerpoint/2010/main" val="24027979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81ABB-B674-7F6F-FACD-7C16ACE5575A}"/>
              </a:ext>
            </a:extLst>
          </p:cNvPr>
          <p:cNvSpPr>
            <a:spLocks noGrp="1"/>
          </p:cNvSpPr>
          <p:nvPr>
            <p:ph type="title"/>
          </p:nvPr>
        </p:nvSpPr>
        <p:spPr/>
        <p:txBody>
          <a:bodyPr/>
          <a:lstStyle/>
          <a:p>
            <a:r>
              <a:rPr lang="en-US" dirty="0"/>
              <a:t>Country-Specific Search Engines </a:t>
            </a:r>
          </a:p>
        </p:txBody>
      </p:sp>
      <p:sp>
        <p:nvSpPr>
          <p:cNvPr id="3" name="Content Placeholder 2">
            <a:extLst>
              <a:ext uri="{FF2B5EF4-FFF2-40B4-BE49-F238E27FC236}">
                <a16:creationId xmlns:a16="http://schemas.microsoft.com/office/drawing/2014/main" id="{EF2B4283-713A-EA55-CA52-AA7277EE5C89}"/>
              </a:ext>
            </a:extLst>
          </p:cNvPr>
          <p:cNvSpPr>
            <a:spLocks noGrp="1"/>
          </p:cNvSpPr>
          <p:nvPr>
            <p:ph idx="1"/>
          </p:nvPr>
        </p:nvSpPr>
        <p:spPr/>
        <p:txBody>
          <a:bodyPr>
            <a:normAutofit fontScale="62500" lnSpcReduction="20000"/>
          </a:bodyPr>
          <a:lstStyle/>
          <a:p>
            <a:r>
              <a:rPr lang="en-US" dirty="0"/>
              <a:t>China </a:t>
            </a:r>
          </a:p>
          <a:p>
            <a:pPr marL="0" indent="0">
              <a:buNone/>
            </a:pPr>
            <a:r>
              <a:rPr lang="en-US" dirty="0"/>
              <a:t>China Internet Watch (http://www.chinainternetwatch.com/category/search-engine/) reported in  September 2014 that </a:t>
            </a:r>
            <a:r>
              <a:rPr lang="en-US" dirty="0">
                <a:solidFill>
                  <a:srgbClr val="FF0000"/>
                </a:solidFill>
              </a:rPr>
              <a:t>Baidu</a:t>
            </a:r>
            <a:r>
              <a:rPr lang="en-US" dirty="0"/>
              <a:t> had about 70% market share. Information Center (http://www.cnnic.net.cn/). </a:t>
            </a:r>
          </a:p>
          <a:p>
            <a:endParaRPr lang="en-US" dirty="0"/>
          </a:p>
          <a:p>
            <a:r>
              <a:rPr lang="en-US" dirty="0"/>
              <a:t>Russia </a:t>
            </a:r>
          </a:p>
          <a:p>
            <a:pPr marL="0" indent="0">
              <a:buNone/>
            </a:pPr>
            <a:r>
              <a:rPr lang="en-US" dirty="0"/>
              <a:t>According to figures announced by </a:t>
            </a:r>
            <a:r>
              <a:rPr lang="en-US" dirty="0">
                <a:solidFill>
                  <a:srgbClr val="FF0000"/>
                </a:solidFill>
              </a:rPr>
              <a:t>Yandex</a:t>
            </a:r>
            <a:r>
              <a:rPr lang="en-US" dirty="0"/>
              <a:t>, the company’s market share in Russia comprised about  62% of all searches in April 2014 </a:t>
            </a:r>
          </a:p>
          <a:p>
            <a:endParaRPr lang="en-US" dirty="0"/>
          </a:p>
          <a:p>
            <a:r>
              <a:rPr lang="en-US" dirty="0"/>
              <a:t>South Korea </a:t>
            </a:r>
          </a:p>
          <a:p>
            <a:pPr marL="0" indent="0">
              <a:buNone/>
            </a:pPr>
            <a:r>
              <a:rPr lang="en-US" dirty="0">
                <a:solidFill>
                  <a:srgbClr val="FF0000"/>
                </a:solidFill>
              </a:rPr>
              <a:t>Naver </a:t>
            </a:r>
            <a:r>
              <a:rPr lang="en-US" dirty="0"/>
              <a:t>(http://www.naver.com) was estimated to have about 70% market share in South Korea </a:t>
            </a:r>
          </a:p>
          <a:p>
            <a:endParaRPr lang="en-US" dirty="0"/>
          </a:p>
          <a:p>
            <a:r>
              <a:rPr lang="en-US" dirty="0"/>
              <a:t>Czech Republic </a:t>
            </a:r>
          </a:p>
          <a:p>
            <a:pPr marL="0" indent="0">
              <a:buNone/>
            </a:pPr>
            <a:r>
              <a:rPr lang="en-US" dirty="0"/>
              <a:t>The Startup Yard blog reported in January 2014 that </a:t>
            </a:r>
            <a:r>
              <a:rPr lang="en-US" dirty="0" err="1">
                <a:solidFill>
                  <a:srgbClr val="FF0000"/>
                </a:solidFill>
              </a:rPr>
              <a:t>Seznam</a:t>
            </a:r>
            <a:r>
              <a:rPr lang="en-US" dirty="0"/>
              <a:t> (http://seznam.cz) was reported to have </a:t>
            </a:r>
          </a:p>
          <a:p>
            <a:pPr marL="0" indent="0">
              <a:buNone/>
            </a:pPr>
            <a:r>
              <a:rPr lang="en-US" dirty="0"/>
              <a:t>more than 60% market share in Czechoslovakia </a:t>
            </a:r>
          </a:p>
        </p:txBody>
      </p:sp>
    </p:spTree>
    <p:extLst>
      <p:ext uri="{BB962C8B-B14F-4D97-AF65-F5344CB8AC3E}">
        <p14:creationId xmlns:p14="http://schemas.microsoft.com/office/powerpoint/2010/main" val="6944672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5C82-DF4D-2634-9442-76A63C20705C}"/>
              </a:ext>
            </a:extLst>
          </p:cNvPr>
          <p:cNvSpPr>
            <a:spLocks noGrp="1"/>
          </p:cNvSpPr>
          <p:nvPr>
            <p:ph type="title"/>
          </p:nvPr>
        </p:nvSpPr>
        <p:spPr/>
        <p:txBody>
          <a:bodyPr/>
          <a:lstStyle/>
          <a:p>
            <a:r>
              <a:rPr lang="en-US" dirty="0"/>
              <a:t>Optimizing for Specific Countries </a:t>
            </a:r>
          </a:p>
        </p:txBody>
      </p:sp>
      <p:sp>
        <p:nvSpPr>
          <p:cNvPr id="3" name="Content Placeholder 2">
            <a:extLst>
              <a:ext uri="{FF2B5EF4-FFF2-40B4-BE49-F238E27FC236}">
                <a16:creationId xmlns:a16="http://schemas.microsoft.com/office/drawing/2014/main" id="{D9DFCF90-5118-7D49-598B-6F071A2569A7}"/>
              </a:ext>
            </a:extLst>
          </p:cNvPr>
          <p:cNvSpPr>
            <a:spLocks noGrp="1"/>
          </p:cNvSpPr>
          <p:nvPr>
            <p:ph idx="1"/>
          </p:nvPr>
        </p:nvSpPr>
        <p:spPr/>
        <p:txBody>
          <a:bodyPr>
            <a:normAutofit fontScale="85000" lnSpcReduction="20000"/>
          </a:bodyPr>
          <a:lstStyle/>
          <a:p>
            <a:pPr marL="0" indent="0">
              <a:buNone/>
            </a:pPr>
            <a:r>
              <a:rPr lang="en-US" dirty="0"/>
              <a:t>Here are a few of the </a:t>
            </a:r>
            <a:r>
              <a:rPr lang="en-US" dirty="0">
                <a:solidFill>
                  <a:srgbClr val="FF0000"/>
                </a:solidFill>
              </a:rPr>
              <a:t>top factors that contribute to international ranking success</a:t>
            </a:r>
            <a:r>
              <a:rPr lang="en-US" dirty="0"/>
              <a:t>: </a:t>
            </a:r>
          </a:p>
          <a:p>
            <a:pPr marL="0" indent="0">
              <a:buNone/>
            </a:pPr>
            <a:r>
              <a:rPr lang="en-US" dirty="0"/>
              <a:t>• </a:t>
            </a:r>
            <a:r>
              <a:rPr lang="en-US" dirty="0">
                <a:solidFill>
                  <a:srgbClr val="FF0000"/>
                </a:solidFill>
              </a:rPr>
              <a:t>Owning the proper domain extension </a:t>
            </a:r>
            <a:r>
              <a:rPr lang="en-US" dirty="0"/>
              <a:t>(e.g., .com.au, .</a:t>
            </a:r>
            <a:r>
              <a:rPr lang="en-US" dirty="0" err="1"/>
              <a:t>uk</a:t>
            </a:r>
            <a:r>
              <a:rPr lang="en-US" dirty="0"/>
              <a:t>, .</a:t>
            </a:r>
            <a:r>
              <a:rPr lang="en-US" dirty="0" err="1"/>
              <a:t>fr</a:t>
            </a:r>
            <a:r>
              <a:rPr lang="en-US" dirty="0"/>
              <a:t>, .de, .</a:t>
            </a:r>
            <a:r>
              <a:rPr lang="en-US" dirty="0" err="1"/>
              <a:t>nl</a:t>
            </a:r>
            <a:r>
              <a:rPr lang="en-US" dirty="0"/>
              <a:t>) for the country that your business </a:t>
            </a:r>
          </a:p>
          <a:p>
            <a:pPr marL="0" indent="0">
              <a:buNone/>
            </a:pPr>
            <a:r>
              <a:rPr lang="en-US" dirty="0"/>
              <a:t>is targeting </a:t>
            </a:r>
          </a:p>
          <a:p>
            <a:pPr marL="0" indent="0">
              <a:buNone/>
            </a:pPr>
            <a:r>
              <a:rPr lang="en-US" dirty="0"/>
              <a:t>• </a:t>
            </a:r>
            <a:r>
              <a:rPr lang="en-US" dirty="0">
                <a:solidFill>
                  <a:srgbClr val="FF0000"/>
                </a:solidFill>
              </a:rPr>
              <a:t>Hosting your website in the country you are targeting </a:t>
            </a:r>
            <a:r>
              <a:rPr lang="en-US" dirty="0"/>
              <a:t>(with a country-specific IP address) </a:t>
            </a:r>
          </a:p>
          <a:p>
            <a:pPr marL="0" indent="0">
              <a:buNone/>
            </a:pPr>
            <a:r>
              <a:rPr lang="en-US" dirty="0"/>
              <a:t>• </a:t>
            </a:r>
            <a:r>
              <a:rPr lang="en-US" dirty="0">
                <a:solidFill>
                  <a:srgbClr val="FF0000"/>
                </a:solidFill>
              </a:rPr>
              <a:t>Registering with local search engines: </a:t>
            </a:r>
          </a:p>
          <a:p>
            <a:pPr marL="0" indent="0">
              <a:buNone/>
            </a:pPr>
            <a:r>
              <a:rPr lang="en-US" dirty="0"/>
              <a:t>• Google My Business: https://www.google.com/business/ </a:t>
            </a:r>
          </a:p>
          <a:p>
            <a:pPr marL="0" indent="0">
              <a:buNone/>
            </a:pPr>
            <a:r>
              <a:rPr lang="en-US" dirty="0"/>
              <a:t>• Yahoo Small Business: https://smallbusiness.yahoo.com/ </a:t>
            </a:r>
          </a:p>
          <a:p>
            <a:pPr marL="0" indent="0">
              <a:buNone/>
            </a:pPr>
            <a:r>
              <a:rPr lang="en-US" dirty="0"/>
              <a:t>• Bing Places: https://www.bingplaces.com/ </a:t>
            </a:r>
          </a:p>
          <a:p>
            <a:pPr marL="0" indent="0">
              <a:buNone/>
            </a:pPr>
            <a:r>
              <a:rPr lang="en-US" dirty="0"/>
              <a:t>• </a:t>
            </a:r>
            <a:r>
              <a:rPr lang="en-US" dirty="0">
                <a:solidFill>
                  <a:srgbClr val="FF0000"/>
                </a:solidFill>
              </a:rPr>
              <a:t>Having other sites from the same country link to you </a:t>
            </a:r>
          </a:p>
          <a:p>
            <a:pPr marL="0" indent="0">
              <a:buNone/>
            </a:pPr>
            <a:r>
              <a:rPr lang="en-US" dirty="0"/>
              <a:t>• </a:t>
            </a:r>
            <a:r>
              <a:rPr lang="en-US" dirty="0">
                <a:solidFill>
                  <a:srgbClr val="FF0000"/>
                </a:solidFill>
              </a:rPr>
              <a:t>Using the native language on the site </a:t>
            </a:r>
            <a:r>
              <a:rPr lang="en-US" dirty="0"/>
              <a:t>(an absolute requirement for usability) </a:t>
            </a:r>
          </a:p>
        </p:txBody>
      </p:sp>
    </p:spTree>
    <p:extLst>
      <p:ext uri="{BB962C8B-B14F-4D97-AF65-F5344CB8AC3E}">
        <p14:creationId xmlns:p14="http://schemas.microsoft.com/office/powerpoint/2010/main" val="30535707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F322-39FB-5C5F-D2C7-7018E58E6B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702D93-795A-B971-848F-9A064B753F4D}"/>
              </a:ext>
            </a:extLst>
          </p:cNvPr>
          <p:cNvSpPr>
            <a:spLocks noGrp="1"/>
          </p:cNvSpPr>
          <p:nvPr>
            <p:ph idx="1"/>
          </p:nvPr>
        </p:nvSpPr>
        <p:spPr/>
        <p:txBody>
          <a:bodyPr>
            <a:normAutofit lnSpcReduction="10000"/>
          </a:bodyPr>
          <a:lstStyle/>
          <a:p>
            <a:pPr marL="0" indent="0">
              <a:buNone/>
            </a:pPr>
            <a:r>
              <a:rPr lang="en-US" dirty="0"/>
              <a:t>• Help Google serve </a:t>
            </a:r>
            <a:r>
              <a:rPr lang="en-US" dirty="0">
                <a:solidFill>
                  <a:srgbClr val="FF0000"/>
                </a:solidFill>
              </a:rPr>
              <a:t>the correct language or regional URL in the </a:t>
            </a:r>
            <a:r>
              <a:rPr lang="en-US" dirty="0"/>
              <a:t>search results by adding </a:t>
            </a:r>
            <a:r>
              <a:rPr lang="en-US" dirty="0" err="1"/>
              <a:t>hreflang</a:t>
            </a:r>
            <a:r>
              <a:rPr lang="en-US" dirty="0"/>
              <a:t>  attribute (https://support.google.com/webmasters/answer/189077?hl=en). </a:t>
            </a:r>
          </a:p>
          <a:p>
            <a:pPr marL="0" indent="0">
              <a:buNone/>
            </a:pPr>
            <a:r>
              <a:rPr lang="en-US" dirty="0"/>
              <a:t>• </a:t>
            </a:r>
            <a:r>
              <a:rPr lang="en-US" dirty="0">
                <a:solidFill>
                  <a:srgbClr val="FF0000"/>
                </a:solidFill>
              </a:rPr>
              <a:t>Placing your relevant local address data on major pages of the site </a:t>
            </a:r>
          </a:p>
          <a:p>
            <a:pPr marL="0" indent="0">
              <a:buNone/>
            </a:pPr>
            <a:r>
              <a:rPr lang="en-US" dirty="0"/>
              <a:t>• Set your </a:t>
            </a:r>
            <a:r>
              <a:rPr lang="en-US" dirty="0">
                <a:solidFill>
                  <a:srgbClr val="FF0000"/>
                </a:solidFill>
              </a:rPr>
              <a:t>geographic target in Google Webmaster Tools </a:t>
            </a:r>
          </a:p>
          <a:p>
            <a:pPr marL="0" indent="0">
              <a:buNone/>
            </a:pPr>
            <a:r>
              <a:rPr lang="en-US" dirty="0"/>
              <a:t>(you can read more about this here: </a:t>
            </a:r>
          </a:p>
          <a:p>
            <a:pPr marL="0" indent="0">
              <a:buNone/>
            </a:pPr>
            <a:r>
              <a:rPr lang="en-US" dirty="0"/>
              <a:t>https://support.google.com/webmasters/answer/62399). </a:t>
            </a:r>
          </a:p>
          <a:p>
            <a:pPr marL="0" indent="0">
              <a:buNone/>
            </a:pPr>
            <a:r>
              <a:rPr lang="en-US" dirty="0"/>
              <a:t>Note that Google does not really need you to do this if your site is on a ccTLD such as “.de” or “.co.uk” as the preferred regional target is assumed.</a:t>
            </a:r>
          </a:p>
        </p:txBody>
      </p:sp>
    </p:spTree>
    <p:extLst>
      <p:ext uri="{BB962C8B-B14F-4D97-AF65-F5344CB8AC3E}">
        <p14:creationId xmlns:p14="http://schemas.microsoft.com/office/powerpoint/2010/main" val="34205056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77D6-DEA0-6A5E-56A7-A50B6D24AC1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C19ABE2-A970-C710-B51B-A987A275829F}"/>
              </a:ext>
            </a:extLst>
          </p:cNvPr>
          <p:cNvSpPr>
            <a:spLocks noGrp="1"/>
          </p:cNvSpPr>
          <p:nvPr>
            <p:ph idx="1"/>
          </p:nvPr>
        </p:nvSpPr>
        <p:spPr/>
        <p:txBody>
          <a:bodyPr/>
          <a:lstStyle/>
          <a:p>
            <a:r>
              <a:rPr lang="en-IN" dirty="0">
                <a:hlinkClick r:id="rId2"/>
              </a:rPr>
              <a:t>https://developers.google.com/search/docs/essentials/spam-policies?hl=en&amp;visit_id=638228704077654656-155778658&amp;rd=2#cloaking</a:t>
            </a:r>
            <a:endParaRPr lang="en-IN" dirty="0"/>
          </a:p>
          <a:p>
            <a:r>
              <a:rPr lang="en-IN" dirty="0"/>
              <a:t>https://developers.google.com/search/docs/fundamentals/get-on-google</a:t>
            </a:r>
          </a:p>
        </p:txBody>
      </p:sp>
    </p:spTree>
    <p:extLst>
      <p:ext uri="{BB962C8B-B14F-4D97-AF65-F5344CB8AC3E}">
        <p14:creationId xmlns:p14="http://schemas.microsoft.com/office/powerpoint/2010/main" val="1381919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6170-BDC1-F257-3EE8-FD6619A2BD5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5E8C5D9-C5B7-C6FE-832E-0E0778F9C5AD}"/>
              </a:ext>
            </a:extLst>
          </p:cNvPr>
          <p:cNvSpPr>
            <a:spLocks noGrp="1"/>
          </p:cNvSpPr>
          <p:nvPr>
            <p:ph idx="1"/>
          </p:nvPr>
        </p:nvSpPr>
        <p:spPr>
          <a:xfrm>
            <a:off x="838200" y="1526359"/>
            <a:ext cx="4669465" cy="4650604"/>
          </a:xfrm>
        </p:spPr>
        <p:txBody>
          <a:bodyPr>
            <a:normAutofit fontScale="85000" lnSpcReduction="10000"/>
          </a:bodyPr>
          <a:lstStyle/>
          <a:p>
            <a:r>
              <a:rPr lang="en-US" dirty="0"/>
              <a:t>An example of a search for a well-known painter. </a:t>
            </a:r>
          </a:p>
          <a:p>
            <a:r>
              <a:rPr lang="en-US" dirty="0"/>
              <a:t>A Google search for the famous painter Edward Hopper returns image results of some of his most memorable works. </a:t>
            </a:r>
          </a:p>
          <a:p>
            <a:r>
              <a:rPr lang="en-US" dirty="0"/>
              <a:t>If the user is interested in the first painting shown, he may well click on it to see the painting in a larger size or to get more information about it. </a:t>
            </a:r>
          </a:p>
          <a:p>
            <a:r>
              <a:rPr lang="en-US" dirty="0"/>
              <a:t>For the SEO practitioner, getting placed in this vertical result could be a significant win. </a:t>
            </a:r>
          </a:p>
        </p:txBody>
      </p:sp>
      <p:pic>
        <p:nvPicPr>
          <p:cNvPr id="5" name="Picture 4">
            <a:extLst>
              <a:ext uri="{FF2B5EF4-FFF2-40B4-BE49-F238E27FC236}">
                <a16:creationId xmlns:a16="http://schemas.microsoft.com/office/drawing/2014/main" id="{5715E187-3317-E606-7ED7-0D6CDE5288BD}"/>
              </a:ext>
            </a:extLst>
          </p:cNvPr>
          <p:cNvPicPr>
            <a:picLocks noChangeAspect="1"/>
          </p:cNvPicPr>
          <p:nvPr/>
        </p:nvPicPr>
        <p:blipFill>
          <a:blip r:embed="rId2"/>
          <a:stretch>
            <a:fillRect/>
          </a:stretch>
        </p:blipFill>
        <p:spPr>
          <a:xfrm>
            <a:off x="5697365" y="1412342"/>
            <a:ext cx="6260836" cy="4650604"/>
          </a:xfrm>
          <a:prstGeom prst="rect">
            <a:avLst/>
          </a:prstGeom>
        </p:spPr>
      </p:pic>
    </p:spTree>
    <p:extLst>
      <p:ext uri="{BB962C8B-B14F-4D97-AF65-F5344CB8AC3E}">
        <p14:creationId xmlns:p14="http://schemas.microsoft.com/office/powerpoint/2010/main" val="1956913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8AAC-36C5-2EA9-4662-BA52E8CCD55A}"/>
              </a:ext>
            </a:extLst>
          </p:cNvPr>
          <p:cNvSpPr>
            <a:spLocks noGrp="1"/>
          </p:cNvSpPr>
          <p:nvPr>
            <p:ph type="title"/>
          </p:nvPr>
        </p:nvSpPr>
        <p:spPr/>
        <p:txBody>
          <a:bodyPr/>
          <a:lstStyle/>
          <a:p>
            <a:r>
              <a:rPr lang="en-US" dirty="0"/>
              <a:t>Google’s Knowledge Graph</a:t>
            </a:r>
          </a:p>
        </p:txBody>
      </p:sp>
      <p:sp>
        <p:nvSpPr>
          <p:cNvPr id="3" name="Content Placeholder 2">
            <a:extLst>
              <a:ext uri="{FF2B5EF4-FFF2-40B4-BE49-F238E27FC236}">
                <a16:creationId xmlns:a16="http://schemas.microsoft.com/office/drawing/2014/main" id="{39292644-3712-9874-C6B0-2CA4C1AE2FA5}"/>
              </a:ext>
            </a:extLst>
          </p:cNvPr>
          <p:cNvSpPr>
            <a:spLocks noGrp="1"/>
          </p:cNvSpPr>
          <p:nvPr>
            <p:ph idx="1"/>
          </p:nvPr>
        </p:nvSpPr>
        <p:spPr/>
        <p:txBody>
          <a:bodyPr/>
          <a:lstStyle/>
          <a:p>
            <a:r>
              <a:rPr lang="en-US" dirty="0"/>
              <a:t>we can see that Google understands that: </a:t>
            </a:r>
          </a:p>
          <a:p>
            <a:pPr>
              <a:buFont typeface="Wingdings" panose="05000000000000000000" pitchFamily="2" charset="2"/>
              <a:buChar char="q"/>
            </a:pPr>
            <a:r>
              <a:rPr lang="en-US" dirty="0"/>
              <a:t>Edward Hopper is the name of a person.</a:t>
            </a:r>
          </a:p>
          <a:p>
            <a:pPr>
              <a:buFont typeface="Wingdings" panose="05000000000000000000" pitchFamily="2" charset="2"/>
              <a:buChar char="q"/>
            </a:pPr>
            <a:r>
              <a:rPr lang="en-US" dirty="0"/>
              <a:t> People have dates and place of birth </a:t>
            </a:r>
          </a:p>
          <a:p>
            <a:pPr>
              <a:buFont typeface="Wingdings" panose="05000000000000000000" pitchFamily="2" charset="2"/>
              <a:buChar char="q"/>
            </a:pPr>
            <a:r>
              <a:rPr lang="en-US" dirty="0"/>
              <a:t>People have dates and places of death </a:t>
            </a:r>
          </a:p>
          <a:p>
            <a:pPr>
              <a:buFont typeface="Wingdings" panose="05000000000000000000" pitchFamily="2" charset="2"/>
              <a:buChar char="q"/>
            </a:pPr>
            <a:r>
              <a:rPr lang="en-US" dirty="0"/>
              <a:t>People might have spouses</a:t>
            </a:r>
          </a:p>
          <a:p>
            <a:r>
              <a:rPr lang="en-US" dirty="0"/>
              <a:t> The search engines are actively mapping these types of relationships as part of their effort to offer more complete information directly in the search results themselves</a:t>
            </a:r>
          </a:p>
        </p:txBody>
      </p:sp>
    </p:spTree>
    <p:extLst>
      <p:ext uri="{BB962C8B-B14F-4D97-AF65-F5344CB8AC3E}">
        <p14:creationId xmlns:p14="http://schemas.microsoft.com/office/powerpoint/2010/main" val="3108984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692A-0B32-CAE2-834B-E2696F5BC314}"/>
              </a:ext>
            </a:extLst>
          </p:cNvPr>
          <p:cNvSpPr>
            <a:spLocks noGrp="1"/>
          </p:cNvSpPr>
          <p:nvPr>
            <p:ph type="title"/>
          </p:nvPr>
        </p:nvSpPr>
        <p:spPr/>
        <p:txBody>
          <a:bodyPr/>
          <a:lstStyle/>
          <a:p>
            <a:r>
              <a:rPr lang="en-US" dirty="0"/>
              <a:t>Algorithm-Based Ranking Systems: Crawling, Indexing, and Ranking</a:t>
            </a:r>
          </a:p>
        </p:txBody>
      </p:sp>
      <p:sp>
        <p:nvSpPr>
          <p:cNvPr id="3" name="Content Placeholder 2">
            <a:extLst>
              <a:ext uri="{FF2B5EF4-FFF2-40B4-BE49-F238E27FC236}">
                <a16:creationId xmlns:a16="http://schemas.microsoft.com/office/drawing/2014/main" id="{858C1E97-8EB5-62E8-6117-E33AE9E14DB5}"/>
              </a:ext>
            </a:extLst>
          </p:cNvPr>
          <p:cNvSpPr>
            <a:spLocks noGrp="1"/>
          </p:cNvSpPr>
          <p:nvPr>
            <p:ph idx="1"/>
          </p:nvPr>
        </p:nvSpPr>
        <p:spPr/>
        <p:txBody>
          <a:bodyPr>
            <a:normAutofit fontScale="92500" lnSpcReduction="10000"/>
          </a:bodyPr>
          <a:lstStyle/>
          <a:p>
            <a:r>
              <a:rPr lang="en-US" dirty="0">
                <a:solidFill>
                  <a:srgbClr val="FF0000"/>
                </a:solidFill>
              </a:rPr>
              <a:t>Crawling and Indexing</a:t>
            </a:r>
          </a:p>
          <a:p>
            <a:pPr marL="0" indent="0">
              <a:buNone/>
            </a:pPr>
            <a:r>
              <a:rPr lang="en-US" dirty="0"/>
              <a:t>To offer the best possible results, search engines must attempt to discover all the public pages on the World Wide Web and then present the ones that best match up with the user's search query.</a:t>
            </a:r>
          </a:p>
          <a:p>
            <a:pPr marL="0" indent="0">
              <a:buNone/>
            </a:pPr>
            <a:r>
              <a:rPr lang="en-US" dirty="0"/>
              <a:t> </a:t>
            </a:r>
            <a:r>
              <a:rPr lang="en-US" dirty="0">
                <a:solidFill>
                  <a:srgbClr val="FF0000"/>
                </a:solidFill>
              </a:rPr>
              <a:t>The first step in this process is crawling the web</a:t>
            </a:r>
            <a:r>
              <a:rPr lang="en-US" dirty="0"/>
              <a:t>. The search engines start with a </a:t>
            </a:r>
            <a:r>
              <a:rPr lang="en-US" dirty="0">
                <a:solidFill>
                  <a:srgbClr val="FF0000"/>
                </a:solidFill>
              </a:rPr>
              <a:t>seed set of sites </a:t>
            </a:r>
            <a:r>
              <a:rPr lang="en-US" dirty="0"/>
              <a:t>that are known to be very high quality sites, and then visit the links on each page of those sites to discover other web pages</a:t>
            </a:r>
          </a:p>
          <a:p>
            <a:pPr marL="0" indent="0">
              <a:buNone/>
            </a:pPr>
            <a:r>
              <a:rPr lang="en-US" dirty="0"/>
              <a:t> The link structure of the Web serves to bind together all of the pages that were made public as a result of someone linking to them. Through links, </a:t>
            </a:r>
            <a:r>
              <a:rPr lang="en-US" dirty="0">
                <a:solidFill>
                  <a:srgbClr val="FF0000"/>
                </a:solidFill>
              </a:rPr>
              <a:t>search engines’ automated robots, called crawlers</a:t>
            </a:r>
            <a:r>
              <a:rPr lang="en-US" dirty="0"/>
              <a:t>, spiders can reach the many billions of interconnected documents.</a:t>
            </a:r>
          </a:p>
        </p:txBody>
      </p:sp>
    </p:spTree>
    <p:extLst>
      <p:ext uri="{BB962C8B-B14F-4D97-AF65-F5344CB8AC3E}">
        <p14:creationId xmlns:p14="http://schemas.microsoft.com/office/powerpoint/2010/main" val="2717302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158B-E587-4DFC-C90D-F4E9E94DA7F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2BB0C11-D353-0F2E-CEF0-E6BE77481BAF}"/>
              </a:ext>
            </a:extLst>
          </p:cNvPr>
          <p:cNvPicPr>
            <a:picLocks noGrp="1" noChangeAspect="1"/>
          </p:cNvPicPr>
          <p:nvPr>
            <p:ph idx="1"/>
          </p:nvPr>
        </p:nvPicPr>
        <p:blipFill>
          <a:blip r:embed="rId2"/>
          <a:stretch>
            <a:fillRect/>
          </a:stretch>
        </p:blipFill>
        <p:spPr>
          <a:xfrm>
            <a:off x="602810" y="1221692"/>
            <a:ext cx="5953125" cy="5462305"/>
          </a:xfrm>
        </p:spPr>
      </p:pic>
      <p:sp>
        <p:nvSpPr>
          <p:cNvPr id="4" name="TextBox 3">
            <a:extLst>
              <a:ext uri="{FF2B5EF4-FFF2-40B4-BE49-F238E27FC236}">
                <a16:creationId xmlns:a16="http://schemas.microsoft.com/office/drawing/2014/main" id="{E27B8849-F8CC-1792-645F-CE312C1B0175}"/>
              </a:ext>
            </a:extLst>
          </p:cNvPr>
          <p:cNvSpPr txBox="1"/>
          <p:nvPr/>
        </p:nvSpPr>
        <p:spPr>
          <a:xfrm>
            <a:off x="7206557" y="1690688"/>
            <a:ext cx="4492783" cy="4524315"/>
          </a:xfrm>
          <a:prstGeom prst="rect">
            <a:avLst/>
          </a:prstGeom>
          <a:noFill/>
        </p:spPr>
        <p:txBody>
          <a:bodyPr wrap="square">
            <a:spAutoFit/>
          </a:bodyPr>
          <a:lstStyle/>
          <a:p>
            <a:r>
              <a:rPr lang="en-US" sz="2400" b="0" i="0" dirty="0">
                <a:solidFill>
                  <a:srgbClr val="333333"/>
                </a:solidFill>
                <a:effectLst/>
                <a:latin typeface="inter-regular"/>
              </a:rPr>
              <a:t>Web Crawler is also known as a </a:t>
            </a:r>
            <a:r>
              <a:rPr lang="en-US" sz="2400" b="1" i="0" dirty="0">
                <a:solidFill>
                  <a:srgbClr val="333333"/>
                </a:solidFill>
                <a:effectLst/>
                <a:latin typeface="inter-bold"/>
              </a:rPr>
              <a:t>search engine bot</a:t>
            </a:r>
            <a:r>
              <a:rPr lang="en-US" sz="2400" b="0" i="0" dirty="0">
                <a:solidFill>
                  <a:srgbClr val="333333"/>
                </a:solidFill>
                <a:effectLst/>
                <a:latin typeface="inter-regular"/>
              </a:rPr>
              <a:t>, </a:t>
            </a:r>
            <a:r>
              <a:rPr lang="en-US" sz="2400" b="1" i="0" dirty="0">
                <a:solidFill>
                  <a:srgbClr val="333333"/>
                </a:solidFill>
                <a:effectLst/>
                <a:latin typeface="inter-bold"/>
              </a:rPr>
              <a:t>web robot</a:t>
            </a:r>
            <a:r>
              <a:rPr lang="en-US" sz="2400" b="0" i="0" dirty="0">
                <a:solidFill>
                  <a:srgbClr val="333333"/>
                </a:solidFill>
                <a:effectLst/>
                <a:latin typeface="inter-regular"/>
              </a:rPr>
              <a:t>, or </a:t>
            </a:r>
            <a:r>
              <a:rPr lang="en-US" sz="2400" b="1" i="0" dirty="0">
                <a:solidFill>
                  <a:srgbClr val="333333"/>
                </a:solidFill>
                <a:effectLst/>
                <a:latin typeface="inter-bold"/>
              </a:rPr>
              <a:t>web spider</a:t>
            </a:r>
            <a:r>
              <a:rPr lang="en-US" sz="2400" b="0" i="0" dirty="0">
                <a:solidFill>
                  <a:srgbClr val="333333"/>
                </a:solidFill>
                <a:effectLst/>
                <a:latin typeface="inter-regular"/>
              </a:rPr>
              <a:t>. </a:t>
            </a:r>
          </a:p>
          <a:p>
            <a:endParaRPr lang="en-US" sz="2400" dirty="0">
              <a:solidFill>
                <a:srgbClr val="333333"/>
              </a:solidFill>
              <a:latin typeface="inter-regular"/>
            </a:endParaRPr>
          </a:p>
          <a:p>
            <a:r>
              <a:rPr lang="en-US" sz="2400" b="0" i="0" dirty="0">
                <a:solidFill>
                  <a:srgbClr val="333333"/>
                </a:solidFill>
                <a:effectLst/>
                <a:latin typeface="inter-regular"/>
              </a:rPr>
              <a:t>It plays an essential role in search engine optimization (SEO) strategy.</a:t>
            </a:r>
          </a:p>
          <a:p>
            <a:endParaRPr lang="en-US" sz="2400" dirty="0">
              <a:solidFill>
                <a:srgbClr val="333333"/>
              </a:solidFill>
              <a:latin typeface="inter-regular"/>
            </a:endParaRPr>
          </a:p>
          <a:p>
            <a:r>
              <a:rPr lang="en-US" sz="2400" b="0" i="0" dirty="0">
                <a:solidFill>
                  <a:srgbClr val="333333"/>
                </a:solidFill>
                <a:effectLst/>
                <a:latin typeface="inter-regular"/>
              </a:rPr>
              <a:t> It is mainly a software component that traverses on the web, then downloads and collects all the information over the Internet.</a:t>
            </a:r>
            <a:endParaRPr lang="en-IN" sz="2400" dirty="0"/>
          </a:p>
        </p:txBody>
      </p:sp>
    </p:spTree>
    <p:extLst>
      <p:ext uri="{BB962C8B-B14F-4D97-AF65-F5344CB8AC3E}">
        <p14:creationId xmlns:p14="http://schemas.microsoft.com/office/powerpoint/2010/main" val="3853330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AB30-4C7E-75D0-0AFC-696CEAF665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27BA29-4DD6-F02D-417D-A1779E601B3B}"/>
              </a:ext>
            </a:extLst>
          </p:cNvPr>
          <p:cNvSpPr>
            <a:spLocks noGrp="1"/>
          </p:cNvSpPr>
          <p:nvPr>
            <p:ph idx="1"/>
          </p:nvPr>
        </p:nvSpPr>
        <p:spPr/>
        <p:txBody>
          <a:bodyPr/>
          <a:lstStyle/>
          <a:p>
            <a:r>
              <a:rPr lang="en-US" dirty="0"/>
              <a:t>The search engine will then load those other pages and analyze that content as well. This process repeats over and over again until the crawling process is complete. </a:t>
            </a:r>
          </a:p>
          <a:p>
            <a:r>
              <a:rPr lang="en-US" dirty="0"/>
              <a:t>This process is an enormously complex one as the web is a large and complex place. Search engines do not attempt to crawl the entire web every day. </a:t>
            </a:r>
          </a:p>
          <a:p>
            <a:r>
              <a:rPr lang="en-US" dirty="0"/>
              <a:t>In fact they may become aware of pages that they choose not to crawl because they are not likely to be important enough to return in a search result. </a:t>
            </a:r>
          </a:p>
        </p:txBody>
      </p:sp>
    </p:spTree>
    <p:extLst>
      <p:ext uri="{BB962C8B-B14F-4D97-AF65-F5344CB8AC3E}">
        <p14:creationId xmlns:p14="http://schemas.microsoft.com/office/powerpoint/2010/main" val="1922157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3656</Words>
  <Application>Microsoft Office PowerPoint</Application>
  <PresentationFormat>Widescreen</PresentationFormat>
  <Paragraphs>228</Paragraphs>
  <Slides>45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Calibri Light</vt:lpstr>
      <vt:lpstr>inter-bold</vt:lpstr>
      <vt:lpstr>inter-regular</vt:lpstr>
      <vt:lpstr>SymbolMT</vt:lpstr>
      <vt:lpstr>Times New Roman</vt:lpstr>
      <vt:lpstr>Wingdings</vt:lpstr>
      <vt:lpstr>Office Theme</vt:lpstr>
      <vt:lpstr>Search Engine Basics</vt:lpstr>
      <vt:lpstr>Understanding Search Engine Results </vt:lpstr>
      <vt:lpstr>PowerPoint Presentation</vt:lpstr>
      <vt:lpstr>PowerPoint Presentation</vt:lpstr>
      <vt:lpstr>PowerPoint Presentation</vt:lpstr>
      <vt:lpstr>Google’s Knowledge Graph</vt:lpstr>
      <vt:lpstr>Algorithm-Based Ranking Systems: Crawling, Indexing, and Ranking</vt:lpstr>
      <vt:lpstr>PowerPoint Presentation</vt:lpstr>
      <vt:lpstr>PowerPoint Presentation</vt:lpstr>
      <vt:lpstr>PowerPoint Presentation</vt:lpstr>
      <vt:lpstr>Retrieval and Ranking</vt:lpstr>
      <vt:lpstr>PowerPoint Presentation</vt:lpstr>
      <vt:lpstr>Evaluating Content on a Web Page</vt:lpstr>
      <vt:lpstr>PowerPoint Presentation</vt:lpstr>
      <vt:lpstr>PowerPoint Presentation</vt:lpstr>
      <vt:lpstr>PowerPoint Presentation</vt:lpstr>
      <vt:lpstr>PowerPoint Presentation</vt:lpstr>
      <vt:lpstr>What search engines cannot see</vt:lpstr>
      <vt:lpstr>Determining Searcher Intent and Delivering Relevant, Fresh Content</vt:lpstr>
      <vt:lpstr>PowerPoint Presentation</vt:lpstr>
      <vt:lpstr>Common types of searches</vt:lpstr>
      <vt:lpstr>PowerPoint Presentation</vt:lpstr>
      <vt:lpstr>Measuring Content Quality and User Engagement</vt:lpstr>
      <vt:lpstr>PowerPoint Presentation</vt:lpstr>
      <vt:lpstr>PowerPoint Presentation</vt:lpstr>
      <vt:lpstr>PowerPoint Presentation</vt:lpstr>
      <vt:lpstr>PowerPoint Presentation</vt:lpstr>
      <vt:lpstr>PowerPoint Presentation</vt:lpstr>
      <vt:lpstr>Analysing Ranking Factors</vt:lpstr>
      <vt:lpstr>PowerPoint Presentation</vt:lpstr>
      <vt:lpstr>PowerPoint Presentation</vt:lpstr>
      <vt:lpstr>Negative Ranking Factors</vt:lpstr>
      <vt:lpstr>Other Ranking Factors</vt:lpstr>
      <vt:lpstr>Using Advanced Search Techniques </vt:lpstr>
      <vt:lpstr>PowerPoint Presentation</vt:lpstr>
      <vt:lpstr>PowerPoint Presentation</vt:lpstr>
      <vt:lpstr>PowerPoint Presentation</vt:lpstr>
      <vt:lpstr>Vertical Search from the Major Search Engines</vt:lpstr>
      <vt:lpstr>PowerPoint Presentation</vt:lpstr>
      <vt:lpstr>PowerPoint Presentation</vt:lpstr>
      <vt:lpstr>PowerPoint Presentation</vt:lpstr>
      <vt:lpstr>Country-Specific Search Engines </vt:lpstr>
      <vt:lpstr>Optimizing for Specific Countries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 Basics</dc:title>
  <dc:creator>Admin</dc:creator>
  <cp:lastModifiedBy>Admin</cp:lastModifiedBy>
  <cp:revision>13</cp:revision>
  <dcterms:created xsi:type="dcterms:W3CDTF">2023-06-19T03:39:34Z</dcterms:created>
  <dcterms:modified xsi:type="dcterms:W3CDTF">2023-06-27T04:06:15Z</dcterms:modified>
</cp:coreProperties>
</file>