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2" r:id="rId14"/>
    <p:sldId id="283" r:id="rId15"/>
    <p:sldId id="284" r:id="rId16"/>
    <p:sldId id="285"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5" d="100"/>
          <a:sy n="65" d="100"/>
        </p:scale>
        <p:origin x="6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6EDC-40C4-83C7-FB55-2BEE9F0B64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E8340C-44E6-DF37-EEBA-99A3E7C606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A49497-D2C5-81DD-FD2B-0FD66A43818D}"/>
              </a:ext>
            </a:extLst>
          </p:cNvPr>
          <p:cNvSpPr>
            <a:spLocks noGrp="1"/>
          </p:cNvSpPr>
          <p:nvPr>
            <p:ph type="dt" sz="half" idx="10"/>
          </p:nvPr>
        </p:nvSpPr>
        <p:spPr/>
        <p:txBody>
          <a:bodyPr/>
          <a:lstStyle/>
          <a:p>
            <a:fld id="{AC716691-DD5D-4C00-A876-4BEF79455188}" type="datetimeFigureOut">
              <a:rPr lang="en-IN" smtClean="0"/>
              <a:t>04-07-2023</a:t>
            </a:fld>
            <a:endParaRPr lang="en-IN"/>
          </a:p>
        </p:txBody>
      </p:sp>
      <p:sp>
        <p:nvSpPr>
          <p:cNvPr id="5" name="Footer Placeholder 4">
            <a:extLst>
              <a:ext uri="{FF2B5EF4-FFF2-40B4-BE49-F238E27FC236}">
                <a16:creationId xmlns:a16="http://schemas.microsoft.com/office/drawing/2014/main" id="{15FECB89-5E31-4911-8DDA-D1504B3C62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3DA7B-440B-6542-AC11-67C28596461B}"/>
              </a:ext>
            </a:extLst>
          </p:cNvPr>
          <p:cNvSpPr>
            <a:spLocks noGrp="1"/>
          </p:cNvSpPr>
          <p:nvPr>
            <p:ph type="sldNum" sz="quarter" idx="12"/>
          </p:nvPr>
        </p:nvSpPr>
        <p:spPr/>
        <p:txBody>
          <a:bodyPr/>
          <a:lstStyle/>
          <a:p>
            <a:fld id="{7F7FDC95-D96C-42DE-A0EC-EDB2621CFE54}" type="slidenum">
              <a:rPr lang="en-IN" smtClean="0"/>
              <a:t>‹#›</a:t>
            </a:fld>
            <a:endParaRPr lang="en-IN"/>
          </a:p>
        </p:txBody>
      </p:sp>
    </p:spTree>
    <p:extLst>
      <p:ext uri="{BB962C8B-B14F-4D97-AF65-F5344CB8AC3E}">
        <p14:creationId xmlns:p14="http://schemas.microsoft.com/office/powerpoint/2010/main" val="140946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7F8A-115B-0833-E93F-48244CCA9D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12C7E0-421C-DF79-9106-FA88A974A8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51F71-A8D3-6161-D72D-47619895731D}"/>
              </a:ext>
            </a:extLst>
          </p:cNvPr>
          <p:cNvSpPr>
            <a:spLocks noGrp="1"/>
          </p:cNvSpPr>
          <p:nvPr>
            <p:ph type="dt" sz="half" idx="10"/>
          </p:nvPr>
        </p:nvSpPr>
        <p:spPr/>
        <p:txBody>
          <a:bodyPr/>
          <a:lstStyle/>
          <a:p>
            <a:fld id="{AC716691-DD5D-4C00-A876-4BEF79455188}" type="datetimeFigureOut">
              <a:rPr lang="en-IN" smtClean="0"/>
              <a:t>04-07-2023</a:t>
            </a:fld>
            <a:endParaRPr lang="en-IN"/>
          </a:p>
        </p:txBody>
      </p:sp>
      <p:sp>
        <p:nvSpPr>
          <p:cNvPr id="5" name="Footer Placeholder 4">
            <a:extLst>
              <a:ext uri="{FF2B5EF4-FFF2-40B4-BE49-F238E27FC236}">
                <a16:creationId xmlns:a16="http://schemas.microsoft.com/office/drawing/2014/main" id="{4FE18509-D5C6-3E2C-301D-6BDC89869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28C7C2-4560-68FD-0E2D-6DC254533B74}"/>
              </a:ext>
            </a:extLst>
          </p:cNvPr>
          <p:cNvSpPr>
            <a:spLocks noGrp="1"/>
          </p:cNvSpPr>
          <p:nvPr>
            <p:ph type="sldNum" sz="quarter" idx="12"/>
          </p:nvPr>
        </p:nvSpPr>
        <p:spPr/>
        <p:txBody>
          <a:bodyPr/>
          <a:lstStyle/>
          <a:p>
            <a:fld id="{7F7FDC95-D96C-42DE-A0EC-EDB2621CFE54}" type="slidenum">
              <a:rPr lang="en-IN" smtClean="0"/>
              <a:t>‹#›</a:t>
            </a:fld>
            <a:endParaRPr lang="en-IN"/>
          </a:p>
        </p:txBody>
      </p:sp>
    </p:spTree>
    <p:extLst>
      <p:ext uri="{BB962C8B-B14F-4D97-AF65-F5344CB8AC3E}">
        <p14:creationId xmlns:p14="http://schemas.microsoft.com/office/powerpoint/2010/main" val="3260703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0CD54-2F1F-D52C-BE33-B2D8AA153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28CF07-28A1-D163-F1C4-FD5473A206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E51896-1847-D3F4-D2E2-8A5F52924D39}"/>
              </a:ext>
            </a:extLst>
          </p:cNvPr>
          <p:cNvSpPr>
            <a:spLocks noGrp="1"/>
          </p:cNvSpPr>
          <p:nvPr>
            <p:ph type="dt" sz="half" idx="10"/>
          </p:nvPr>
        </p:nvSpPr>
        <p:spPr/>
        <p:txBody>
          <a:bodyPr/>
          <a:lstStyle/>
          <a:p>
            <a:fld id="{AC716691-DD5D-4C00-A876-4BEF79455188}" type="datetimeFigureOut">
              <a:rPr lang="en-IN" smtClean="0"/>
              <a:t>04-07-2023</a:t>
            </a:fld>
            <a:endParaRPr lang="en-IN"/>
          </a:p>
        </p:txBody>
      </p:sp>
      <p:sp>
        <p:nvSpPr>
          <p:cNvPr id="5" name="Footer Placeholder 4">
            <a:extLst>
              <a:ext uri="{FF2B5EF4-FFF2-40B4-BE49-F238E27FC236}">
                <a16:creationId xmlns:a16="http://schemas.microsoft.com/office/drawing/2014/main" id="{8FAD4063-53AE-2324-0080-F7CC6DC0A3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56C380-AA90-4536-055D-E8513473D76E}"/>
              </a:ext>
            </a:extLst>
          </p:cNvPr>
          <p:cNvSpPr>
            <a:spLocks noGrp="1"/>
          </p:cNvSpPr>
          <p:nvPr>
            <p:ph type="sldNum" sz="quarter" idx="12"/>
          </p:nvPr>
        </p:nvSpPr>
        <p:spPr/>
        <p:txBody>
          <a:bodyPr/>
          <a:lstStyle/>
          <a:p>
            <a:fld id="{7F7FDC95-D96C-42DE-A0EC-EDB2621CFE54}" type="slidenum">
              <a:rPr lang="en-IN" smtClean="0"/>
              <a:t>‹#›</a:t>
            </a:fld>
            <a:endParaRPr lang="en-IN"/>
          </a:p>
        </p:txBody>
      </p:sp>
    </p:spTree>
    <p:extLst>
      <p:ext uri="{BB962C8B-B14F-4D97-AF65-F5344CB8AC3E}">
        <p14:creationId xmlns:p14="http://schemas.microsoft.com/office/powerpoint/2010/main" val="87503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BB03-8323-5F10-F9D4-177D8D5978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DA65E2-DC99-B2D3-968A-B8AF9A86A6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3D0CD-30FD-D9E4-3A8B-C6E57FDD401E}"/>
              </a:ext>
            </a:extLst>
          </p:cNvPr>
          <p:cNvSpPr>
            <a:spLocks noGrp="1"/>
          </p:cNvSpPr>
          <p:nvPr>
            <p:ph type="dt" sz="half" idx="10"/>
          </p:nvPr>
        </p:nvSpPr>
        <p:spPr/>
        <p:txBody>
          <a:bodyPr/>
          <a:lstStyle/>
          <a:p>
            <a:fld id="{AC716691-DD5D-4C00-A876-4BEF79455188}" type="datetimeFigureOut">
              <a:rPr lang="en-IN" smtClean="0"/>
              <a:t>04-07-2023</a:t>
            </a:fld>
            <a:endParaRPr lang="en-IN"/>
          </a:p>
        </p:txBody>
      </p:sp>
      <p:sp>
        <p:nvSpPr>
          <p:cNvPr id="5" name="Footer Placeholder 4">
            <a:extLst>
              <a:ext uri="{FF2B5EF4-FFF2-40B4-BE49-F238E27FC236}">
                <a16:creationId xmlns:a16="http://schemas.microsoft.com/office/drawing/2014/main" id="{C563B67D-991A-76D0-7C80-6DAEFF88E8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C19CA-FD4D-CC70-9BE2-1EB246CF5D7A}"/>
              </a:ext>
            </a:extLst>
          </p:cNvPr>
          <p:cNvSpPr>
            <a:spLocks noGrp="1"/>
          </p:cNvSpPr>
          <p:nvPr>
            <p:ph type="sldNum" sz="quarter" idx="12"/>
          </p:nvPr>
        </p:nvSpPr>
        <p:spPr/>
        <p:txBody>
          <a:bodyPr/>
          <a:lstStyle/>
          <a:p>
            <a:fld id="{7F7FDC95-D96C-42DE-A0EC-EDB2621CFE54}" type="slidenum">
              <a:rPr lang="en-IN" smtClean="0"/>
              <a:t>‹#›</a:t>
            </a:fld>
            <a:endParaRPr lang="en-IN"/>
          </a:p>
        </p:txBody>
      </p:sp>
    </p:spTree>
    <p:extLst>
      <p:ext uri="{BB962C8B-B14F-4D97-AF65-F5344CB8AC3E}">
        <p14:creationId xmlns:p14="http://schemas.microsoft.com/office/powerpoint/2010/main" val="383049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A4F5-BE27-6F10-CEC7-17BDCB7CEF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5ED5B2-ABBF-FCC3-1F4E-A16111A20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3AF5E-1781-572E-D064-AFC4E2C28627}"/>
              </a:ext>
            </a:extLst>
          </p:cNvPr>
          <p:cNvSpPr>
            <a:spLocks noGrp="1"/>
          </p:cNvSpPr>
          <p:nvPr>
            <p:ph type="dt" sz="half" idx="10"/>
          </p:nvPr>
        </p:nvSpPr>
        <p:spPr/>
        <p:txBody>
          <a:bodyPr/>
          <a:lstStyle/>
          <a:p>
            <a:fld id="{AC716691-DD5D-4C00-A876-4BEF79455188}" type="datetimeFigureOut">
              <a:rPr lang="en-IN" smtClean="0"/>
              <a:t>04-07-2023</a:t>
            </a:fld>
            <a:endParaRPr lang="en-IN"/>
          </a:p>
        </p:txBody>
      </p:sp>
      <p:sp>
        <p:nvSpPr>
          <p:cNvPr id="5" name="Footer Placeholder 4">
            <a:extLst>
              <a:ext uri="{FF2B5EF4-FFF2-40B4-BE49-F238E27FC236}">
                <a16:creationId xmlns:a16="http://schemas.microsoft.com/office/drawing/2014/main" id="{6BAB8608-8B61-C0E3-7486-FBF5400790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51EFF2-BFA6-5404-B3C6-4DE001542613}"/>
              </a:ext>
            </a:extLst>
          </p:cNvPr>
          <p:cNvSpPr>
            <a:spLocks noGrp="1"/>
          </p:cNvSpPr>
          <p:nvPr>
            <p:ph type="sldNum" sz="quarter" idx="12"/>
          </p:nvPr>
        </p:nvSpPr>
        <p:spPr/>
        <p:txBody>
          <a:bodyPr/>
          <a:lstStyle/>
          <a:p>
            <a:fld id="{7F7FDC95-D96C-42DE-A0EC-EDB2621CFE54}" type="slidenum">
              <a:rPr lang="en-IN" smtClean="0"/>
              <a:t>‹#›</a:t>
            </a:fld>
            <a:endParaRPr lang="en-IN"/>
          </a:p>
        </p:txBody>
      </p:sp>
    </p:spTree>
    <p:extLst>
      <p:ext uri="{BB962C8B-B14F-4D97-AF65-F5344CB8AC3E}">
        <p14:creationId xmlns:p14="http://schemas.microsoft.com/office/powerpoint/2010/main" val="144355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D8C8-2417-6E04-2C10-9B68666462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4B0FFB-2451-2116-9C38-A5391091C6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5D2548-38FD-EBEB-F0C2-6DFEECAD73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925441-793C-8A62-1231-1B43D743B1FB}"/>
              </a:ext>
            </a:extLst>
          </p:cNvPr>
          <p:cNvSpPr>
            <a:spLocks noGrp="1"/>
          </p:cNvSpPr>
          <p:nvPr>
            <p:ph type="dt" sz="half" idx="10"/>
          </p:nvPr>
        </p:nvSpPr>
        <p:spPr/>
        <p:txBody>
          <a:bodyPr/>
          <a:lstStyle/>
          <a:p>
            <a:fld id="{AC716691-DD5D-4C00-A876-4BEF79455188}" type="datetimeFigureOut">
              <a:rPr lang="en-IN" smtClean="0"/>
              <a:t>04-07-2023</a:t>
            </a:fld>
            <a:endParaRPr lang="en-IN"/>
          </a:p>
        </p:txBody>
      </p:sp>
      <p:sp>
        <p:nvSpPr>
          <p:cNvPr id="6" name="Footer Placeholder 5">
            <a:extLst>
              <a:ext uri="{FF2B5EF4-FFF2-40B4-BE49-F238E27FC236}">
                <a16:creationId xmlns:a16="http://schemas.microsoft.com/office/drawing/2014/main" id="{925C3DC3-1C56-A6B9-8F9A-AC0DD84C5F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EEB843-B6BB-2D86-1EF3-214D7E72BF2E}"/>
              </a:ext>
            </a:extLst>
          </p:cNvPr>
          <p:cNvSpPr>
            <a:spLocks noGrp="1"/>
          </p:cNvSpPr>
          <p:nvPr>
            <p:ph type="sldNum" sz="quarter" idx="12"/>
          </p:nvPr>
        </p:nvSpPr>
        <p:spPr/>
        <p:txBody>
          <a:bodyPr/>
          <a:lstStyle/>
          <a:p>
            <a:fld id="{7F7FDC95-D96C-42DE-A0EC-EDB2621CFE54}" type="slidenum">
              <a:rPr lang="en-IN" smtClean="0"/>
              <a:t>‹#›</a:t>
            </a:fld>
            <a:endParaRPr lang="en-IN"/>
          </a:p>
        </p:txBody>
      </p:sp>
    </p:spTree>
    <p:extLst>
      <p:ext uri="{BB962C8B-B14F-4D97-AF65-F5344CB8AC3E}">
        <p14:creationId xmlns:p14="http://schemas.microsoft.com/office/powerpoint/2010/main" val="3953342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25CA-3B7D-24A7-FE02-60262AA80F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A36188-31FB-730F-7A42-6697E0E93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BEEBB-683B-A051-A5AE-52AB6551FB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FC78FB-D1C3-1596-7312-BB6B57C82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9982C8-F85A-AECE-EC2C-B20922A9E6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1724DC-82C8-C6BE-0CEB-556A643199FE}"/>
              </a:ext>
            </a:extLst>
          </p:cNvPr>
          <p:cNvSpPr>
            <a:spLocks noGrp="1"/>
          </p:cNvSpPr>
          <p:nvPr>
            <p:ph type="dt" sz="half" idx="10"/>
          </p:nvPr>
        </p:nvSpPr>
        <p:spPr/>
        <p:txBody>
          <a:bodyPr/>
          <a:lstStyle/>
          <a:p>
            <a:fld id="{AC716691-DD5D-4C00-A876-4BEF79455188}" type="datetimeFigureOut">
              <a:rPr lang="en-IN" smtClean="0"/>
              <a:t>04-07-2023</a:t>
            </a:fld>
            <a:endParaRPr lang="en-IN"/>
          </a:p>
        </p:txBody>
      </p:sp>
      <p:sp>
        <p:nvSpPr>
          <p:cNvPr id="8" name="Footer Placeholder 7">
            <a:extLst>
              <a:ext uri="{FF2B5EF4-FFF2-40B4-BE49-F238E27FC236}">
                <a16:creationId xmlns:a16="http://schemas.microsoft.com/office/drawing/2014/main" id="{E6D9974C-8155-9797-1FAD-C1635449CC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180CE2-DA12-C28E-CC39-D4D43B01E1DE}"/>
              </a:ext>
            </a:extLst>
          </p:cNvPr>
          <p:cNvSpPr>
            <a:spLocks noGrp="1"/>
          </p:cNvSpPr>
          <p:nvPr>
            <p:ph type="sldNum" sz="quarter" idx="12"/>
          </p:nvPr>
        </p:nvSpPr>
        <p:spPr/>
        <p:txBody>
          <a:bodyPr/>
          <a:lstStyle/>
          <a:p>
            <a:fld id="{7F7FDC95-D96C-42DE-A0EC-EDB2621CFE54}" type="slidenum">
              <a:rPr lang="en-IN" smtClean="0"/>
              <a:t>‹#›</a:t>
            </a:fld>
            <a:endParaRPr lang="en-IN"/>
          </a:p>
        </p:txBody>
      </p:sp>
    </p:spTree>
    <p:extLst>
      <p:ext uri="{BB962C8B-B14F-4D97-AF65-F5344CB8AC3E}">
        <p14:creationId xmlns:p14="http://schemas.microsoft.com/office/powerpoint/2010/main" val="273306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ABF09-4632-4A41-5168-C02D32D51E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8B56A0-BCB0-60E5-9646-24575D4B0B77}"/>
              </a:ext>
            </a:extLst>
          </p:cNvPr>
          <p:cNvSpPr>
            <a:spLocks noGrp="1"/>
          </p:cNvSpPr>
          <p:nvPr>
            <p:ph type="dt" sz="half" idx="10"/>
          </p:nvPr>
        </p:nvSpPr>
        <p:spPr/>
        <p:txBody>
          <a:bodyPr/>
          <a:lstStyle/>
          <a:p>
            <a:fld id="{AC716691-DD5D-4C00-A876-4BEF79455188}" type="datetimeFigureOut">
              <a:rPr lang="en-IN" smtClean="0"/>
              <a:t>04-07-2023</a:t>
            </a:fld>
            <a:endParaRPr lang="en-IN"/>
          </a:p>
        </p:txBody>
      </p:sp>
      <p:sp>
        <p:nvSpPr>
          <p:cNvPr id="4" name="Footer Placeholder 3">
            <a:extLst>
              <a:ext uri="{FF2B5EF4-FFF2-40B4-BE49-F238E27FC236}">
                <a16:creationId xmlns:a16="http://schemas.microsoft.com/office/drawing/2014/main" id="{D748C2C5-62F8-1130-085B-3983556C83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F8CADB-082B-46FC-A708-60B7849F8B05}"/>
              </a:ext>
            </a:extLst>
          </p:cNvPr>
          <p:cNvSpPr>
            <a:spLocks noGrp="1"/>
          </p:cNvSpPr>
          <p:nvPr>
            <p:ph type="sldNum" sz="quarter" idx="12"/>
          </p:nvPr>
        </p:nvSpPr>
        <p:spPr/>
        <p:txBody>
          <a:bodyPr/>
          <a:lstStyle/>
          <a:p>
            <a:fld id="{7F7FDC95-D96C-42DE-A0EC-EDB2621CFE54}" type="slidenum">
              <a:rPr lang="en-IN" smtClean="0"/>
              <a:t>‹#›</a:t>
            </a:fld>
            <a:endParaRPr lang="en-IN"/>
          </a:p>
        </p:txBody>
      </p:sp>
    </p:spTree>
    <p:extLst>
      <p:ext uri="{BB962C8B-B14F-4D97-AF65-F5344CB8AC3E}">
        <p14:creationId xmlns:p14="http://schemas.microsoft.com/office/powerpoint/2010/main" val="249510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3A74E6-6DDA-CCB3-B31D-2813EAB39A77}"/>
              </a:ext>
            </a:extLst>
          </p:cNvPr>
          <p:cNvSpPr>
            <a:spLocks noGrp="1"/>
          </p:cNvSpPr>
          <p:nvPr>
            <p:ph type="dt" sz="half" idx="10"/>
          </p:nvPr>
        </p:nvSpPr>
        <p:spPr/>
        <p:txBody>
          <a:bodyPr/>
          <a:lstStyle/>
          <a:p>
            <a:fld id="{AC716691-DD5D-4C00-A876-4BEF79455188}" type="datetimeFigureOut">
              <a:rPr lang="en-IN" smtClean="0"/>
              <a:t>04-07-2023</a:t>
            </a:fld>
            <a:endParaRPr lang="en-IN"/>
          </a:p>
        </p:txBody>
      </p:sp>
      <p:sp>
        <p:nvSpPr>
          <p:cNvPr id="3" name="Footer Placeholder 2">
            <a:extLst>
              <a:ext uri="{FF2B5EF4-FFF2-40B4-BE49-F238E27FC236}">
                <a16:creationId xmlns:a16="http://schemas.microsoft.com/office/drawing/2014/main" id="{553EC02B-B92C-BEED-D670-3EA4845518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A31355-8A20-88D2-EA61-F24B3DF7A045}"/>
              </a:ext>
            </a:extLst>
          </p:cNvPr>
          <p:cNvSpPr>
            <a:spLocks noGrp="1"/>
          </p:cNvSpPr>
          <p:nvPr>
            <p:ph type="sldNum" sz="quarter" idx="12"/>
          </p:nvPr>
        </p:nvSpPr>
        <p:spPr/>
        <p:txBody>
          <a:bodyPr/>
          <a:lstStyle/>
          <a:p>
            <a:fld id="{7F7FDC95-D96C-42DE-A0EC-EDB2621CFE54}" type="slidenum">
              <a:rPr lang="en-IN" smtClean="0"/>
              <a:t>‹#›</a:t>
            </a:fld>
            <a:endParaRPr lang="en-IN"/>
          </a:p>
        </p:txBody>
      </p:sp>
    </p:spTree>
    <p:extLst>
      <p:ext uri="{BB962C8B-B14F-4D97-AF65-F5344CB8AC3E}">
        <p14:creationId xmlns:p14="http://schemas.microsoft.com/office/powerpoint/2010/main" val="386906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8292-ADDF-F3D7-FF21-7148D15AE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7C4AFB-20D5-7537-7C49-D91CB97A1F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5B0E3A-82A6-AB83-D49E-8D3184947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7EC67B-B9A2-7A7B-721F-B30811920EFC}"/>
              </a:ext>
            </a:extLst>
          </p:cNvPr>
          <p:cNvSpPr>
            <a:spLocks noGrp="1"/>
          </p:cNvSpPr>
          <p:nvPr>
            <p:ph type="dt" sz="half" idx="10"/>
          </p:nvPr>
        </p:nvSpPr>
        <p:spPr/>
        <p:txBody>
          <a:bodyPr/>
          <a:lstStyle/>
          <a:p>
            <a:fld id="{AC716691-DD5D-4C00-A876-4BEF79455188}" type="datetimeFigureOut">
              <a:rPr lang="en-IN" smtClean="0"/>
              <a:t>04-07-2023</a:t>
            </a:fld>
            <a:endParaRPr lang="en-IN"/>
          </a:p>
        </p:txBody>
      </p:sp>
      <p:sp>
        <p:nvSpPr>
          <p:cNvPr id="6" name="Footer Placeholder 5">
            <a:extLst>
              <a:ext uri="{FF2B5EF4-FFF2-40B4-BE49-F238E27FC236}">
                <a16:creationId xmlns:a16="http://schemas.microsoft.com/office/drawing/2014/main" id="{C6DB58A9-75D5-AD59-C625-69C1A9EAB1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72845A-906A-D3B5-0025-32D592629ADC}"/>
              </a:ext>
            </a:extLst>
          </p:cNvPr>
          <p:cNvSpPr>
            <a:spLocks noGrp="1"/>
          </p:cNvSpPr>
          <p:nvPr>
            <p:ph type="sldNum" sz="quarter" idx="12"/>
          </p:nvPr>
        </p:nvSpPr>
        <p:spPr/>
        <p:txBody>
          <a:bodyPr/>
          <a:lstStyle/>
          <a:p>
            <a:fld id="{7F7FDC95-D96C-42DE-A0EC-EDB2621CFE54}" type="slidenum">
              <a:rPr lang="en-IN" smtClean="0"/>
              <a:t>‹#›</a:t>
            </a:fld>
            <a:endParaRPr lang="en-IN"/>
          </a:p>
        </p:txBody>
      </p:sp>
    </p:spTree>
    <p:extLst>
      <p:ext uri="{BB962C8B-B14F-4D97-AF65-F5344CB8AC3E}">
        <p14:creationId xmlns:p14="http://schemas.microsoft.com/office/powerpoint/2010/main" val="285588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DF95-9BBC-558A-E0A6-5EF9859F1A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A3FC49-FE82-CDF5-7E5A-540F0800A9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C141D5-6724-408D-0BCA-E1064B022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C1198-2911-A79C-ED92-C783D8FC69CC}"/>
              </a:ext>
            </a:extLst>
          </p:cNvPr>
          <p:cNvSpPr>
            <a:spLocks noGrp="1"/>
          </p:cNvSpPr>
          <p:nvPr>
            <p:ph type="dt" sz="half" idx="10"/>
          </p:nvPr>
        </p:nvSpPr>
        <p:spPr/>
        <p:txBody>
          <a:bodyPr/>
          <a:lstStyle/>
          <a:p>
            <a:fld id="{AC716691-DD5D-4C00-A876-4BEF79455188}" type="datetimeFigureOut">
              <a:rPr lang="en-IN" smtClean="0"/>
              <a:t>04-07-2023</a:t>
            </a:fld>
            <a:endParaRPr lang="en-IN"/>
          </a:p>
        </p:txBody>
      </p:sp>
      <p:sp>
        <p:nvSpPr>
          <p:cNvPr id="6" name="Footer Placeholder 5">
            <a:extLst>
              <a:ext uri="{FF2B5EF4-FFF2-40B4-BE49-F238E27FC236}">
                <a16:creationId xmlns:a16="http://schemas.microsoft.com/office/drawing/2014/main" id="{4EEF8194-CB9B-EE58-35B8-48B6F3BD13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A43014-29BA-FCE1-DD22-2FCBD38A312F}"/>
              </a:ext>
            </a:extLst>
          </p:cNvPr>
          <p:cNvSpPr>
            <a:spLocks noGrp="1"/>
          </p:cNvSpPr>
          <p:nvPr>
            <p:ph type="sldNum" sz="quarter" idx="12"/>
          </p:nvPr>
        </p:nvSpPr>
        <p:spPr/>
        <p:txBody>
          <a:bodyPr/>
          <a:lstStyle/>
          <a:p>
            <a:fld id="{7F7FDC95-D96C-42DE-A0EC-EDB2621CFE54}" type="slidenum">
              <a:rPr lang="en-IN" smtClean="0"/>
              <a:t>‹#›</a:t>
            </a:fld>
            <a:endParaRPr lang="en-IN"/>
          </a:p>
        </p:txBody>
      </p:sp>
    </p:spTree>
    <p:extLst>
      <p:ext uri="{BB962C8B-B14F-4D97-AF65-F5344CB8AC3E}">
        <p14:creationId xmlns:p14="http://schemas.microsoft.com/office/powerpoint/2010/main" val="1760632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C5583-ACA0-777A-9826-DBC6EACA72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F44EA0-C8CC-31A6-1E22-805C2737F8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A4E67F-45CC-3F4A-0BF8-FA34E54EB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16691-DD5D-4C00-A876-4BEF79455188}" type="datetimeFigureOut">
              <a:rPr lang="en-IN" smtClean="0"/>
              <a:t>04-07-2023</a:t>
            </a:fld>
            <a:endParaRPr lang="en-IN"/>
          </a:p>
        </p:txBody>
      </p:sp>
      <p:sp>
        <p:nvSpPr>
          <p:cNvPr id="5" name="Footer Placeholder 4">
            <a:extLst>
              <a:ext uri="{FF2B5EF4-FFF2-40B4-BE49-F238E27FC236}">
                <a16:creationId xmlns:a16="http://schemas.microsoft.com/office/drawing/2014/main" id="{71E287C1-CA94-AAAB-E827-9830B85A93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3F475C-5DC2-8EB5-1E78-30E5BC7646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FDC95-D96C-42DE-A0EC-EDB2621CFE54}" type="slidenum">
              <a:rPr lang="en-IN" smtClean="0"/>
              <a:t>‹#›</a:t>
            </a:fld>
            <a:endParaRPr lang="en-IN"/>
          </a:p>
        </p:txBody>
      </p:sp>
    </p:spTree>
    <p:extLst>
      <p:ext uri="{BB962C8B-B14F-4D97-AF65-F5344CB8AC3E}">
        <p14:creationId xmlns:p14="http://schemas.microsoft.com/office/powerpoint/2010/main" val="46986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9704-A1B6-A049-469F-F19EF13B089A}"/>
              </a:ext>
            </a:extLst>
          </p:cNvPr>
          <p:cNvSpPr>
            <a:spLocks noGrp="1"/>
          </p:cNvSpPr>
          <p:nvPr>
            <p:ph type="ctrTitle"/>
          </p:nvPr>
        </p:nvSpPr>
        <p:spPr/>
        <p:txBody>
          <a:bodyPr/>
          <a:lstStyle/>
          <a:p>
            <a:r>
              <a:rPr lang="en-US" dirty="0"/>
              <a:t>SEO Planning: Customizing Your Strategy</a:t>
            </a:r>
            <a:endParaRPr lang="en-IN" dirty="0"/>
          </a:p>
        </p:txBody>
      </p:sp>
      <p:sp>
        <p:nvSpPr>
          <p:cNvPr id="3" name="Subtitle 2">
            <a:extLst>
              <a:ext uri="{FF2B5EF4-FFF2-40B4-BE49-F238E27FC236}">
                <a16:creationId xmlns:a16="http://schemas.microsoft.com/office/drawing/2014/main" id="{A636C756-CC7E-D0A6-9C61-BB1D55AF3B3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97327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72C2-0660-F7FC-6721-61D85386CAAC}"/>
              </a:ext>
            </a:extLst>
          </p:cNvPr>
          <p:cNvSpPr>
            <a:spLocks noGrp="1"/>
          </p:cNvSpPr>
          <p:nvPr>
            <p:ph type="title"/>
          </p:nvPr>
        </p:nvSpPr>
        <p:spPr/>
        <p:txBody>
          <a:bodyPr/>
          <a:lstStyle/>
          <a:p>
            <a:r>
              <a:rPr lang="en-US" dirty="0"/>
              <a:t>Scenario</a:t>
            </a:r>
            <a:endParaRPr lang="en-IN" dirty="0"/>
          </a:p>
        </p:txBody>
      </p:sp>
      <p:sp>
        <p:nvSpPr>
          <p:cNvPr id="3" name="Content Placeholder 2">
            <a:extLst>
              <a:ext uri="{FF2B5EF4-FFF2-40B4-BE49-F238E27FC236}">
                <a16:creationId xmlns:a16="http://schemas.microsoft.com/office/drawing/2014/main" id="{3BD08F63-0CF4-458F-C45B-AAB71437B513}"/>
              </a:ext>
            </a:extLst>
          </p:cNvPr>
          <p:cNvSpPr>
            <a:spLocks noGrp="1"/>
          </p:cNvSpPr>
          <p:nvPr>
            <p:ph idx="1"/>
          </p:nvPr>
        </p:nvSpPr>
        <p:spPr/>
        <p:txBody>
          <a:bodyPr>
            <a:noAutofit/>
          </a:bodyPr>
          <a:lstStyle/>
          <a:p>
            <a:pPr marL="0" indent="0">
              <a:buNone/>
            </a:pPr>
            <a:r>
              <a:rPr lang="en-US" sz="1800" dirty="0"/>
              <a:t>Consider Site A, a site that has built a substantial, well-researched and well-written set of articles on a </a:t>
            </a:r>
          </a:p>
          <a:p>
            <a:pPr marL="0" indent="0">
              <a:buNone/>
            </a:pPr>
            <a:r>
              <a:rPr lang="en-US" sz="1800" dirty="0"/>
              <a:t>specific topic. However, 20 other sites out there have equally substantial sets of articles on the same topic, </a:t>
            </a:r>
          </a:p>
          <a:p>
            <a:pPr marL="0" indent="0">
              <a:buNone/>
            </a:pPr>
            <a:r>
              <a:rPr lang="en-US" sz="1800" dirty="0"/>
              <a:t>and many of these other sites have been in the major search engine indexes for much longer than Site A. </a:t>
            </a:r>
          </a:p>
          <a:p>
            <a:pPr marL="0" indent="0">
              <a:buNone/>
            </a:pPr>
            <a:endParaRPr lang="en-US" sz="1800" dirty="0"/>
          </a:p>
          <a:p>
            <a:pPr marL="0" indent="0">
              <a:buNone/>
            </a:pPr>
            <a:r>
              <a:rPr lang="en-US" sz="1800" dirty="0"/>
              <a:t>Site A has a content quality concern – namely, why would someone link to their articles over the articles </a:t>
            </a:r>
          </a:p>
          <a:p>
            <a:pPr marL="0" indent="0">
              <a:buNone/>
            </a:pPr>
            <a:r>
              <a:rPr lang="en-US" sz="1800" dirty="0"/>
              <a:t>from any of the other 20 websites? There is nothing new there. Chances are that Site A will succeed in </a:t>
            </a:r>
          </a:p>
          <a:p>
            <a:pPr marL="0" indent="0">
              <a:buNone/>
            </a:pPr>
            <a:r>
              <a:rPr lang="en-US" sz="1800" dirty="0"/>
              <a:t>getting some links to its articles; however, it will likely never be able to establish itself as a leader if it has </a:t>
            </a:r>
          </a:p>
          <a:p>
            <a:pPr marL="0" indent="0">
              <a:buNone/>
            </a:pPr>
            <a:r>
              <a:rPr lang="en-US" sz="1800" dirty="0"/>
              <a:t>nothing new, or unique, to offer. </a:t>
            </a:r>
          </a:p>
          <a:p>
            <a:pPr marL="0" indent="0">
              <a:buNone/>
            </a:pPr>
            <a:endParaRPr lang="en-US" sz="1800" dirty="0"/>
          </a:p>
          <a:p>
            <a:pPr marL="0" indent="0">
              <a:buNone/>
            </a:pPr>
            <a:r>
              <a:rPr lang="en-US" sz="1800" dirty="0"/>
              <a:t>To establish itself as a leader, </a:t>
            </a:r>
            <a:r>
              <a:rPr lang="en-US" sz="1800" dirty="0">
                <a:solidFill>
                  <a:srgbClr val="FF0000"/>
                </a:solidFill>
              </a:rPr>
              <a:t>Site A must create fresh, unique, engaging content that differentiates the site </a:t>
            </a:r>
          </a:p>
          <a:p>
            <a:pPr marL="0" indent="0">
              <a:buNone/>
            </a:pPr>
            <a:r>
              <a:rPr lang="en-US" sz="1800" dirty="0">
                <a:solidFill>
                  <a:srgbClr val="FF0000"/>
                </a:solidFill>
              </a:rPr>
              <a:t>from its competitors. </a:t>
            </a:r>
            <a:r>
              <a:rPr lang="en-US" sz="1800" dirty="0"/>
              <a:t>Perhaps it can offer a solution to a problem that no one else has been able to solve </a:t>
            </a:r>
          </a:p>
          <a:p>
            <a:pPr marL="0" indent="0">
              <a:buNone/>
            </a:pPr>
            <a:r>
              <a:rPr lang="en-US" sz="1800" dirty="0"/>
              <a:t>before, or perhaps it focuses on a specific vertical niche and establishes itself as a leader in that niche—for </a:t>
            </a:r>
          </a:p>
          <a:p>
            <a:pPr marL="0" indent="0">
              <a:buNone/>
            </a:pPr>
            <a:r>
              <a:rPr lang="en-US" sz="1800" dirty="0"/>
              <a:t>example, by being the first to release a high-quality video series on the topic it covers. </a:t>
            </a:r>
            <a:endParaRPr lang="en-IN" sz="1800" dirty="0"/>
          </a:p>
        </p:txBody>
      </p:sp>
    </p:spTree>
    <p:extLst>
      <p:ext uri="{BB962C8B-B14F-4D97-AF65-F5344CB8AC3E}">
        <p14:creationId xmlns:p14="http://schemas.microsoft.com/office/powerpoint/2010/main" val="3871434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AA60-ED26-AF17-F301-263735938E28}"/>
              </a:ext>
            </a:extLst>
          </p:cNvPr>
          <p:cNvSpPr>
            <a:spLocks noGrp="1"/>
          </p:cNvSpPr>
          <p:nvPr>
            <p:ph type="title"/>
          </p:nvPr>
        </p:nvSpPr>
        <p:spPr/>
        <p:txBody>
          <a:bodyPr/>
          <a:lstStyle/>
          <a:p>
            <a:r>
              <a:rPr lang="en-IN" dirty="0"/>
              <a:t>Segmenting Your Site’s Audience</a:t>
            </a:r>
          </a:p>
        </p:txBody>
      </p:sp>
      <p:sp>
        <p:nvSpPr>
          <p:cNvPr id="3" name="Content Placeholder 2">
            <a:extLst>
              <a:ext uri="{FF2B5EF4-FFF2-40B4-BE49-F238E27FC236}">
                <a16:creationId xmlns:a16="http://schemas.microsoft.com/office/drawing/2014/main" id="{F96B04C2-118F-2D2D-01AD-EE9FCCC88443}"/>
              </a:ext>
            </a:extLst>
          </p:cNvPr>
          <p:cNvSpPr>
            <a:spLocks noGrp="1"/>
          </p:cNvSpPr>
          <p:nvPr>
            <p:ph idx="1"/>
          </p:nvPr>
        </p:nvSpPr>
        <p:spPr/>
        <p:txBody>
          <a:bodyPr/>
          <a:lstStyle/>
          <a:p>
            <a:r>
              <a:rPr lang="en-US" dirty="0"/>
              <a:t>The target audience for Site A (the over-50 crowd) may use different search terms than the younger generation to search for gadgets, which means Site A may well be bringing in search traffic from people who are not interested in its products, and not bringing in traffic from those who might be!</a:t>
            </a:r>
            <a:endParaRPr lang="en-IN" dirty="0"/>
          </a:p>
        </p:txBody>
      </p:sp>
    </p:spTree>
    <p:extLst>
      <p:ext uri="{BB962C8B-B14F-4D97-AF65-F5344CB8AC3E}">
        <p14:creationId xmlns:p14="http://schemas.microsoft.com/office/powerpoint/2010/main" val="1783252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C43B-D7BD-BF56-C130-3D7357EFB0B6}"/>
              </a:ext>
            </a:extLst>
          </p:cNvPr>
          <p:cNvSpPr>
            <a:spLocks noGrp="1"/>
          </p:cNvSpPr>
          <p:nvPr>
            <p:ph type="title"/>
          </p:nvPr>
        </p:nvSpPr>
        <p:spPr/>
        <p:txBody>
          <a:bodyPr/>
          <a:lstStyle/>
          <a:p>
            <a:r>
              <a:rPr lang="en-IN" dirty="0"/>
              <a:t>Context: Market Competitiveness</a:t>
            </a:r>
          </a:p>
        </p:txBody>
      </p:sp>
      <p:sp>
        <p:nvSpPr>
          <p:cNvPr id="3" name="Content Placeholder 2">
            <a:extLst>
              <a:ext uri="{FF2B5EF4-FFF2-40B4-BE49-F238E27FC236}">
                <a16:creationId xmlns:a16="http://schemas.microsoft.com/office/drawing/2014/main" id="{E16C0164-E0B3-CA5A-4128-BF754121BBDB}"/>
              </a:ext>
            </a:extLst>
          </p:cNvPr>
          <p:cNvSpPr>
            <a:spLocks noGrp="1"/>
          </p:cNvSpPr>
          <p:nvPr>
            <p:ph idx="1"/>
          </p:nvPr>
        </p:nvSpPr>
        <p:spPr/>
        <p:txBody>
          <a:bodyPr/>
          <a:lstStyle/>
          <a:p>
            <a:r>
              <a:rPr lang="en-US" dirty="0"/>
              <a:t>To get a very quick read on keyword competitiveness, use the Google AdWords Keyword Planner (https://adwords.google.com/KeywordPlanner) to see what your cost per click could be if you bid on your target phrase in a PPC campaign</a:t>
            </a:r>
          </a:p>
          <a:p>
            <a:endParaRPr lang="en-US" dirty="0"/>
          </a:p>
          <a:p>
            <a:r>
              <a:rPr lang="en-IN" dirty="0">
                <a:solidFill>
                  <a:srgbClr val="FF0000"/>
                </a:solidFill>
              </a:rPr>
              <a:t>https://www.wordstream.com/ppc#:~:text=PPC%20stands%20for%20pay%2Dper,of%20their%20ads%20is%20clicked.</a:t>
            </a:r>
          </a:p>
        </p:txBody>
      </p:sp>
    </p:spTree>
    <p:extLst>
      <p:ext uri="{BB962C8B-B14F-4D97-AF65-F5344CB8AC3E}">
        <p14:creationId xmlns:p14="http://schemas.microsoft.com/office/powerpoint/2010/main" val="298163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3137-CBBF-59CD-AE9D-FC437EEA22BE}"/>
              </a:ext>
            </a:extLst>
          </p:cNvPr>
          <p:cNvSpPr>
            <a:spLocks noGrp="1"/>
          </p:cNvSpPr>
          <p:nvPr>
            <p:ph type="title"/>
          </p:nvPr>
        </p:nvSpPr>
        <p:spPr>
          <a:xfrm>
            <a:off x="485115" y="18255"/>
            <a:ext cx="10515600" cy="1325563"/>
          </a:xfrm>
        </p:spPr>
        <p:txBody>
          <a:bodyPr/>
          <a:lstStyle/>
          <a:p>
            <a:endParaRPr lang="en-IN" dirty="0"/>
          </a:p>
        </p:txBody>
      </p:sp>
      <p:pic>
        <p:nvPicPr>
          <p:cNvPr id="5" name="Content Placeholder 4">
            <a:extLst>
              <a:ext uri="{FF2B5EF4-FFF2-40B4-BE49-F238E27FC236}">
                <a16:creationId xmlns:a16="http://schemas.microsoft.com/office/drawing/2014/main" id="{BE5EBD87-E34F-8F96-09B5-0C0E0FDE31B9}"/>
              </a:ext>
            </a:extLst>
          </p:cNvPr>
          <p:cNvPicPr>
            <a:picLocks noGrp="1" noChangeAspect="1"/>
          </p:cNvPicPr>
          <p:nvPr>
            <p:ph idx="1"/>
          </p:nvPr>
        </p:nvPicPr>
        <p:blipFill>
          <a:blip r:embed="rId2"/>
          <a:stretch>
            <a:fillRect/>
          </a:stretch>
        </p:blipFill>
        <p:spPr>
          <a:xfrm>
            <a:off x="969321" y="488887"/>
            <a:ext cx="10827343" cy="6090381"/>
          </a:xfrm>
        </p:spPr>
      </p:pic>
    </p:spTree>
    <p:extLst>
      <p:ext uri="{BB962C8B-B14F-4D97-AF65-F5344CB8AC3E}">
        <p14:creationId xmlns:p14="http://schemas.microsoft.com/office/powerpoint/2010/main" val="411400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9428-E64F-DEBD-02CB-3F565C8320F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F7C020E-B344-620B-09EE-83DF5A34C03D}"/>
              </a:ext>
            </a:extLst>
          </p:cNvPr>
          <p:cNvPicPr>
            <a:picLocks noGrp="1" noChangeAspect="1"/>
          </p:cNvPicPr>
          <p:nvPr>
            <p:ph idx="1"/>
          </p:nvPr>
        </p:nvPicPr>
        <p:blipFill>
          <a:blip r:embed="rId2"/>
          <a:stretch>
            <a:fillRect/>
          </a:stretch>
        </p:blipFill>
        <p:spPr>
          <a:xfrm>
            <a:off x="838200" y="365125"/>
            <a:ext cx="10596327" cy="5960434"/>
          </a:xfrm>
        </p:spPr>
      </p:pic>
    </p:spTree>
    <p:extLst>
      <p:ext uri="{BB962C8B-B14F-4D97-AF65-F5344CB8AC3E}">
        <p14:creationId xmlns:p14="http://schemas.microsoft.com/office/powerpoint/2010/main" val="2479184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5F62-CF5E-1263-6618-6A641D0114F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B73B395-694A-6006-9E7B-285CB8BD00A7}"/>
              </a:ext>
            </a:extLst>
          </p:cNvPr>
          <p:cNvPicPr>
            <a:picLocks noGrp="1" noChangeAspect="1"/>
          </p:cNvPicPr>
          <p:nvPr>
            <p:ph idx="1"/>
          </p:nvPr>
        </p:nvPicPr>
        <p:blipFill>
          <a:blip r:embed="rId2"/>
          <a:stretch>
            <a:fillRect/>
          </a:stretch>
        </p:blipFill>
        <p:spPr>
          <a:xfrm>
            <a:off x="918927" y="707812"/>
            <a:ext cx="10515600" cy="5915025"/>
          </a:xfrm>
        </p:spPr>
      </p:pic>
    </p:spTree>
    <p:extLst>
      <p:ext uri="{BB962C8B-B14F-4D97-AF65-F5344CB8AC3E}">
        <p14:creationId xmlns:p14="http://schemas.microsoft.com/office/powerpoint/2010/main" val="1215483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F1D4-7F2E-E1CB-0A67-94375933CB5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0FEC4E1-3F63-AD83-4D08-A9551B90C931}"/>
              </a:ext>
            </a:extLst>
          </p:cNvPr>
          <p:cNvPicPr>
            <a:picLocks noGrp="1" noChangeAspect="1"/>
          </p:cNvPicPr>
          <p:nvPr>
            <p:ph idx="1"/>
          </p:nvPr>
        </p:nvPicPr>
        <p:blipFill>
          <a:blip r:embed="rId2"/>
          <a:stretch>
            <a:fillRect/>
          </a:stretch>
        </p:blipFill>
        <p:spPr>
          <a:xfrm>
            <a:off x="1136503" y="639283"/>
            <a:ext cx="9918994" cy="5579434"/>
          </a:xfrm>
        </p:spPr>
      </p:pic>
    </p:spTree>
    <p:extLst>
      <p:ext uri="{BB962C8B-B14F-4D97-AF65-F5344CB8AC3E}">
        <p14:creationId xmlns:p14="http://schemas.microsoft.com/office/powerpoint/2010/main" val="1933139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4AAB-C548-5C1B-82BE-14FD50456AAE}"/>
              </a:ext>
            </a:extLst>
          </p:cNvPr>
          <p:cNvSpPr>
            <a:spLocks noGrp="1"/>
          </p:cNvSpPr>
          <p:nvPr>
            <p:ph type="title"/>
          </p:nvPr>
        </p:nvSpPr>
        <p:spPr/>
        <p:txBody>
          <a:bodyPr/>
          <a:lstStyle/>
          <a:p>
            <a:r>
              <a:rPr lang="en-IN" dirty="0"/>
              <a:t>SEO for Raw Traffic </a:t>
            </a:r>
          </a:p>
        </p:txBody>
      </p:sp>
      <p:sp>
        <p:nvSpPr>
          <p:cNvPr id="3" name="Content Placeholder 2">
            <a:extLst>
              <a:ext uri="{FF2B5EF4-FFF2-40B4-BE49-F238E27FC236}">
                <a16:creationId xmlns:a16="http://schemas.microsoft.com/office/drawing/2014/main" id="{70636951-7EE9-2F12-4590-53B8A2674265}"/>
              </a:ext>
            </a:extLst>
          </p:cNvPr>
          <p:cNvSpPr>
            <a:spLocks noGrp="1"/>
          </p:cNvSpPr>
          <p:nvPr>
            <p:ph idx="1"/>
          </p:nvPr>
        </p:nvSpPr>
        <p:spPr/>
        <p:txBody>
          <a:bodyPr>
            <a:normAutofit fontScale="85000" lnSpcReduction="20000"/>
          </a:bodyPr>
          <a:lstStyle/>
          <a:p>
            <a:pPr marL="0" indent="0">
              <a:buNone/>
            </a:pPr>
            <a:r>
              <a:rPr lang="en-US" dirty="0"/>
              <a:t>Here are some factors to think about when considering SEO for raw traffic: </a:t>
            </a:r>
          </a:p>
          <a:p>
            <a:r>
              <a:rPr lang="en-US" dirty="0"/>
              <a:t>When to employ SEO for raw traffic: </a:t>
            </a:r>
          </a:p>
          <a:p>
            <a:r>
              <a:rPr lang="en-US" dirty="0"/>
              <a:t>Use it when you can monetize traffic without actions or financial transactions taking place on your site (usually through advertising). </a:t>
            </a:r>
          </a:p>
          <a:p>
            <a:r>
              <a:rPr lang="en-US" dirty="0"/>
              <a:t>Keyword targeting: </a:t>
            </a:r>
          </a:p>
          <a:p>
            <a:r>
              <a:rPr lang="en-US" dirty="0"/>
              <a:t>Keyword targeting in this scenario can be very broad. The goal here isn’t typically to select specific  keywords, but rather to </a:t>
            </a:r>
            <a:r>
              <a:rPr lang="en-US" dirty="0">
                <a:solidFill>
                  <a:srgbClr val="FF0000"/>
                </a:solidFill>
              </a:rPr>
              <a:t>create high-quality content </a:t>
            </a:r>
            <a:r>
              <a:rPr lang="en-US" dirty="0"/>
              <a:t>that naturally targets interesting, searched-for terms. </a:t>
            </a:r>
          </a:p>
          <a:p>
            <a:r>
              <a:rPr lang="en-US" dirty="0"/>
              <a:t>Instead of singular optimization on specific terms Page and content creation/optimization A shallow, highly crawl-able link structure is critical to getting all of your content indexed—follow good information architecture practices and use intelligent, detailed category and subcategory structures to get the most benefit out of your work.</a:t>
            </a:r>
            <a:endParaRPr lang="en-IN" dirty="0"/>
          </a:p>
        </p:txBody>
      </p:sp>
    </p:spTree>
    <p:extLst>
      <p:ext uri="{BB962C8B-B14F-4D97-AF65-F5344CB8AC3E}">
        <p14:creationId xmlns:p14="http://schemas.microsoft.com/office/powerpoint/2010/main" val="1351361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0FA3B-1841-12C5-726F-4CE95764CB42}"/>
              </a:ext>
            </a:extLst>
          </p:cNvPr>
          <p:cNvSpPr>
            <a:spLocks noGrp="1"/>
          </p:cNvSpPr>
          <p:nvPr>
            <p:ph type="title"/>
          </p:nvPr>
        </p:nvSpPr>
        <p:spPr/>
        <p:txBody>
          <a:bodyPr/>
          <a:lstStyle/>
          <a:p>
            <a:r>
              <a:rPr lang="en-IN" dirty="0"/>
              <a:t>SEO for Ecommerce Sales</a:t>
            </a:r>
          </a:p>
        </p:txBody>
      </p:sp>
      <p:sp>
        <p:nvSpPr>
          <p:cNvPr id="3" name="Content Placeholder 2">
            <a:extLst>
              <a:ext uri="{FF2B5EF4-FFF2-40B4-BE49-F238E27FC236}">
                <a16:creationId xmlns:a16="http://schemas.microsoft.com/office/drawing/2014/main" id="{C1C537BA-6444-542C-FCE4-559A6C145497}"/>
              </a:ext>
            </a:extLst>
          </p:cNvPr>
          <p:cNvSpPr>
            <a:spLocks noGrp="1"/>
          </p:cNvSpPr>
          <p:nvPr>
            <p:ph idx="1"/>
          </p:nvPr>
        </p:nvSpPr>
        <p:spPr/>
        <p:txBody>
          <a:bodyPr>
            <a:normAutofit lnSpcReduction="10000"/>
          </a:bodyPr>
          <a:lstStyle/>
          <a:p>
            <a:r>
              <a:rPr lang="en-US" dirty="0"/>
              <a:t> Search traffic is among the </a:t>
            </a:r>
            <a:r>
              <a:rPr lang="en-US" dirty="0">
                <a:solidFill>
                  <a:srgbClr val="FF0000"/>
                </a:solidFill>
              </a:rPr>
              <a:t>highest quality traffic on the Web, </a:t>
            </a:r>
            <a:r>
              <a:rPr lang="en-US" dirty="0"/>
              <a:t>primarily because a search user has expressed a specific interest through his or her query, and when this matches a service, product, or brand a website carries, conversion rates are often extremely high.</a:t>
            </a:r>
          </a:p>
          <a:p>
            <a:r>
              <a:rPr lang="en-US" dirty="0"/>
              <a:t>When to employ SEO for ecommerce sales Use it when you have products/services that are directly for sale on your website.</a:t>
            </a:r>
          </a:p>
          <a:p>
            <a:r>
              <a:rPr lang="en-US" dirty="0"/>
              <a:t>Keyword targeting </a:t>
            </a:r>
            <a:r>
              <a:rPr lang="en-US" dirty="0">
                <a:solidFill>
                  <a:srgbClr val="FF0000"/>
                </a:solidFill>
              </a:rPr>
              <a:t>Pay per click (PPC) advertising </a:t>
            </a:r>
            <a:r>
              <a:rPr lang="en-US" dirty="0"/>
              <a:t>is an excellent way to test the efficacy and potential </a:t>
            </a:r>
            <a:r>
              <a:rPr lang="en-US" dirty="0">
                <a:solidFill>
                  <a:srgbClr val="FF0000"/>
                </a:solidFill>
              </a:rPr>
              <a:t>ROI </a:t>
            </a:r>
            <a:r>
              <a:rPr lang="en-US" dirty="0"/>
              <a:t>of keyword targets. Find those that have reasonable traffic and convert well, and pursue them further. the more specific the query is—brand-inclusive, product-inclusive, and so on</a:t>
            </a:r>
            <a:endParaRPr lang="en-IN" dirty="0"/>
          </a:p>
        </p:txBody>
      </p:sp>
    </p:spTree>
    <p:extLst>
      <p:ext uri="{BB962C8B-B14F-4D97-AF65-F5344CB8AC3E}">
        <p14:creationId xmlns:p14="http://schemas.microsoft.com/office/powerpoint/2010/main" val="417391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EFB2-0769-E52B-68BE-FC915C05D3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3D4C5F-D983-9394-72C6-022E1415C653}"/>
              </a:ext>
            </a:extLst>
          </p:cNvPr>
          <p:cNvSpPr>
            <a:spLocks noGrp="1"/>
          </p:cNvSpPr>
          <p:nvPr>
            <p:ph idx="1"/>
          </p:nvPr>
        </p:nvSpPr>
        <p:spPr/>
        <p:txBody>
          <a:bodyPr/>
          <a:lstStyle/>
          <a:p>
            <a:r>
              <a:rPr lang="en-US" dirty="0"/>
              <a:t>Quality content creation &amp; optimization </a:t>
            </a:r>
          </a:p>
          <a:p>
            <a:r>
              <a:rPr lang="en-US" dirty="0"/>
              <a:t>Your site will need to provide </a:t>
            </a:r>
            <a:r>
              <a:rPr lang="en-US" dirty="0">
                <a:solidFill>
                  <a:srgbClr val="FF0000"/>
                </a:solidFill>
              </a:rPr>
              <a:t>interesting, unique, and accessible content </a:t>
            </a:r>
            <a:r>
              <a:rPr lang="en-US" dirty="0"/>
              <a:t>for both users and search engines in order to begin gaining traction in organic search. </a:t>
            </a:r>
          </a:p>
          <a:p>
            <a:r>
              <a:rPr lang="en-US" dirty="0"/>
              <a:t>The </a:t>
            </a:r>
            <a:r>
              <a:rPr lang="en-US" dirty="0">
                <a:solidFill>
                  <a:srgbClr val="FF0000"/>
                </a:solidFill>
              </a:rPr>
              <a:t>links and social sharing </a:t>
            </a:r>
            <a:r>
              <a:rPr lang="en-US" dirty="0"/>
              <a:t>that come from such content are highly influential in increasing overall site traffic, as well as improving organic search performance</a:t>
            </a:r>
            <a:endParaRPr lang="en-IN" dirty="0"/>
          </a:p>
        </p:txBody>
      </p:sp>
    </p:spTree>
    <p:extLst>
      <p:ext uri="{BB962C8B-B14F-4D97-AF65-F5344CB8AC3E}">
        <p14:creationId xmlns:p14="http://schemas.microsoft.com/office/powerpoint/2010/main" val="347268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6245-940F-A398-28A7-D3089EE912F8}"/>
              </a:ext>
            </a:extLst>
          </p:cNvPr>
          <p:cNvSpPr>
            <a:spLocks noGrp="1"/>
          </p:cNvSpPr>
          <p:nvPr>
            <p:ph type="title"/>
          </p:nvPr>
        </p:nvSpPr>
        <p:spPr/>
        <p:txBody>
          <a:bodyPr/>
          <a:lstStyle/>
          <a:p>
            <a:r>
              <a:rPr lang="en-IN" dirty="0"/>
              <a:t>SEO</a:t>
            </a:r>
          </a:p>
        </p:txBody>
      </p:sp>
      <p:sp>
        <p:nvSpPr>
          <p:cNvPr id="3" name="Content Placeholder 2">
            <a:extLst>
              <a:ext uri="{FF2B5EF4-FFF2-40B4-BE49-F238E27FC236}">
                <a16:creationId xmlns:a16="http://schemas.microsoft.com/office/drawing/2014/main" id="{0AB56B49-FE73-1A29-DB7F-87CD10530EFB}"/>
              </a:ext>
            </a:extLst>
          </p:cNvPr>
          <p:cNvSpPr>
            <a:spLocks noGrp="1"/>
          </p:cNvSpPr>
          <p:nvPr>
            <p:ph idx="1"/>
          </p:nvPr>
        </p:nvSpPr>
        <p:spPr/>
        <p:txBody>
          <a:bodyPr/>
          <a:lstStyle/>
          <a:p>
            <a:r>
              <a:rPr lang="en-US" dirty="0"/>
              <a:t>Search engine optimization is a technical marketing function that is reliant upon both </a:t>
            </a:r>
            <a:r>
              <a:rPr lang="en-US" dirty="0">
                <a:solidFill>
                  <a:srgbClr val="FF0000"/>
                </a:solidFill>
              </a:rPr>
              <a:t>content creation</a:t>
            </a:r>
            <a:r>
              <a:rPr lang="en-US" dirty="0"/>
              <a:t> and </a:t>
            </a:r>
            <a:r>
              <a:rPr lang="en-US" dirty="0">
                <a:solidFill>
                  <a:srgbClr val="FF0000"/>
                </a:solidFill>
              </a:rPr>
              <a:t>technological development</a:t>
            </a:r>
            <a:r>
              <a:rPr lang="en-US" dirty="0"/>
              <a:t>, and success in organic search is greatly dependent upon various technical and analytical tools that provide access to valuable data necessary for ongoing SEO and </a:t>
            </a:r>
            <a:r>
              <a:rPr lang="en-US" dirty="0">
                <a:solidFill>
                  <a:srgbClr val="FF0000"/>
                </a:solidFill>
              </a:rPr>
              <a:t>website improvement</a:t>
            </a:r>
            <a:r>
              <a:rPr lang="en-US" dirty="0"/>
              <a:t>, as well as overall </a:t>
            </a:r>
            <a:r>
              <a:rPr lang="en-US" dirty="0">
                <a:solidFill>
                  <a:srgbClr val="FF0000"/>
                </a:solidFill>
              </a:rPr>
              <a:t>user experience optimization</a:t>
            </a:r>
            <a:r>
              <a:rPr lang="en-US" dirty="0"/>
              <a:t>.</a:t>
            </a:r>
            <a:endParaRPr lang="en-IN" dirty="0"/>
          </a:p>
        </p:txBody>
      </p:sp>
    </p:spTree>
    <p:extLst>
      <p:ext uri="{BB962C8B-B14F-4D97-AF65-F5344CB8AC3E}">
        <p14:creationId xmlns:p14="http://schemas.microsoft.com/office/powerpoint/2010/main" val="3795802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9E4D-60A7-1057-83F6-C1654BA37381}"/>
              </a:ext>
            </a:extLst>
          </p:cNvPr>
          <p:cNvSpPr>
            <a:spLocks noGrp="1"/>
          </p:cNvSpPr>
          <p:nvPr>
            <p:ph type="title"/>
          </p:nvPr>
        </p:nvSpPr>
        <p:spPr/>
        <p:txBody>
          <a:bodyPr/>
          <a:lstStyle/>
          <a:p>
            <a:r>
              <a:rPr lang="en-IN" dirty="0"/>
              <a:t>SEO for Mindshare &amp; Branding</a:t>
            </a:r>
          </a:p>
        </p:txBody>
      </p:sp>
      <p:sp>
        <p:nvSpPr>
          <p:cNvPr id="3" name="Content Placeholder 2">
            <a:extLst>
              <a:ext uri="{FF2B5EF4-FFF2-40B4-BE49-F238E27FC236}">
                <a16:creationId xmlns:a16="http://schemas.microsoft.com/office/drawing/2014/main" id="{945A5394-90DD-9C96-4874-78BFE5479CE9}"/>
              </a:ext>
            </a:extLst>
          </p:cNvPr>
          <p:cNvSpPr>
            <a:spLocks noGrp="1"/>
          </p:cNvSpPr>
          <p:nvPr>
            <p:ph idx="1"/>
          </p:nvPr>
        </p:nvSpPr>
        <p:spPr/>
        <p:txBody>
          <a:bodyPr/>
          <a:lstStyle/>
          <a:p>
            <a:r>
              <a:rPr lang="en-US" dirty="0"/>
              <a:t>An equally powerful application of SEO is to use it for branding purposes. </a:t>
            </a:r>
            <a:r>
              <a:rPr lang="en-US" dirty="0">
                <a:solidFill>
                  <a:srgbClr val="FF0000"/>
                </a:solidFill>
              </a:rPr>
              <a:t>Bloggers, social media platforms, community websites, content producers, news outlets</a:t>
            </a:r>
            <a:r>
              <a:rPr lang="en-US" dirty="0"/>
              <a:t>, and dozens of other web publishing outlets have found tremendous value in appearing atop the SERPs and using the resulting exposure to bolster their brand recognition and authority</a:t>
            </a:r>
            <a:endParaRPr lang="en-IN" dirty="0"/>
          </a:p>
        </p:txBody>
      </p:sp>
    </p:spTree>
    <p:extLst>
      <p:ext uri="{BB962C8B-B14F-4D97-AF65-F5344CB8AC3E}">
        <p14:creationId xmlns:p14="http://schemas.microsoft.com/office/powerpoint/2010/main" val="590869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E9CF-6443-3012-2FF0-EB2D78EA5D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52AC2C-2940-F7F7-4767-4B322FB3BC48}"/>
              </a:ext>
            </a:extLst>
          </p:cNvPr>
          <p:cNvSpPr>
            <a:spLocks noGrp="1"/>
          </p:cNvSpPr>
          <p:nvPr>
            <p:ph idx="1"/>
          </p:nvPr>
        </p:nvSpPr>
        <p:spPr/>
        <p:txBody>
          <a:bodyPr>
            <a:normAutofit fontScale="85000" lnSpcReduction="20000"/>
          </a:bodyPr>
          <a:lstStyle/>
          <a:p>
            <a:pPr marL="0" indent="0">
              <a:buNone/>
            </a:pPr>
            <a:r>
              <a:rPr lang="en-US" dirty="0"/>
              <a:t>Here are some factors to think about when considering SEO for mindshare and branding: </a:t>
            </a:r>
          </a:p>
          <a:p>
            <a:r>
              <a:rPr lang="en-US" dirty="0"/>
              <a:t>When to employ SEO for mindshare/branding </a:t>
            </a:r>
          </a:p>
          <a:p>
            <a:r>
              <a:rPr lang="en-US" dirty="0"/>
              <a:t>Use it when branding or communicating a message is your goal. </a:t>
            </a:r>
          </a:p>
          <a:p>
            <a:pPr marL="0" indent="0">
              <a:buNone/>
            </a:pPr>
            <a:r>
              <a:rPr lang="en-US" dirty="0">
                <a:solidFill>
                  <a:srgbClr val="C00000"/>
                </a:solidFill>
              </a:rPr>
              <a:t>Keyword targeting </a:t>
            </a:r>
          </a:p>
          <a:p>
            <a:r>
              <a:rPr lang="en-US" dirty="0"/>
              <a:t>A keyword focus is less critical here—you’ll likely have a few broad terms that receive the high traffic you want, but the long tail may be far more achievable and the better target. Focus on keywords that are going to bring you visitors who are likely to be interested in and remember your brand. </a:t>
            </a:r>
          </a:p>
          <a:p>
            <a:pPr marL="0" indent="0">
              <a:buNone/>
            </a:pPr>
            <a:r>
              <a:rPr lang="en-US" dirty="0">
                <a:solidFill>
                  <a:srgbClr val="C00000"/>
                </a:solidFill>
              </a:rPr>
              <a:t>Page and content creation/optimization </a:t>
            </a:r>
          </a:p>
          <a:p>
            <a:r>
              <a:rPr lang="en-US" dirty="0"/>
              <a:t>Make your site content easily crawled by the search engines, intuitively navigable for users with intelligent linking structures, and implement SEO best practices. </a:t>
            </a:r>
            <a:endParaRPr lang="en-IN" dirty="0"/>
          </a:p>
        </p:txBody>
      </p:sp>
    </p:spTree>
    <p:extLst>
      <p:ext uri="{BB962C8B-B14F-4D97-AF65-F5344CB8AC3E}">
        <p14:creationId xmlns:p14="http://schemas.microsoft.com/office/powerpoint/2010/main" val="540801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985C-1E76-EF62-99A8-6A64765393A9}"/>
              </a:ext>
            </a:extLst>
          </p:cNvPr>
          <p:cNvSpPr>
            <a:spLocks noGrp="1"/>
          </p:cNvSpPr>
          <p:nvPr>
            <p:ph type="title"/>
          </p:nvPr>
        </p:nvSpPr>
        <p:spPr/>
        <p:txBody>
          <a:bodyPr/>
          <a:lstStyle/>
          <a:p>
            <a:r>
              <a:rPr lang="en-US" dirty="0"/>
              <a:t>SEO for Lead Generation and Direct Marketing</a:t>
            </a:r>
            <a:endParaRPr lang="en-IN" dirty="0"/>
          </a:p>
        </p:txBody>
      </p:sp>
      <p:sp>
        <p:nvSpPr>
          <p:cNvPr id="3" name="Content Placeholder 2">
            <a:extLst>
              <a:ext uri="{FF2B5EF4-FFF2-40B4-BE49-F238E27FC236}">
                <a16:creationId xmlns:a16="http://schemas.microsoft.com/office/drawing/2014/main" id="{5E3D71CD-F840-35E8-C914-2C9E9910AFDE}"/>
              </a:ext>
            </a:extLst>
          </p:cNvPr>
          <p:cNvSpPr>
            <a:spLocks noGrp="1"/>
          </p:cNvSpPr>
          <p:nvPr>
            <p:ph idx="1"/>
          </p:nvPr>
        </p:nvSpPr>
        <p:spPr/>
        <p:txBody>
          <a:bodyPr>
            <a:normAutofit fontScale="62500" lnSpcReduction="20000"/>
          </a:bodyPr>
          <a:lstStyle/>
          <a:p>
            <a:pPr marL="0" indent="0">
              <a:buNone/>
            </a:pPr>
            <a:r>
              <a:rPr lang="en-US" dirty="0"/>
              <a:t>Here are some factors to think about when considering SEO for lead generation and direct marketing: </a:t>
            </a:r>
          </a:p>
          <a:p>
            <a:r>
              <a:rPr lang="en-US" dirty="0"/>
              <a:t>When to employ SEO for lead generation and direct marketing </a:t>
            </a:r>
          </a:p>
          <a:p>
            <a:r>
              <a:rPr lang="en-US" dirty="0"/>
              <a:t>Useful for </a:t>
            </a:r>
            <a:r>
              <a:rPr lang="en-US" dirty="0">
                <a:solidFill>
                  <a:srgbClr val="FF0000"/>
                </a:solidFill>
              </a:rPr>
              <a:t>non-ecommerce products/services/goals</a:t>
            </a:r>
            <a:r>
              <a:rPr lang="en-US" dirty="0"/>
              <a:t> that you want users to accomplish on your site, or for which you are hoping to attract inquiries and/or direct contact over the Web. </a:t>
            </a:r>
          </a:p>
          <a:p>
            <a:endParaRPr lang="en-US" dirty="0"/>
          </a:p>
          <a:p>
            <a:pPr marL="0" indent="0">
              <a:buNone/>
            </a:pPr>
            <a:r>
              <a:rPr lang="en-US" dirty="0">
                <a:solidFill>
                  <a:srgbClr val="C00000"/>
                </a:solidFill>
              </a:rPr>
              <a:t>Keyword targeting </a:t>
            </a:r>
          </a:p>
          <a:p>
            <a:r>
              <a:rPr lang="en-US" dirty="0"/>
              <a:t>As with ecommerce, choose phrases that have measurable traffic and have previously converted well in PPC campaigns. </a:t>
            </a:r>
          </a:p>
          <a:p>
            <a:r>
              <a:rPr lang="en-US" dirty="0"/>
              <a:t>In a “considered sale” or enterprise-scale business decision for users, include longtail keywords that might pertain to customer research activities or pain points, to educate and persuade via content. </a:t>
            </a:r>
          </a:p>
          <a:p>
            <a:r>
              <a:rPr lang="en-US" dirty="0"/>
              <a:t>Avoid arcane jargon terms that aren’t typically understood outside your company. </a:t>
            </a:r>
          </a:p>
          <a:p>
            <a:pPr marL="0" indent="0">
              <a:buNone/>
            </a:pPr>
            <a:r>
              <a:rPr lang="en-US" dirty="0">
                <a:solidFill>
                  <a:srgbClr val="C00000"/>
                </a:solidFill>
              </a:rPr>
              <a:t>Page and content creation/optimization </a:t>
            </a:r>
          </a:p>
          <a:p>
            <a:r>
              <a:rPr lang="en-US" dirty="0"/>
              <a:t>Although you might think it would be easier to rank high in the SERPs for lead-generation programs than for ecommerce, it is often equally challenging. A </a:t>
            </a:r>
            <a:r>
              <a:rPr lang="en-US" dirty="0">
                <a:solidFill>
                  <a:srgbClr val="FF0000"/>
                </a:solidFill>
              </a:rPr>
              <a:t>solid combination of content development and on-site optimization </a:t>
            </a:r>
            <a:r>
              <a:rPr lang="en-US" dirty="0"/>
              <a:t>are necessary to be competitive in the more challenging arenas.</a:t>
            </a:r>
            <a:endParaRPr lang="en-IN" dirty="0"/>
          </a:p>
        </p:txBody>
      </p:sp>
    </p:spTree>
    <p:extLst>
      <p:ext uri="{BB962C8B-B14F-4D97-AF65-F5344CB8AC3E}">
        <p14:creationId xmlns:p14="http://schemas.microsoft.com/office/powerpoint/2010/main" val="568351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47F1-4AE5-1FFE-E420-601546E779DB}"/>
              </a:ext>
            </a:extLst>
          </p:cNvPr>
          <p:cNvSpPr>
            <a:spLocks noGrp="1"/>
          </p:cNvSpPr>
          <p:nvPr>
            <p:ph type="title"/>
          </p:nvPr>
        </p:nvSpPr>
        <p:spPr/>
        <p:txBody>
          <a:bodyPr/>
          <a:lstStyle/>
          <a:p>
            <a:r>
              <a:rPr lang="en-US" dirty="0"/>
              <a:t>Advanced Methods for Planning and Evaluation</a:t>
            </a:r>
            <a:endParaRPr lang="en-IN" dirty="0"/>
          </a:p>
        </p:txBody>
      </p:sp>
      <p:sp>
        <p:nvSpPr>
          <p:cNvPr id="3" name="Content Placeholder 2">
            <a:extLst>
              <a:ext uri="{FF2B5EF4-FFF2-40B4-BE49-F238E27FC236}">
                <a16:creationId xmlns:a16="http://schemas.microsoft.com/office/drawing/2014/main" id="{79E909F3-5806-7938-9EBF-C74031CDBD88}"/>
              </a:ext>
            </a:extLst>
          </p:cNvPr>
          <p:cNvSpPr>
            <a:spLocks noGrp="1"/>
          </p:cNvSpPr>
          <p:nvPr>
            <p:ph idx="1"/>
          </p:nvPr>
        </p:nvSpPr>
        <p:spPr/>
        <p:txBody>
          <a:bodyPr/>
          <a:lstStyle/>
          <a:p>
            <a:r>
              <a:rPr lang="en-US" dirty="0"/>
              <a:t>One of the better-known ones is the SWOT (Strengths, Weaknesses, Opportunities, Threats) analysis.</a:t>
            </a:r>
          </a:p>
          <a:p>
            <a:r>
              <a:rPr lang="en-US" dirty="0"/>
              <a:t> There are also methodologies for ensuring that the plan objectives are the right type of objectives, such as the </a:t>
            </a:r>
          </a:p>
          <a:p>
            <a:r>
              <a:rPr lang="en-US" dirty="0"/>
              <a:t>SMART (Specific, Measurable, Achievable, Realistic, Time lined) plan</a:t>
            </a:r>
            <a:endParaRPr lang="en-IN" dirty="0"/>
          </a:p>
        </p:txBody>
      </p:sp>
    </p:spTree>
    <p:extLst>
      <p:ext uri="{BB962C8B-B14F-4D97-AF65-F5344CB8AC3E}">
        <p14:creationId xmlns:p14="http://schemas.microsoft.com/office/powerpoint/2010/main" val="201034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6C4A-5499-6227-B0A9-72A3332A054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ED77E3B-7848-3642-5369-471F798979C4}"/>
              </a:ext>
            </a:extLst>
          </p:cNvPr>
          <p:cNvPicPr>
            <a:picLocks noGrp="1" noChangeAspect="1"/>
          </p:cNvPicPr>
          <p:nvPr>
            <p:ph idx="1"/>
          </p:nvPr>
        </p:nvPicPr>
        <p:blipFill>
          <a:blip r:embed="rId2"/>
          <a:stretch>
            <a:fillRect/>
          </a:stretch>
        </p:blipFill>
        <p:spPr>
          <a:xfrm>
            <a:off x="3261105" y="1192696"/>
            <a:ext cx="5030935" cy="4984267"/>
          </a:xfrm>
        </p:spPr>
      </p:pic>
    </p:spTree>
    <p:extLst>
      <p:ext uri="{BB962C8B-B14F-4D97-AF65-F5344CB8AC3E}">
        <p14:creationId xmlns:p14="http://schemas.microsoft.com/office/powerpoint/2010/main" val="2065707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F84E-8E86-F06A-32F2-C0673A373C0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6C984F3-82AC-CDA2-B69C-79A986EE5AD8}"/>
              </a:ext>
            </a:extLst>
          </p:cNvPr>
          <p:cNvPicPr>
            <a:picLocks noGrp="1" noChangeAspect="1"/>
          </p:cNvPicPr>
          <p:nvPr>
            <p:ph idx="1"/>
          </p:nvPr>
        </p:nvPicPr>
        <p:blipFill>
          <a:blip r:embed="rId2"/>
          <a:stretch>
            <a:fillRect/>
          </a:stretch>
        </p:blipFill>
        <p:spPr>
          <a:xfrm>
            <a:off x="1213165" y="52820"/>
            <a:ext cx="9397496" cy="6440055"/>
          </a:xfrm>
        </p:spPr>
      </p:pic>
    </p:spTree>
    <p:extLst>
      <p:ext uri="{BB962C8B-B14F-4D97-AF65-F5344CB8AC3E}">
        <p14:creationId xmlns:p14="http://schemas.microsoft.com/office/powerpoint/2010/main" val="3181006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537E-BF27-894C-1A6D-89F2A46EC158}"/>
              </a:ext>
            </a:extLst>
          </p:cNvPr>
          <p:cNvSpPr>
            <a:spLocks noGrp="1"/>
          </p:cNvSpPr>
          <p:nvPr>
            <p:ph type="title"/>
          </p:nvPr>
        </p:nvSpPr>
        <p:spPr>
          <a:solidFill>
            <a:schemeClr val="accent1">
              <a:lumMod val="40000"/>
              <a:lumOff val="60000"/>
            </a:schemeClr>
          </a:solidFill>
        </p:spPr>
        <p:txBody>
          <a:bodyPr/>
          <a:lstStyle/>
          <a:p>
            <a:r>
              <a:rPr lang="en-IN" dirty="0"/>
              <a:t>SWOT Guidelines</a:t>
            </a:r>
          </a:p>
        </p:txBody>
      </p:sp>
      <p:sp>
        <p:nvSpPr>
          <p:cNvPr id="3" name="Content Placeholder 2">
            <a:extLst>
              <a:ext uri="{FF2B5EF4-FFF2-40B4-BE49-F238E27FC236}">
                <a16:creationId xmlns:a16="http://schemas.microsoft.com/office/drawing/2014/main" id="{6E1060E8-433E-CFBD-7E28-34D327A206B7}"/>
              </a:ext>
            </a:extLst>
          </p:cNvPr>
          <p:cNvSpPr>
            <a:spLocks noGrp="1"/>
          </p:cNvSpPr>
          <p:nvPr>
            <p:ph idx="1"/>
          </p:nvPr>
        </p:nvSpPr>
        <p:spPr/>
        <p:txBody>
          <a:bodyPr/>
          <a:lstStyle/>
          <a:p>
            <a:pPr marL="0" indent="0">
              <a:buNone/>
            </a:pPr>
            <a:r>
              <a:rPr lang="en-US" dirty="0">
                <a:solidFill>
                  <a:srgbClr val="FF0000"/>
                </a:solidFill>
              </a:rPr>
              <a:t>Identifying strengths </a:t>
            </a:r>
            <a:r>
              <a:rPr lang="en-US" dirty="0"/>
              <a:t>is typically one of the easier objectives: </a:t>
            </a:r>
          </a:p>
          <a:p>
            <a:pPr marL="0" indent="0">
              <a:buNone/>
            </a:pPr>
            <a:r>
              <a:rPr lang="en-US" dirty="0"/>
              <a:t>• What sources of traffic are working well (converting on established site goals) for your site/business? </a:t>
            </a:r>
          </a:p>
          <a:p>
            <a:pPr marL="0" indent="0">
              <a:buNone/>
            </a:pPr>
            <a:r>
              <a:rPr lang="en-US" dirty="0"/>
              <a:t>• Which projects/properties/partnerships are driving positive momentum toward traffic/revenue goals? </a:t>
            </a:r>
          </a:p>
          <a:p>
            <a:pPr marL="0" indent="0">
              <a:buNone/>
            </a:pPr>
            <a:r>
              <a:rPr lang="en-US" dirty="0"/>
              <a:t>• Which of your content sections/types produces high traffic, conversions, and ROI? </a:t>
            </a:r>
          </a:p>
          <a:p>
            <a:pPr marL="0" indent="0">
              <a:buNone/>
            </a:pPr>
            <a:r>
              <a:rPr lang="en-US" dirty="0"/>
              <a:t>• What changes have you made historically that produced significant value?</a:t>
            </a:r>
            <a:endParaRPr lang="en-IN" dirty="0"/>
          </a:p>
        </p:txBody>
      </p:sp>
    </p:spTree>
    <p:extLst>
      <p:ext uri="{BB962C8B-B14F-4D97-AF65-F5344CB8AC3E}">
        <p14:creationId xmlns:p14="http://schemas.microsoft.com/office/powerpoint/2010/main" val="2944111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D9DA-4693-F3D3-A224-F9E460D81B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632B82-CC50-CCC0-9EDA-AB62E7882E93}"/>
              </a:ext>
            </a:extLst>
          </p:cNvPr>
          <p:cNvSpPr>
            <a:spLocks noGrp="1"/>
          </p:cNvSpPr>
          <p:nvPr>
            <p:ph idx="1"/>
          </p:nvPr>
        </p:nvSpPr>
        <p:spPr/>
        <p:txBody>
          <a:bodyPr/>
          <a:lstStyle/>
          <a:p>
            <a:pPr marL="0" indent="0">
              <a:buNone/>
            </a:pPr>
            <a:r>
              <a:rPr lang="en-US" dirty="0">
                <a:solidFill>
                  <a:srgbClr val="FF0000"/>
                </a:solidFill>
              </a:rPr>
              <a:t>Determining the weaknesses </a:t>
            </a:r>
            <a:r>
              <a:rPr lang="en-US" dirty="0"/>
              <a:t>can be tougher (and requires emotional separation from the data): </a:t>
            </a:r>
          </a:p>
          <a:p>
            <a:pPr marL="0" indent="0">
              <a:buNone/>
            </a:pPr>
            <a:r>
              <a:rPr lang="en-US" dirty="0"/>
              <a:t>• What content is currently </a:t>
            </a:r>
            <a:r>
              <a:rPr lang="en-US" dirty="0">
                <a:solidFill>
                  <a:srgbClr val="FF0000"/>
                </a:solidFill>
              </a:rPr>
              <a:t>driving low levels </a:t>
            </a:r>
            <a:r>
              <a:rPr lang="en-US" dirty="0"/>
              <a:t>of search/visitor traffic? </a:t>
            </a:r>
          </a:p>
          <a:p>
            <a:pPr marL="0" indent="0">
              <a:buNone/>
            </a:pPr>
            <a:r>
              <a:rPr lang="en-US" dirty="0"/>
              <a:t>• Which changes that were intended to produce positive results have shown little/no value? </a:t>
            </a:r>
          </a:p>
          <a:p>
            <a:pPr marL="0" indent="0">
              <a:buNone/>
            </a:pPr>
            <a:r>
              <a:rPr lang="en-US" dirty="0"/>
              <a:t>• Which traffic sources are </a:t>
            </a:r>
            <a:r>
              <a:rPr lang="en-US" dirty="0">
                <a:solidFill>
                  <a:srgbClr val="FF0000"/>
                </a:solidFill>
              </a:rPr>
              <a:t>underperforming or under-delivering</a:t>
            </a:r>
            <a:r>
              <a:rPr lang="en-US" dirty="0"/>
              <a:t>? </a:t>
            </a:r>
          </a:p>
          <a:p>
            <a:pPr marL="0" indent="0">
              <a:buNone/>
            </a:pPr>
            <a:r>
              <a:rPr lang="en-US" dirty="0"/>
              <a:t>• What projects/properties/partnerships are being leveraged poorly, or not at all?</a:t>
            </a:r>
            <a:endParaRPr lang="en-IN" dirty="0"/>
          </a:p>
        </p:txBody>
      </p:sp>
    </p:spTree>
    <p:extLst>
      <p:ext uri="{BB962C8B-B14F-4D97-AF65-F5344CB8AC3E}">
        <p14:creationId xmlns:p14="http://schemas.microsoft.com/office/powerpoint/2010/main" val="1789538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C0CA-2C99-9E8E-2DDE-7FF9AE020B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65CECB-E07F-1AEE-0E80-594739119C60}"/>
              </a:ext>
            </a:extLst>
          </p:cNvPr>
          <p:cNvSpPr>
            <a:spLocks noGrp="1"/>
          </p:cNvSpPr>
          <p:nvPr>
            <p:ph idx="1"/>
          </p:nvPr>
        </p:nvSpPr>
        <p:spPr>
          <a:xfrm>
            <a:off x="838200" y="697117"/>
            <a:ext cx="10515600" cy="5479846"/>
          </a:xfrm>
        </p:spPr>
        <p:txBody>
          <a:bodyPr>
            <a:normAutofit fontScale="85000" lnSpcReduction="20000"/>
          </a:bodyPr>
          <a:lstStyle/>
          <a:p>
            <a:pPr marL="0" indent="0">
              <a:buNone/>
            </a:pPr>
            <a:r>
              <a:rPr lang="en-US" dirty="0">
                <a:solidFill>
                  <a:srgbClr val="FF0000"/>
                </a:solidFill>
              </a:rPr>
              <a:t>Parsing opportunities </a:t>
            </a:r>
            <a:r>
              <a:rPr lang="en-US" dirty="0"/>
              <a:t>requires a combination of strength and weakness analysis. You want to find areas that are doing well but have room to expand, as well as those that have yet to be explored: </a:t>
            </a:r>
          </a:p>
          <a:p>
            <a:pPr marL="0" indent="0">
              <a:buNone/>
            </a:pPr>
            <a:endParaRPr lang="en-US" dirty="0"/>
          </a:p>
          <a:p>
            <a:pPr marL="0" indent="0">
              <a:buNone/>
            </a:pPr>
            <a:r>
              <a:rPr lang="en-US" dirty="0"/>
              <a:t>• What brainstormed but undeveloped or untested projects/ideas can have a significant, positive impact? </a:t>
            </a:r>
          </a:p>
          <a:p>
            <a:pPr marL="0" indent="0">
              <a:buNone/>
            </a:pPr>
            <a:r>
              <a:rPr lang="en-US" dirty="0"/>
              <a:t>• What traffic sources currently sending good-quality traffic could be expanded to provide more value? </a:t>
            </a:r>
          </a:p>
          <a:p>
            <a:pPr marL="0" indent="0">
              <a:buNone/>
            </a:pPr>
            <a:r>
              <a:rPr lang="en-US" dirty="0"/>
              <a:t>• What areas of weakness have direct paths to recovery? </a:t>
            </a:r>
          </a:p>
          <a:p>
            <a:pPr marL="0" indent="0">
              <a:buNone/>
            </a:pPr>
            <a:r>
              <a:rPr lang="en-US" dirty="0"/>
              <a:t>• Which website changes have had positive results? Can these be applied more rigorously or to other areas for increased benefit? </a:t>
            </a:r>
          </a:p>
          <a:p>
            <a:pPr marL="0" indent="0">
              <a:buNone/>
            </a:pPr>
            <a:r>
              <a:rPr lang="en-US" dirty="0"/>
              <a:t>• What new markets or new content areas are potentially viable/valuable for expansion? </a:t>
            </a:r>
          </a:p>
          <a:p>
            <a:pPr marL="0" indent="0">
              <a:buNone/>
            </a:pPr>
            <a:r>
              <a:rPr lang="en-US" dirty="0"/>
              <a:t>• What sources of new content/new links have yet to be tapped? </a:t>
            </a:r>
          </a:p>
          <a:p>
            <a:pPr marL="0" indent="0">
              <a:buNone/>
            </a:pPr>
            <a:r>
              <a:rPr lang="en-US" dirty="0"/>
              <a:t>• What third party platforms (social media, content curators, etc.) can be utilized to expand reach and increase engagement?</a:t>
            </a:r>
            <a:endParaRPr lang="en-IN" dirty="0"/>
          </a:p>
        </p:txBody>
      </p:sp>
    </p:spTree>
    <p:extLst>
      <p:ext uri="{BB962C8B-B14F-4D97-AF65-F5344CB8AC3E}">
        <p14:creationId xmlns:p14="http://schemas.microsoft.com/office/powerpoint/2010/main" val="4201289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F1B36-1E8A-3413-B389-B6F9719FAF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F24B47-FF1E-8F47-EA0F-E8797F642C3B}"/>
              </a:ext>
            </a:extLst>
          </p:cNvPr>
          <p:cNvSpPr>
            <a:spLocks noGrp="1"/>
          </p:cNvSpPr>
          <p:nvPr>
            <p:ph idx="1"/>
          </p:nvPr>
        </p:nvSpPr>
        <p:spPr/>
        <p:txBody>
          <a:bodyPr>
            <a:normAutofit fontScale="92500" lnSpcReduction="10000"/>
          </a:bodyPr>
          <a:lstStyle/>
          <a:p>
            <a:pPr marL="0" indent="0">
              <a:buNone/>
            </a:pPr>
            <a:r>
              <a:rPr lang="en-US" dirty="0">
                <a:solidFill>
                  <a:srgbClr val="FF0000"/>
                </a:solidFill>
              </a:rPr>
              <a:t>Determining threats </a:t>
            </a:r>
            <a:r>
              <a:rPr lang="en-US" dirty="0"/>
              <a:t>can be the most challenging of the tasks. </a:t>
            </a:r>
          </a:p>
          <a:p>
            <a:pPr marL="0" indent="0">
              <a:buNone/>
            </a:pPr>
            <a:r>
              <a:rPr lang="en-US" dirty="0"/>
              <a:t>• In your areas of weakness, which players in your market (or other, similar markets) are strong? How have they accomplished this? </a:t>
            </a:r>
          </a:p>
          <a:p>
            <a:pPr marL="0" indent="0">
              <a:buNone/>
            </a:pPr>
            <a:r>
              <a:rPr lang="en-US" dirty="0"/>
              <a:t>• What shifts in human behavior, web usage, or market conditions could dramatically impact your business/site? </a:t>
            </a:r>
          </a:p>
          <a:p>
            <a:pPr marL="0" indent="0">
              <a:buNone/>
            </a:pPr>
            <a:r>
              <a:rPr lang="en-US" dirty="0"/>
              <a:t>• Which competitors have had the most success in your arena? How have they accomplished this? Where do they intersect with your business/customers? </a:t>
            </a:r>
          </a:p>
          <a:p>
            <a:pPr marL="0" indent="0">
              <a:buNone/>
            </a:pPr>
            <a:r>
              <a:rPr lang="en-US" dirty="0"/>
              <a:t>• Are there any strategies implemented by start-ups in similar businesses that have had massive success in a particular arena that could be dangerous to your business if they were replicated in your market? </a:t>
            </a:r>
            <a:endParaRPr lang="en-IN" dirty="0"/>
          </a:p>
        </p:txBody>
      </p:sp>
    </p:spTree>
    <p:extLst>
      <p:ext uri="{BB962C8B-B14F-4D97-AF65-F5344CB8AC3E}">
        <p14:creationId xmlns:p14="http://schemas.microsoft.com/office/powerpoint/2010/main" val="256052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B70D-7AF1-A7C1-9BE0-CB66E627AEB6}"/>
              </a:ext>
            </a:extLst>
          </p:cNvPr>
          <p:cNvSpPr>
            <a:spLocks noGrp="1"/>
          </p:cNvSpPr>
          <p:nvPr>
            <p:ph type="title"/>
          </p:nvPr>
        </p:nvSpPr>
        <p:spPr>
          <a:solidFill>
            <a:schemeClr val="accent1">
              <a:lumMod val="40000"/>
              <a:lumOff val="60000"/>
            </a:schemeClr>
          </a:solidFill>
        </p:spPr>
        <p:txBody>
          <a:bodyPr/>
          <a:lstStyle/>
          <a:p>
            <a:r>
              <a:rPr lang="en-US" dirty="0"/>
              <a:t>Strategic Goals SEO Practitioners Can Fulfill </a:t>
            </a:r>
            <a:endParaRPr lang="en-IN" dirty="0"/>
          </a:p>
        </p:txBody>
      </p:sp>
      <p:sp>
        <p:nvSpPr>
          <p:cNvPr id="3" name="Content Placeholder 2">
            <a:extLst>
              <a:ext uri="{FF2B5EF4-FFF2-40B4-BE49-F238E27FC236}">
                <a16:creationId xmlns:a16="http://schemas.microsoft.com/office/drawing/2014/main" id="{B4F0751A-4E80-6571-764D-204F26178E68}"/>
              </a:ext>
            </a:extLst>
          </p:cNvPr>
          <p:cNvSpPr>
            <a:spLocks noGrp="1"/>
          </p:cNvSpPr>
          <p:nvPr>
            <p:ph idx="1"/>
          </p:nvPr>
        </p:nvSpPr>
        <p:spPr/>
        <p:txBody>
          <a:bodyPr>
            <a:normAutofit fontScale="92500" lnSpcReduction="20000"/>
          </a:bodyPr>
          <a:lstStyle/>
          <a:p>
            <a:r>
              <a:rPr lang="en-US" dirty="0"/>
              <a:t>Organic search is one of many viable online marketing channels as a source of highly targeted traffic</a:t>
            </a:r>
          </a:p>
          <a:p>
            <a:r>
              <a:rPr lang="en-IN" dirty="0">
                <a:solidFill>
                  <a:srgbClr val="FF0000"/>
                </a:solidFill>
              </a:rPr>
              <a:t>Visibility (Branding)</a:t>
            </a:r>
            <a:endParaRPr lang="en-US" dirty="0">
              <a:solidFill>
                <a:srgbClr val="FF0000"/>
              </a:solidFill>
            </a:endParaRPr>
          </a:p>
          <a:p>
            <a:pPr marL="0" indent="0">
              <a:buNone/>
            </a:pPr>
            <a:r>
              <a:rPr lang="en-US" dirty="0"/>
              <a:t>Many consumers assume that top placement in the search engines is like a stamp of approval on a brand. </a:t>
            </a:r>
          </a:p>
          <a:p>
            <a:pPr marL="0" indent="0">
              <a:buNone/>
            </a:pPr>
            <a:r>
              <a:rPr lang="en-IN" dirty="0">
                <a:solidFill>
                  <a:srgbClr val="FF0000"/>
                </a:solidFill>
              </a:rPr>
              <a:t>Website Traffic</a:t>
            </a:r>
            <a:endParaRPr lang="en-US" dirty="0">
              <a:solidFill>
                <a:srgbClr val="FF0000"/>
              </a:solidFill>
            </a:endParaRPr>
          </a:p>
          <a:p>
            <a:pPr marL="0" indent="0">
              <a:buNone/>
            </a:pPr>
            <a:r>
              <a:rPr lang="en-US" dirty="0"/>
              <a:t>Today’s search environment is highly competitive, and you need great SEO to capture targeted, high-quality traffic to your site.</a:t>
            </a:r>
          </a:p>
          <a:p>
            <a:pPr marL="0" indent="0">
              <a:buNone/>
            </a:pPr>
            <a:r>
              <a:rPr lang="en-US" dirty="0"/>
              <a:t>Experienced SEO professionals understand that users search for products, services, and information using an extraordinarily wide variety of search queries and query types. Developing an SEO strategy involves performing </a:t>
            </a:r>
            <a:r>
              <a:rPr lang="en-US" dirty="0">
                <a:solidFill>
                  <a:srgbClr val="FF0000"/>
                </a:solidFill>
              </a:rPr>
              <a:t>extensive keyword research </a:t>
            </a:r>
          </a:p>
          <a:p>
            <a:pPr marL="0" indent="0">
              <a:buNone/>
            </a:pPr>
            <a:endParaRPr lang="en-IN" dirty="0"/>
          </a:p>
        </p:txBody>
      </p:sp>
    </p:spTree>
    <p:extLst>
      <p:ext uri="{BB962C8B-B14F-4D97-AF65-F5344CB8AC3E}">
        <p14:creationId xmlns:p14="http://schemas.microsoft.com/office/powerpoint/2010/main" val="2037995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2EED-9095-5148-BFA2-274416D0739B}"/>
              </a:ext>
            </a:extLst>
          </p:cNvPr>
          <p:cNvSpPr>
            <a:spLocks noGrp="1"/>
          </p:cNvSpPr>
          <p:nvPr>
            <p:ph type="title"/>
          </p:nvPr>
        </p:nvSpPr>
        <p:spPr>
          <a:solidFill>
            <a:schemeClr val="accent1">
              <a:lumMod val="40000"/>
              <a:lumOff val="60000"/>
            </a:schemeClr>
          </a:solidFill>
        </p:spPr>
        <p:txBody>
          <a:bodyPr/>
          <a:lstStyle/>
          <a:p>
            <a:r>
              <a:rPr lang="en-IN" dirty="0"/>
              <a:t>SMART</a:t>
            </a:r>
          </a:p>
        </p:txBody>
      </p:sp>
      <p:sp>
        <p:nvSpPr>
          <p:cNvPr id="3" name="Content Placeholder 2">
            <a:extLst>
              <a:ext uri="{FF2B5EF4-FFF2-40B4-BE49-F238E27FC236}">
                <a16:creationId xmlns:a16="http://schemas.microsoft.com/office/drawing/2014/main" id="{25165466-A899-2901-6EF2-B5C00E155BE6}"/>
              </a:ext>
            </a:extLst>
          </p:cNvPr>
          <p:cNvSpPr>
            <a:spLocks noGrp="1"/>
          </p:cNvSpPr>
          <p:nvPr>
            <p:ph idx="1"/>
          </p:nvPr>
        </p:nvSpPr>
        <p:spPr/>
        <p:txBody>
          <a:bodyPr/>
          <a:lstStyle/>
          <a:p>
            <a:pPr marL="0" indent="0">
              <a:buNone/>
            </a:pPr>
            <a:r>
              <a:rPr lang="en-US" dirty="0"/>
              <a:t>One way to start a new project is to set </a:t>
            </a:r>
            <a:r>
              <a:rPr lang="en-US" dirty="0">
                <a:solidFill>
                  <a:srgbClr val="FF0000"/>
                </a:solidFill>
              </a:rPr>
              <a:t>SMART objectives</a:t>
            </a:r>
            <a:r>
              <a:rPr lang="en-US" dirty="0"/>
              <a:t>. </a:t>
            </a:r>
          </a:p>
          <a:p>
            <a:pPr>
              <a:buFont typeface="Wingdings" panose="05000000000000000000" pitchFamily="2" charset="2"/>
              <a:buChar char="§"/>
            </a:pPr>
            <a:r>
              <a:rPr lang="en-IN" sz="3600" dirty="0">
                <a:solidFill>
                  <a:srgbClr val="FF0000"/>
                </a:solidFill>
              </a:rPr>
              <a:t>S</a:t>
            </a:r>
            <a:r>
              <a:rPr lang="en-IN" dirty="0"/>
              <a:t>pecific objectives-</a:t>
            </a:r>
            <a:r>
              <a:rPr lang="en-US" dirty="0"/>
              <a:t> more leads, more page views, more customers</a:t>
            </a:r>
          </a:p>
          <a:p>
            <a:pPr>
              <a:buFont typeface="Wingdings" panose="05000000000000000000" pitchFamily="2" charset="2"/>
              <a:buChar char="§"/>
            </a:pPr>
            <a:r>
              <a:rPr lang="en-IN" sz="3200" dirty="0">
                <a:solidFill>
                  <a:srgbClr val="FF0000"/>
                </a:solidFill>
              </a:rPr>
              <a:t>M</a:t>
            </a:r>
            <a:r>
              <a:rPr lang="en-IN" dirty="0"/>
              <a:t>easurable objectives – grips with analytics</a:t>
            </a:r>
            <a:endParaRPr lang="en-US" dirty="0"/>
          </a:p>
          <a:p>
            <a:pPr>
              <a:buFont typeface="Wingdings" panose="05000000000000000000" pitchFamily="2" charset="2"/>
              <a:buChar char="§"/>
            </a:pPr>
            <a:r>
              <a:rPr lang="en-IN" sz="3600" dirty="0">
                <a:solidFill>
                  <a:srgbClr val="FF0000"/>
                </a:solidFill>
              </a:rPr>
              <a:t>A</a:t>
            </a:r>
            <a:r>
              <a:rPr lang="en-IN" dirty="0"/>
              <a:t>chievable objectives- check for feasibility</a:t>
            </a:r>
            <a:endParaRPr lang="en-US" dirty="0"/>
          </a:p>
          <a:p>
            <a:pPr>
              <a:buFont typeface="Wingdings" panose="05000000000000000000" pitchFamily="2" charset="2"/>
              <a:buChar char="§"/>
            </a:pPr>
            <a:r>
              <a:rPr lang="en-IN" sz="3600" dirty="0">
                <a:solidFill>
                  <a:srgbClr val="FF0000"/>
                </a:solidFill>
              </a:rPr>
              <a:t>R</a:t>
            </a:r>
            <a:r>
              <a:rPr lang="en-IN" dirty="0"/>
              <a:t>ealistic objectives -</a:t>
            </a:r>
            <a:r>
              <a:rPr lang="en-US" dirty="0"/>
              <a:t> are about context and resources</a:t>
            </a:r>
            <a:endParaRPr lang="en-IN" dirty="0"/>
          </a:p>
          <a:p>
            <a:pPr>
              <a:buFont typeface="Wingdings" panose="05000000000000000000" pitchFamily="2" charset="2"/>
              <a:buChar char="§"/>
            </a:pPr>
            <a:r>
              <a:rPr lang="en-IN" sz="3600" dirty="0">
                <a:solidFill>
                  <a:srgbClr val="FF0000"/>
                </a:solidFill>
              </a:rPr>
              <a:t>T</a:t>
            </a:r>
            <a:r>
              <a:rPr lang="en-IN" dirty="0"/>
              <a:t>ime-bound-deadline</a:t>
            </a:r>
          </a:p>
        </p:txBody>
      </p:sp>
    </p:spTree>
    <p:extLst>
      <p:ext uri="{BB962C8B-B14F-4D97-AF65-F5344CB8AC3E}">
        <p14:creationId xmlns:p14="http://schemas.microsoft.com/office/powerpoint/2010/main" val="5895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B21A-7430-F0DF-54C4-A9B7190CAD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284498-6525-7D71-4950-8306025FEFB2}"/>
              </a:ext>
            </a:extLst>
          </p:cNvPr>
          <p:cNvSpPr>
            <a:spLocks noGrp="1"/>
          </p:cNvSpPr>
          <p:nvPr>
            <p:ph idx="1"/>
          </p:nvPr>
        </p:nvSpPr>
        <p:spPr/>
        <p:txBody>
          <a:bodyPr>
            <a:normAutofit fontScale="85000" lnSpcReduction="20000"/>
          </a:bodyPr>
          <a:lstStyle/>
          <a:p>
            <a:r>
              <a:rPr lang="en-US" dirty="0">
                <a:solidFill>
                  <a:srgbClr val="FF0000"/>
                </a:solidFill>
              </a:rPr>
              <a:t>High ROI </a:t>
            </a:r>
          </a:p>
          <a:p>
            <a:r>
              <a:rPr lang="en-US" dirty="0">
                <a:solidFill>
                  <a:srgbClr val="FF0000"/>
                </a:solidFill>
              </a:rPr>
              <a:t>Increasing online visibility </a:t>
            </a:r>
            <a:r>
              <a:rPr lang="en-US" dirty="0"/>
              <a:t>and </a:t>
            </a:r>
            <a:r>
              <a:rPr lang="en-US" dirty="0">
                <a:solidFill>
                  <a:srgbClr val="FF0000"/>
                </a:solidFill>
              </a:rPr>
              <a:t>driving targeted traffic </a:t>
            </a:r>
            <a:r>
              <a:rPr lang="en-US" dirty="0"/>
              <a:t>are the first steps to success with SEO – the next step is measuring the performance of that traffic to determine whether the overall website and business objectives are being achieved.</a:t>
            </a:r>
          </a:p>
          <a:p>
            <a:r>
              <a:rPr lang="en-US" dirty="0"/>
              <a:t>For most organizations, goals are defined as generating sales, leads, or advertising revenue. For others, it may mean the promotion of a particular message, the consumption, sharing, or perhaps the creation of specific types of content, or the simple signup for a newsletter. An important component of SEO is to deliver not just traffic, but </a:t>
            </a:r>
            <a:r>
              <a:rPr lang="en-US" dirty="0">
                <a:solidFill>
                  <a:srgbClr val="FF0000"/>
                </a:solidFill>
              </a:rPr>
              <a:t>targeted traffic that has the possibility of converting into these actions</a:t>
            </a:r>
          </a:p>
          <a:p>
            <a:r>
              <a:rPr lang="en-US" dirty="0">
                <a:solidFill>
                  <a:srgbClr val="C00000"/>
                </a:solidFill>
              </a:rPr>
              <a:t>SEO generally brings a higher ROI when compared to TV, print, and radio advertising campaigns; and while traditional media is not in danger of being replaced by SEO</a:t>
            </a:r>
          </a:p>
          <a:p>
            <a:endParaRPr lang="en-IN" dirty="0">
              <a:solidFill>
                <a:srgbClr val="FF0000"/>
              </a:solidFill>
            </a:endParaRPr>
          </a:p>
        </p:txBody>
      </p:sp>
    </p:spTree>
    <p:extLst>
      <p:ext uri="{BB962C8B-B14F-4D97-AF65-F5344CB8AC3E}">
        <p14:creationId xmlns:p14="http://schemas.microsoft.com/office/powerpoint/2010/main" val="135103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06FA-47D0-FF77-1733-7849B1A2B95F}"/>
              </a:ext>
            </a:extLst>
          </p:cNvPr>
          <p:cNvSpPr>
            <a:spLocks noGrp="1"/>
          </p:cNvSpPr>
          <p:nvPr>
            <p:ph type="title"/>
          </p:nvPr>
        </p:nvSpPr>
        <p:spPr>
          <a:solidFill>
            <a:schemeClr val="accent1">
              <a:lumMod val="40000"/>
              <a:lumOff val="60000"/>
            </a:schemeClr>
          </a:solidFill>
        </p:spPr>
        <p:txBody>
          <a:bodyPr/>
          <a:lstStyle/>
          <a:p>
            <a:r>
              <a:rPr lang="en-US" dirty="0"/>
              <a:t>Every SEO Strategy Should be Customized </a:t>
            </a:r>
            <a:endParaRPr lang="en-IN" dirty="0"/>
          </a:p>
        </p:txBody>
      </p:sp>
      <p:sp>
        <p:nvSpPr>
          <p:cNvPr id="3" name="Content Placeholder 2">
            <a:extLst>
              <a:ext uri="{FF2B5EF4-FFF2-40B4-BE49-F238E27FC236}">
                <a16:creationId xmlns:a16="http://schemas.microsoft.com/office/drawing/2014/main" id="{DC7FCE6A-0132-1869-4A9F-8B8EDA600424}"/>
              </a:ext>
            </a:extLst>
          </p:cNvPr>
          <p:cNvSpPr>
            <a:spLocks noGrp="1"/>
          </p:cNvSpPr>
          <p:nvPr>
            <p:ph idx="1"/>
          </p:nvPr>
        </p:nvSpPr>
        <p:spPr>
          <a:xfrm>
            <a:off x="838200" y="1825624"/>
            <a:ext cx="10515600" cy="4831653"/>
          </a:xfrm>
        </p:spPr>
        <p:txBody>
          <a:bodyPr>
            <a:noAutofit/>
          </a:bodyPr>
          <a:lstStyle/>
          <a:p>
            <a:pPr marL="0" indent="0">
              <a:buNone/>
            </a:pPr>
            <a:r>
              <a:rPr lang="en-US" sz="2000" dirty="0"/>
              <a:t>The following </a:t>
            </a:r>
            <a:r>
              <a:rPr lang="en-US" sz="2000" dirty="0">
                <a:solidFill>
                  <a:srgbClr val="0070C0"/>
                </a:solidFill>
              </a:rPr>
              <a:t>factors must be taken into account </a:t>
            </a:r>
            <a:r>
              <a:rPr lang="en-US" sz="2000" dirty="0"/>
              <a:t>when developing your SEO strategy: </a:t>
            </a:r>
          </a:p>
          <a:p>
            <a:pPr marL="0" indent="0">
              <a:buNone/>
            </a:pPr>
            <a:endParaRPr lang="en-US" sz="2000" dirty="0"/>
          </a:p>
          <a:p>
            <a:pPr marL="0" indent="0">
              <a:buNone/>
            </a:pPr>
            <a:r>
              <a:rPr lang="en-US" sz="2000" dirty="0"/>
              <a:t>• What the organization is trying to promote (service, product, content) </a:t>
            </a:r>
          </a:p>
          <a:p>
            <a:pPr marL="0" indent="0">
              <a:buNone/>
            </a:pPr>
            <a:r>
              <a:rPr lang="en-US" sz="2000" dirty="0"/>
              <a:t>• Who the target market is (can be as simple as “women” or as detailed as personas) </a:t>
            </a:r>
          </a:p>
          <a:p>
            <a:pPr marL="0" indent="0">
              <a:buNone/>
            </a:pPr>
            <a:r>
              <a:rPr lang="en-US" sz="2000" dirty="0"/>
              <a:t>• Brand (includes copy &amp; messaging) </a:t>
            </a:r>
          </a:p>
          <a:p>
            <a:pPr marL="0" indent="0">
              <a:buNone/>
            </a:pPr>
            <a:r>
              <a:rPr lang="en-US" sz="2000" dirty="0"/>
              <a:t>• Website structure (includes site architecture, navigational elements, and file/URL naming conventions) </a:t>
            </a:r>
          </a:p>
          <a:p>
            <a:pPr marL="0" indent="0">
              <a:buNone/>
            </a:pPr>
            <a:r>
              <a:rPr lang="en-US" sz="2000" dirty="0"/>
              <a:t>• Current site content assets (includes images, videos, PDF files, white papers, case studies, articles) </a:t>
            </a:r>
          </a:p>
          <a:p>
            <a:pPr marL="0" indent="0">
              <a:buNone/>
            </a:pPr>
            <a:r>
              <a:rPr lang="en-US" sz="2000" dirty="0"/>
              <a:t>• Ease with which the content and site structure can be modified (involves the CMS &amp; web development teams) </a:t>
            </a:r>
          </a:p>
          <a:p>
            <a:pPr marL="0" indent="0">
              <a:buNone/>
            </a:pPr>
            <a:r>
              <a:rPr lang="en-US" sz="2000" dirty="0"/>
              <a:t>• Editorial resources and calendar for content development (what content is developed, by whom, and on what timeline) </a:t>
            </a:r>
          </a:p>
          <a:p>
            <a:pPr marL="0" indent="0">
              <a:buNone/>
            </a:pPr>
            <a:r>
              <a:rPr lang="en-US" sz="2000" dirty="0"/>
              <a:t>• Competitive landscape </a:t>
            </a:r>
            <a:endParaRPr lang="en-IN" sz="2000" dirty="0"/>
          </a:p>
        </p:txBody>
      </p:sp>
    </p:spTree>
    <p:extLst>
      <p:ext uri="{BB962C8B-B14F-4D97-AF65-F5344CB8AC3E}">
        <p14:creationId xmlns:p14="http://schemas.microsoft.com/office/powerpoint/2010/main" val="303447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AF0FF-F174-BAD6-0562-0280A2CF9273}"/>
              </a:ext>
            </a:extLst>
          </p:cNvPr>
          <p:cNvSpPr>
            <a:spLocks noGrp="1"/>
          </p:cNvSpPr>
          <p:nvPr>
            <p:ph type="title"/>
          </p:nvPr>
        </p:nvSpPr>
        <p:spPr>
          <a:solidFill>
            <a:schemeClr val="accent1">
              <a:lumMod val="40000"/>
              <a:lumOff val="60000"/>
            </a:schemeClr>
          </a:solidFill>
        </p:spPr>
        <p:txBody>
          <a:bodyPr/>
          <a:lstStyle/>
          <a:p>
            <a:r>
              <a:rPr lang="en-US" dirty="0"/>
              <a:t>Understanding Search Engine Traffic and Visitor Intent</a:t>
            </a:r>
            <a:endParaRPr lang="en-IN" dirty="0"/>
          </a:p>
        </p:txBody>
      </p:sp>
      <p:sp>
        <p:nvSpPr>
          <p:cNvPr id="3" name="Content Placeholder 2">
            <a:extLst>
              <a:ext uri="{FF2B5EF4-FFF2-40B4-BE49-F238E27FC236}">
                <a16:creationId xmlns:a16="http://schemas.microsoft.com/office/drawing/2014/main" id="{35953463-6032-60BC-5BDA-24FDAC5B7E52}"/>
              </a:ext>
            </a:extLst>
          </p:cNvPr>
          <p:cNvSpPr>
            <a:spLocks noGrp="1"/>
          </p:cNvSpPr>
          <p:nvPr>
            <p:ph idx="1"/>
          </p:nvPr>
        </p:nvSpPr>
        <p:spPr/>
        <p:txBody>
          <a:bodyPr/>
          <a:lstStyle/>
          <a:p>
            <a:r>
              <a:rPr lang="en-US" dirty="0"/>
              <a:t>Searchers enter many different types of queries. These can generally be classified into three major categories:</a:t>
            </a:r>
          </a:p>
          <a:p>
            <a:r>
              <a:rPr lang="en-US" dirty="0"/>
              <a:t> </a:t>
            </a:r>
            <a:r>
              <a:rPr lang="en-US" dirty="0">
                <a:solidFill>
                  <a:srgbClr val="FF0000"/>
                </a:solidFill>
              </a:rPr>
              <a:t>Navigational query</a:t>
            </a:r>
            <a:r>
              <a:rPr lang="en-US" dirty="0"/>
              <a:t> :This is a query with the intent to arrive at a specific website or page (e.g., the person types in your company domain name, www.companyname.com, or simply types in the word </a:t>
            </a:r>
            <a:r>
              <a:rPr lang="en-US" dirty="0" err="1"/>
              <a:t>facebook</a:t>
            </a:r>
            <a:r>
              <a:rPr lang="en-US" dirty="0"/>
              <a:t>). </a:t>
            </a:r>
          </a:p>
          <a:p>
            <a:r>
              <a:rPr lang="en-US" dirty="0">
                <a:solidFill>
                  <a:srgbClr val="FF0000"/>
                </a:solidFill>
              </a:rPr>
              <a:t>Informational query :</a:t>
            </a:r>
            <a:r>
              <a:rPr lang="en-US" dirty="0"/>
              <a:t>This is a search performed to receive an answer to a broad or direct question, or to research and explore information around a specific topic with no specific source in mind (e.g., yoga poses)</a:t>
            </a:r>
            <a:endParaRPr lang="en-IN" dirty="0"/>
          </a:p>
        </p:txBody>
      </p:sp>
    </p:spTree>
    <p:extLst>
      <p:ext uri="{BB962C8B-B14F-4D97-AF65-F5344CB8AC3E}">
        <p14:creationId xmlns:p14="http://schemas.microsoft.com/office/powerpoint/2010/main" val="377842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200C-3A75-9A08-FFEF-68EDE5DCE7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302250-9B4E-250E-8AC0-66AF2682DF28}"/>
              </a:ext>
            </a:extLst>
          </p:cNvPr>
          <p:cNvSpPr>
            <a:spLocks noGrp="1"/>
          </p:cNvSpPr>
          <p:nvPr>
            <p:ph idx="1"/>
          </p:nvPr>
        </p:nvSpPr>
        <p:spPr/>
        <p:txBody>
          <a:bodyPr>
            <a:normAutofit fontScale="92500" lnSpcReduction="10000"/>
          </a:bodyPr>
          <a:lstStyle/>
          <a:p>
            <a:r>
              <a:rPr lang="en-US" dirty="0">
                <a:solidFill>
                  <a:srgbClr val="FF0000"/>
                </a:solidFill>
              </a:rPr>
              <a:t>Transactional query  :</a:t>
            </a:r>
            <a:r>
              <a:rPr lang="en-US" dirty="0"/>
              <a:t>A person who types in digital camera may be looking to buy one now, but it is equally possible that she is researching digital cameras to learn about how they are different from film cameras. This is an example of an initial transactional query, which can evolve in stages. </a:t>
            </a:r>
          </a:p>
          <a:p>
            <a:r>
              <a:rPr lang="en-US" dirty="0"/>
              <a:t>For example, below are some other types of transactional queries that occur at a later stage in the buying cycle: </a:t>
            </a:r>
          </a:p>
          <a:p>
            <a:pPr marL="0" indent="0">
              <a:buNone/>
            </a:pPr>
            <a:r>
              <a:rPr lang="en-US" dirty="0"/>
              <a:t>• The user types in best online digital camera store. Although there is no information in the query about which one she wants to buy, the intent is clearer that the searcher is seeking a store, not simply information about types of digital cameras. </a:t>
            </a:r>
          </a:p>
          <a:p>
            <a:pPr marL="0" indent="0">
              <a:buNone/>
            </a:pPr>
            <a:r>
              <a:rPr lang="en-US" dirty="0"/>
              <a:t>• The searcher types in “</a:t>
            </a:r>
            <a:r>
              <a:rPr lang="en-US" dirty="0">
                <a:solidFill>
                  <a:srgbClr val="FF0000"/>
                </a:solidFill>
              </a:rPr>
              <a:t>mobile at  lowest price”</a:t>
            </a:r>
            <a:r>
              <a:rPr lang="en-US" dirty="0"/>
              <a:t>. The chances are very high that this user is looking to buy that particular mobile.</a:t>
            </a:r>
            <a:endParaRPr lang="en-IN" dirty="0"/>
          </a:p>
        </p:txBody>
      </p:sp>
    </p:spTree>
    <p:extLst>
      <p:ext uri="{BB962C8B-B14F-4D97-AF65-F5344CB8AC3E}">
        <p14:creationId xmlns:p14="http://schemas.microsoft.com/office/powerpoint/2010/main" val="191926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19429-36C0-C1DF-1AD4-7C94D561E2AB}"/>
              </a:ext>
            </a:extLst>
          </p:cNvPr>
          <p:cNvSpPr>
            <a:spLocks noGrp="1"/>
          </p:cNvSpPr>
          <p:nvPr>
            <p:ph type="title"/>
          </p:nvPr>
        </p:nvSpPr>
        <p:spPr/>
        <p:txBody>
          <a:bodyPr/>
          <a:lstStyle/>
          <a:p>
            <a:r>
              <a:rPr lang="en-US" dirty="0"/>
              <a:t>Developing an SEO Plan Prior to Site Development</a:t>
            </a:r>
            <a:endParaRPr lang="en-IN" dirty="0"/>
          </a:p>
        </p:txBody>
      </p:sp>
      <p:sp>
        <p:nvSpPr>
          <p:cNvPr id="3" name="Content Placeholder 2">
            <a:extLst>
              <a:ext uri="{FF2B5EF4-FFF2-40B4-BE49-F238E27FC236}">
                <a16:creationId xmlns:a16="http://schemas.microsoft.com/office/drawing/2014/main" id="{01A4128C-E721-E304-155E-EE1791A1E3B5}"/>
              </a:ext>
            </a:extLst>
          </p:cNvPr>
          <p:cNvSpPr>
            <a:spLocks noGrp="1"/>
          </p:cNvSpPr>
          <p:nvPr>
            <p:ph idx="1"/>
          </p:nvPr>
        </p:nvSpPr>
        <p:spPr/>
        <p:txBody>
          <a:bodyPr/>
          <a:lstStyle/>
          <a:p>
            <a:pPr marL="0" indent="0">
              <a:buNone/>
            </a:pPr>
            <a:r>
              <a:rPr lang="en-US" b="1" dirty="0">
                <a:solidFill>
                  <a:srgbClr val="C00000"/>
                </a:solidFill>
              </a:rPr>
              <a:t>Business Factors That Impact Your SEO Strategy </a:t>
            </a:r>
          </a:p>
          <a:p>
            <a:r>
              <a:rPr lang="en-IN" dirty="0"/>
              <a:t>Revenue &amp; business models </a:t>
            </a:r>
            <a:endParaRPr lang="en-US" dirty="0"/>
          </a:p>
          <a:p>
            <a:r>
              <a:rPr lang="en-IN" dirty="0"/>
              <a:t>Target customer</a:t>
            </a:r>
          </a:p>
          <a:p>
            <a:r>
              <a:rPr lang="en-IN" dirty="0"/>
              <a:t>Competitors </a:t>
            </a:r>
          </a:p>
          <a:p>
            <a:r>
              <a:rPr lang="en-IN" dirty="0"/>
              <a:t>Branding goals</a:t>
            </a:r>
          </a:p>
          <a:p>
            <a:r>
              <a:rPr lang="en-IN" dirty="0"/>
              <a:t>Content development</a:t>
            </a:r>
          </a:p>
          <a:p>
            <a:r>
              <a:rPr lang="en-US" dirty="0"/>
              <a:t>How people search for products like yours</a:t>
            </a:r>
          </a:p>
          <a:p>
            <a:endParaRPr lang="en-IN" dirty="0"/>
          </a:p>
        </p:txBody>
      </p:sp>
    </p:spTree>
    <p:extLst>
      <p:ext uri="{BB962C8B-B14F-4D97-AF65-F5344CB8AC3E}">
        <p14:creationId xmlns:p14="http://schemas.microsoft.com/office/powerpoint/2010/main" val="68593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BFF9-DA69-BDD7-5148-6CF08056F09D}"/>
              </a:ext>
            </a:extLst>
          </p:cNvPr>
          <p:cNvSpPr>
            <a:spLocks noGrp="1"/>
          </p:cNvSpPr>
          <p:nvPr>
            <p:ph type="title"/>
          </p:nvPr>
        </p:nvSpPr>
        <p:spPr/>
        <p:txBody>
          <a:bodyPr/>
          <a:lstStyle/>
          <a:p>
            <a:r>
              <a:rPr lang="en-US" dirty="0"/>
              <a:t>Understanding Your Audience and Finding Your Niche</a:t>
            </a:r>
            <a:endParaRPr lang="en-IN" dirty="0"/>
          </a:p>
        </p:txBody>
      </p:sp>
      <p:sp>
        <p:nvSpPr>
          <p:cNvPr id="3" name="Content Placeholder 2">
            <a:extLst>
              <a:ext uri="{FF2B5EF4-FFF2-40B4-BE49-F238E27FC236}">
                <a16:creationId xmlns:a16="http://schemas.microsoft.com/office/drawing/2014/main" id="{A69344B6-DA46-366F-D702-F22E75EBF20A}"/>
              </a:ext>
            </a:extLst>
          </p:cNvPr>
          <p:cNvSpPr>
            <a:spLocks noGrp="1"/>
          </p:cNvSpPr>
          <p:nvPr>
            <p:ph idx="1"/>
          </p:nvPr>
        </p:nvSpPr>
        <p:spPr/>
        <p:txBody>
          <a:bodyPr/>
          <a:lstStyle/>
          <a:p>
            <a:r>
              <a:rPr lang="en-US" dirty="0"/>
              <a:t>Mapping Your Products and Services </a:t>
            </a:r>
          </a:p>
          <a:p>
            <a:r>
              <a:rPr lang="en-IN" dirty="0"/>
              <a:t>Yes, Content Is King </a:t>
            </a:r>
            <a:endParaRPr lang="en-US" dirty="0"/>
          </a:p>
          <a:p>
            <a:r>
              <a:rPr lang="en-US" dirty="0"/>
              <a:t>on-site content also affects content marketing and link development. Content marketing can be very similar to PR in that the success of your efforts is integrally related to what you are promoting</a:t>
            </a:r>
          </a:p>
          <a:p>
            <a:r>
              <a:rPr lang="en-US" dirty="0"/>
              <a:t> i.e., what type of content, and of what quality, are you hoping others will link to?</a:t>
            </a:r>
            <a:endParaRPr lang="en-IN" dirty="0"/>
          </a:p>
        </p:txBody>
      </p:sp>
    </p:spTree>
    <p:extLst>
      <p:ext uri="{BB962C8B-B14F-4D97-AF65-F5344CB8AC3E}">
        <p14:creationId xmlns:p14="http://schemas.microsoft.com/office/powerpoint/2010/main" val="4277881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2456</Words>
  <Application>Microsoft Office PowerPoint</Application>
  <PresentationFormat>Widescreen</PresentationFormat>
  <Paragraphs>136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SEO Planning: Customizing Your Strategy</vt:lpstr>
      <vt:lpstr>SEO</vt:lpstr>
      <vt:lpstr>Strategic Goals SEO Practitioners Can Fulfill </vt:lpstr>
      <vt:lpstr>PowerPoint Presentation</vt:lpstr>
      <vt:lpstr>Every SEO Strategy Should be Customized </vt:lpstr>
      <vt:lpstr>Understanding Search Engine Traffic and Visitor Intent</vt:lpstr>
      <vt:lpstr>PowerPoint Presentation</vt:lpstr>
      <vt:lpstr>Developing an SEO Plan Prior to Site Development</vt:lpstr>
      <vt:lpstr>Understanding Your Audience and Finding Your Niche</vt:lpstr>
      <vt:lpstr>Scenario</vt:lpstr>
      <vt:lpstr>Segmenting Your Site’s Audience</vt:lpstr>
      <vt:lpstr>Context: Market Competitiveness</vt:lpstr>
      <vt:lpstr>PowerPoint Presentation</vt:lpstr>
      <vt:lpstr>PowerPoint Presentation</vt:lpstr>
      <vt:lpstr>PowerPoint Presentation</vt:lpstr>
      <vt:lpstr>PowerPoint Presentation</vt:lpstr>
      <vt:lpstr>SEO for Raw Traffic </vt:lpstr>
      <vt:lpstr>SEO for Ecommerce Sales</vt:lpstr>
      <vt:lpstr>PowerPoint Presentation</vt:lpstr>
      <vt:lpstr>SEO for Mindshare &amp; Branding</vt:lpstr>
      <vt:lpstr>PowerPoint Presentation</vt:lpstr>
      <vt:lpstr>SEO for Lead Generation and Direct Marketing</vt:lpstr>
      <vt:lpstr>Advanced Methods for Planning and Evaluation</vt:lpstr>
      <vt:lpstr>PowerPoint Presentation</vt:lpstr>
      <vt:lpstr>PowerPoint Presentation</vt:lpstr>
      <vt:lpstr>SWOT Guidelines</vt:lpstr>
      <vt:lpstr>PowerPoint Presentation</vt:lpstr>
      <vt:lpstr>PowerPoint Presentation</vt:lpstr>
      <vt:lpstr>PowerPoint Presentation</vt:lpstr>
      <vt:lpstr>SMART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 Planning: Customizing Your Strategy</dc:title>
  <dc:creator>Admin</dc:creator>
  <cp:lastModifiedBy>Admin</cp:lastModifiedBy>
  <cp:revision>21</cp:revision>
  <dcterms:created xsi:type="dcterms:W3CDTF">2023-06-21T06:05:16Z</dcterms:created>
  <dcterms:modified xsi:type="dcterms:W3CDTF">2023-07-04T03:08:04Z</dcterms:modified>
</cp:coreProperties>
</file>