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9" r:id="rId13"/>
    <p:sldId id="267" r:id="rId14"/>
    <p:sldId id="280" r:id="rId15"/>
    <p:sldId id="281" r:id="rId16"/>
    <p:sldId id="273" r:id="rId17"/>
    <p:sldId id="268" r:id="rId18"/>
    <p:sldId id="269" r:id="rId19"/>
    <p:sldId id="270" r:id="rId20"/>
    <p:sldId id="271" r:id="rId21"/>
    <p:sldId id="272" r:id="rId22"/>
    <p:sldId id="282" r:id="rId23"/>
    <p:sldId id="274" r:id="rId24"/>
    <p:sldId id="275" r:id="rId25"/>
    <p:sldId id="276" r:id="rId26"/>
    <p:sldId id="277" r:id="rId27"/>
    <p:sldId id="278"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81" d="100"/>
          <a:sy n="81" d="100"/>
        </p:scale>
        <p:origin x="419"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4D8A-3010-790E-E8F2-ADBB8619A0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E82606-64B5-81CB-13DA-0069DCB63D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BF4CB6-7AF7-783B-DFB5-AB6658EE8351}"/>
              </a:ext>
            </a:extLst>
          </p:cNvPr>
          <p:cNvSpPr>
            <a:spLocks noGrp="1"/>
          </p:cNvSpPr>
          <p:nvPr>
            <p:ph type="dt" sz="half" idx="10"/>
          </p:nvPr>
        </p:nvSpPr>
        <p:spPr/>
        <p:txBody>
          <a:bodyPr/>
          <a:lstStyle/>
          <a:p>
            <a:fld id="{6080F5CB-100B-424B-B9DA-3A7F2893615C}" type="datetimeFigureOut">
              <a:rPr lang="en-IN" smtClean="0"/>
              <a:t>11-07-2023</a:t>
            </a:fld>
            <a:endParaRPr lang="en-IN"/>
          </a:p>
        </p:txBody>
      </p:sp>
      <p:sp>
        <p:nvSpPr>
          <p:cNvPr id="5" name="Footer Placeholder 4">
            <a:extLst>
              <a:ext uri="{FF2B5EF4-FFF2-40B4-BE49-F238E27FC236}">
                <a16:creationId xmlns:a16="http://schemas.microsoft.com/office/drawing/2014/main" id="{81E3178C-7844-B877-1BA7-E15617D091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A7F7AA-8F38-63E7-A72F-D8AEADCF5E3A}"/>
              </a:ext>
            </a:extLst>
          </p:cNvPr>
          <p:cNvSpPr>
            <a:spLocks noGrp="1"/>
          </p:cNvSpPr>
          <p:nvPr>
            <p:ph type="sldNum" sz="quarter" idx="12"/>
          </p:nvPr>
        </p:nvSpPr>
        <p:spPr/>
        <p:txBody>
          <a:bodyPr/>
          <a:lstStyle/>
          <a:p>
            <a:fld id="{FE0FF56D-6F4E-4E02-B185-1DA8B431F7EB}" type="slidenum">
              <a:rPr lang="en-IN" smtClean="0"/>
              <a:t>‹#›</a:t>
            </a:fld>
            <a:endParaRPr lang="en-IN"/>
          </a:p>
        </p:txBody>
      </p:sp>
    </p:spTree>
    <p:extLst>
      <p:ext uri="{BB962C8B-B14F-4D97-AF65-F5344CB8AC3E}">
        <p14:creationId xmlns:p14="http://schemas.microsoft.com/office/powerpoint/2010/main" val="2295532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AA8C1-B991-B433-6562-CB1486C16F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821DFA-AE68-142B-BBF1-9DC97708B9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A96A25-7686-746A-DFA7-29F1A8C143B9}"/>
              </a:ext>
            </a:extLst>
          </p:cNvPr>
          <p:cNvSpPr>
            <a:spLocks noGrp="1"/>
          </p:cNvSpPr>
          <p:nvPr>
            <p:ph type="dt" sz="half" idx="10"/>
          </p:nvPr>
        </p:nvSpPr>
        <p:spPr/>
        <p:txBody>
          <a:bodyPr/>
          <a:lstStyle/>
          <a:p>
            <a:fld id="{6080F5CB-100B-424B-B9DA-3A7F2893615C}" type="datetimeFigureOut">
              <a:rPr lang="en-IN" smtClean="0"/>
              <a:t>11-07-2023</a:t>
            </a:fld>
            <a:endParaRPr lang="en-IN"/>
          </a:p>
        </p:txBody>
      </p:sp>
      <p:sp>
        <p:nvSpPr>
          <p:cNvPr id="5" name="Footer Placeholder 4">
            <a:extLst>
              <a:ext uri="{FF2B5EF4-FFF2-40B4-BE49-F238E27FC236}">
                <a16:creationId xmlns:a16="http://schemas.microsoft.com/office/drawing/2014/main" id="{DEBC8C51-F51E-8D85-6536-E225A3967F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A16E01-EEB2-6AF5-4690-02BC86ACCBFB}"/>
              </a:ext>
            </a:extLst>
          </p:cNvPr>
          <p:cNvSpPr>
            <a:spLocks noGrp="1"/>
          </p:cNvSpPr>
          <p:nvPr>
            <p:ph type="sldNum" sz="quarter" idx="12"/>
          </p:nvPr>
        </p:nvSpPr>
        <p:spPr/>
        <p:txBody>
          <a:bodyPr/>
          <a:lstStyle/>
          <a:p>
            <a:fld id="{FE0FF56D-6F4E-4E02-B185-1DA8B431F7EB}" type="slidenum">
              <a:rPr lang="en-IN" smtClean="0"/>
              <a:t>‹#›</a:t>
            </a:fld>
            <a:endParaRPr lang="en-IN"/>
          </a:p>
        </p:txBody>
      </p:sp>
    </p:spTree>
    <p:extLst>
      <p:ext uri="{BB962C8B-B14F-4D97-AF65-F5344CB8AC3E}">
        <p14:creationId xmlns:p14="http://schemas.microsoft.com/office/powerpoint/2010/main" val="872399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8E21AB-7F7D-96CE-3608-4C660E045B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BEEF9A-6DE9-C598-785B-D2E2B52679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207CF4-C93C-F957-7301-C1BBA14083BC}"/>
              </a:ext>
            </a:extLst>
          </p:cNvPr>
          <p:cNvSpPr>
            <a:spLocks noGrp="1"/>
          </p:cNvSpPr>
          <p:nvPr>
            <p:ph type="dt" sz="half" idx="10"/>
          </p:nvPr>
        </p:nvSpPr>
        <p:spPr/>
        <p:txBody>
          <a:bodyPr/>
          <a:lstStyle/>
          <a:p>
            <a:fld id="{6080F5CB-100B-424B-B9DA-3A7F2893615C}" type="datetimeFigureOut">
              <a:rPr lang="en-IN" smtClean="0"/>
              <a:t>11-07-2023</a:t>
            </a:fld>
            <a:endParaRPr lang="en-IN"/>
          </a:p>
        </p:txBody>
      </p:sp>
      <p:sp>
        <p:nvSpPr>
          <p:cNvPr id="5" name="Footer Placeholder 4">
            <a:extLst>
              <a:ext uri="{FF2B5EF4-FFF2-40B4-BE49-F238E27FC236}">
                <a16:creationId xmlns:a16="http://schemas.microsoft.com/office/drawing/2014/main" id="{6D22519C-A7C0-596B-1BE8-05C13001B4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A2040E-C192-A893-9A7F-9F3E2A52A029}"/>
              </a:ext>
            </a:extLst>
          </p:cNvPr>
          <p:cNvSpPr>
            <a:spLocks noGrp="1"/>
          </p:cNvSpPr>
          <p:nvPr>
            <p:ph type="sldNum" sz="quarter" idx="12"/>
          </p:nvPr>
        </p:nvSpPr>
        <p:spPr/>
        <p:txBody>
          <a:bodyPr/>
          <a:lstStyle/>
          <a:p>
            <a:fld id="{FE0FF56D-6F4E-4E02-B185-1DA8B431F7EB}" type="slidenum">
              <a:rPr lang="en-IN" smtClean="0"/>
              <a:t>‹#›</a:t>
            </a:fld>
            <a:endParaRPr lang="en-IN"/>
          </a:p>
        </p:txBody>
      </p:sp>
    </p:spTree>
    <p:extLst>
      <p:ext uri="{BB962C8B-B14F-4D97-AF65-F5344CB8AC3E}">
        <p14:creationId xmlns:p14="http://schemas.microsoft.com/office/powerpoint/2010/main" val="1354521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5375-E152-8178-8853-4BDFF09D6D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1A9096-1B8E-7FD3-D7A2-D012AAC592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23752B-9CEC-47D3-79B9-A4CDB2DD2FDD}"/>
              </a:ext>
            </a:extLst>
          </p:cNvPr>
          <p:cNvSpPr>
            <a:spLocks noGrp="1"/>
          </p:cNvSpPr>
          <p:nvPr>
            <p:ph type="dt" sz="half" idx="10"/>
          </p:nvPr>
        </p:nvSpPr>
        <p:spPr/>
        <p:txBody>
          <a:bodyPr/>
          <a:lstStyle/>
          <a:p>
            <a:fld id="{6080F5CB-100B-424B-B9DA-3A7F2893615C}" type="datetimeFigureOut">
              <a:rPr lang="en-IN" smtClean="0"/>
              <a:t>11-07-2023</a:t>
            </a:fld>
            <a:endParaRPr lang="en-IN"/>
          </a:p>
        </p:txBody>
      </p:sp>
      <p:sp>
        <p:nvSpPr>
          <p:cNvPr id="5" name="Footer Placeholder 4">
            <a:extLst>
              <a:ext uri="{FF2B5EF4-FFF2-40B4-BE49-F238E27FC236}">
                <a16:creationId xmlns:a16="http://schemas.microsoft.com/office/drawing/2014/main" id="{35C6B9DD-57B2-ACE3-2803-F18470E5F5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6F0E33-CAFE-1F4E-2A88-E5E9D7301ADD}"/>
              </a:ext>
            </a:extLst>
          </p:cNvPr>
          <p:cNvSpPr>
            <a:spLocks noGrp="1"/>
          </p:cNvSpPr>
          <p:nvPr>
            <p:ph type="sldNum" sz="quarter" idx="12"/>
          </p:nvPr>
        </p:nvSpPr>
        <p:spPr/>
        <p:txBody>
          <a:bodyPr/>
          <a:lstStyle/>
          <a:p>
            <a:fld id="{FE0FF56D-6F4E-4E02-B185-1DA8B431F7EB}" type="slidenum">
              <a:rPr lang="en-IN" smtClean="0"/>
              <a:t>‹#›</a:t>
            </a:fld>
            <a:endParaRPr lang="en-IN"/>
          </a:p>
        </p:txBody>
      </p:sp>
    </p:spTree>
    <p:extLst>
      <p:ext uri="{BB962C8B-B14F-4D97-AF65-F5344CB8AC3E}">
        <p14:creationId xmlns:p14="http://schemas.microsoft.com/office/powerpoint/2010/main" val="2455680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77F69-6DD5-D9BA-DDEF-2F8D0C5571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6F4BBC-3FD1-3C3E-5D25-9FDE69AFAA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4C8EC9-AEDB-4BF1-A8F7-21AEB1CB3207}"/>
              </a:ext>
            </a:extLst>
          </p:cNvPr>
          <p:cNvSpPr>
            <a:spLocks noGrp="1"/>
          </p:cNvSpPr>
          <p:nvPr>
            <p:ph type="dt" sz="half" idx="10"/>
          </p:nvPr>
        </p:nvSpPr>
        <p:spPr/>
        <p:txBody>
          <a:bodyPr/>
          <a:lstStyle/>
          <a:p>
            <a:fld id="{6080F5CB-100B-424B-B9DA-3A7F2893615C}" type="datetimeFigureOut">
              <a:rPr lang="en-IN" smtClean="0"/>
              <a:t>11-07-2023</a:t>
            </a:fld>
            <a:endParaRPr lang="en-IN"/>
          </a:p>
        </p:txBody>
      </p:sp>
      <p:sp>
        <p:nvSpPr>
          <p:cNvPr id="5" name="Footer Placeholder 4">
            <a:extLst>
              <a:ext uri="{FF2B5EF4-FFF2-40B4-BE49-F238E27FC236}">
                <a16:creationId xmlns:a16="http://schemas.microsoft.com/office/drawing/2014/main" id="{40A5D11F-1E28-1CAB-358D-706ED54409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D019ED-24AE-661B-E784-BBA2C49A89FD}"/>
              </a:ext>
            </a:extLst>
          </p:cNvPr>
          <p:cNvSpPr>
            <a:spLocks noGrp="1"/>
          </p:cNvSpPr>
          <p:nvPr>
            <p:ph type="sldNum" sz="quarter" idx="12"/>
          </p:nvPr>
        </p:nvSpPr>
        <p:spPr/>
        <p:txBody>
          <a:bodyPr/>
          <a:lstStyle/>
          <a:p>
            <a:fld id="{FE0FF56D-6F4E-4E02-B185-1DA8B431F7EB}" type="slidenum">
              <a:rPr lang="en-IN" smtClean="0"/>
              <a:t>‹#›</a:t>
            </a:fld>
            <a:endParaRPr lang="en-IN"/>
          </a:p>
        </p:txBody>
      </p:sp>
    </p:spTree>
    <p:extLst>
      <p:ext uri="{BB962C8B-B14F-4D97-AF65-F5344CB8AC3E}">
        <p14:creationId xmlns:p14="http://schemas.microsoft.com/office/powerpoint/2010/main" val="2248205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3458-D907-3912-F64C-E0F2C98FEA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A854AD-0B28-6E92-94FD-0DD721D1B3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ADB5FB-6EAE-509A-1C8B-7BBA5C43A4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660AF1-70C8-32FA-FA2F-DD6FC382B818}"/>
              </a:ext>
            </a:extLst>
          </p:cNvPr>
          <p:cNvSpPr>
            <a:spLocks noGrp="1"/>
          </p:cNvSpPr>
          <p:nvPr>
            <p:ph type="dt" sz="half" idx="10"/>
          </p:nvPr>
        </p:nvSpPr>
        <p:spPr/>
        <p:txBody>
          <a:bodyPr/>
          <a:lstStyle/>
          <a:p>
            <a:fld id="{6080F5CB-100B-424B-B9DA-3A7F2893615C}" type="datetimeFigureOut">
              <a:rPr lang="en-IN" smtClean="0"/>
              <a:t>11-07-2023</a:t>
            </a:fld>
            <a:endParaRPr lang="en-IN"/>
          </a:p>
        </p:txBody>
      </p:sp>
      <p:sp>
        <p:nvSpPr>
          <p:cNvPr id="6" name="Footer Placeholder 5">
            <a:extLst>
              <a:ext uri="{FF2B5EF4-FFF2-40B4-BE49-F238E27FC236}">
                <a16:creationId xmlns:a16="http://schemas.microsoft.com/office/drawing/2014/main" id="{1CF749EB-034D-DB02-C075-0C1F74193B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94AC6E-83FA-75EF-CC3E-B2DEC077B144}"/>
              </a:ext>
            </a:extLst>
          </p:cNvPr>
          <p:cNvSpPr>
            <a:spLocks noGrp="1"/>
          </p:cNvSpPr>
          <p:nvPr>
            <p:ph type="sldNum" sz="quarter" idx="12"/>
          </p:nvPr>
        </p:nvSpPr>
        <p:spPr/>
        <p:txBody>
          <a:bodyPr/>
          <a:lstStyle/>
          <a:p>
            <a:fld id="{FE0FF56D-6F4E-4E02-B185-1DA8B431F7EB}" type="slidenum">
              <a:rPr lang="en-IN" smtClean="0"/>
              <a:t>‹#›</a:t>
            </a:fld>
            <a:endParaRPr lang="en-IN"/>
          </a:p>
        </p:txBody>
      </p:sp>
    </p:spTree>
    <p:extLst>
      <p:ext uri="{BB962C8B-B14F-4D97-AF65-F5344CB8AC3E}">
        <p14:creationId xmlns:p14="http://schemas.microsoft.com/office/powerpoint/2010/main" val="3848114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EBDA-635F-06F7-219B-ACD7571883F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B2DC48-D971-6249-98CB-496202AAC6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E6C8DD-88F0-4893-D0EC-282AE508CB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213690-779A-3827-ADBA-BF083607B0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EDB092-226B-B058-E446-0BA269B05A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2D8764-4E11-7E40-A7DD-ABB3A7D52D3B}"/>
              </a:ext>
            </a:extLst>
          </p:cNvPr>
          <p:cNvSpPr>
            <a:spLocks noGrp="1"/>
          </p:cNvSpPr>
          <p:nvPr>
            <p:ph type="dt" sz="half" idx="10"/>
          </p:nvPr>
        </p:nvSpPr>
        <p:spPr/>
        <p:txBody>
          <a:bodyPr/>
          <a:lstStyle/>
          <a:p>
            <a:fld id="{6080F5CB-100B-424B-B9DA-3A7F2893615C}" type="datetimeFigureOut">
              <a:rPr lang="en-IN" smtClean="0"/>
              <a:t>11-07-2023</a:t>
            </a:fld>
            <a:endParaRPr lang="en-IN"/>
          </a:p>
        </p:txBody>
      </p:sp>
      <p:sp>
        <p:nvSpPr>
          <p:cNvPr id="8" name="Footer Placeholder 7">
            <a:extLst>
              <a:ext uri="{FF2B5EF4-FFF2-40B4-BE49-F238E27FC236}">
                <a16:creationId xmlns:a16="http://schemas.microsoft.com/office/drawing/2014/main" id="{06B2AF1C-AA6E-327B-8CAE-7C4BC83ED6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1F6FDE-890D-EAC9-DFF0-076CFA976FD6}"/>
              </a:ext>
            </a:extLst>
          </p:cNvPr>
          <p:cNvSpPr>
            <a:spLocks noGrp="1"/>
          </p:cNvSpPr>
          <p:nvPr>
            <p:ph type="sldNum" sz="quarter" idx="12"/>
          </p:nvPr>
        </p:nvSpPr>
        <p:spPr/>
        <p:txBody>
          <a:bodyPr/>
          <a:lstStyle/>
          <a:p>
            <a:fld id="{FE0FF56D-6F4E-4E02-B185-1DA8B431F7EB}" type="slidenum">
              <a:rPr lang="en-IN" smtClean="0"/>
              <a:t>‹#›</a:t>
            </a:fld>
            <a:endParaRPr lang="en-IN"/>
          </a:p>
        </p:txBody>
      </p:sp>
    </p:spTree>
    <p:extLst>
      <p:ext uri="{BB962C8B-B14F-4D97-AF65-F5344CB8AC3E}">
        <p14:creationId xmlns:p14="http://schemas.microsoft.com/office/powerpoint/2010/main" val="2211708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0039-6EDD-7CCE-8C0B-C65EDB9E57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B5E9223-7A29-CE81-B75D-CAEA264C6CFA}"/>
              </a:ext>
            </a:extLst>
          </p:cNvPr>
          <p:cNvSpPr>
            <a:spLocks noGrp="1"/>
          </p:cNvSpPr>
          <p:nvPr>
            <p:ph type="dt" sz="half" idx="10"/>
          </p:nvPr>
        </p:nvSpPr>
        <p:spPr/>
        <p:txBody>
          <a:bodyPr/>
          <a:lstStyle/>
          <a:p>
            <a:fld id="{6080F5CB-100B-424B-B9DA-3A7F2893615C}" type="datetimeFigureOut">
              <a:rPr lang="en-IN" smtClean="0"/>
              <a:t>11-07-2023</a:t>
            </a:fld>
            <a:endParaRPr lang="en-IN"/>
          </a:p>
        </p:txBody>
      </p:sp>
      <p:sp>
        <p:nvSpPr>
          <p:cNvPr id="4" name="Footer Placeholder 3">
            <a:extLst>
              <a:ext uri="{FF2B5EF4-FFF2-40B4-BE49-F238E27FC236}">
                <a16:creationId xmlns:a16="http://schemas.microsoft.com/office/drawing/2014/main" id="{9E00163F-4721-16F8-94E8-ACDA72956D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99DA19-4369-3227-8ED0-3D5290AB2D7A}"/>
              </a:ext>
            </a:extLst>
          </p:cNvPr>
          <p:cNvSpPr>
            <a:spLocks noGrp="1"/>
          </p:cNvSpPr>
          <p:nvPr>
            <p:ph type="sldNum" sz="quarter" idx="12"/>
          </p:nvPr>
        </p:nvSpPr>
        <p:spPr/>
        <p:txBody>
          <a:bodyPr/>
          <a:lstStyle/>
          <a:p>
            <a:fld id="{FE0FF56D-6F4E-4E02-B185-1DA8B431F7EB}" type="slidenum">
              <a:rPr lang="en-IN" smtClean="0"/>
              <a:t>‹#›</a:t>
            </a:fld>
            <a:endParaRPr lang="en-IN"/>
          </a:p>
        </p:txBody>
      </p:sp>
    </p:spTree>
    <p:extLst>
      <p:ext uri="{BB962C8B-B14F-4D97-AF65-F5344CB8AC3E}">
        <p14:creationId xmlns:p14="http://schemas.microsoft.com/office/powerpoint/2010/main" val="876699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40A4C-A4FB-F983-C533-1FBF2BBA1059}"/>
              </a:ext>
            </a:extLst>
          </p:cNvPr>
          <p:cNvSpPr>
            <a:spLocks noGrp="1"/>
          </p:cNvSpPr>
          <p:nvPr>
            <p:ph type="dt" sz="half" idx="10"/>
          </p:nvPr>
        </p:nvSpPr>
        <p:spPr/>
        <p:txBody>
          <a:bodyPr/>
          <a:lstStyle/>
          <a:p>
            <a:fld id="{6080F5CB-100B-424B-B9DA-3A7F2893615C}" type="datetimeFigureOut">
              <a:rPr lang="en-IN" smtClean="0"/>
              <a:t>11-07-2023</a:t>
            </a:fld>
            <a:endParaRPr lang="en-IN"/>
          </a:p>
        </p:txBody>
      </p:sp>
      <p:sp>
        <p:nvSpPr>
          <p:cNvPr id="3" name="Footer Placeholder 2">
            <a:extLst>
              <a:ext uri="{FF2B5EF4-FFF2-40B4-BE49-F238E27FC236}">
                <a16:creationId xmlns:a16="http://schemas.microsoft.com/office/drawing/2014/main" id="{9EC68749-D8FE-D7C1-F253-CC0290C01CA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5F8CC7-E7D9-9E7B-92DB-2F5E933D2195}"/>
              </a:ext>
            </a:extLst>
          </p:cNvPr>
          <p:cNvSpPr>
            <a:spLocks noGrp="1"/>
          </p:cNvSpPr>
          <p:nvPr>
            <p:ph type="sldNum" sz="quarter" idx="12"/>
          </p:nvPr>
        </p:nvSpPr>
        <p:spPr/>
        <p:txBody>
          <a:bodyPr/>
          <a:lstStyle/>
          <a:p>
            <a:fld id="{FE0FF56D-6F4E-4E02-B185-1DA8B431F7EB}" type="slidenum">
              <a:rPr lang="en-IN" smtClean="0"/>
              <a:t>‹#›</a:t>
            </a:fld>
            <a:endParaRPr lang="en-IN"/>
          </a:p>
        </p:txBody>
      </p:sp>
    </p:spTree>
    <p:extLst>
      <p:ext uri="{BB962C8B-B14F-4D97-AF65-F5344CB8AC3E}">
        <p14:creationId xmlns:p14="http://schemas.microsoft.com/office/powerpoint/2010/main" val="285392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B96C6-F1DF-F2B3-C05D-42E005BBC9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813754-2799-F931-32E8-2A90478325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9DD570-CAF2-577C-FF0E-41C4319008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EF885C-E39C-83F8-0486-B1748710A6DE}"/>
              </a:ext>
            </a:extLst>
          </p:cNvPr>
          <p:cNvSpPr>
            <a:spLocks noGrp="1"/>
          </p:cNvSpPr>
          <p:nvPr>
            <p:ph type="dt" sz="half" idx="10"/>
          </p:nvPr>
        </p:nvSpPr>
        <p:spPr/>
        <p:txBody>
          <a:bodyPr/>
          <a:lstStyle/>
          <a:p>
            <a:fld id="{6080F5CB-100B-424B-B9DA-3A7F2893615C}" type="datetimeFigureOut">
              <a:rPr lang="en-IN" smtClean="0"/>
              <a:t>11-07-2023</a:t>
            </a:fld>
            <a:endParaRPr lang="en-IN"/>
          </a:p>
        </p:txBody>
      </p:sp>
      <p:sp>
        <p:nvSpPr>
          <p:cNvPr id="6" name="Footer Placeholder 5">
            <a:extLst>
              <a:ext uri="{FF2B5EF4-FFF2-40B4-BE49-F238E27FC236}">
                <a16:creationId xmlns:a16="http://schemas.microsoft.com/office/drawing/2014/main" id="{F9CF3046-7AFB-4CC9-51D7-FFBCB058EA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1118DD-E0C4-5213-BBB6-47CBB3D8EBC1}"/>
              </a:ext>
            </a:extLst>
          </p:cNvPr>
          <p:cNvSpPr>
            <a:spLocks noGrp="1"/>
          </p:cNvSpPr>
          <p:nvPr>
            <p:ph type="sldNum" sz="quarter" idx="12"/>
          </p:nvPr>
        </p:nvSpPr>
        <p:spPr/>
        <p:txBody>
          <a:bodyPr/>
          <a:lstStyle/>
          <a:p>
            <a:fld id="{FE0FF56D-6F4E-4E02-B185-1DA8B431F7EB}" type="slidenum">
              <a:rPr lang="en-IN" smtClean="0"/>
              <a:t>‹#›</a:t>
            </a:fld>
            <a:endParaRPr lang="en-IN"/>
          </a:p>
        </p:txBody>
      </p:sp>
    </p:spTree>
    <p:extLst>
      <p:ext uri="{BB962C8B-B14F-4D97-AF65-F5344CB8AC3E}">
        <p14:creationId xmlns:p14="http://schemas.microsoft.com/office/powerpoint/2010/main" val="2957893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0154-F322-6F36-B9A4-C89D6C357D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434D2C-0718-7818-E3B2-23A472ED4E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2FFDD4-91AD-08C8-6A6B-03F0B0A135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9D72BC-C012-03CC-5FAE-A39ADB1DC0D5}"/>
              </a:ext>
            </a:extLst>
          </p:cNvPr>
          <p:cNvSpPr>
            <a:spLocks noGrp="1"/>
          </p:cNvSpPr>
          <p:nvPr>
            <p:ph type="dt" sz="half" idx="10"/>
          </p:nvPr>
        </p:nvSpPr>
        <p:spPr/>
        <p:txBody>
          <a:bodyPr/>
          <a:lstStyle/>
          <a:p>
            <a:fld id="{6080F5CB-100B-424B-B9DA-3A7F2893615C}" type="datetimeFigureOut">
              <a:rPr lang="en-IN" smtClean="0"/>
              <a:t>11-07-2023</a:t>
            </a:fld>
            <a:endParaRPr lang="en-IN"/>
          </a:p>
        </p:txBody>
      </p:sp>
      <p:sp>
        <p:nvSpPr>
          <p:cNvPr id="6" name="Footer Placeholder 5">
            <a:extLst>
              <a:ext uri="{FF2B5EF4-FFF2-40B4-BE49-F238E27FC236}">
                <a16:creationId xmlns:a16="http://schemas.microsoft.com/office/drawing/2014/main" id="{CE4C98F8-23FA-CD19-3E93-4BC2467E10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2CC9E6-96A7-B424-36C0-8F6F19660574}"/>
              </a:ext>
            </a:extLst>
          </p:cNvPr>
          <p:cNvSpPr>
            <a:spLocks noGrp="1"/>
          </p:cNvSpPr>
          <p:nvPr>
            <p:ph type="sldNum" sz="quarter" idx="12"/>
          </p:nvPr>
        </p:nvSpPr>
        <p:spPr/>
        <p:txBody>
          <a:bodyPr/>
          <a:lstStyle/>
          <a:p>
            <a:fld id="{FE0FF56D-6F4E-4E02-B185-1DA8B431F7EB}" type="slidenum">
              <a:rPr lang="en-IN" smtClean="0"/>
              <a:t>‹#›</a:t>
            </a:fld>
            <a:endParaRPr lang="en-IN"/>
          </a:p>
        </p:txBody>
      </p:sp>
    </p:spTree>
    <p:extLst>
      <p:ext uri="{BB962C8B-B14F-4D97-AF65-F5344CB8AC3E}">
        <p14:creationId xmlns:p14="http://schemas.microsoft.com/office/powerpoint/2010/main" val="189773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DFE41A-7FC7-BDDA-B253-921B81C998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45C64A-4A9C-F6A5-E9BB-C1B7E98B70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044569-B57B-CA71-7C8D-8E1DC97E09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80F5CB-100B-424B-B9DA-3A7F2893615C}" type="datetimeFigureOut">
              <a:rPr lang="en-IN" smtClean="0"/>
              <a:t>11-07-2023</a:t>
            </a:fld>
            <a:endParaRPr lang="en-IN"/>
          </a:p>
        </p:txBody>
      </p:sp>
      <p:sp>
        <p:nvSpPr>
          <p:cNvPr id="5" name="Footer Placeholder 4">
            <a:extLst>
              <a:ext uri="{FF2B5EF4-FFF2-40B4-BE49-F238E27FC236}">
                <a16:creationId xmlns:a16="http://schemas.microsoft.com/office/drawing/2014/main" id="{AC36370F-8DE5-B9C7-4300-F1B134AAA2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634A658-4D9E-CEFE-12F5-4E7778C5D8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FF56D-6F4E-4E02-B185-1DA8B431F7EB}" type="slidenum">
              <a:rPr lang="en-IN" smtClean="0"/>
              <a:t>‹#›</a:t>
            </a:fld>
            <a:endParaRPr lang="en-IN"/>
          </a:p>
        </p:txBody>
      </p:sp>
    </p:spTree>
    <p:extLst>
      <p:ext uri="{BB962C8B-B14F-4D97-AF65-F5344CB8AC3E}">
        <p14:creationId xmlns:p14="http://schemas.microsoft.com/office/powerpoint/2010/main" val="3024158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seoptimer.com/blog/title-ta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backlinko.com/hub/seo/backlink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mangools.com/blog/nofollow-dofollow-links/#:~:text=devalue%20certain%20links.-,Nofollow%20vs.,as%20%E2%80%9Clink%20juice%E2%80%9D" TargetMode="External"/><Relationship Id="rId2" Type="http://schemas.openxmlformats.org/officeDocument/2006/relationships/hyperlink" Target="https://www.woorank.com/en/edu/seo-guides/link-juice" TargetMode="External"/><Relationship Id="rId1" Type="http://schemas.openxmlformats.org/officeDocument/2006/relationships/slideLayout" Target="../slideLayouts/slideLayout2.xml"/><Relationship Id="rId5" Type="http://schemas.openxmlformats.org/officeDocument/2006/relationships/hyperlink" Target="https://www.searchmetrics.com/glossary/link-juice/" TargetMode="External"/><Relationship Id="rId4" Type="http://schemas.openxmlformats.org/officeDocument/2006/relationships/hyperlink" Target="https://www.inseev.com/blog/what-is-link-juic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awstats.sourceforge.ne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semrush.com/blog/website-structu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hrefs.com/blog/canonical-tag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33B77-909E-097D-332D-8BF27236C3E0}"/>
              </a:ext>
            </a:extLst>
          </p:cNvPr>
          <p:cNvSpPr>
            <a:spLocks noGrp="1"/>
          </p:cNvSpPr>
          <p:nvPr>
            <p:ph type="ctrTitle"/>
          </p:nvPr>
        </p:nvSpPr>
        <p:spPr/>
        <p:txBody>
          <a:bodyPr/>
          <a:lstStyle/>
          <a:p>
            <a:r>
              <a:rPr lang="en-IN" dirty="0"/>
              <a:t>SEO Implementation: First Stage</a:t>
            </a:r>
          </a:p>
        </p:txBody>
      </p:sp>
      <p:sp>
        <p:nvSpPr>
          <p:cNvPr id="3" name="Subtitle 2">
            <a:extLst>
              <a:ext uri="{FF2B5EF4-FFF2-40B4-BE49-F238E27FC236}">
                <a16:creationId xmlns:a16="http://schemas.microsoft.com/office/drawing/2014/main" id="{3855D711-CE5F-D432-9DBA-3B90B78C3C1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13910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3D843-AE09-C29B-1D1A-B36EC8F739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65EF8A-B557-B334-425A-94EFDA128387}"/>
              </a:ext>
            </a:extLst>
          </p:cNvPr>
          <p:cNvSpPr>
            <a:spLocks noGrp="1"/>
          </p:cNvSpPr>
          <p:nvPr>
            <p:ph idx="1"/>
          </p:nvPr>
        </p:nvSpPr>
        <p:spPr/>
        <p:txBody>
          <a:bodyPr>
            <a:normAutofit fontScale="85000" lnSpcReduction="20000"/>
          </a:bodyPr>
          <a:lstStyle/>
          <a:p>
            <a:pPr marL="0" indent="0">
              <a:buNone/>
            </a:pPr>
            <a:r>
              <a:rPr lang="en-US" dirty="0">
                <a:solidFill>
                  <a:srgbClr val="FF0000"/>
                </a:solidFill>
              </a:rPr>
              <a:t>Page load time </a:t>
            </a:r>
          </a:p>
          <a:p>
            <a:r>
              <a:rPr lang="en-US" dirty="0"/>
              <a:t>Is the page load time excessive? Too long a load time may slow down crawling and indexing of the site – and can virtually eliminate your site from competitiveness in mobile search. </a:t>
            </a:r>
          </a:p>
          <a:p>
            <a:pPr marL="0" indent="0">
              <a:buNone/>
            </a:pPr>
            <a:r>
              <a:rPr lang="en-US" dirty="0">
                <a:solidFill>
                  <a:srgbClr val="FF0000"/>
                </a:solidFill>
              </a:rPr>
              <a:t>Mobile-friendliness </a:t>
            </a:r>
          </a:p>
          <a:p>
            <a:r>
              <a:rPr lang="en-US" dirty="0"/>
              <a:t>Your site should have a fast, mobile-friendly version that is served to mobile devices. </a:t>
            </a:r>
          </a:p>
          <a:p>
            <a:pPr marL="0" indent="0">
              <a:buNone/>
            </a:pPr>
            <a:r>
              <a:rPr lang="en-US" dirty="0">
                <a:solidFill>
                  <a:srgbClr val="FF0000"/>
                </a:solidFill>
              </a:rPr>
              <a:t>Usability </a:t>
            </a:r>
          </a:p>
          <a:p>
            <a:r>
              <a:rPr lang="en-US" dirty="0"/>
              <a:t> Usability affects many factors, including conversion rate as well as the propensity of people to link to a site. </a:t>
            </a:r>
          </a:p>
          <a:p>
            <a:pPr marL="0" indent="0">
              <a:buNone/>
            </a:pPr>
            <a:r>
              <a:rPr lang="en-US" dirty="0">
                <a:solidFill>
                  <a:srgbClr val="FF0000"/>
                </a:solidFill>
              </a:rPr>
              <a:t>Accessibility/spider-ability </a:t>
            </a:r>
          </a:p>
          <a:p>
            <a:r>
              <a:rPr lang="en-US" dirty="0"/>
              <a:t>Make sure the site is friendly to search engine spiders “Making Your Site Accessible to Search Engines”</a:t>
            </a:r>
            <a:endParaRPr lang="en-IN" dirty="0"/>
          </a:p>
        </p:txBody>
      </p:sp>
    </p:spTree>
    <p:extLst>
      <p:ext uri="{BB962C8B-B14F-4D97-AF65-F5344CB8AC3E}">
        <p14:creationId xmlns:p14="http://schemas.microsoft.com/office/powerpoint/2010/main" val="894686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9812E-BCE2-6CD7-3C12-974C7BA7CBF5}"/>
              </a:ext>
            </a:extLst>
          </p:cNvPr>
          <p:cNvSpPr>
            <a:spLocks noGrp="1"/>
          </p:cNvSpPr>
          <p:nvPr>
            <p:ph type="title"/>
          </p:nvPr>
        </p:nvSpPr>
        <p:spPr/>
        <p:txBody>
          <a:bodyPr/>
          <a:lstStyle/>
          <a:p>
            <a:r>
              <a:rPr lang="en-US" b="1" dirty="0"/>
              <a:t>Search engine health check </a:t>
            </a:r>
            <a:br>
              <a:rPr lang="en-US" dirty="0"/>
            </a:br>
            <a:endParaRPr lang="en-IN" dirty="0"/>
          </a:p>
        </p:txBody>
      </p:sp>
      <p:sp>
        <p:nvSpPr>
          <p:cNvPr id="3" name="Content Placeholder 2">
            <a:extLst>
              <a:ext uri="{FF2B5EF4-FFF2-40B4-BE49-F238E27FC236}">
                <a16:creationId xmlns:a16="http://schemas.microsoft.com/office/drawing/2014/main" id="{115BB189-9B51-151B-765E-155CBEF4E94C}"/>
              </a:ext>
            </a:extLst>
          </p:cNvPr>
          <p:cNvSpPr>
            <a:spLocks noGrp="1"/>
          </p:cNvSpPr>
          <p:nvPr>
            <p:ph idx="1"/>
          </p:nvPr>
        </p:nvSpPr>
        <p:spPr/>
        <p:txBody>
          <a:bodyPr>
            <a:normAutofit fontScale="92500" lnSpcReduction="10000"/>
          </a:bodyPr>
          <a:lstStyle/>
          <a:p>
            <a:pPr marL="0" indent="0">
              <a:buNone/>
            </a:pPr>
            <a:r>
              <a:rPr lang="en-US" dirty="0"/>
              <a:t> • Perform a </a:t>
            </a:r>
            <a:r>
              <a:rPr lang="en-US" dirty="0" err="1"/>
              <a:t>site:yourdomain.com</a:t>
            </a:r>
            <a:r>
              <a:rPr lang="en-US" dirty="0"/>
              <a:t> search in the search engines to check </a:t>
            </a:r>
            <a:r>
              <a:rPr lang="en-US" dirty="0">
                <a:solidFill>
                  <a:srgbClr val="FF0000"/>
                </a:solidFill>
              </a:rPr>
              <a:t>how many of your pages appear to be in the index</a:t>
            </a:r>
            <a:r>
              <a:rPr lang="en-US" dirty="0"/>
              <a:t>. Compare this to the number of unique pages you believe you have on your site. Also, check indexation numbers in your Google and Bing Webmaster Tools accounts. </a:t>
            </a:r>
          </a:p>
          <a:p>
            <a:pPr marL="0" indent="0">
              <a:buNone/>
            </a:pPr>
            <a:r>
              <a:rPr lang="en-US" dirty="0"/>
              <a:t>• Check the Google cache to make sure the cached versions of your pages look the same as the </a:t>
            </a:r>
            <a:r>
              <a:rPr lang="en-US" dirty="0">
                <a:solidFill>
                  <a:srgbClr val="FF0000"/>
                </a:solidFill>
              </a:rPr>
              <a:t>live versions of your pages</a:t>
            </a:r>
            <a:r>
              <a:rPr lang="en-US" dirty="0"/>
              <a:t>. </a:t>
            </a:r>
          </a:p>
          <a:p>
            <a:pPr marL="0" indent="0">
              <a:buNone/>
            </a:pPr>
            <a:r>
              <a:rPr lang="en-US" dirty="0"/>
              <a:t>• Check to ensure major search engine Webmaster Tools ” have been verified for the domain (and any subdomains, for mobile or other content areas). Google and Bing currently offer site owner validation to “peek” under the hood of how the engines view your site). </a:t>
            </a:r>
          </a:p>
          <a:p>
            <a:pPr marL="0" indent="0">
              <a:buNone/>
            </a:pPr>
            <a:r>
              <a:rPr lang="en-US" dirty="0"/>
              <a:t>• Test a search on your brand terms to make sure you are ranking for them</a:t>
            </a:r>
            <a:endParaRPr lang="en-IN" dirty="0"/>
          </a:p>
        </p:txBody>
      </p:sp>
    </p:spTree>
    <p:extLst>
      <p:ext uri="{BB962C8B-B14F-4D97-AF65-F5344CB8AC3E}">
        <p14:creationId xmlns:p14="http://schemas.microsoft.com/office/powerpoint/2010/main" val="4098255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1AB7F-3784-C63D-C2A2-09D01A2FF70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CAB8C20-5FA9-5A81-EE1A-333FA4B906D1}"/>
              </a:ext>
            </a:extLst>
          </p:cNvPr>
          <p:cNvPicPr>
            <a:picLocks noGrp="1" noChangeAspect="1"/>
          </p:cNvPicPr>
          <p:nvPr>
            <p:ph idx="1"/>
          </p:nvPr>
        </p:nvPicPr>
        <p:blipFill>
          <a:blip r:embed="rId2"/>
          <a:stretch>
            <a:fillRect/>
          </a:stretch>
        </p:blipFill>
        <p:spPr>
          <a:xfrm>
            <a:off x="929922" y="523081"/>
            <a:ext cx="10332156" cy="5811838"/>
          </a:xfrm>
        </p:spPr>
      </p:pic>
    </p:spTree>
    <p:extLst>
      <p:ext uri="{BB962C8B-B14F-4D97-AF65-F5344CB8AC3E}">
        <p14:creationId xmlns:p14="http://schemas.microsoft.com/office/powerpoint/2010/main" val="2591161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A0632-0BFF-48BC-D79D-4DE26C1804C5}"/>
              </a:ext>
            </a:extLst>
          </p:cNvPr>
          <p:cNvSpPr>
            <a:spLocks noGrp="1"/>
          </p:cNvSpPr>
          <p:nvPr>
            <p:ph type="title"/>
          </p:nvPr>
        </p:nvSpPr>
        <p:spPr/>
        <p:txBody>
          <a:bodyPr/>
          <a:lstStyle/>
          <a:p>
            <a:r>
              <a:rPr lang="en-US" b="1" dirty="0"/>
              <a:t>Keyword health checks </a:t>
            </a:r>
            <a:br>
              <a:rPr lang="en-US" dirty="0"/>
            </a:br>
            <a:endParaRPr lang="en-IN" dirty="0"/>
          </a:p>
        </p:txBody>
      </p:sp>
      <p:sp>
        <p:nvSpPr>
          <p:cNvPr id="3" name="Content Placeholder 2">
            <a:extLst>
              <a:ext uri="{FF2B5EF4-FFF2-40B4-BE49-F238E27FC236}">
                <a16:creationId xmlns:a16="http://schemas.microsoft.com/office/drawing/2014/main" id="{3177C78D-3C00-6EFD-A2F6-A33652E140AB}"/>
              </a:ext>
            </a:extLst>
          </p:cNvPr>
          <p:cNvSpPr>
            <a:spLocks noGrp="1"/>
          </p:cNvSpPr>
          <p:nvPr>
            <p:ph idx="1"/>
          </p:nvPr>
        </p:nvSpPr>
        <p:spPr/>
        <p:txBody>
          <a:bodyPr>
            <a:normAutofit fontScale="92500" lnSpcReduction="10000"/>
          </a:bodyPr>
          <a:lstStyle/>
          <a:p>
            <a:r>
              <a:rPr lang="en-US" dirty="0"/>
              <a:t>Are the right keywords being targeted?</a:t>
            </a:r>
          </a:p>
          <a:p>
            <a:r>
              <a:rPr lang="en-US" dirty="0"/>
              <a:t> Does the site architecture logically flow from the way users search on related keywords? </a:t>
            </a:r>
          </a:p>
          <a:p>
            <a:r>
              <a:rPr lang="en-US" dirty="0"/>
              <a:t>Does more than one page target the same exact keyword (a.k.a. keyword cannibalization)? </a:t>
            </a:r>
          </a:p>
          <a:p>
            <a:r>
              <a:rPr lang="en-US" dirty="0"/>
              <a:t>Search engine optimization involves inserting certain keywords for your domain’s subpages. When doing this, it’s best not to reuse individual search phrases or sets of keywords </a:t>
            </a:r>
          </a:p>
          <a:p>
            <a:r>
              <a:rPr lang="en-US" dirty="0"/>
              <a:t>An important fundamental SEO principle is to ensure particular keywords are reserved for one specific URL only. If you work with the same keywords on multiple subpages, however, we call this keyword cannibalization</a:t>
            </a:r>
            <a:endParaRPr lang="en-IN" dirty="0"/>
          </a:p>
        </p:txBody>
      </p:sp>
    </p:spTree>
    <p:extLst>
      <p:ext uri="{BB962C8B-B14F-4D97-AF65-F5344CB8AC3E}">
        <p14:creationId xmlns:p14="http://schemas.microsoft.com/office/powerpoint/2010/main" val="372854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27787-7583-04D6-8E30-2F671787444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0F2D1A5-F006-4BA5-5FE1-8608FF520941}"/>
              </a:ext>
            </a:extLst>
          </p:cNvPr>
          <p:cNvPicPr>
            <a:picLocks noGrp="1" noChangeAspect="1"/>
          </p:cNvPicPr>
          <p:nvPr>
            <p:ph idx="1"/>
          </p:nvPr>
        </p:nvPicPr>
        <p:blipFill>
          <a:blip r:embed="rId2"/>
          <a:stretch>
            <a:fillRect/>
          </a:stretch>
        </p:blipFill>
        <p:spPr>
          <a:xfrm>
            <a:off x="914400" y="620445"/>
            <a:ext cx="9985972" cy="5617110"/>
          </a:xfrm>
        </p:spPr>
      </p:pic>
    </p:spTree>
    <p:extLst>
      <p:ext uri="{BB962C8B-B14F-4D97-AF65-F5344CB8AC3E}">
        <p14:creationId xmlns:p14="http://schemas.microsoft.com/office/powerpoint/2010/main" val="76405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42F2-2D13-3864-C693-C874B4F654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D81809B-7977-AD06-FBD2-8AEAF028589F}"/>
              </a:ext>
            </a:extLst>
          </p:cNvPr>
          <p:cNvSpPr>
            <a:spLocks noGrp="1"/>
          </p:cNvSpPr>
          <p:nvPr>
            <p:ph idx="1"/>
          </p:nvPr>
        </p:nvSpPr>
        <p:spPr/>
        <p:txBody>
          <a:bodyPr/>
          <a:lstStyle/>
          <a:p>
            <a:r>
              <a:rPr lang="en-US" b="0" i="0" dirty="0">
                <a:effectLst/>
                <a:latin typeface="IBM Plex Sans" panose="020B0503050203000203" pitchFamily="34" charset="0"/>
              </a:rPr>
              <a:t>The </a:t>
            </a:r>
            <a:r>
              <a:rPr lang="en-US" b="0" i="0" dirty="0">
                <a:solidFill>
                  <a:srgbClr val="12AE3A"/>
                </a:solidFill>
                <a:effectLst/>
                <a:latin typeface="IBM Plex Sans" panose="020B0503050203000203" pitchFamily="34" charset="0"/>
              </a:rPr>
              <a:t>crawler</a:t>
            </a:r>
            <a:r>
              <a:rPr lang="en-US" b="0" i="0" dirty="0">
                <a:effectLst/>
                <a:latin typeface="IBM Plex Sans" panose="020B0503050203000203" pitchFamily="34" charset="0"/>
              </a:rPr>
              <a:t> can no longer identify a unique URL for the corresponding semantic context. This can result in </a:t>
            </a:r>
            <a:r>
              <a:rPr lang="en-US" b="0" i="0" dirty="0">
                <a:solidFill>
                  <a:srgbClr val="12AE3A"/>
                </a:solidFill>
                <a:effectLst/>
                <a:latin typeface="IBM Plex Sans" panose="020B0503050203000203" pitchFamily="34" charset="0"/>
              </a:rPr>
              <a:t>ranking</a:t>
            </a:r>
            <a:r>
              <a:rPr lang="en-US" b="0" i="0" dirty="0">
                <a:effectLst/>
                <a:latin typeface="IBM Plex Sans" panose="020B0503050203000203" pitchFamily="34" charset="0"/>
              </a:rPr>
              <a:t> drops and wastes potential</a:t>
            </a:r>
          </a:p>
          <a:p>
            <a:r>
              <a:rPr lang="en-US" b="0" i="0" dirty="0">
                <a:effectLst/>
                <a:latin typeface="IBM Plex Sans" panose="020B0503050203000203" pitchFamily="34" charset="0"/>
              </a:rPr>
              <a:t>Your domain may be indexed with multiple URLs under one search term. Users arrive at different content on the same topic</a:t>
            </a:r>
            <a:endParaRPr lang="en-US" dirty="0">
              <a:latin typeface="IBM Plex Sans" panose="020B0503050203000203" pitchFamily="34" charset="0"/>
            </a:endParaRPr>
          </a:p>
          <a:p>
            <a:r>
              <a:rPr lang="en-US" b="0" i="0" dirty="0">
                <a:effectLst/>
                <a:latin typeface="IBM Plex Sans" panose="020B0503050203000203" pitchFamily="34" charset="0"/>
              </a:rPr>
              <a:t>Duplicate rankings complicate SEO analysis and reporting. </a:t>
            </a:r>
            <a:endParaRPr lang="en-IN" dirty="0"/>
          </a:p>
        </p:txBody>
      </p:sp>
    </p:spTree>
    <p:extLst>
      <p:ext uri="{BB962C8B-B14F-4D97-AF65-F5344CB8AC3E}">
        <p14:creationId xmlns:p14="http://schemas.microsoft.com/office/powerpoint/2010/main" val="3561314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7441-FE5D-7108-B681-707ACBDDF4D6}"/>
              </a:ext>
            </a:extLst>
          </p:cNvPr>
          <p:cNvSpPr>
            <a:spLocks noGrp="1"/>
          </p:cNvSpPr>
          <p:nvPr>
            <p:ph type="title"/>
          </p:nvPr>
        </p:nvSpPr>
        <p:spPr/>
        <p:txBody>
          <a:bodyPr/>
          <a:lstStyle/>
          <a:p>
            <a:r>
              <a:rPr lang="en-IN" dirty="0"/>
              <a:t>Keyword Cannibalization</a:t>
            </a:r>
          </a:p>
        </p:txBody>
      </p:sp>
      <p:pic>
        <p:nvPicPr>
          <p:cNvPr id="5" name="Content Placeholder 4">
            <a:extLst>
              <a:ext uri="{FF2B5EF4-FFF2-40B4-BE49-F238E27FC236}">
                <a16:creationId xmlns:a16="http://schemas.microsoft.com/office/drawing/2014/main" id="{334BC34F-7E68-CD8E-C68C-80781C277294}"/>
              </a:ext>
            </a:extLst>
          </p:cNvPr>
          <p:cNvPicPr>
            <a:picLocks noGrp="1" noChangeAspect="1"/>
          </p:cNvPicPr>
          <p:nvPr>
            <p:ph idx="1"/>
          </p:nvPr>
        </p:nvPicPr>
        <p:blipFill>
          <a:blip r:embed="rId2"/>
          <a:stretch>
            <a:fillRect/>
          </a:stretch>
        </p:blipFill>
        <p:spPr>
          <a:xfrm>
            <a:off x="398799" y="1690688"/>
            <a:ext cx="4993601" cy="4351338"/>
          </a:xfrm>
        </p:spPr>
      </p:pic>
      <p:pic>
        <p:nvPicPr>
          <p:cNvPr id="7" name="Picture 6">
            <a:extLst>
              <a:ext uri="{FF2B5EF4-FFF2-40B4-BE49-F238E27FC236}">
                <a16:creationId xmlns:a16="http://schemas.microsoft.com/office/drawing/2014/main" id="{A9E936F3-A5FA-B610-E65B-6C183F35E54E}"/>
              </a:ext>
            </a:extLst>
          </p:cNvPr>
          <p:cNvPicPr>
            <a:picLocks noChangeAspect="1"/>
          </p:cNvPicPr>
          <p:nvPr/>
        </p:nvPicPr>
        <p:blipFill>
          <a:blip r:embed="rId3"/>
          <a:stretch>
            <a:fillRect/>
          </a:stretch>
        </p:blipFill>
        <p:spPr>
          <a:xfrm>
            <a:off x="5753100" y="2146301"/>
            <a:ext cx="5600700" cy="3895725"/>
          </a:xfrm>
          <a:prstGeom prst="rect">
            <a:avLst/>
          </a:prstGeom>
        </p:spPr>
      </p:pic>
    </p:spTree>
    <p:extLst>
      <p:ext uri="{BB962C8B-B14F-4D97-AF65-F5344CB8AC3E}">
        <p14:creationId xmlns:p14="http://schemas.microsoft.com/office/powerpoint/2010/main" val="396509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E98CB-A1A2-8F5D-2EBD-D9CEC5B72550}"/>
              </a:ext>
            </a:extLst>
          </p:cNvPr>
          <p:cNvSpPr>
            <a:spLocks noGrp="1"/>
          </p:cNvSpPr>
          <p:nvPr>
            <p:ph type="title"/>
          </p:nvPr>
        </p:nvSpPr>
        <p:spPr/>
        <p:txBody>
          <a:bodyPr/>
          <a:lstStyle/>
          <a:p>
            <a:r>
              <a:rPr lang="en-US" b="1" dirty="0"/>
              <a:t>Duplicate</a:t>
            </a:r>
            <a:r>
              <a:rPr lang="en-US" dirty="0"/>
              <a:t> </a:t>
            </a:r>
            <a:r>
              <a:rPr lang="en-US" b="1" dirty="0"/>
              <a:t>content checks </a:t>
            </a:r>
            <a:br>
              <a:rPr lang="en-US" dirty="0"/>
            </a:br>
            <a:endParaRPr lang="en-IN" dirty="0"/>
          </a:p>
        </p:txBody>
      </p:sp>
      <p:sp>
        <p:nvSpPr>
          <p:cNvPr id="3" name="Content Placeholder 2">
            <a:extLst>
              <a:ext uri="{FF2B5EF4-FFF2-40B4-BE49-F238E27FC236}">
                <a16:creationId xmlns:a16="http://schemas.microsoft.com/office/drawing/2014/main" id="{DF9DE20F-CF5B-D629-B440-D75DE042C29B}"/>
              </a:ext>
            </a:extLst>
          </p:cNvPr>
          <p:cNvSpPr>
            <a:spLocks noGrp="1"/>
          </p:cNvSpPr>
          <p:nvPr>
            <p:ph idx="1"/>
          </p:nvPr>
        </p:nvSpPr>
        <p:spPr/>
        <p:txBody>
          <a:bodyPr>
            <a:normAutofit lnSpcReduction="10000"/>
          </a:bodyPr>
          <a:lstStyle/>
          <a:p>
            <a:r>
              <a:rPr lang="en-US" dirty="0"/>
              <a:t>The first thing you should do is to make sure the non-www versions of your pages (i.e., </a:t>
            </a:r>
            <a:r>
              <a:rPr lang="en-US" dirty="0">
                <a:solidFill>
                  <a:srgbClr val="FF0000"/>
                </a:solidFill>
              </a:rPr>
              <a:t>http://yourdomain.com</a:t>
            </a:r>
            <a:r>
              <a:rPr lang="en-US" dirty="0"/>
              <a:t>) 301-redirect to the www versions of your pages (i.e., </a:t>
            </a:r>
            <a:r>
              <a:rPr lang="en-US" dirty="0">
                <a:solidFill>
                  <a:srgbClr val="FF0000"/>
                </a:solidFill>
              </a:rPr>
              <a:t>http://www.yourdomain.com</a:t>
            </a:r>
            <a:r>
              <a:rPr lang="en-US" dirty="0"/>
              <a:t>), or vice versa (this is often called the canonical redirect). While you are at it, check that you don’t have https: pages that are duplicates of your http: pages. </a:t>
            </a:r>
          </a:p>
          <a:p>
            <a:r>
              <a:rPr lang="en-US" dirty="0"/>
              <a:t>301 is an HTTP status code sent by a web server to a browser. A 301 signals a permanent redirect from one URL to another, meaning all users that request an old URL will be automatically sent to a new URL. A 301 redirect passes all ranking power from the old URL to the new URL, and is most commonly used when a page has been permanently moved or removed from a website.</a:t>
            </a:r>
            <a:endParaRPr lang="en-IN" dirty="0"/>
          </a:p>
        </p:txBody>
      </p:sp>
    </p:spTree>
    <p:extLst>
      <p:ext uri="{BB962C8B-B14F-4D97-AF65-F5344CB8AC3E}">
        <p14:creationId xmlns:p14="http://schemas.microsoft.com/office/powerpoint/2010/main" val="187611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27F0F-4C32-CA0C-8D60-B58C28E53F69}"/>
              </a:ext>
            </a:extLst>
          </p:cNvPr>
          <p:cNvSpPr>
            <a:spLocks noGrp="1"/>
          </p:cNvSpPr>
          <p:nvPr>
            <p:ph type="title"/>
          </p:nvPr>
        </p:nvSpPr>
        <p:spPr/>
        <p:txBody>
          <a:bodyPr/>
          <a:lstStyle/>
          <a:p>
            <a:r>
              <a:rPr lang="en-IN" b="1" dirty="0"/>
              <a:t>URL check </a:t>
            </a:r>
            <a:br>
              <a:rPr lang="en-IN" dirty="0"/>
            </a:br>
            <a:endParaRPr lang="en-IN" dirty="0"/>
          </a:p>
        </p:txBody>
      </p:sp>
      <p:sp>
        <p:nvSpPr>
          <p:cNvPr id="3" name="Content Placeholder 2">
            <a:extLst>
              <a:ext uri="{FF2B5EF4-FFF2-40B4-BE49-F238E27FC236}">
                <a16:creationId xmlns:a16="http://schemas.microsoft.com/office/drawing/2014/main" id="{CEF7B6AE-87AC-1F7E-49E9-39C465CAAD0A}"/>
              </a:ext>
            </a:extLst>
          </p:cNvPr>
          <p:cNvSpPr>
            <a:spLocks noGrp="1"/>
          </p:cNvSpPr>
          <p:nvPr>
            <p:ph idx="1"/>
          </p:nvPr>
        </p:nvSpPr>
        <p:spPr>
          <a:xfrm>
            <a:off x="838199" y="1825625"/>
            <a:ext cx="11166695" cy="4351338"/>
          </a:xfrm>
        </p:spPr>
        <p:txBody>
          <a:bodyPr/>
          <a:lstStyle/>
          <a:p>
            <a:r>
              <a:rPr lang="en-IN" dirty="0"/>
              <a:t>Make sure you have clean, short, descriptive URLs.</a:t>
            </a:r>
          </a:p>
          <a:p>
            <a:r>
              <a:rPr lang="en-IN" dirty="0"/>
              <a:t> Descriptive means keyword-rich but not keyword stuffed </a:t>
            </a:r>
          </a:p>
          <a:p>
            <a:r>
              <a:rPr lang="en-IN" dirty="0" err="1"/>
              <a:t>eg.</a:t>
            </a:r>
            <a:r>
              <a:rPr lang="en-IN" dirty="0"/>
              <a:t> site.com/outerwear/</a:t>
            </a:r>
            <a:r>
              <a:rPr lang="en-IN" dirty="0" err="1"/>
              <a:t>mens</a:t>
            </a:r>
            <a:r>
              <a:rPr lang="en-IN" dirty="0"/>
              <a:t>/hats        </a:t>
            </a:r>
            <a:r>
              <a:rPr lang="en-IN" b="1" dirty="0">
                <a:solidFill>
                  <a:srgbClr val="00B050"/>
                </a:solidFill>
              </a:rPr>
              <a:t>is keyword rich</a:t>
            </a:r>
            <a:r>
              <a:rPr lang="en-IN" dirty="0"/>
              <a:t>; </a:t>
            </a:r>
            <a:r>
              <a:rPr lang="en-IN" dirty="0">
                <a:solidFill>
                  <a:srgbClr val="C00000"/>
                </a:solidFill>
              </a:rPr>
              <a:t>site.com/outerwear/</a:t>
            </a:r>
            <a:r>
              <a:rPr lang="en-IN" dirty="0" err="1">
                <a:solidFill>
                  <a:srgbClr val="C00000"/>
                </a:solidFill>
              </a:rPr>
              <a:t>mens</a:t>
            </a:r>
            <a:r>
              <a:rPr lang="en-IN" dirty="0">
                <a:solidFill>
                  <a:srgbClr val="C00000"/>
                </a:solidFill>
              </a:rPr>
              <a:t>/hat-hats-hats-for-men </a:t>
            </a:r>
            <a:r>
              <a:rPr lang="en-IN" b="1" dirty="0">
                <a:solidFill>
                  <a:srgbClr val="00B050"/>
                </a:solidFill>
              </a:rPr>
              <a:t>is keyword-stuffed</a:t>
            </a:r>
            <a:r>
              <a:rPr lang="en-IN" dirty="0"/>
              <a:t>!). </a:t>
            </a:r>
          </a:p>
          <a:p>
            <a:r>
              <a:rPr lang="en-IN" dirty="0"/>
              <a:t>You don’t want parameters appended</a:t>
            </a:r>
          </a:p>
        </p:txBody>
      </p:sp>
    </p:spTree>
    <p:extLst>
      <p:ext uri="{BB962C8B-B14F-4D97-AF65-F5344CB8AC3E}">
        <p14:creationId xmlns:p14="http://schemas.microsoft.com/office/powerpoint/2010/main" val="2042832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C722D-3A9E-0793-1FFF-AA3799F31B18}"/>
              </a:ext>
            </a:extLst>
          </p:cNvPr>
          <p:cNvSpPr>
            <a:spLocks noGrp="1"/>
          </p:cNvSpPr>
          <p:nvPr>
            <p:ph type="title"/>
          </p:nvPr>
        </p:nvSpPr>
        <p:spPr/>
        <p:txBody>
          <a:bodyPr/>
          <a:lstStyle/>
          <a:p>
            <a:r>
              <a:rPr lang="en-US" b="1" dirty="0"/>
              <a:t>HTML title tag review </a:t>
            </a:r>
            <a:br>
              <a:rPr lang="en-US" dirty="0"/>
            </a:br>
            <a:endParaRPr lang="en-IN" dirty="0"/>
          </a:p>
        </p:txBody>
      </p:sp>
      <p:sp>
        <p:nvSpPr>
          <p:cNvPr id="3" name="Content Placeholder 2">
            <a:extLst>
              <a:ext uri="{FF2B5EF4-FFF2-40B4-BE49-F238E27FC236}">
                <a16:creationId xmlns:a16="http://schemas.microsoft.com/office/drawing/2014/main" id="{6AEBDAC0-76D4-631C-4811-A7A676D9D555}"/>
              </a:ext>
            </a:extLst>
          </p:cNvPr>
          <p:cNvSpPr>
            <a:spLocks noGrp="1"/>
          </p:cNvSpPr>
          <p:nvPr>
            <p:ph idx="1"/>
          </p:nvPr>
        </p:nvSpPr>
        <p:spPr/>
        <p:txBody>
          <a:bodyPr/>
          <a:lstStyle/>
          <a:p>
            <a:r>
              <a:rPr lang="en-US" dirty="0"/>
              <a:t>Make sure the title tag on each page of the site is unique and descriptive. </a:t>
            </a:r>
          </a:p>
          <a:p>
            <a:r>
              <a:rPr lang="en-IN" dirty="0"/>
              <a:t>60 characters long</a:t>
            </a:r>
          </a:p>
          <a:p>
            <a:r>
              <a:rPr lang="en-US" dirty="0"/>
              <a:t>Give every page a unique title</a:t>
            </a:r>
          </a:p>
          <a:p>
            <a:r>
              <a:rPr lang="en-IN" dirty="0"/>
              <a:t>Put important keywords first</a:t>
            </a:r>
          </a:p>
          <a:p>
            <a:pPr marL="0" indent="0">
              <a:buNone/>
            </a:pPr>
            <a:r>
              <a:rPr lang="en-IN" dirty="0">
                <a:hlinkClick r:id="rId2"/>
              </a:rPr>
              <a:t>https://www.seoptimer.com/blog/title-tag/</a:t>
            </a:r>
            <a:endParaRPr lang="en-IN" dirty="0"/>
          </a:p>
          <a:p>
            <a:pPr marL="0" indent="0">
              <a:buNone/>
            </a:pPr>
            <a:endParaRPr lang="en-IN" dirty="0"/>
          </a:p>
        </p:txBody>
      </p:sp>
    </p:spTree>
    <p:extLst>
      <p:ext uri="{BB962C8B-B14F-4D97-AF65-F5344CB8AC3E}">
        <p14:creationId xmlns:p14="http://schemas.microsoft.com/office/powerpoint/2010/main" val="3169859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A0789-04BF-E2C4-1E74-3420080760C2}"/>
              </a:ext>
            </a:extLst>
          </p:cNvPr>
          <p:cNvSpPr>
            <a:spLocks noGrp="1"/>
          </p:cNvSpPr>
          <p:nvPr>
            <p:ph type="title"/>
          </p:nvPr>
        </p:nvSpPr>
        <p:spPr/>
        <p:txBody>
          <a:bodyPr/>
          <a:lstStyle/>
          <a:p>
            <a:r>
              <a:rPr lang="en-US" dirty="0"/>
              <a:t>Identifying the Site Development Process and Players</a:t>
            </a:r>
            <a:endParaRPr lang="en-IN" dirty="0"/>
          </a:p>
        </p:txBody>
      </p:sp>
      <p:sp>
        <p:nvSpPr>
          <p:cNvPr id="3" name="Content Placeholder 2">
            <a:extLst>
              <a:ext uri="{FF2B5EF4-FFF2-40B4-BE49-F238E27FC236}">
                <a16:creationId xmlns:a16="http://schemas.microsoft.com/office/drawing/2014/main" id="{1D88D804-9ADB-4048-F3A8-A70186E291EB}"/>
              </a:ext>
            </a:extLst>
          </p:cNvPr>
          <p:cNvSpPr>
            <a:spLocks noGrp="1"/>
          </p:cNvSpPr>
          <p:nvPr>
            <p:ph idx="1"/>
          </p:nvPr>
        </p:nvSpPr>
        <p:spPr/>
        <p:txBody>
          <a:bodyPr/>
          <a:lstStyle/>
          <a:p>
            <a:r>
              <a:rPr lang="en-US" dirty="0"/>
              <a:t>Your SEO team should be cross-functional and multidisciplinary, consisting of the </a:t>
            </a:r>
          </a:p>
          <a:p>
            <a:r>
              <a:rPr lang="en-US" dirty="0"/>
              <a:t>team manager</a:t>
            </a:r>
          </a:p>
          <a:p>
            <a:r>
              <a:rPr lang="en-US" dirty="0"/>
              <a:t>, the technical team</a:t>
            </a:r>
          </a:p>
          <a:p>
            <a:r>
              <a:rPr lang="en-US" dirty="0"/>
              <a:t>, the creative team</a:t>
            </a:r>
          </a:p>
          <a:p>
            <a:r>
              <a:rPr lang="en-US" dirty="0"/>
              <a:t>, the data and analytics </a:t>
            </a:r>
          </a:p>
          <a:p>
            <a:r>
              <a:rPr lang="en-US" dirty="0"/>
              <a:t> and the major stakeholders from marketing</a:t>
            </a:r>
          </a:p>
          <a:p>
            <a:r>
              <a:rPr lang="en-US" dirty="0"/>
              <a:t>, advertising and PR</a:t>
            </a:r>
            <a:endParaRPr lang="en-IN" dirty="0"/>
          </a:p>
        </p:txBody>
      </p:sp>
    </p:spTree>
    <p:extLst>
      <p:ext uri="{BB962C8B-B14F-4D97-AF65-F5344CB8AC3E}">
        <p14:creationId xmlns:p14="http://schemas.microsoft.com/office/powerpoint/2010/main" val="3998868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65590-9FAF-F517-7298-BCDDC22C0D1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F9A57B1-FAEE-6848-216C-978649926746}"/>
              </a:ext>
            </a:extLst>
          </p:cNvPr>
          <p:cNvSpPr>
            <a:spLocks noGrp="1"/>
          </p:cNvSpPr>
          <p:nvPr>
            <p:ph idx="1"/>
          </p:nvPr>
        </p:nvSpPr>
        <p:spPr/>
        <p:txBody>
          <a:bodyPr>
            <a:normAutofit lnSpcReduction="10000"/>
          </a:bodyPr>
          <a:lstStyle/>
          <a:p>
            <a:r>
              <a:rPr lang="en-IN" dirty="0"/>
              <a:t>Meta tag review </a:t>
            </a:r>
          </a:p>
          <a:p>
            <a:r>
              <a:rPr lang="en-US" dirty="0"/>
              <a:t>Sitemaps file and robots.txt file verification </a:t>
            </a:r>
            <a:endParaRPr lang="en-IN" dirty="0"/>
          </a:p>
          <a:p>
            <a:r>
              <a:rPr lang="en-IN" dirty="0"/>
              <a:t>URL redirect checks </a:t>
            </a:r>
          </a:p>
          <a:p>
            <a:r>
              <a:rPr lang="en-IN" dirty="0"/>
              <a:t>Internal linking checks</a:t>
            </a:r>
          </a:p>
          <a:p>
            <a:r>
              <a:rPr lang="en-IN" dirty="0"/>
              <a:t>Avoidance of unnecessary subdomains </a:t>
            </a:r>
          </a:p>
          <a:p>
            <a:r>
              <a:rPr lang="en-IN" dirty="0"/>
              <a:t>Geolocation</a:t>
            </a:r>
          </a:p>
          <a:p>
            <a:r>
              <a:rPr lang="en-IN" dirty="0"/>
              <a:t>External linking </a:t>
            </a:r>
          </a:p>
          <a:p>
            <a:r>
              <a:rPr lang="en-IN" dirty="0"/>
              <a:t>Image alt attributes</a:t>
            </a:r>
          </a:p>
          <a:p>
            <a:r>
              <a:rPr lang="en-IN" dirty="0"/>
              <a:t>Code quality</a:t>
            </a:r>
          </a:p>
        </p:txBody>
      </p:sp>
    </p:spTree>
    <p:extLst>
      <p:ext uri="{BB962C8B-B14F-4D97-AF65-F5344CB8AC3E}">
        <p14:creationId xmlns:p14="http://schemas.microsoft.com/office/powerpoint/2010/main" val="2791994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3A8C6-98F4-761E-237C-F1426CC2351B}"/>
              </a:ext>
            </a:extLst>
          </p:cNvPr>
          <p:cNvSpPr>
            <a:spLocks noGrp="1"/>
          </p:cNvSpPr>
          <p:nvPr>
            <p:ph type="title"/>
          </p:nvPr>
        </p:nvSpPr>
        <p:spPr/>
        <p:txBody>
          <a:bodyPr/>
          <a:lstStyle/>
          <a:p>
            <a:r>
              <a:rPr lang="en-US" dirty="0"/>
              <a:t>The Importance of Keyword Reviews </a:t>
            </a:r>
            <a:endParaRPr lang="en-IN" dirty="0"/>
          </a:p>
        </p:txBody>
      </p:sp>
      <p:sp>
        <p:nvSpPr>
          <p:cNvPr id="3" name="Content Placeholder 2">
            <a:extLst>
              <a:ext uri="{FF2B5EF4-FFF2-40B4-BE49-F238E27FC236}">
                <a16:creationId xmlns:a16="http://schemas.microsoft.com/office/drawing/2014/main" id="{6154A507-276C-633A-BD19-D288624DEC44}"/>
              </a:ext>
            </a:extLst>
          </p:cNvPr>
          <p:cNvSpPr>
            <a:spLocks noGrp="1"/>
          </p:cNvSpPr>
          <p:nvPr>
            <p:ph idx="1"/>
          </p:nvPr>
        </p:nvSpPr>
        <p:spPr/>
        <p:txBody>
          <a:bodyPr/>
          <a:lstStyle/>
          <a:p>
            <a:r>
              <a:rPr lang="en-IN" dirty="0"/>
              <a:t>Step 1: Keyword research</a:t>
            </a:r>
          </a:p>
          <a:p>
            <a:r>
              <a:rPr lang="en-IN" dirty="0"/>
              <a:t>Step 2: Site architecture</a:t>
            </a:r>
          </a:p>
          <a:p>
            <a:r>
              <a:rPr lang="en-IN" dirty="0"/>
              <a:t>Step 3: Keyword mapping</a:t>
            </a:r>
          </a:p>
          <a:p>
            <a:r>
              <a:rPr lang="en-IN" dirty="0"/>
              <a:t>Step 4: Site review </a:t>
            </a:r>
          </a:p>
        </p:txBody>
      </p:sp>
    </p:spTree>
    <p:extLst>
      <p:ext uri="{BB962C8B-B14F-4D97-AF65-F5344CB8AC3E}">
        <p14:creationId xmlns:p14="http://schemas.microsoft.com/office/powerpoint/2010/main" val="4153828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3EEEE-0D49-3941-CFBD-1E9CF0AECAFF}"/>
              </a:ext>
            </a:extLst>
          </p:cNvPr>
          <p:cNvSpPr>
            <a:spLocks noGrp="1"/>
          </p:cNvSpPr>
          <p:nvPr>
            <p:ph type="title"/>
          </p:nvPr>
        </p:nvSpPr>
        <p:spPr/>
        <p:txBody>
          <a:bodyPr/>
          <a:lstStyle/>
          <a:p>
            <a:r>
              <a:rPr lang="en-IN" b="1" dirty="0"/>
              <a:t>backlinks</a:t>
            </a:r>
          </a:p>
        </p:txBody>
      </p:sp>
      <p:sp>
        <p:nvSpPr>
          <p:cNvPr id="3" name="Content Placeholder 2">
            <a:extLst>
              <a:ext uri="{FF2B5EF4-FFF2-40B4-BE49-F238E27FC236}">
                <a16:creationId xmlns:a16="http://schemas.microsoft.com/office/drawing/2014/main" id="{DD2279F0-862A-AA49-8431-EBFC36B69656}"/>
              </a:ext>
            </a:extLst>
          </p:cNvPr>
          <p:cNvSpPr>
            <a:spLocks noGrp="1"/>
          </p:cNvSpPr>
          <p:nvPr>
            <p:ph idx="1"/>
          </p:nvPr>
        </p:nvSpPr>
        <p:spPr/>
        <p:txBody>
          <a:bodyPr/>
          <a:lstStyle/>
          <a:p>
            <a:r>
              <a:rPr lang="en-IN" dirty="0">
                <a:hlinkClick r:id="rId2"/>
              </a:rPr>
              <a:t>https://backlinko.com/hub/seo/backlinks</a:t>
            </a:r>
            <a:endParaRPr lang="en-IN" dirty="0"/>
          </a:p>
          <a:p>
            <a:endParaRPr lang="en-IN" dirty="0"/>
          </a:p>
        </p:txBody>
      </p:sp>
    </p:spTree>
    <p:extLst>
      <p:ext uri="{BB962C8B-B14F-4D97-AF65-F5344CB8AC3E}">
        <p14:creationId xmlns:p14="http://schemas.microsoft.com/office/powerpoint/2010/main" val="944121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5B3C-C53F-F32A-D7A1-FC995EEF2854}"/>
              </a:ext>
            </a:extLst>
          </p:cNvPr>
          <p:cNvSpPr>
            <a:spLocks noGrp="1"/>
          </p:cNvSpPr>
          <p:nvPr>
            <p:ph type="title"/>
          </p:nvPr>
        </p:nvSpPr>
        <p:spPr/>
        <p:txBody>
          <a:bodyPr/>
          <a:lstStyle/>
          <a:p>
            <a:r>
              <a:rPr lang="en-IN"/>
              <a:t>Link Juice</a:t>
            </a:r>
          </a:p>
        </p:txBody>
      </p:sp>
      <p:sp>
        <p:nvSpPr>
          <p:cNvPr id="3" name="Content Placeholder 2">
            <a:extLst>
              <a:ext uri="{FF2B5EF4-FFF2-40B4-BE49-F238E27FC236}">
                <a16:creationId xmlns:a16="http://schemas.microsoft.com/office/drawing/2014/main" id="{CF8DF6AC-7B5B-58ED-B782-29615E2D42D6}"/>
              </a:ext>
            </a:extLst>
          </p:cNvPr>
          <p:cNvSpPr>
            <a:spLocks noGrp="1"/>
          </p:cNvSpPr>
          <p:nvPr>
            <p:ph idx="1"/>
          </p:nvPr>
        </p:nvSpPr>
        <p:spPr/>
        <p:txBody>
          <a:bodyPr/>
          <a:lstStyle/>
          <a:p>
            <a:r>
              <a:rPr lang="en-IN" dirty="0">
                <a:hlinkClick r:id="rId2"/>
              </a:rPr>
              <a:t>https://www.woorank.com/en/edu/seo-guides/link-juice</a:t>
            </a:r>
            <a:endParaRPr lang="en-IN" dirty="0"/>
          </a:p>
          <a:p>
            <a:r>
              <a:rPr lang="en-IN" dirty="0">
                <a:hlinkClick r:id="rId3"/>
              </a:rPr>
              <a:t>https://mangools.com/blog/nofollow-dofollow-links/#:~:text=devalue%20certain%20links.-,Nofollow%20vs.,as%20%E2%80%9Clink%20juice%E2%80%9D</a:t>
            </a:r>
            <a:r>
              <a:rPr lang="en-IN" dirty="0"/>
              <a:t>).</a:t>
            </a:r>
          </a:p>
          <a:p>
            <a:endParaRPr lang="en-IN" dirty="0"/>
          </a:p>
          <a:p>
            <a:r>
              <a:rPr lang="en-IN" dirty="0">
                <a:hlinkClick r:id="rId4"/>
              </a:rPr>
              <a:t>https://www.inseev.com/blog/what-is-link-juice/</a:t>
            </a:r>
            <a:endParaRPr lang="en-IN" dirty="0"/>
          </a:p>
          <a:p>
            <a:endParaRPr lang="en-IN" dirty="0"/>
          </a:p>
          <a:p>
            <a:r>
              <a:rPr lang="en-IN" dirty="0"/>
              <a:t>To learn various terms in brief </a:t>
            </a:r>
          </a:p>
          <a:p>
            <a:r>
              <a:rPr lang="en-IN" dirty="0">
                <a:hlinkClick r:id="rId5"/>
              </a:rPr>
              <a:t>https://www.searchmetrics.com/glossary/link-juice/</a:t>
            </a:r>
            <a:endParaRPr lang="en-IN" dirty="0"/>
          </a:p>
          <a:p>
            <a:endParaRPr lang="en-IN" dirty="0"/>
          </a:p>
        </p:txBody>
      </p:sp>
    </p:spTree>
    <p:extLst>
      <p:ext uri="{BB962C8B-B14F-4D97-AF65-F5344CB8AC3E}">
        <p14:creationId xmlns:p14="http://schemas.microsoft.com/office/powerpoint/2010/main" val="2807540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1C6F-3A8F-EBCF-8BC7-5CDD271CA5F5}"/>
              </a:ext>
            </a:extLst>
          </p:cNvPr>
          <p:cNvSpPr>
            <a:spLocks noGrp="1"/>
          </p:cNvSpPr>
          <p:nvPr>
            <p:ph type="title"/>
          </p:nvPr>
        </p:nvSpPr>
        <p:spPr/>
        <p:txBody>
          <a:bodyPr/>
          <a:lstStyle/>
          <a:p>
            <a:r>
              <a:rPr lang="en-IN" dirty="0"/>
              <a:t>Server and Hosting Issues </a:t>
            </a:r>
          </a:p>
        </p:txBody>
      </p:sp>
      <p:sp>
        <p:nvSpPr>
          <p:cNvPr id="3" name="Content Placeholder 2">
            <a:extLst>
              <a:ext uri="{FF2B5EF4-FFF2-40B4-BE49-F238E27FC236}">
                <a16:creationId xmlns:a16="http://schemas.microsoft.com/office/drawing/2014/main" id="{FC5C820D-06D9-D8A5-0B90-9B82E308CB73}"/>
              </a:ext>
            </a:extLst>
          </p:cNvPr>
          <p:cNvSpPr>
            <a:spLocks noGrp="1"/>
          </p:cNvSpPr>
          <p:nvPr>
            <p:ph idx="1"/>
          </p:nvPr>
        </p:nvSpPr>
        <p:spPr/>
        <p:txBody>
          <a:bodyPr/>
          <a:lstStyle/>
          <a:p>
            <a:r>
              <a:rPr lang="en-IN" dirty="0"/>
              <a:t>Server timeouts </a:t>
            </a:r>
          </a:p>
          <a:p>
            <a:r>
              <a:rPr lang="en-IN" dirty="0"/>
              <a:t>Slow response times</a:t>
            </a:r>
          </a:p>
          <a:p>
            <a:r>
              <a:rPr lang="en-IN" dirty="0"/>
              <a:t>Shared IP addresses</a:t>
            </a:r>
          </a:p>
          <a:p>
            <a:r>
              <a:rPr lang="en-IN" dirty="0"/>
              <a:t>Blocked IP addresses</a:t>
            </a:r>
          </a:p>
          <a:p>
            <a:r>
              <a:rPr lang="en-IN" dirty="0"/>
              <a:t>Bot detection and handling</a:t>
            </a:r>
          </a:p>
          <a:p>
            <a:r>
              <a:rPr lang="en-IN" dirty="0"/>
              <a:t>Bandwidth and transfer limitations </a:t>
            </a:r>
          </a:p>
          <a:p>
            <a:r>
              <a:rPr lang="en-IN" dirty="0"/>
              <a:t>Server geography </a:t>
            </a:r>
          </a:p>
        </p:txBody>
      </p:sp>
    </p:spTree>
    <p:extLst>
      <p:ext uri="{BB962C8B-B14F-4D97-AF65-F5344CB8AC3E}">
        <p14:creationId xmlns:p14="http://schemas.microsoft.com/office/powerpoint/2010/main" val="257342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0EF8E-D88B-931F-9F6C-3AEFB832EE4A}"/>
              </a:ext>
            </a:extLst>
          </p:cNvPr>
          <p:cNvSpPr>
            <a:spLocks noGrp="1"/>
          </p:cNvSpPr>
          <p:nvPr>
            <p:ph type="title"/>
          </p:nvPr>
        </p:nvSpPr>
        <p:spPr/>
        <p:txBody>
          <a:bodyPr/>
          <a:lstStyle/>
          <a:p>
            <a:r>
              <a:rPr lang="en-US" dirty="0"/>
              <a:t>Identifying Current Server Statistics Software and Gaining Access </a:t>
            </a:r>
            <a:endParaRPr lang="en-IN" dirty="0"/>
          </a:p>
        </p:txBody>
      </p:sp>
      <p:sp>
        <p:nvSpPr>
          <p:cNvPr id="3" name="Content Placeholder 2">
            <a:extLst>
              <a:ext uri="{FF2B5EF4-FFF2-40B4-BE49-F238E27FC236}">
                <a16:creationId xmlns:a16="http://schemas.microsoft.com/office/drawing/2014/main" id="{7545BEAD-9096-D804-762E-623EC179CE27}"/>
              </a:ext>
            </a:extLst>
          </p:cNvPr>
          <p:cNvSpPr>
            <a:spLocks noGrp="1"/>
          </p:cNvSpPr>
          <p:nvPr>
            <p:ph idx="1"/>
          </p:nvPr>
        </p:nvSpPr>
        <p:spPr/>
        <p:txBody>
          <a:bodyPr/>
          <a:lstStyle/>
          <a:p>
            <a:r>
              <a:rPr lang="en-US" dirty="0"/>
              <a:t>Web Analytics </a:t>
            </a:r>
          </a:p>
          <a:p>
            <a:r>
              <a:rPr lang="en-US" dirty="0"/>
              <a:t>Analytics software can provide you with a rich array of valuable data about what is taking place on your </a:t>
            </a:r>
          </a:p>
          <a:p>
            <a:r>
              <a:rPr lang="en-US" dirty="0"/>
              <a:t>site. It can answer questions such as: </a:t>
            </a:r>
          </a:p>
          <a:p>
            <a:r>
              <a:rPr lang="en-US" dirty="0"/>
              <a:t>• How many unique visitors did you receive yesterday? </a:t>
            </a:r>
          </a:p>
          <a:p>
            <a:r>
              <a:rPr lang="en-US" dirty="0"/>
              <a:t>• Is traffic trending up or down? </a:t>
            </a:r>
          </a:p>
          <a:p>
            <a:r>
              <a:rPr lang="en-US" dirty="0"/>
              <a:t>• What site content is attracting the most visitors from organic search? </a:t>
            </a:r>
          </a:p>
          <a:p>
            <a:r>
              <a:rPr lang="en-US" dirty="0"/>
              <a:t>• What are the best-converting pages on the site? </a:t>
            </a:r>
            <a:endParaRPr lang="en-IN" dirty="0"/>
          </a:p>
        </p:txBody>
      </p:sp>
    </p:spTree>
    <p:extLst>
      <p:ext uri="{BB962C8B-B14F-4D97-AF65-F5344CB8AC3E}">
        <p14:creationId xmlns:p14="http://schemas.microsoft.com/office/powerpoint/2010/main" val="3496588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ABD0D-395C-590F-29A5-FDCFF22C5B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8C8012-B05D-C7FD-3F1B-47A05AA7599E}"/>
              </a:ext>
            </a:extLst>
          </p:cNvPr>
          <p:cNvSpPr>
            <a:spLocks noGrp="1"/>
          </p:cNvSpPr>
          <p:nvPr>
            <p:ph idx="1"/>
          </p:nvPr>
        </p:nvSpPr>
        <p:spPr/>
        <p:txBody>
          <a:bodyPr>
            <a:normAutofit/>
          </a:bodyPr>
          <a:lstStyle/>
          <a:p>
            <a:r>
              <a:rPr lang="en-US" dirty="0"/>
              <a:t>Logfiles contain a detailed click-by-click history of all requests to your web server. </a:t>
            </a:r>
          </a:p>
          <a:p>
            <a:r>
              <a:rPr lang="en-US" dirty="0"/>
              <a:t>Make sure you have access to the logfiles and some method for analyzing them. </a:t>
            </a:r>
          </a:p>
          <a:p>
            <a:r>
              <a:rPr lang="en-US" dirty="0"/>
              <a:t>If you use a third-party hosting company for your site, chances are it provides some sort of free logfile analyzer, such as </a:t>
            </a:r>
            <a:r>
              <a:rPr lang="en-US" dirty="0" err="1"/>
              <a:t>AWStats</a:t>
            </a:r>
            <a:r>
              <a:rPr lang="en-US" dirty="0"/>
              <a:t> </a:t>
            </a:r>
          </a:p>
          <a:p>
            <a:r>
              <a:rPr lang="en-US" dirty="0"/>
              <a:t>(</a:t>
            </a:r>
            <a:r>
              <a:rPr lang="en-US" dirty="0">
                <a:hlinkClick r:id="rId2"/>
              </a:rPr>
              <a:t>http://awstats.sourceforge.net</a:t>
            </a:r>
            <a:r>
              <a:rPr lang="en-US" dirty="0"/>
              <a:t>),</a:t>
            </a:r>
          </a:p>
          <a:p>
            <a:r>
              <a:rPr lang="en-US" dirty="0"/>
              <a:t> </a:t>
            </a:r>
            <a:r>
              <a:rPr lang="en-US" dirty="0" err="1"/>
              <a:t>Webalizer</a:t>
            </a:r>
            <a:r>
              <a:rPr lang="en-US" dirty="0"/>
              <a:t> (http://www.webalizer.com), or something similar (the aforementioned </a:t>
            </a:r>
            <a:r>
              <a:rPr lang="en-US" dirty="0" err="1"/>
              <a:t>Piwik</a:t>
            </a:r>
            <a:r>
              <a:rPr lang="en-US" dirty="0"/>
              <a:t> also provides a log analytics tool, as well)</a:t>
            </a:r>
            <a:endParaRPr lang="en-IN" dirty="0"/>
          </a:p>
        </p:txBody>
      </p:sp>
    </p:spTree>
    <p:extLst>
      <p:ext uri="{BB962C8B-B14F-4D97-AF65-F5344CB8AC3E}">
        <p14:creationId xmlns:p14="http://schemas.microsoft.com/office/powerpoint/2010/main" val="1493431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523A7-C6E1-A5E1-054E-3410B1E956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3FBCD7-978C-43A2-60B7-DB02E9631270}"/>
              </a:ext>
            </a:extLst>
          </p:cNvPr>
          <p:cNvSpPr>
            <a:spLocks noGrp="1"/>
          </p:cNvSpPr>
          <p:nvPr>
            <p:ph idx="1"/>
          </p:nvPr>
        </p:nvSpPr>
        <p:spPr/>
        <p:txBody>
          <a:bodyPr/>
          <a:lstStyle/>
          <a:p>
            <a:r>
              <a:rPr lang="en-US" dirty="0"/>
              <a:t>From a planning perspective, you will want to get these tools in place as soon as possible. Both tools </a:t>
            </a:r>
          </a:p>
          <a:p>
            <a:r>
              <a:rPr lang="en-US" dirty="0"/>
              <a:t>provide valuable insight into how the search engines see your site, including things such as external link </a:t>
            </a:r>
          </a:p>
          <a:p>
            <a:r>
              <a:rPr lang="en-US" dirty="0"/>
              <a:t>data, internal link data, crawl errors, high-volume search terms, and much, much more</a:t>
            </a:r>
            <a:endParaRPr lang="en-IN" dirty="0"/>
          </a:p>
        </p:txBody>
      </p:sp>
    </p:spTree>
    <p:extLst>
      <p:ext uri="{BB962C8B-B14F-4D97-AF65-F5344CB8AC3E}">
        <p14:creationId xmlns:p14="http://schemas.microsoft.com/office/powerpoint/2010/main" val="2710307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02E9-046F-01AB-0DF8-5AD3A6B54A1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ADB813-9A40-143F-596B-AA332DEE1979}"/>
              </a:ext>
            </a:extLst>
          </p:cNvPr>
          <p:cNvSpPr>
            <a:spLocks noGrp="1"/>
          </p:cNvSpPr>
          <p:nvPr>
            <p:ph idx="1"/>
          </p:nvPr>
        </p:nvSpPr>
        <p:spPr/>
        <p:txBody>
          <a:bodyPr/>
          <a:lstStyle/>
          <a:p>
            <a:r>
              <a:rPr lang="en-IN" dirty="0">
                <a:hlinkClick r:id="rId2"/>
              </a:rPr>
              <a:t>https://www.semrush.com/blog/website-structure/</a:t>
            </a:r>
            <a:endParaRPr lang="en-IN" dirty="0"/>
          </a:p>
          <a:p>
            <a:endParaRPr lang="en-IN" dirty="0"/>
          </a:p>
        </p:txBody>
      </p:sp>
    </p:spTree>
    <p:extLst>
      <p:ext uri="{BB962C8B-B14F-4D97-AF65-F5344CB8AC3E}">
        <p14:creationId xmlns:p14="http://schemas.microsoft.com/office/powerpoint/2010/main" val="3554703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994EE-477D-2DDE-93AF-C94C9552C2DD}"/>
              </a:ext>
            </a:extLst>
          </p:cNvPr>
          <p:cNvSpPr>
            <a:spLocks noGrp="1"/>
          </p:cNvSpPr>
          <p:nvPr>
            <p:ph type="title"/>
          </p:nvPr>
        </p:nvSpPr>
        <p:spPr/>
        <p:txBody>
          <a:bodyPr/>
          <a:lstStyle/>
          <a:p>
            <a:r>
              <a:rPr lang="en-IN" dirty="0"/>
              <a:t>Development Platform &amp; Information Architecture</a:t>
            </a:r>
          </a:p>
        </p:txBody>
      </p:sp>
      <p:sp>
        <p:nvSpPr>
          <p:cNvPr id="3" name="Content Placeholder 2">
            <a:extLst>
              <a:ext uri="{FF2B5EF4-FFF2-40B4-BE49-F238E27FC236}">
                <a16:creationId xmlns:a16="http://schemas.microsoft.com/office/drawing/2014/main" id="{C8490D2E-D526-D9AF-6F33-C4A5D4815AC3}"/>
              </a:ext>
            </a:extLst>
          </p:cNvPr>
          <p:cNvSpPr>
            <a:spLocks noGrp="1"/>
          </p:cNvSpPr>
          <p:nvPr>
            <p:ph idx="1"/>
          </p:nvPr>
        </p:nvSpPr>
        <p:spPr/>
        <p:txBody>
          <a:bodyPr/>
          <a:lstStyle/>
          <a:p>
            <a:pPr marL="0" indent="0">
              <a:buNone/>
            </a:pPr>
            <a:r>
              <a:rPr lang="en-US" dirty="0"/>
              <a:t>technology decisions and structural decisions.</a:t>
            </a:r>
            <a:endParaRPr lang="en-IN" dirty="0"/>
          </a:p>
        </p:txBody>
      </p:sp>
    </p:spTree>
    <p:extLst>
      <p:ext uri="{BB962C8B-B14F-4D97-AF65-F5344CB8AC3E}">
        <p14:creationId xmlns:p14="http://schemas.microsoft.com/office/powerpoint/2010/main" val="3654328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01D0-2A5E-AE02-DAC9-891DB73C794C}"/>
              </a:ext>
            </a:extLst>
          </p:cNvPr>
          <p:cNvSpPr>
            <a:spLocks noGrp="1"/>
          </p:cNvSpPr>
          <p:nvPr>
            <p:ph type="title"/>
          </p:nvPr>
        </p:nvSpPr>
        <p:spPr/>
        <p:txBody>
          <a:bodyPr/>
          <a:lstStyle/>
          <a:p>
            <a:r>
              <a:rPr lang="en-IN" dirty="0"/>
              <a:t>Technology Decisions</a:t>
            </a:r>
          </a:p>
        </p:txBody>
      </p:sp>
      <p:sp>
        <p:nvSpPr>
          <p:cNvPr id="3" name="Content Placeholder 2">
            <a:extLst>
              <a:ext uri="{FF2B5EF4-FFF2-40B4-BE49-F238E27FC236}">
                <a16:creationId xmlns:a16="http://schemas.microsoft.com/office/drawing/2014/main" id="{125F5708-0082-E6A3-5CD8-6CBED8604F87}"/>
              </a:ext>
            </a:extLst>
          </p:cNvPr>
          <p:cNvSpPr>
            <a:spLocks noGrp="1"/>
          </p:cNvSpPr>
          <p:nvPr>
            <p:ph idx="1"/>
          </p:nvPr>
        </p:nvSpPr>
        <p:spPr/>
        <p:txBody>
          <a:bodyPr/>
          <a:lstStyle/>
          <a:p>
            <a:r>
              <a:rPr lang="en-US" dirty="0">
                <a:solidFill>
                  <a:srgbClr val="FF0000"/>
                </a:solidFill>
              </a:rPr>
              <a:t>Dynamic URLs </a:t>
            </a:r>
            <a:r>
              <a:rPr lang="en-US" dirty="0"/>
              <a:t>are URLs for dynamic web pages (which have content generated “on the fly” by user requests). </a:t>
            </a:r>
          </a:p>
          <a:p>
            <a:r>
              <a:rPr lang="en-US" dirty="0"/>
              <a:t>These URLs are generated in real-time as the result of specific queries to a site’s database – </a:t>
            </a:r>
          </a:p>
          <a:p>
            <a:r>
              <a:rPr lang="en-US" dirty="0"/>
              <a:t>for example, a search for “leather bag” on Etsy.com results in the dynamic search result URL </a:t>
            </a:r>
            <a:r>
              <a:rPr lang="en-US" dirty="0">
                <a:solidFill>
                  <a:srgbClr val="FF0000"/>
                </a:solidFill>
              </a:rPr>
              <a:t>https://www.etsy.com/search?q=leather%20bag</a:t>
            </a:r>
            <a:r>
              <a:rPr lang="en-US" dirty="0"/>
              <a:t>. </a:t>
            </a:r>
          </a:p>
          <a:p>
            <a:r>
              <a:rPr lang="en-US" dirty="0"/>
              <a:t> Etsy also has a static URL for a static page showing leather bags, here: </a:t>
            </a:r>
            <a:r>
              <a:rPr lang="en-US" dirty="0">
                <a:solidFill>
                  <a:srgbClr val="FF0000"/>
                </a:solidFill>
              </a:rPr>
              <a:t>https://www.etsy.com/market/leather_bag</a:t>
            </a:r>
            <a:endParaRPr lang="en-IN" dirty="0">
              <a:solidFill>
                <a:srgbClr val="FF0000"/>
              </a:solidFill>
            </a:endParaRPr>
          </a:p>
        </p:txBody>
      </p:sp>
    </p:spTree>
    <p:extLst>
      <p:ext uri="{BB962C8B-B14F-4D97-AF65-F5344CB8AC3E}">
        <p14:creationId xmlns:p14="http://schemas.microsoft.com/office/powerpoint/2010/main" val="1298164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AD2B-41ED-BC37-3CCD-505752AAFC5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566BB5C-8B29-66BA-2DC3-AC3E2B0FFADD}"/>
              </a:ext>
            </a:extLst>
          </p:cNvPr>
          <p:cNvSpPr>
            <a:spLocks noGrp="1"/>
          </p:cNvSpPr>
          <p:nvPr>
            <p:ph idx="1"/>
          </p:nvPr>
        </p:nvSpPr>
        <p:spPr/>
        <p:txBody>
          <a:bodyPr>
            <a:normAutofit fontScale="92500" lnSpcReduction="10000"/>
          </a:bodyPr>
          <a:lstStyle/>
          <a:p>
            <a:r>
              <a:rPr lang="en-US" dirty="0"/>
              <a:t>Session IDs or user IDs in the URL</a:t>
            </a:r>
          </a:p>
          <a:p>
            <a:r>
              <a:rPr lang="en-US" dirty="0"/>
              <a:t>When you run a data-driven site or have other reasons why a document might be duplicated it’s important to tell search engines which copy is the original copy, or in the jargon, the “</a:t>
            </a:r>
            <a:r>
              <a:rPr lang="en-US" dirty="0">
                <a:solidFill>
                  <a:srgbClr val="00B050"/>
                </a:solidFill>
              </a:rPr>
              <a:t>canonical</a:t>
            </a:r>
            <a:r>
              <a:rPr lang="en-US" dirty="0"/>
              <a:t>” copy. When a search engine indexes your pages it can tell when content has been duplicated.</a:t>
            </a:r>
          </a:p>
          <a:p>
            <a:pPr marL="0" indent="0">
              <a:buNone/>
            </a:pPr>
            <a:r>
              <a:rPr lang="en-US" dirty="0">
                <a:hlinkClick r:id="rId2"/>
              </a:rPr>
              <a:t>https://ahrefs.com/blog/canonical-tags/</a:t>
            </a:r>
            <a:endParaRPr lang="en-US" dirty="0"/>
          </a:p>
          <a:p>
            <a:r>
              <a:rPr lang="en-US" dirty="0"/>
              <a:t>Superfluous parameters in the URL</a:t>
            </a:r>
          </a:p>
          <a:p>
            <a:r>
              <a:rPr lang="en-US" dirty="0"/>
              <a:t>Links or content based in Flash</a:t>
            </a:r>
          </a:p>
          <a:p>
            <a:r>
              <a:rPr lang="en-US" dirty="0"/>
              <a:t>Content behind forms </a:t>
            </a:r>
          </a:p>
          <a:p>
            <a:r>
              <a:rPr lang="en-IN" dirty="0"/>
              <a:t>Temporary (302) redirect</a:t>
            </a:r>
            <a:r>
              <a:rPr lang="en-US" dirty="0"/>
              <a:t>s</a:t>
            </a:r>
            <a:endParaRPr lang="en-IN" dirty="0"/>
          </a:p>
        </p:txBody>
      </p:sp>
    </p:spTree>
    <p:extLst>
      <p:ext uri="{BB962C8B-B14F-4D97-AF65-F5344CB8AC3E}">
        <p14:creationId xmlns:p14="http://schemas.microsoft.com/office/powerpoint/2010/main" val="2862504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67C1-70C9-8560-11E9-BA7A4839966F}"/>
              </a:ext>
            </a:extLst>
          </p:cNvPr>
          <p:cNvSpPr>
            <a:spLocks noGrp="1"/>
          </p:cNvSpPr>
          <p:nvPr>
            <p:ph type="title"/>
          </p:nvPr>
        </p:nvSpPr>
        <p:spPr/>
        <p:txBody>
          <a:bodyPr/>
          <a:lstStyle/>
          <a:p>
            <a:r>
              <a:rPr lang="en-IN" dirty="0"/>
              <a:t>Structural Decisions</a:t>
            </a:r>
          </a:p>
        </p:txBody>
      </p:sp>
      <p:sp>
        <p:nvSpPr>
          <p:cNvPr id="3" name="Content Placeholder 2">
            <a:extLst>
              <a:ext uri="{FF2B5EF4-FFF2-40B4-BE49-F238E27FC236}">
                <a16:creationId xmlns:a16="http://schemas.microsoft.com/office/drawing/2014/main" id="{010AEFC5-88B2-2D04-AF5D-BD5DAE6D68D7}"/>
              </a:ext>
            </a:extLst>
          </p:cNvPr>
          <p:cNvSpPr>
            <a:spLocks noGrp="1"/>
          </p:cNvSpPr>
          <p:nvPr>
            <p:ph idx="1"/>
          </p:nvPr>
        </p:nvSpPr>
        <p:spPr/>
        <p:txBody>
          <a:bodyPr>
            <a:normAutofit fontScale="92500" lnSpcReduction="10000"/>
          </a:bodyPr>
          <a:lstStyle/>
          <a:p>
            <a:r>
              <a:rPr lang="en-US" dirty="0">
                <a:solidFill>
                  <a:srgbClr val="FF0000"/>
                </a:solidFill>
              </a:rPr>
              <a:t>Target keywords </a:t>
            </a:r>
            <a:r>
              <a:rPr lang="en-US" dirty="0"/>
              <a:t>Keyword research is a critical component of SEO. What search terms do people use when searching for products or services similar to yours? How do those terms match up with your site hierarchy? </a:t>
            </a:r>
          </a:p>
          <a:p>
            <a:r>
              <a:rPr lang="en-US" dirty="0">
                <a:solidFill>
                  <a:srgbClr val="FF0000"/>
                </a:solidFill>
              </a:rPr>
              <a:t>Cross-link relevant content Linking</a:t>
            </a:r>
            <a:r>
              <a:rPr lang="en-US" dirty="0"/>
              <a:t> between articles that cover related material can be very powerful. It helps the search engine ascertain with greater confidence how relevant a web page is to a particular topic</a:t>
            </a:r>
          </a:p>
          <a:p>
            <a:r>
              <a:rPr lang="en-IN" dirty="0">
                <a:solidFill>
                  <a:srgbClr val="FF0000"/>
                </a:solidFill>
              </a:rPr>
              <a:t>Use anchor text, intuitively </a:t>
            </a:r>
            <a:r>
              <a:rPr lang="en-IN" dirty="0"/>
              <a:t>:</a:t>
            </a:r>
            <a:r>
              <a:rPr lang="en-US" dirty="0"/>
              <a:t>Use descriptive text in your internal links and avoid using irrelevant text such as “More” or “Click here.” Try to be as specific and contextually relevant as possible .</a:t>
            </a:r>
          </a:p>
          <a:p>
            <a:r>
              <a:rPr lang="en-US" dirty="0" err="1"/>
              <a:t>Eg</a:t>
            </a:r>
            <a:r>
              <a:rPr lang="en-US" dirty="0"/>
              <a:t> “</a:t>
            </a:r>
            <a:r>
              <a:rPr lang="en-US" dirty="0">
                <a:solidFill>
                  <a:srgbClr val="FF0000"/>
                </a:solidFill>
              </a:rPr>
              <a:t>some of our finest quartz specimens</a:t>
            </a:r>
            <a:r>
              <a:rPr lang="en-US" dirty="0"/>
              <a:t>” as anchor text for an internal link, vs. “</a:t>
            </a:r>
            <a:r>
              <a:rPr lang="en-US" dirty="0">
                <a:solidFill>
                  <a:srgbClr val="FF0000"/>
                </a:solidFill>
              </a:rPr>
              <a:t>quality quartz crystals</a:t>
            </a:r>
            <a:r>
              <a:rPr lang="en-US" dirty="0"/>
              <a:t>.”</a:t>
            </a:r>
            <a:endParaRPr lang="en-IN" dirty="0"/>
          </a:p>
        </p:txBody>
      </p:sp>
    </p:spTree>
    <p:extLst>
      <p:ext uri="{BB962C8B-B14F-4D97-AF65-F5344CB8AC3E}">
        <p14:creationId xmlns:p14="http://schemas.microsoft.com/office/powerpoint/2010/main" val="464551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1E884-E06F-D860-F2B0-CEBDEBA1D6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9313EB-8B54-9700-73DA-3A072D10B8A9}"/>
              </a:ext>
            </a:extLst>
          </p:cNvPr>
          <p:cNvSpPr>
            <a:spLocks noGrp="1"/>
          </p:cNvSpPr>
          <p:nvPr>
            <p:ph idx="1"/>
          </p:nvPr>
        </p:nvSpPr>
        <p:spPr/>
        <p:txBody>
          <a:bodyPr/>
          <a:lstStyle/>
          <a:p>
            <a:r>
              <a:rPr lang="en-US" dirty="0">
                <a:solidFill>
                  <a:srgbClr val="FF0000"/>
                </a:solidFill>
              </a:rPr>
              <a:t>Use breadcrumb navigation :</a:t>
            </a:r>
            <a:r>
              <a:rPr lang="en-US" dirty="0"/>
              <a:t>Breadcrumb navigation is a way to show the user where he is in the navigation hierarchy.</a:t>
            </a:r>
          </a:p>
          <a:p>
            <a:endParaRPr lang="en-IN" dirty="0"/>
          </a:p>
          <a:p>
            <a:endParaRPr lang="en-IN" dirty="0"/>
          </a:p>
          <a:p>
            <a:endParaRPr lang="en-IN" dirty="0"/>
          </a:p>
          <a:p>
            <a:r>
              <a:rPr lang="en-IN" dirty="0">
                <a:solidFill>
                  <a:srgbClr val="FF0000"/>
                </a:solidFill>
              </a:rPr>
              <a:t>Minimize link depth </a:t>
            </a:r>
            <a:r>
              <a:rPr lang="en-IN" dirty="0"/>
              <a:t>:</a:t>
            </a:r>
            <a:r>
              <a:rPr lang="en-US" dirty="0"/>
              <a:t>Standard SEO advice is to keep the site architecture as flat as possible, to minimize clicks from the home page to important content.</a:t>
            </a:r>
            <a:endParaRPr lang="en-IN" dirty="0"/>
          </a:p>
        </p:txBody>
      </p:sp>
      <p:pic>
        <p:nvPicPr>
          <p:cNvPr id="5" name="Picture 4">
            <a:extLst>
              <a:ext uri="{FF2B5EF4-FFF2-40B4-BE49-F238E27FC236}">
                <a16:creationId xmlns:a16="http://schemas.microsoft.com/office/drawing/2014/main" id="{445A1459-E550-0C8B-67B5-16C865B50A81}"/>
              </a:ext>
            </a:extLst>
          </p:cNvPr>
          <p:cNvPicPr>
            <a:picLocks noChangeAspect="1"/>
          </p:cNvPicPr>
          <p:nvPr/>
        </p:nvPicPr>
        <p:blipFill>
          <a:blip r:embed="rId2"/>
          <a:stretch>
            <a:fillRect/>
          </a:stretch>
        </p:blipFill>
        <p:spPr>
          <a:xfrm>
            <a:off x="7287773" y="2640066"/>
            <a:ext cx="4066027" cy="1038897"/>
          </a:xfrm>
          <a:prstGeom prst="rect">
            <a:avLst/>
          </a:prstGeom>
        </p:spPr>
      </p:pic>
    </p:spTree>
    <p:extLst>
      <p:ext uri="{BB962C8B-B14F-4D97-AF65-F5344CB8AC3E}">
        <p14:creationId xmlns:p14="http://schemas.microsoft.com/office/powerpoint/2010/main" val="1552096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C239-F161-65BD-B060-F5E8A505ECC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6D7D06-D1CA-CC86-24D4-0929B0E54D6E}"/>
              </a:ext>
            </a:extLst>
          </p:cNvPr>
          <p:cNvSpPr>
            <a:spLocks noGrp="1"/>
          </p:cNvSpPr>
          <p:nvPr>
            <p:ph idx="1"/>
          </p:nvPr>
        </p:nvSpPr>
        <p:spPr/>
        <p:txBody>
          <a:bodyPr/>
          <a:lstStyle/>
          <a:p>
            <a:r>
              <a:rPr lang="en-IN" dirty="0">
                <a:solidFill>
                  <a:srgbClr val="FF0000"/>
                </a:solidFill>
              </a:rPr>
              <a:t>Mobile Sites &amp; Mobile Apps </a:t>
            </a:r>
            <a:r>
              <a:rPr lang="en-IN" dirty="0"/>
              <a:t>:</a:t>
            </a:r>
          </a:p>
          <a:p>
            <a:r>
              <a:rPr lang="en-US" dirty="0"/>
              <a:t>If you are building a website, you need to build a mobile version if you want to take full advantage of organic search through SEO – and depending on your business, you may benefit from developing a mobile app as well.</a:t>
            </a:r>
          </a:p>
          <a:p>
            <a:r>
              <a:rPr lang="en-US" dirty="0"/>
              <a:t> The main consideration regarding your site’s mobile version is whether to host the mobile version on same or separate URLs as your desktop version</a:t>
            </a:r>
            <a:endParaRPr lang="en-IN" dirty="0"/>
          </a:p>
        </p:txBody>
      </p:sp>
    </p:spTree>
    <p:extLst>
      <p:ext uri="{BB962C8B-B14F-4D97-AF65-F5344CB8AC3E}">
        <p14:creationId xmlns:p14="http://schemas.microsoft.com/office/powerpoint/2010/main" val="2616146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F83B-920D-B61B-E7F3-EC6DEBDE9D8C}"/>
              </a:ext>
            </a:extLst>
          </p:cNvPr>
          <p:cNvSpPr>
            <a:spLocks noGrp="1"/>
          </p:cNvSpPr>
          <p:nvPr>
            <p:ph type="title"/>
          </p:nvPr>
        </p:nvSpPr>
        <p:spPr/>
        <p:txBody>
          <a:bodyPr/>
          <a:lstStyle/>
          <a:p>
            <a:r>
              <a:rPr lang="en-US" dirty="0"/>
              <a:t>Auditing an Existing Site to Identify SEO Problems</a:t>
            </a:r>
            <a:endParaRPr lang="en-IN" dirty="0"/>
          </a:p>
        </p:txBody>
      </p:sp>
      <p:sp>
        <p:nvSpPr>
          <p:cNvPr id="3" name="Content Placeholder 2">
            <a:extLst>
              <a:ext uri="{FF2B5EF4-FFF2-40B4-BE49-F238E27FC236}">
                <a16:creationId xmlns:a16="http://schemas.microsoft.com/office/drawing/2014/main" id="{03DAACB1-F4B9-E441-3F3D-3E9B5F767EC2}"/>
              </a:ext>
            </a:extLst>
          </p:cNvPr>
          <p:cNvSpPr>
            <a:spLocks noGrp="1"/>
          </p:cNvSpPr>
          <p:nvPr>
            <p:ph idx="1"/>
          </p:nvPr>
        </p:nvSpPr>
        <p:spPr/>
        <p:txBody>
          <a:bodyPr/>
          <a:lstStyle/>
          <a:p>
            <a:r>
              <a:rPr lang="en-US" dirty="0"/>
              <a:t>Elements of an Audit Your website needs to be a strong foundation for the rest of your SEO efforts to succeed. </a:t>
            </a:r>
          </a:p>
          <a:p>
            <a:r>
              <a:rPr lang="en-US" dirty="0"/>
              <a:t>An SEO site audit is often the first step in executing an SEO strategy.</a:t>
            </a:r>
          </a:p>
          <a:p>
            <a:r>
              <a:rPr lang="en-US" dirty="0"/>
              <a:t> Both your desktop and mobile site versions need to be audited for SEO effectiveness.</a:t>
            </a:r>
            <a:endParaRPr lang="en-IN" dirty="0"/>
          </a:p>
        </p:txBody>
      </p:sp>
    </p:spTree>
    <p:extLst>
      <p:ext uri="{BB962C8B-B14F-4D97-AF65-F5344CB8AC3E}">
        <p14:creationId xmlns:p14="http://schemas.microsoft.com/office/powerpoint/2010/main" val="3023717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1681</Words>
  <Application>Microsoft Office PowerPoint</Application>
  <PresentationFormat>Widescreen</PresentationFormat>
  <Paragraphs>126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IBM Plex Sans</vt:lpstr>
      <vt:lpstr>Office Theme</vt:lpstr>
      <vt:lpstr>SEO Implementation: First Stage</vt:lpstr>
      <vt:lpstr>Identifying the Site Development Process and Players</vt:lpstr>
      <vt:lpstr>Development Platform &amp; Information Architecture</vt:lpstr>
      <vt:lpstr>Technology Decisions</vt:lpstr>
      <vt:lpstr>PowerPoint Presentation</vt:lpstr>
      <vt:lpstr>Structural Decisions</vt:lpstr>
      <vt:lpstr>PowerPoint Presentation</vt:lpstr>
      <vt:lpstr>PowerPoint Presentation</vt:lpstr>
      <vt:lpstr>Auditing an Existing Site to Identify SEO Problems</vt:lpstr>
      <vt:lpstr>PowerPoint Presentation</vt:lpstr>
      <vt:lpstr>Search engine health check  </vt:lpstr>
      <vt:lpstr>PowerPoint Presentation</vt:lpstr>
      <vt:lpstr>Keyword health checks  </vt:lpstr>
      <vt:lpstr>PowerPoint Presentation</vt:lpstr>
      <vt:lpstr>PowerPoint Presentation</vt:lpstr>
      <vt:lpstr>Keyword Cannibalization</vt:lpstr>
      <vt:lpstr>Duplicate content checks  </vt:lpstr>
      <vt:lpstr>URL check  </vt:lpstr>
      <vt:lpstr>HTML title tag review  </vt:lpstr>
      <vt:lpstr>PowerPoint Presentation</vt:lpstr>
      <vt:lpstr>The Importance of Keyword Reviews </vt:lpstr>
      <vt:lpstr>backlinks</vt:lpstr>
      <vt:lpstr>Link Juice</vt:lpstr>
      <vt:lpstr>Server and Hosting Issues </vt:lpstr>
      <vt:lpstr>Identifying Current Server Statistics Software and Gaining Access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SEO Implementation: First Stage</dc:title>
  <dc:creator>Admin</dc:creator>
  <cp:lastModifiedBy>Jeba Roselet</cp:lastModifiedBy>
  <cp:revision>23</cp:revision>
  <dcterms:created xsi:type="dcterms:W3CDTF">2023-07-04T03:21:10Z</dcterms:created>
  <dcterms:modified xsi:type="dcterms:W3CDTF">2023-07-11T16:28:55Z</dcterms:modified>
</cp:coreProperties>
</file>