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59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D836-D650-A466-48A0-851937DCB7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80FAE-F980-BCAF-9A30-31D8C9427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400E15-937E-00EB-28B5-0EB05BC1BDFD}"/>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83905857-21AB-BBB2-664A-111877C26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FC698-703D-AF42-E901-A8A39ACA5916}"/>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125275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FBF6-04C4-5EE4-9AEF-91AF258B16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E14AB-9A55-B931-3BA9-D4D55CDFC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13229-7599-A3DD-DEC2-1C61235F1321}"/>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6A4990D1-567F-9172-268A-1FDBF8FAF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A5374-992F-AE44-88E8-8140109DCE61}"/>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67647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20C2B-64C1-6323-1463-3D81524F87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FFC0B-E7F2-7B1F-3891-91B57FDC0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0A1B05-9B0F-75D2-3ACC-D3F2DBE03334}"/>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B1A09A12-722A-8AF1-8495-1BB718F2C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E6793-63A2-33E4-4BE8-A2AB64052CB4}"/>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6577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D137-5694-A408-989E-7CDD24525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A453F4-E856-CC78-7C8E-C8C58C6F1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7B5D8-A855-B409-519E-1E99BA755542}"/>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F1767096-676C-0760-7965-FE4F9D9B5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2E347-B99E-9453-9080-034F87E8C577}"/>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29228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7FBB-6770-4572-A76A-9358795F9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E6BE9-6A69-CE62-F2E2-28FC3EF8C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B5BA7-247D-65BC-5F28-81397D1C36A3}"/>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3971114E-F214-68B3-73A6-A1A362C84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394BD-8995-0D86-4AB4-02149CB958DE}"/>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63181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30F2-256E-C529-871E-55FF2B2D2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A680E-77F0-D7B9-0350-8EF923F2B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D08B7-8245-FBB9-9249-071600617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2448B4-BC9B-3768-B436-BC6BBA876750}"/>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6" name="Footer Placeholder 5">
            <a:extLst>
              <a:ext uri="{FF2B5EF4-FFF2-40B4-BE49-F238E27FC236}">
                <a16:creationId xmlns:a16="http://schemas.microsoft.com/office/drawing/2014/main" id="{A15882F1-DF43-7C86-B8AD-24B0628D2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84D8D-31B3-30E4-A210-B3E020C98DB2}"/>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281642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985D-C093-4971-75A4-993DFEBCD5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6A9544-8A2A-A09C-5946-D712585E1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01599-8177-785F-D957-0C988BD7D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0C900C-06D7-10EB-F010-ED525C53B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EACCC-159F-3AB8-CF5E-6FCD1FB88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92A69B-393A-5341-A35F-78BFCFE15CC4}"/>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8" name="Footer Placeholder 7">
            <a:extLst>
              <a:ext uri="{FF2B5EF4-FFF2-40B4-BE49-F238E27FC236}">
                <a16:creationId xmlns:a16="http://schemas.microsoft.com/office/drawing/2014/main" id="{B644BF0D-19E5-A9FB-9F69-127185C748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23CD6E-A969-5461-D0F0-B811BE708F75}"/>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60902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6C3E-20E3-6A1A-67B3-C74053F211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15D3A1-71FB-0239-99E4-17D770007116}"/>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4" name="Footer Placeholder 3">
            <a:extLst>
              <a:ext uri="{FF2B5EF4-FFF2-40B4-BE49-F238E27FC236}">
                <a16:creationId xmlns:a16="http://schemas.microsoft.com/office/drawing/2014/main" id="{B1BF5E38-8B38-AEC9-F524-E6269FD956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163C6E-558F-1F2C-2053-058B0EF9E83F}"/>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289717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C2DB2-B041-9E34-7B73-BB4570E08401}"/>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3" name="Footer Placeholder 2">
            <a:extLst>
              <a:ext uri="{FF2B5EF4-FFF2-40B4-BE49-F238E27FC236}">
                <a16:creationId xmlns:a16="http://schemas.microsoft.com/office/drawing/2014/main" id="{4A3AB15C-1FB7-688F-7591-FF4F0A8C28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FD6558-6548-198D-ADAF-FF0609522B39}"/>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233866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F559-4212-38C7-218B-576436382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59F92C-9FC6-6599-2E48-93CF3D4A9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3C792-2D62-5FFD-E568-F0DFDCBC2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8447B-4BD4-3A40-1527-8EF71087F437}"/>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6" name="Footer Placeholder 5">
            <a:extLst>
              <a:ext uri="{FF2B5EF4-FFF2-40B4-BE49-F238E27FC236}">
                <a16:creationId xmlns:a16="http://schemas.microsoft.com/office/drawing/2014/main" id="{20570081-3A0C-6A41-8617-EC44BA5F68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D5E88F-CDC7-E2AD-299B-276801A331B9}"/>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26095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A7A1-7B5C-6FD5-B7F5-B96DE7367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A5031-4042-47F9-17CB-E8BDC8F3E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BE16F4-F867-2145-E7B9-4FA847904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CF648-5C18-168E-1F9C-D2A059A292D2}"/>
              </a:ext>
            </a:extLst>
          </p:cNvPr>
          <p:cNvSpPr>
            <a:spLocks noGrp="1"/>
          </p:cNvSpPr>
          <p:nvPr>
            <p:ph type="dt" sz="half" idx="10"/>
          </p:nvPr>
        </p:nvSpPr>
        <p:spPr/>
        <p:txBody>
          <a:bodyPr/>
          <a:lstStyle/>
          <a:p>
            <a:fld id="{1D3692F7-78CF-4478-B045-9F8BE7697B41}" type="datetimeFigureOut">
              <a:rPr lang="en-IN" smtClean="0"/>
              <a:t>03-10-2023</a:t>
            </a:fld>
            <a:endParaRPr lang="en-IN"/>
          </a:p>
        </p:txBody>
      </p:sp>
      <p:sp>
        <p:nvSpPr>
          <p:cNvPr id="6" name="Footer Placeholder 5">
            <a:extLst>
              <a:ext uri="{FF2B5EF4-FFF2-40B4-BE49-F238E27FC236}">
                <a16:creationId xmlns:a16="http://schemas.microsoft.com/office/drawing/2014/main" id="{339B4617-CFB6-0C8C-9D0D-63F08C420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BA40F9-E335-2719-86E5-A2F8A0988A49}"/>
              </a:ext>
            </a:extLst>
          </p:cNvPr>
          <p:cNvSpPr>
            <a:spLocks noGrp="1"/>
          </p:cNvSpPr>
          <p:nvPr>
            <p:ph type="sldNum" sz="quarter" idx="12"/>
          </p:nvPr>
        </p:nvSpPr>
        <p:spPr/>
        <p:txBody>
          <a:bodyPr/>
          <a:lstStyle/>
          <a:p>
            <a:fld id="{5588C4E0-8717-4D8F-A09E-74D6DF383CC0}" type="slidenum">
              <a:rPr lang="en-IN" smtClean="0"/>
              <a:t>‹#›</a:t>
            </a:fld>
            <a:endParaRPr lang="en-IN"/>
          </a:p>
        </p:txBody>
      </p:sp>
    </p:spTree>
    <p:extLst>
      <p:ext uri="{BB962C8B-B14F-4D97-AF65-F5344CB8AC3E}">
        <p14:creationId xmlns:p14="http://schemas.microsoft.com/office/powerpoint/2010/main" val="3682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BFA7C-7305-9D5B-AA15-CDF6FBEC0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4AF0D-94CC-B9A4-21A6-F27DF949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5D16F6-A39D-FC5B-DC85-A5B5A839C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92F7-78CF-4478-B045-9F8BE7697B41}" type="datetimeFigureOut">
              <a:rPr lang="en-IN" smtClean="0"/>
              <a:t>03-10-2023</a:t>
            </a:fld>
            <a:endParaRPr lang="en-IN"/>
          </a:p>
        </p:txBody>
      </p:sp>
      <p:sp>
        <p:nvSpPr>
          <p:cNvPr id="5" name="Footer Placeholder 4">
            <a:extLst>
              <a:ext uri="{FF2B5EF4-FFF2-40B4-BE49-F238E27FC236}">
                <a16:creationId xmlns:a16="http://schemas.microsoft.com/office/drawing/2014/main" id="{5469520F-CA84-7A21-8FE3-C16F4BE70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442CE9-908B-5444-C422-336995917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8C4E0-8717-4D8F-A09E-74D6DF383CC0}" type="slidenum">
              <a:rPr lang="en-IN" smtClean="0"/>
              <a:t>‹#›</a:t>
            </a:fld>
            <a:endParaRPr lang="en-IN"/>
          </a:p>
        </p:txBody>
      </p:sp>
    </p:spTree>
    <p:extLst>
      <p:ext uri="{BB962C8B-B14F-4D97-AF65-F5344CB8AC3E}">
        <p14:creationId xmlns:p14="http://schemas.microsoft.com/office/powerpoint/2010/main" val="252842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10F5-CC20-521A-E1E5-F93DAD259529}"/>
              </a:ext>
            </a:extLst>
          </p:cNvPr>
          <p:cNvSpPr>
            <a:spLocks noGrp="1"/>
          </p:cNvSpPr>
          <p:nvPr>
            <p:ph type="ctrTitle"/>
          </p:nvPr>
        </p:nvSpPr>
        <p:spPr/>
        <p:txBody>
          <a:bodyPr/>
          <a:lstStyle/>
          <a:p>
            <a:r>
              <a:rPr lang="en-IN" dirty="0"/>
              <a:t>Clickstream Data</a:t>
            </a:r>
          </a:p>
        </p:txBody>
      </p:sp>
      <p:sp>
        <p:nvSpPr>
          <p:cNvPr id="3" name="Subtitle 2">
            <a:extLst>
              <a:ext uri="{FF2B5EF4-FFF2-40B4-BE49-F238E27FC236}">
                <a16:creationId xmlns:a16="http://schemas.microsoft.com/office/drawing/2014/main" id="{6AA08CD0-254D-EE91-FD3B-78D2CC699A9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8154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09C1-309A-EDB7-FCC2-07E5494B2779}"/>
              </a:ext>
            </a:extLst>
          </p:cNvPr>
          <p:cNvSpPr>
            <a:spLocks noGrp="1"/>
          </p:cNvSpPr>
          <p:nvPr>
            <p:ph type="title"/>
          </p:nvPr>
        </p:nvSpPr>
        <p:spPr/>
        <p:txBody>
          <a:bodyPr>
            <a:normAutofit/>
          </a:bodyPr>
          <a:lstStyle/>
          <a:p>
            <a:r>
              <a:rPr lang="en-US" sz="2400" b="1" i="0" u="none" strike="noStrike" baseline="0" dirty="0">
                <a:latin typeface="MyriadMM_700_300_"/>
              </a:rPr>
              <a:t>Concerns about Using Web Beacons as Your Data Collection Mechanism</a:t>
            </a:r>
            <a:endParaRPr lang="en-IN" sz="2400" dirty="0"/>
          </a:p>
        </p:txBody>
      </p:sp>
      <p:sp>
        <p:nvSpPr>
          <p:cNvPr id="3" name="Content Placeholder 2">
            <a:extLst>
              <a:ext uri="{FF2B5EF4-FFF2-40B4-BE49-F238E27FC236}">
                <a16:creationId xmlns:a16="http://schemas.microsoft.com/office/drawing/2014/main" id="{BE4FDF02-FA26-8259-659B-C0AFA03FAEC9}"/>
              </a:ext>
            </a:extLst>
          </p:cNvPr>
          <p:cNvSpPr>
            <a:spLocks noGrp="1"/>
          </p:cNvSpPr>
          <p:nvPr>
            <p:ph idx="1"/>
          </p:nvPr>
        </p:nvSpPr>
        <p:spPr/>
        <p:txBody>
          <a:bodyPr>
            <a:normAutofit/>
          </a:bodyPr>
          <a:lstStyle/>
          <a:p>
            <a:pPr algn="l"/>
            <a:r>
              <a:rPr lang="en-US" sz="2400" b="0" i="0" u="none" strike="noStrike" baseline="0" dirty="0">
                <a:latin typeface="Sabon-Roman"/>
              </a:rPr>
              <a:t>Beacons are </a:t>
            </a:r>
            <a:r>
              <a:rPr lang="en-US" sz="2400" b="0" i="0" u="none" strike="noStrike" baseline="0" dirty="0">
                <a:solidFill>
                  <a:srgbClr val="FF0000"/>
                </a:solidFill>
                <a:latin typeface="Sabon-Roman"/>
              </a:rPr>
              <a:t>most closely identified with advertising and advertising networks </a:t>
            </a:r>
            <a:r>
              <a:rPr lang="en-US" sz="2400" b="0" i="0" u="none" strike="noStrike" baseline="0" dirty="0">
                <a:latin typeface="Sabon-Roman"/>
              </a:rPr>
              <a:t>and therefore have a bit of a bad rap</a:t>
            </a:r>
          </a:p>
          <a:p>
            <a:pPr algn="l"/>
            <a:r>
              <a:rPr lang="en-US" sz="2400" b="0" i="0" u="none" strike="noStrike" baseline="0" dirty="0">
                <a:solidFill>
                  <a:srgbClr val="FF0000"/>
                </a:solidFill>
                <a:latin typeface="Sabon-Roman"/>
              </a:rPr>
              <a:t>If image requests are turned off in email programs</a:t>
            </a:r>
            <a:r>
              <a:rPr lang="en-US" sz="2400" b="0" i="0" u="none" strike="noStrike" baseline="0" dirty="0">
                <a:latin typeface="Sabon-Roman"/>
              </a:rPr>
              <a:t>, you can’t collect the data</a:t>
            </a:r>
          </a:p>
          <a:p>
            <a:pPr algn="l"/>
            <a:r>
              <a:rPr lang="en-US" sz="2400" b="0" i="0" u="none" strike="noStrike" baseline="0" dirty="0">
                <a:latin typeface="Sabon-Roman"/>
              </a:rPr>
              <a:t>Beacons </a:t>
            </a:r>
            <a:r>
              <a:rPr lang="en-US" sz="2400" b="0" i="0" u="none" strike="noStrike" baseline="0" dirty="0">
                <a:solidFill>
                  <a:srgbClr val="FF0000"/>
                </a:solidFill>
                <a:latin typeface="Sabon-Roman"/>
              </a:rPr>
              <a:t>are not as expansive and customizable </a:t>
            </a:r>
            <a:r>
              <a:rPr lang="en-US" sz="2400" b="0" i="0" u="none" strike="noStrike" baseline="0" dirty="0">
                <a:latin typeface="Sabon-Roman"/>
              </a:rPr>
              <a:t>as JavaScript tags</a:t>
            </a:r>
          </a:p>
          <a:p>
            <a:pPr algn="l"/>
            <a:r>
              <a:rPr lang="en-US" sz="2400" dirty="0">
                <a:solidFill>
                  <a:srgbClr val="FF0000"/>
                </a:solidFill>
                <a:latin typeface="Sabon-Roman"/>
              </a:rPr>
              <a:t>B</a:t>
            </a:r>
            <a:r>
              <a:rPr lang="en-US" sz="2400" b="0" i="0" u="none" strike="noStrike" baseline="0" dirty="0">
                <a:solidFill>
                  <a:srgbClr val="FF0000"/>
                </a:solidFill>
                <a:latin typeface="Sabon-Roman"/>
              </a:rPr>
              <a:t>eacons interact with third-party servers </a:t>
            </a:r>
            <a:r>
              <a:rPr lang="en-US" sz="2400" b="0" i="0" u="none" strike="noStrike" baseline="0" dirty="0">
                <a:latin typeface="Sabon-Roman"/>
              </a:rPr>
              <a:t>and for the most part </a:t>
            </a:r>
            <a:r>
              <a:rPr lang="en-IN" sz="2400" b="0" i="0" u="none" strike="noStrike" baseline="0" dirty="0">
                <a:latin typeface="Sabon-Roman"/>
              </a:rPr>
              <a:t>set third-party cookies,</a:t>
            </a:r>
            <a:r>
              <a:rPr lang="en-US" sz="2400" b="0" i="0" u="none" strike="noStrike" baseline="0" dirty="0">
                <a:latin typeface="Sabon-Roman"/>
              </a:rPr>
              <a:t> Antispyware programs will also delete these third-party cookies, making it much harder to track</a:t>
            </a:r>
            <a:endParaRPr lang="en-US" sz="2400" dirty="0">
              <a:latin typeface="Sabon-Roman"/>
            </a:endParaRPr>
          </a:p>
          <a:p>
            <a:pPr algn="l"/>
            <a:endParaRPr lang="en-IN" sz="2400" dirty="0"/>
          </a:p>
        </p:txBody>
      </p:sp>
    </p:spTree>
    <p:extLst>
      <p:ext uri="{BB962C8B-B14F-4D97-AF65-F5344CB8AC3E}">
        <p14:creationId xmlns:p14="http://schemas.microsoft.com/office/powerpoint/2010/main" val="263577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717E-A618-35E2-DE33-C0CC2148FCF9}"/>
              </a:ext>
            </a:extLst>
          </p:cNvPr>
          <p:cNvSpPr>
            <a:spLocks noGrp="1"/>
          </p:cNvSpPr>
          <p:nvPr>
            <p:ph type="title"/>
          </p:nvPr>
        </p:nvSpPr>
        <p:spPr/>
        <p:txBody>
          <a:bodyPr>
            <a:normAutofit/>
          </a:bodyPr>
          <a:lstStyle/>
          <a:p>
            <a:r>
              <a:rPr lang="en-IN" sz="2800" b="1" i="0" u="none" strike="noStrike" baseline="0" dirty="0">
                <a:latin typeface="MyriadMM_830_300_"/>
              </a:rPr>
              <a:t>JavaScript Tags</a:t>
            </a:r>
            <a:endParaRPr lang="en-IN" sz="2800" dirty="0"/>
          </a:p>
        </p:txBody>
      </p:sp>
      <p:sp>
        <p:nvSpPr>
          <p:cNvPr id="3" name="Content Placeholder 2">
            <a:extLst>
              <a:ext uri="{FF2B5EF4-FFF2-40B4-BE49-F238E27FC236}">
                <a16:creationId xmlns:a16="http://schemas.microsoft.com/office/drawing/2014/main" id="{C7A963D6-1332-6B99-12F3-4F190231AF9D}"/>
              </a:ext>
            </a:extLst>
          </p:cNvPr>
          <p:cNvSpPr>
            <a:spLocks noGrp="1"/>
          </p:cNvSpPr>
          <p:nvPr>
            <p:ph idx="1"/>
          </p:nvPr>
        </p:nvSpPr>
        <p:spPr/>
        <p:txBody>
          <a:bodyPr>
            <a:normAutofit/>
          </a:bodyPr>
          <a:lstStyle/>
          <a:p>
            <a:pPr algn="l"/>
            <a:r>
              <a:rPr lang="en-US" b="0" i="0" u="none" strike="noStrike" baseline="0" dirty="0">
                <a:latin typeface="Sabon-Roman"/>
              </a:rPr>
              <a:t>JavaScript tagging allowed for </a:t>
            </a:r>
            <a:r>
              <a:rPr lang="en-US" b="0" i="0" u="none" strike="noStrike" baseline="0" dirty="0">
                <a:solidFill>
                  <a:srgbClr val="FF0000"/>
                </a:solidFill>
                <a:latin typeface="Sabon-Roman"/>
              </a:rPr>
              <a:t>more data to be collected more accurately </a:t>
            </a:r>
            <a:r>
              <a:rPr lang="en-US" b="0" i="0" u="none" strike="noStrike" baseline="0" dirty="0">
                <a:latin typeface="Sabon-Roman"/>
              </a:rPr>
              <a:t>and—very important—it ushered in new business models</a:t>
            </a:r>
          </a:p>
          <a:p>
            <a:pPr algn="l"/>
            <a:r>
              <a:rPr lang="en-US" b="0" i="0" u="none" strike="noStrike" baseline="0" dirty="0">
                <a:solidFill>
                  <a:srgbClr val="FF0000"/>
                </a:solidFill>
                <a:latin typeface="Sabon-Roman"/>
              </a:rPr>
              <a:t>Data serving was separated from data capture</a:t>
            </a:r>
            <a:r>
              <a:rPr lang="en-US" b="0" i="0" u="none" strike="noStrike" baseline="0" dirty="0">
                <a:latin typeface="Sabon-Roman"/>
              </a:rPr>
              <a:t>, hence reducing the reliance on corporate IT departments for various data capture requests </a:t>
            </a:r>
          </a:p>
          <a:p>
            <a:pPr algn="l"/>
            <a:r>
              <a:rPr lang="en-US" b="0" i="0" u="none" strike="noStrike" baseline="0" dirty="0">
                <a:solidFill>
                  <a:srgbClr val="FF0000"/>
                </a:solidFill>
                <a:latin typeface="Sabon-Roman"/>
              </a:rPr>
              <a:t>No longer was there a need for companies to host their own infrastructure to collect data</a:t>
            </a:r>
            <a:r>
              <a:rPr lang="en-US" b="0" i="0" u="none" strike="noStrike" baseline="0" dirty="0">
                <a:latin typeface="Sabon-Roman"/>
              </a:rPr>
              <a:t>, a team to process the data, and systems to support reporting</a:t>
            </a:r>
            <a:endParaRPr lang="en-IN" dirty="0"/>
          </a:p>
        </p:txBody>
      </p:sp>
    </p:spTree>
    <p:extLst>
      <p:ext uri="{BB962C8B-B14F-4D97-AF65-F5344CB8AC3E}">
        <p14:creationId xmlns:p14="http://schemas.microsoft.com/office/powerpoint/2010/main" val="241029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146E-1285-C581-28CD-F04A9D277B8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752DEC-8EBB-65C3-EEE7-7FA8A6D4FF5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A1BF21F-EBF6-E3A2-0BBF-ADEF769C0BF8}"/>
              </a:ext>
            </a:extLst>
          </p:cNvPr>
          <p:cNvPicPr>
            <a:picLocks noChangeAspect="1"/>
          </p:cNvPicPr>
          <p:nvPr/>
        </p:nvPicPr>
        <p:blipFill>
          <a:blip r:embed="rId2"/>
          <a:stretch>
            <a:fillRect/>
          </a:stretch>
        </p:blipFill>
        <p:spPr>
          <a:xfrm>
            <a:off x="334978" y="365125"/>
            <a:ext cx="4689694" cy="3649533"/>
          </a:xfrm>
          <a:prstGeom prst="rect">
            <a:avLst/>
          </a:prstGeom>
        </p:spPr>
      </p:pic>
      <p:pic>
        <p:nvPicPr>
          <p:cNvPr id="7" name="Picture 6">
            <a:extLst>
              <a:ext uri="{FF2B5EF4-FFF2-40B4-BE49-F238E27FC236}">
                <a16:creationId xmlns:a16="http://schemas.microsoft.com/office/drawing/2014/main" id="{931D10C6-6D99-C0EC-BC7B-57CA387B20D4}"/>
              </a:ext>
            </a:extLst>
          </p:cNvPr>
          <p:cNvPicPr>
            <a:picLocks noChangeAspect="1"/>
          </p:cNvPicPr>
          <p:nvPr/>
        </p:nvPicPr>
        <p:blipFill>
          <a:blip r:embed="rId3"/>
          <a:stretch>
            <a:fillRect/>
          </a:stretch>
        </p:blipFill>
        <p:spPr>
          <a:xfrm>
            <a:off x="4316954" y="2474736"/>
            <a:ext cx="7036846" cy="3837164"/>
          </a:xfrm>
          <a:prstGeom prst="rect">
            <a:avLst/>
          </a:prstGeom>
        </p:spPr>
      </p:pic>
    </p:spTree>
    <p:extLst>
      <p:ext uri="{BB962C8B-B14F-4D97-AF65-F5344CB8AC3E}">
        <p14:creationId xmlns:p14="http://schemas.microsoft.com/office/powerpoint/2010/main" val="284632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4457-B496-9ADD-CCD5-27B545F44A3F}"/>
              </a:ext>
            </a:extLst>
          </p:cNvPr>
          <p:cNvSpPr>
            <a:spLocks noGrp="1"/>
          </p:cNvSpPr>
          <p:nvPr>
            <p:ph type="title"/>
          </p:nvPr>
        </p:nvSpPr>
        <p:spPr/>
        <p:txBody>
          <a:bodyPr>
            <a:normAutofit/>
          </a:bodyPr>
          <a:lstStyle/>
          <a:p>
            <a:r>
              <a:rPr lang="en-US" sz="2000" b="1" i="0" u="none" strike="noStrike" baseline="0" dirty="0">
                <a:latin typeface="MyriadMM_700_300_"/>
              </a:rPr>
              <a:t>Benefits of Using JavaScript Tagging as Your Data Collection Mechanism</a:t>
            </a:r>
            <a:endParaRPr lang="en-IN" sz="2000" dirty="0"/>
          </a:p>
        </p:txBody>
      </p:sp>
      <p:sp>
        <p:nvSpPr>
          <p:cNvPr id="3" name="Content Placeholder 2">
            <a:extLst>
              <a:ext uri="{FF2B5EF4-FFF2-40B4-BE49-F238E27FC236}">
                <a16:creationId xmlns:a16="http://schemas.microsoft.com/office/drawing/2014/main" id="{6A846309-B557-2E90-05C9-FDCD1D50ED14}"/>
              </a:ext>
            </a:extLst>
          </p:cNvPr>
          <p:cNvSpPr>
            <a:spLocks noGrp="1"/>
          </p:cNvSpPr>
          <p:nvPr>
            <p:ph idx="1"/>
          </p:nvPr>
        </p:nvSpPr>
        <p:spPr/>
        <p:txBody>
          <a:bodyPr>
            <a:noAutofit/>
          </a:bodyPr>
          <a:lstStyle/>
          <a:p>
            <a:pPr algn="l"/>
            <a:r>
              <a:rPr lang="en-US" sz="2000" b="0" i="0" u="none" strike="noStrike" baseline="0" dirty="0">
                <a:solidFill>
                  <a:srgbClr val="FF0000"/>
                </a:solidFill>
                <a:latin typeface="Sabon-Roman"/>
              </a:rPr>
              <a:t>Adding a standard few lines of JavaScript code </a:t>
            </a:r>
            <a:r>
              <a:rPr lang="en-US" sz="2000" b="0" i="0" u="none" strike="noStrike" baseline="0" dirty="0">
                <a:latin typeface="Sabon-Roman"/>
              </a:rPr>
              <a:t>in a global site element (such as a header) can instantly tag the entire site,</a:t>
            </a:r>
          </a:p>
          <a:p>
            <a:pPr algn="l"/>
            <a:r>
              <a:rPr lang="en-US" sz="2000" b="0" i="0" u="none" strike="noStrike" baseline="0" dirty="0">
                <a:solidFill>
                  <a:srgbClr val="FF0000"/>
                </a:solidFill>
                <a:latin typeface="Sabon-Roman"/>
              </a:rPr>
              <a:t>If you don’t have access to your web servers</a:t>
            </a:r>
            <a:r>
              <a:rPr lang="en-US" sz="2000" b="0" i="0" u="none" strike="noStrike" baseline="0" dirty="0">
                <a:latin typeface="Sabon-Roman"/>
              </a:rPr>
              <a:t>, JavaScript tagging is your only choice.</a:t>
            </a:r>
          </a:p>
          <a:p>
            <a:pPr algn="l"/>
            <a:r>
              <a:rPr lang="en-US" sz="2000" b="0" i="0" u="none" strike="noStrike" baseline="0" dirty="0">
                <a:latin typeface="Sabon-Roman"/>
              </a:rPr>
              <a:t>Regardless of where your web page is being served from</a:t>
            </a:r>
            <a:r>
              <a:rPr lang="en-US" sz="2000" b="0" i="0" u="none" strike="noStrike" baseline="0" dirty="0">
                <a:solidFill>
                  <a:srgbClr val="FF0000"/>
                </a:solidFill>
                <a:latin typeface="Sabon-Roman"/>
              </a:rPr>
              <a:t>, the JavaScript tag will execute and your analytics tool will be able to collect the data.</a:t>
            </a:r>
          </a:p>
          <a:p>
            <a:pPr algn="l"/>
            <a:r>
              <a:rPr lang="en-US" sz="2000" b="0" i="0" u="none" strike="noStrike" baseline="0" dirty="0">
                <a:solidFill>
                  <a:srgbClr val="FF0000"/>
                </a:solidFill>
                <a:latin typeface="Sabon-Roman"/>
              </a:rPr>
              <a:t>You have a great deal of control over exactly what data is collected</a:t>
            </a:r>
            <a:r>
              <a:rPr lang="en-US" sz="2000" b="0" i="0" u="none" strike="noStrike" baseline="0" dirty="0">
                <a:latin typeface="Sabon-Roman"/>
              </a:rPr>
              <a:t>. You also have the ability to implement custom tags on special pages </a:t>
            </a:r>
            <a:r>
              <a:rPr lang="en-IN" sz="2000" b="0" i="0" u="none" strike="noStrike" baseline="0" dirty="0">
                <a:latin typeface="Sabon-Roman"/>
              </a:rPr>
              <a:t>(cart, checkout, </a:t>
            </a:r>
            <a:r>
              <a:rPr lang="en-US" sz="2000" b="0" i="0" u="none" strike="noStrike" baseline="0" dirty="0">
                <a:latin typeface="Sabon-Roman"/>
              </a:rPr>
              <a:t>order confirmation, knowledge base articles) that allow you to capture additional data for those pages (for example, order value, quantity, product names)</a:t>
            </a:r>
          </a:p>
          <a:p>
            <a:pPr algn="l"/>
            <a:r>
              <a:rPr lang="en-US" sz="2000" b="0" i="0" u="none" strike="noStrike" baseline="0" dirty="0">
                <a:solidFill>
                  <a:srgbClr val="FF0000"/>
                </a:solidFill>
                <a:latin typeface="Sabon-Roman"/>
              </a:rPr>
              <a:t>Data capture becomes your vendor’s responsibility.</a:t>
            </a:r>
            <a:r>
              <a:rPr lang="en-US" sz="2000" b="0" i="0" u="none" strike="noStrike" baseline="0" dirty="0">
                <a:latin typeface="Sabon-Roman"/>
              </a:rPr>
              <a:t> You don’t have to trouble your IT department to set cookies to track sessions; your tool can do it now.</a:t>
            </a:r>
          </a:p>
          <a:p>
            <a:pPr algn="l"/>
            <a:r>
              <a:rPr lang="en-US" sz="2000" b="0" i="0" u="none" strike="noStrike" baseline="0" dirty="0">
                <a:solidFill>
                  <a:srgbClr val="FF0000"/>
                </a:solidFill>
                <a:latin typeface="Sabon-Roman"/>
              </a:rPr>
              <a:t>If you use third-party cookies </a:t>
            </a:r>
            <a:r>
              <a:rPr lang="en-US" sz="2000" b="0" i="0" u="none" strike="noStrike" baseline="0" dirty="0">
                <a:latin typeface="Sabon-Roman"/>
              </a:rPr>
              <a:t>(set by you or, as is usually the case, your vendor), </a:t>
            </a:r>
            <a:r>
              <a:rPr lang="en-US" sz="2000" b="0" i="0" u="none" strike="noStrike" baseline="0" dirty="0">
                <a:solidFill>
                  <a:srgbClr val="FF0000"/>
                </a:solidFill>
                <a:latin typeface="Sabon-Roman"/>
              </a:rPr>
              <a:t>tracking users </a:t>
            </a:r>
            <a:r>
              <a:rPr lang="en-US" sz="2000" b="0" i="0" u="none" strike="noStrike" baseline="0" dirty="0">
                <a:latin typeface="Sabon-Roman"/>
              </a:rPr>
              <a:t>across multiple domains </a:t>
            </a:r>
            <a:r>
              <a:rPr lang="en-US" sz="2000" b="0" i="0" u="none" strike="noStrike" baseline="0" dirty="0">
                <a:solidFill>
                  <a:srgbClr val="FF0000"/>
                </a:solidFill>
                <a:latin typeface="Sabon-Roman"/>
              </a:rPr>
              <a:t>becomes easier</a:t>
            </a:r>
            <a:r>
              <a:rPr lang="en-US" sz="2000" b="0" i="0" u="none" strike="noStrike" baseline="0" dirty="0">
                <a:latin typeface="Sabon-Roman"/>
              </a:rPr>
              <a:t>, because your third-party cookie and its identifying elements stay consistent as visitors go across multiple domains where your JavaScript tags exist.</a:t>
            </a:r>
            <a:endParaRPr lang="en-IN" sz="2000" dirty="0"/>
          </a:p>
        </p:txBody>
      </p:sp>
    </p:spTree>
    <p:extLst>
      <p:ext uri="{BB962C8B-B14F-4D97-AF65-F5344CB8AC3E}">
        <p14:creationId xmlns:p14="http://schemas.microsoft.com/office/powerpoint/2010/main" val="159296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7F36-8427-8873-3A69-11F9C2F19333}"/>
              </a:ext>
            </a:extLst>
          </p:cNvPr>
          <p:cNvSpPr>
            <a:spLocks noGrp="1"/>
          </p:cNvSpPr>
          <p:nvPr>
            <p:ph type="title"/>
          </p:nvPr>
        </p:nvSpPr>
        <p:spPr/>
        <p:txBody>
          <a:bodyPr>
            <a:normAutofit/>
          </a:bodyPr>
          <a:lstStyle/>
          <a:p>
            <a:r>
              <a:rPr lang="en-US" sz="2400" b="1" i="0" u="none" strike="noStrike" baseline="0" dirty="0">
                <a:latin typeface="MyriadMM_700_300_"/>
              </a:rPr>
              <a:t>Concerns about Using JavaScript Tagging as Your Primary Data Collection Mechanism</a:t>
            </a:r>
            <a:endParaRPr lang="en-IN" sz="2400" dirty="0"/>
          </a:p>
        </p:txBody>
      </p:sp>
      <p:sp>
        <p:nvSpPr>
          <p:cNvPr id="3" name="Content Placeholder 2">
            <a:extLst>
              <a:ext uri="{FF2B5EF4-FFF2-40B4-BE49-F238E27FC236}">
                <a16:creationId xmlns:a16="http://schemas.microsoft.com/office/drawing/2014/main" id="{265D2880-CE3E-64C6-2BAD-7565568C9291}"/>
              </a:ext>
            </a:extLst>
          </p:cNvPr>
          <p:cNvSpPr>
            <a:spLocks noGrp="1"/>
          </p:cNvSpPr>
          <p:nvPr>
            <p:ph idx="1"/>
          </p:nvPr>
        </p:nvSpPr>
        <p:spPr>
          <a:xfrm>
            <a:off x="941560" y="1591260"/>
            <a:ext cx="10139524" cy="4351338"/>
          </a:xfrm>
        </p:spPr>
        <p:txBody>
          <a:bodyPr>
            <a:normAutofit/>
          </a:bodyPr>
          <a:lstStyle/>
          <a:p>
            <a:r>
              <a:rPr lang="en-US" sz="2400" b="0" i="0" u="none" strike="noStrike" baseline="0" dirty="0">
                <a:solidFill>
                  <a:srgbClr val="FF0000"/>
                </a:solidFill>
                <a:latin typeface="Sabon-Roman"/>
              </a:rPr>
              <a:t>Not all website visitors have JavaScript turned on, often for privacy or other reasons</a:t>
            </a:r>
            <a:r>
              <a:rPr lang="en-US" sz="2400" b="0" i="0" u="none" strike="noStrike" baseline="0" dirty="0">
                <a:latin typeface="Sabon-Roman"/>
              </a:rPr>
              <a:t>.</a:t>
            </a:r>
          </a:p>
          <a:p>
            <a:r>
              <a:rPr lang="en-US" sz="2400" b="0" i="0" u="none" strike="noStrike" baseline="0" dirty="0">
                <a:solidFill>
                  <a:srgbClr val="FF0000"/>
                </a:solidFill>
                <a:latin typeface="Sabon-Roman"/>
              </a:rPr>
              <a:t>Data collected via JavaScript tagging is divorced from other metadata</a:t>
            </a:r>
          </a:p>
          <a:p>
            <a:pPr algn="l"/>
            <a:r>
              <a:rPr lang="en-US" sz="2400" b="0" i="0" u="none" strike="noStrike" baseline="0" dirty="0">
                <a:solidFill>
                  <a:srgbClr val="FF0000"/>
                </a:solidFill>
                <a:latin typeface="Sabon-Roman"/>
              </a:rPr>
              <a:t>JavaScript tags collect data “browser side” and not “server side</a:t>
            </a:r>
            <a:r>
              <a:rPr lang="en-US" sz="2400" b="0" i="0" u="none" strike="noStrike" baseline="0" dirty="0">
                <a:latin typeface="Sabon-Roman"/>
              </a:rPr>
              <a:t>.” Some websites, rather than storing some data in cookies or URL parameters, will store data on the servers during the visitor session.</a:t>
            </a:r>
          </a:p>
          <a:p>
            <a:pPr algn="l"/>
            <a:r>
              <a:rPr lang="en-US" sz="2400" b="0" i="0" u="none" strike="noStrike" baseline="0" dirty="0">
                <a:solidFill>
                  <a:srgbClr val="FF0000"/>
                </a:solidFill>
                <a:latin typeface="Sabon-Roman"/>
              </a:rPr>
              <a:t>Capturing data in JavaScript tags about downloads (for example, PDFs or EXEs)</a:t>
            </a:r>
            <a:r>
              <a:rPr lang="en-US" sz="2400" dirty="0">
                <a:solidFill>
                  <a:srgbClr val="FF0000"/>
                </a:solidFill>
                <a:latin typeface="Sabon-Roman"/>
              </a:rPr>
              <a:t> is harder</a:t>
            </a:r>
          </a:p>
          <a:p>
            <a:pPr algn="l"/>
            <a:r>
              <a:rPr lang="en-US" sz="2400" b="0" i="0" u="none" strike="noStrike" baseline="0" dirty="0">
                <a:solidFill>
                  <a:srgbClr val="FF0000"/>
                </a:solidFill>
                <a:latin typeface="Sabon-Roman"/>
              </a:rPr>
              <a:t>If your website is already JavaScript heavy, </a:t>
            </a:r>
            <a:r>
              <a:rPr lang="en-US" sz="2400" b="0" i="0" u="none" strike="noStrike" baseline="0" dirty="0">
                <a:latin typeface="Sabon-Roman"/>
              </a:rPr>
              <a:t>with lots of JavaScript on the site trying to do lots of clever things, your web analytics JavaScript tag could </a:t>
            </a:r>
            <a:r>
              <a:rPr lang="en-US" sz="2400" b="0" i="0" u="none" strike="noStrike" baseline="0" dirty="0">
                <a:solidFill>
                  <a:srgbClr val="FF0000"/>
                </a:solidFill>
                <a:latin typeface="Sabon-Roman"/>
              </a:rPr>
              <a:t>cause </a:t>
            </a:r>
            <a:r>
              <a:rPr lang="en-IN" sz="2400" b="0" i="0" u="none" strike="noStrike" baseline="0" dirty="0">
                <a:solidFill>
                  <a:srgbClr val="FF0000"/>
                </a:solidFill>
                <a:latin typeface="Sabon-Roman"/>
              </a:rPr>
              <a:t>conflicts.</a:t>
            </a:r>
            <a:endParaRPr lang="en-US" sz="2400" dirty="0">
              <a:solidFill>
                <a:srgbClr val="FF0000"/>
              </a:solidFill>
              <a:latin typeface="Sabon-Roman"/>
            </a:endParaRPr>
          </a:p>
          <a:p>
            <a:pPr algn="l"/>
            <a:endParaRPr lang="en-US" sz="2400" b="0" i="0" u="none" strike="noStrike" baseline="0" dirty="0">
              <a:latin typeface="Sabon-Roman"/>
            </a:endParaRPr>
          </a:p>
          <a:p>
            <a:pPr algn="l"/>
            <a:endParaRPr lang="en-US" sz="2400" dirty="0">
              <a:latin typeface="Sabon-Roman"/>
            </a:endParaRPr>
          </a:p>
          <a:p>
            <a:endParaRPr lang="en-IN" sz="2400" dirty="0"/>
          </a:p>
        </p:txBody>
      </p:sp>
    </p:spTree>
    <p:extLst>
      <p:ext uri="{BB962C8B-B14F-4D97-AF65-F5344CB8AC3E}">
        <p14:creationId xmlns:p14="http://schemas.microsoft.com/office/powerpoint/2010/main" val="40936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0BBC-5C43-52C7-8222-E06863DFA8F3}"/>
              </a:ext>
            </a:extLst>
          </p:cNvPr>
          <p:cNvSpPr>
            <a:spLocks noGrp="1"/>
          </p:cNvSpPr>
          <p:nvPr>
            <p:ph type="title"/>
          </p:nvPr>
        </p:nvSpPr>
        <p:spPr/>
        <p:txBody>
          <a:bodyPr>
            <a:normAutofit/>
          </a:bodyPr>
          <a:lstStyle/>
          <a:p>
            <a:r>
              <a:rPr lang="en-IN" sz="2400" b="1" i="0" u="none" strike="noStrike" baseline="0" dirty="0">
                <a:latin typeface="MyriadMM_830_300_"/>
              </a:rPr>
              <a:t>Packet Sniffing</a:t>
            </a:r>
            <a:endParaRPr lang="en-IN" sz="2400" dirty="0"/>
          </a:p>
        </p:txBody>
      </p:sp>
      <p:sp>
        <p:nvSpPr>
          <p:cNvPr id="3" name="Content Placeholder 2">
            <a:extLst>
              <a:ext uri="{FF2B5EF4-FFF2-40B4-BE49-F238E27FC236}">
                <a16:creationId xmlns:a16="http://schemas.microsoft.com/office/drawing/2014/main" id="{EDBB9BF1-27A3-1F58-549C-843552210BC9}"/>
              </a:ext>
            </a:extLst>
          </p:cNvPr>
          <p:cNvSpPr>
            <a:spLocks noGrp="1"/>
          </p:cNvSpPr>
          <p:nvPr>
            <p:ph idx="1"/>
          </p:nvPr>
        </p:nvSpPr>
        <p:spPr>
          <a:xfrm>
            <a:off x="770021" y="1825625"/>
            <a:ext cx="10583779" cy="4398712"/>
          </a:xfrm>
        </p:spPr>
        <p:txBody>
          <a:bodyPr>
            <a:normAutofit/>
          </a:bodyPr>
          <a:lstStyle/>
          <a:p>
            <a:r>
              <a:rPr lang="en-US" sz="2400" b="0" i="1" u="none" strike="noStrike" baseline="0" dirty="0">
                <a:latin typeface="Sabon-Italic"/>
              </a:rPr>
              <a:t>Packet sniffing </a:t>
            </a:r>
            <a:r>
              <a:rPr lang="en-US" sz="2400" b="0" i="0" u="none" strike="noStrike" baseline="0" dirty="0">
                <a:latin typeface="Sabon-Roman"/>
              </a:rPr>
              <a:t>technically is one of the most sophisticated ways of collecting web data </a:t>
            </a:r>
          </a:p>
          <a:p>
            <a:pPr algn="l"/>
            <a:r>
              <a:rPr lang="en-US" sz="2400" b="0" i="0" u="none" strike="noStrike" baseline="0" dirty="0">
                <a:latin typeface="Sabon-Roman"/>
              </a:rPr>
              <a:t>A packet sniffer can be a </a:t>
            </a:r>
            <a:r>
              <a:rPr lang="en-US" sz="2400" b="0" i="0" u="none" strike="noStrike" baseline="0" dirty="0">
                <a:solidFill>
                  <a:srgbClr val="FF0000"/>
                </a:solidFill>
                <a:latin typeface="Sabon-Roman"/>
              </a:rPr>
              <a:t>layer of software </a:t>
            </a:r>
            <a:r>
              <a:rPr lang="en-US" sz="2400" b="0" i="0" u="none" strike="noStrike" baseline="0" dirty="0">
                <a:latin typeface="Sabon-Roman"/>
              </a:rPr>
              <a:t>that is installed on the web servers and runs “on top” of the web server data layer. Alternatively, </a:t>
            </a:r>
            <a:r>
              <a:rPr lang="en-US" sz="2400" b="0" i="0" u="none" strike="noStrike" baseline="0" dirty="0">
                <a:solidFill>
                  <a:srgbClr val="FF0000"/>
                </a:solidFill>
                <a:latin typeface="Sabon-Roman"/>
              </a:rPr>
              <a:t>it can be a physical piece of hardware</a:t>
            </a:r>
            <a:r>
              <a:rPr lang="en-US" sz="2400" b="0" i="0" u="none" strike="noStrike" baseline="0" dirty="0">
                <a:latin typeface="Sabon-Roman"/>
              </a:rPr>
              <a:t> that is hooked up in your data center, and all traffic is then routed to your </a:t>
            </a:r>
            <a:r>
              <a:rPr lang="en-IN" sz="2400" b="0" i="0" u="none" strike="noStrike" baseline="0" dirty="0">
                <a:latin typeface="Sabon-Roman"/>
              </a:rPr>
              <a:t>web server via the packet sniffer solution.</a:t>
            </a:r>
            <a:endParaRPr lang="en-IN" sz="2400" dirty="0"/>
          </a:p>
        </p:txBody>
      </p:sp>
    </p:spTree>
    <p:extLst>
      <p:ext uri="{BB962C8B-B14F-4D97-AF65-F5344CB8AC3E}">
        <p14:creationId xmlns:p14="http://schemas.microsoft.com/office/powerpoint/2010/main" val="346259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A2C9-91D8-61AD-8D53-7531CF5077B3}"/>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4E6F513C-4B16-85E3-3D4B-7CB0CBC8DC46}"/>
              </a:ext>
            </a:extLst>
          </p:cNvPr>
          <p:cNvPicPr>
            <a:picLocks noGrp="1" noChangeAspect="1"/>
          </p:cNvPicPr>
          <p:nvPr>
            <p:ph idx="1"/>
          </p:nvPr>
        </p:nvPicPr>
        <p:blipFill>
          <a:blip r:embed="rId2"/>
          <a:stretch>
            <a:fillRect/>
          </a:stretch>
        </p:blipFill>
        <p:spPr>
          <a:xfrm>
            <a:off x="258779" y="66440"/>
            <a:ext cx="4005404" cy="3248496"/>
          </a:xfrm>
          <a:prstGeom prst="rect">
            <a:avLst/>
          </a:prstGeom>
        </p:spPr>
      </p:pic>
      <p:pic>
        <p:nvPicPr>
          <p:cNvPr id="5" name="Picture 4">
            <a:extLst>
              <a:ext uri="{FF2B5EF4-FFF2-40B4-BE49-F238E27FC236}">
                <a16:creationId xmlns:a16="http://schemas.microsoft.com/office/drawing/2014/main" id="{9D822997-C1EE-729C-5453-98A904A7D513}"/>
              </a:ext>
            </a:extLst>
          </p:cNvPr>
          <p:cNvPicPr>
            <a:picLocks noChangeAspect="1"/>
          </p:cNvPicPr>
          <p:nvPr/>
        </p:nvPicPr>
        <p:blipFill>
          <a:blip r:embed="rId3"/>
          <a:stretch>
            <a:fillRect/>
          </a:stretch>
        </p:blipFill>
        <p:spPr>
          <a:xfrm>
            <a:off x="4147857" y="2642591"/>
            <a:ext cx="7684407" cy="3689861"/>
          </a:xfrm>
          <a:prstGeom prst="rect">
            <a:avLst/>
          </a:prstGeom>
        </p:spPr>
      </p:pic>
    </p:spTree>
    <p:extLst>
      <p:ext uri="{BB962C8B-B14F-4D97-AF65-F5344CB8AC3E}">
        <p14:creationId xmlns:p14="http://schemas.microsoft.com/office/powerpoint/2010/main" val="85939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84A8-D03F-6C2D-0945-92C383F931B1}"/>
              </a:ext>
            </a:extLst>
          </p:cNvPr>
          <p:cNvSpPr>
            <a:spLocks noGrp="1"/>
          </p:cNvSpPr>
          <p:nvPr>
            <p:ph type="title"/>
          </p:nvPr>
        </p:nvSpPr>
        <p:spPr/>
        <p:txBody>
          <a:bodyPr>
            <a:normAutofit/>
          </a:bodyPr>
          <a:lstStyle/>
          <a:p>
            <a:r>
              <a:rPr lang="en-US" sz="2400" b="1" i="0" u="none" strike="noStrike" baseline="0" dirty="0">
                <a:latin typeface="MyriadMM_700_300_"/>
              </a:rPr>
              <a:t>Benefits of Using Packet Sniffers as Your Data Collection Mechanism</a:t>
            </a:r>
            <a:endParaRPr lang="en-IN" sz="2400" dirty="0"/>
          </a:p>
        </p:txBody>
      </p:sp>
      <p:sp>
        <p:nvSpPr>
          <p:cNvPr id="3" name="Content Placeholder 2">
            <a:extLst>
              <a:ext uri="{FF2B5EF4-FFF2-40B4-BE49-F238E27FC236}">
                <a16:creationId xmlns:a16="http://schemas.microsoft.com/office/drawing/2014/main" id="{DBCCCA63-A1D2-50D9-3CE1-C985BCD4AA44}"/>
              </a:ext>
            </a:extLst>
          </p:cNvPr>
          <p:cNvSpPr>
            <a:spLocks noGrp="1"/>
          </p:cNvSpPr>
          <p:nvPr>
            <p:ph idx="1"/>
          </p:nvPr>
        </p:nvSpPr>
        <p:spPr/>
        <p:txBody>
          <a:bodyPr>
            <a:normAutofit/>
          </a:bodyPr>
          <a:lstStyle/>
          <a:p>
            <a:pPr algn="l"/>
            <a:r>
              <a:rPr lang="en-US" sz="2400" b="0" i="0" u="none" strike="noStrike" baseline="0" dirty="0">
                <a:latin typeface="Sabon-Roman"/>
              </a:rPr>
              <a:t>Because all data passes through the packet sniffer, </a:t>
            </a:r>
            <a:r>
              <a:rPr lang="en-US" sz="2400" b="0" i="0" u="none" strike="noStrike" baseline="0" dirty="0">
                <a:solidFill>
                  <a:srgbClr val="FF0000"/>
                </a:solidFill>
                <a:latin typeface="Sabon-Roman"/>
              </a:rPr>
              <a:t>first it eliminates the need to use JavaScript tags for your website</a:t>
            </a:r>
          </a:p>
          <a:p>
            <a:pPr algn="l"/>
            <a:r>
              <a:rPr lang="en-US" sz="2400" b="0" i="0" u="none" strike="noStrike" baseline="0" dirty="0">
                <a:solidFill>
                  <a:srgbClr val="FF0000"/>
                </a:solidFill>
                <a:latin typeface="Sabon-Roman"/>
              </a:rPr>
              <a:t>Your time to market is a bit longer than with JavaScript tagging </a:t>
            </a:r>
            <a:r>
              <a:rPr lang="en-US" sz="2400" b="0" i="0" u="none" strike="noStrike" baseline="0" dirty="0">
                <a:latin typeface="Sabon-Roman"/>
              </a:rPr>
              <a:t>because of the reliance on IT to approve and install the additional software and hardware in </a:t>
            </a:r>
            <a:r>
              <a:rPr lang="en-IN" sz="2400" b="0" i="0" u="none" strike="noStrike" baseline="0" dirty="0">
                <a:latin typeface="Sabon-Roman"/>
              </a:rPr>
              <a:t>the data </a:t>
            </a:r>
            <a:r>
              <a:rPr lang="en-IN" sz="2400" b="0" i="0" u="none" strike="noStrike" baseline="0" dirty="0" err="1">
                <a:latin typeface="Sabon-Roman"/>
              </a:rPr>
              <a:t>center</a:t>
            </a:r>
            <a:endParaRPr lang="en-IN" sz="2400" b="0" i="0" u="none" strike="noStrike" baseline="0" dirty="0">
              <a:latin typeface="Sabon-Roman"/>
            </a:endParaRPr>
          </a:p>
          <a:p>
            <a:pPr algn="l"/>
            <a:r>
              <a:rPr lang="en-US" sz="2400" b="0" i="0" u="none" strike="noStrike" baseline="0" dirty="0">
                <a:solidFill>
                  <a:srgbClr val="FF0000"/>
                </a:solidFill>
                <a:latin typeface="Sabon-Roman"/>
              </a:rPr>
              <a:t>You can collect lots and lots of data instantly</a:t>
            </a:r>
            <a:r>
              <a:rPr lang="en-US" sz="2400" b="0" i="0" u="none" strike="noStrike" baseline="0" dirty="0">
                <a:latin typeface="Sabon-Roman"/>
              </a:rPr>
              <a:t>, much more than with standard </a:t>
            </a:r>
            <a:r>
              <a:rPr lang="en-IN" sz="2400" b="0" i="0" u="none" strike="noStrike" baseline="0" dirty="0">
                <a:latin typeface="Sabon-Roman"/>
              </a:rPr>
              <a:t>JavaScript tagging.</a:t>
            </a:r>
          </a:p>
          <a:p>
            <a:pPr algn="l"/>
            <a:endParaRPr lang="en-IN" sz="2400" b="0" i="0" u="none" strike="noStrike" baseline="0" dirty="0">
              <a:latin typeface="Sabon-Roman"/>
            </a:endParaRPr>
          </a:p>
          <a:p>
            <a:pPr algn="l"/>
            <a:endParaRPr lang="en-IN" sz="2400" dirty="0"/>
          </a:p>
        </p:txBody>
      </p:sp>
    </p:spTree>
    <p:extLst>
      <p:ext uri="{BB962C8B-B14F-4D97-AF65-F5344CB8AC3E}">
        <p14:creationId xmlns:p14="http://schemas.microsoft.com/office/powerpoint/2010/main" val="5251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5846-CE05-262F-3576-332D1395BE75}"/>
              </a:ext>
            </a:extLst>
          </p:cNvPr>
          <p:cNvSpPr>
            <a:spLocks noGrp="1"/>
          </p:cNvSpPr>
          <p:nvPr>
            <p:ph type="title"/>
          </p:nvPr>
        </p:nvSpPr>
        <p:spPr/>
        <p:txBody>
          <a:bodyPr>
            <a:normAutofit/>
          </a:bodyPr>
          <a:lstStyle/>
          <a:p>
            <a:r>
              <a:rPr lang="en-US" sz="2400" b="1" i="0" u="none" strike="noStrike" baseline="0" dirty="0">
                <a:latin typeface="MyriadMM_700_300_"/>
              </a:rPr>
              <a:t>Concerns about Using Packet Sniffers as Your Data Collection Mechanism</a:t>
            </a:r>
            <a:endParaRPr lang="en-IN" sz="2400" dirty="0"/>
          </a:p>
        </p:txBody>
      </p:sp>
      <p:sp>
        <p:nvSpPr>
          <p:cNvPr id="3" name="Content Placeholder 2">
            <a:extLst>
              <a:ext uri="{FF2B5EF4-FFF2-40B4-BE49-F238E27FC236}">
                <a16:creationId xmlns:a16="http://schemas.microsoft.com/office/drawing/2014/main" id="{EA6309AB-4358-433F-5A8C-798BC81E9F7A}"/>
              </a:ext>
            </a:extLst>
          </p:cNvPr>
          <p:cNvSpPr>
            <a:spLocks noGrp="1"/>
          </p:cNvSpPr>
          <p:nvPr>
            <p:ph idx="1"/>
          </p:nvPr>
        </p:nvSpPr>
        <p:spPr/>
        <p:txBody>
          <a:bodyPr>
            <a:noAutofit/>
          </a:bodyPr>
          <a:lstStyle/>
          <a:p>
            <a:pPr algn="l"/>
            <a:r>
              <a:rPr lang="en-US" sz="2400" b="0" i="0" u="none" strike="noStrike" baseline="0" dirty="0">
                <a:latin typeface="Sabon-Roman"/>
              </a:rPr>
              <a:t>For most companies, </a:t>
            </a:r>
            <a:r>
              <a:rPr lang="en-US" sz="2400" b="0" i="0" u="none" strike="noStrike" baseline="0" dirty="0">
                <a:solidFill>
                  <a:srgbClr val="FF0000"/>
                </a:solidFill>
                <a:latin typeface="Sabon-Roman"/>
              </a:rPr>
              <a:t>it is quite a struggle to make a case for and convince the IT department to add an additional layer of software </a:t>
            </a:r>
            <a:r>
              <a:rPr lang="en-US" sz="2400" b="0" i="0" u="none" strike="noStrike" baseline="0" dirty="0">
                <a:latin typeface="Sabon-Roman"/>
              </a:rPr>
              <a:t>on the web servers </a:t>
            </a:r>
            <a:r>
              <a:rPr lang="en-US" sz="2400" b="0" i="0" u="none" strike="noStrike" baseline="0" dirty="0">
                <a:solidFill>
                  <a:srgbClr val="FF0000"/>
                </a:solidFill>
                <a:latin typeface="Sabon-Roman"/>
              </a:rPr>
              <a:t>or to physically install hardware in their high-profile data centers </a:t>
            </a:r>
            <a:r>
              <a:rPr lang="en-US" sz="2400" b="0" i="0" u="none" strike="noStrike" baseline="0" dirty="0">
                <a:latin typeface="Sabon-Roman"/>
              </a:rPr>
              <a:t>and route all web traffic via these solutions. </a:t>
            </a:r>
            <a:endParaRPr lang="en-IN" sz="2400" b="0" i="0" u="none" strike="noStrike" baseline="0" dirty="0">
              <a:latin typeface="Sabon-Roman"/>
            </a:endParaRPr>
          </a:p>
          <a:p>
            <a:pPr algn="l"/>
            <a:r>
              <a:rPr lang="en-US" sz="2400" b="0" i="0" u="none" strike="noStrike" baseline="0" dirty="0">
                <a:latin typeface="Sabon-Roman"/>
              </a:rPr>
              <a:t>you are collecting raw packets of your Internet web server traffic. This poses two important challenges: First, </a:t>
            </a:r>
            <a:r>
              <a:rPr lang="en-US" sz="2400" b="0" i="0" u="none" strike="noStrike" baseline="0" dirty="0">
                <a:solidFill>
                  <a:srgbClr val="FF0000"/>
                </a:solidFill>
                <a:latin typeface="Sabon-Roman"/>
              </a:rPr>
              <a:t>nontrivial amounts of configuration </a:t>
            </a:r>
            <a:r>
              <a:rPr lang="en-US" sz="2400" b="0" i="0" u="none" strike="noStrike" baseline="0" dirty="0">
                <a:latin typeface="Sabon-Roman"/>
              </a:rPr>
              <a:t>work with your packet-sniffing solution to parse out just the needed data from all the raw data. The second challenge is </a:t>
            </a:r>
            <a:r>
              <a:rPr lang="en-US" sz="2400" b="0" i="0" u="none" strike="noStrike" baseline="0" dirty="0">
                <a:solidFill>
                  <a:srgbClr val="FF0000"/>
                </a:solidFill>
                <a:latin typeface="Sabon-Roman"/>
              </a:rPr>
              <a:t>privacy.</a:t>
            </a:r>
          </a:p>
          <a:p>
            <a:pPr algn="l"/>
            <a:r>
              <a:rPr lang="en-US" sz="2400" b="0" i="0" u="none" strike="noStrike" baseline="0" dirty="0">
                <a:latin typeface="Sabon-Roman"/>
              </a:rPr>
              <a:t>When using </a:t>
            </a:r>
            <a:r>
              <a:rPr lang="en-US" sz="2400" b="0" i="0" u="none" strike="noStrike" baseline="0" dirty="0">
                <a:solidFill>
                  <a:srgbClr val="FF0000"/>
                </a:solidFill>
                <a:latin typeface="Sabon-Roman"/>
              </a:rPr>
              <a:t>most packet-sniffing solutions, you would still need JavaScript tags </a:t>
            </a:r>
            <a:r>
              <a:rPr lang="en-US" sz="2400" b="0" i="0" u="none" strike="noStrike" baseline="0" dirty="0">
                <a:latin typeface="Sabon-Roman"/>
              </a:rPr>
              <a:t>to truly collect all the data that you will need for optimal analysis.</a:t>
            </a:r>
          </a:p>
          <a:p>
            <a:pPr algn="l"/>
            <a:r>
              <a:rPr lang="en-US" sz="2400" b="0" i="0" u="none" strike="noStrike" baseline="0" dirty="0">
                <a:solidFill>
                  <a:srgbClr val="FF0000"/>
                </a:solidFill>
                <a:latin typeface="Sabon-Roman"/>
              </a:rPr>
              <a:t>Packet sniffing can get expensive </a:t>
            </a:r>
            <a:r>
              <a:rPr lang="en-US" sz="2400" b="0" i="0" u="none" strike="noStrike" baseline="0" dirty="0">
                <a:latin typeface="Sabon-Roman"/>
              </a:rPr>
              <a:t>if you have many web servers ,if you have web servers sitting on many networks</a:t>
            </a:r>
          </a:p>
          <a:p>
            <a:pPr algn="l"/>
            <a:endParaRPr lang="en-US" sz="2400" b="0" i="0" u="none" strike="noStrike" baseline="0" dirty="0">
              <a:solidFill>
                <a:srgbClr val="FF0000"/>
              </a:solidFill>
              <a:latin typeface="Sabon-Roman"/>
            </a:endParaRPr>
          </a:p>
          <a:p>
            <a:pPr algn="l"/>
            <a:endParaRPr lang="en-IN" sz="2400" b="0" i="0" u="none" strike="noStrike" baseline="0" dirty="0">
              <a:solidFill>
                <a:srgbClr val="FF0000"/>
              </a:solidFill>
              <a:latin typeface="Sabon-Roman"/>
            </a:endParaRPr>
          </a:p>
          <a:p>
            <a:pPr algn="l"/>
            <a:endParaRPr lang="en-IN" sz="2400" dirty="0"/>
          </a:p>
        </p:txBody>
      </p:sp>
    </p:spTree>
    <p:extLst>
      <p:ext uri="{BB962C8B-B14F-4D97-AF65-F5344CB8AC3E}">
        <p14:creationId xmlns:p14="http://schemas.microsoft.com/office/powerpoint/2010/main" val="389834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7407-16DB-3931-1EA1-B076F02E6DAB}"/>
              </a:ext>
            </a:extLst>
          </p:cNvPr>
          <p:cNvSpPr>
            <a:spLocks noGrp="1"/>
          </p:cNvSpPr>
          <p:nvPr>
            <p:ph type="title"/>
          </p:nvPr>
        </p:nvSpPr>
        <p:spPr/>
        <p:txBody>
          <a:bodyPr/>
          <a:lstStyle/>
          <a:p>
            <a:r>
              <a:rPr lang="en-IN" sz="1800" b="1" i="0" u="none" strike="noStrike" baseline="0" dirty="0">
                <a:latin typeface="MyriadMM_830_300_"/>
              </a:rPr>
              <a:t>Outcomes Data</a:t>
            </a:r>
            <a:endParaRPr lang="en-IN" dirty="0"/>
          </a:p>
        </p:txBody>
      </p:sp>
      <p:sp>
        <p:nvSpPr>
          <p:cNvPr id="3" name="Content Placeholder 2">
            <a:extLst>
              <a:ext uri="{FF2B5EF4-FFF2-40B4-BE49-F238E27FC236}">
                <a16:creationId xmlns:a16="http://schemas.microsoft.com/office/drawing/2014/main" id="{88202D82-BF6D-CF53-93A1-52FCD4B17BE0}"/>
              </a:ext>
            </a:extLst>
          </p:cNvPr>
          <p:cNvSpPr>
            <a:spLocks noGrp="1"/>
          </p:cNvSpPr>
          <p:nvPr>
            <p:ph idx="1"/>
          </p:nvPr>
        </p:nvSpPr>
        <p:spPr>
          <a:xfrm>
            <a:off x="838199" y="1253330"/>
            <a:ext cx="10515600" cy="4351338"/>
          </a:xfrm>
        </p:spPr>
        <p:txBody>
          <a:bodyPr/>
          <a:lstStyle/>
          <a:p>
            <a:pPr marL="0" indent="0" algn="l">
              <a:buNone/>
            </a:pPr>
            <a:r>
              <a:rPr lang="en-US" sz="1800" b="0" i="0" u="none" strike="noStrike" baseline="0" dirty="0">
                <a:latin typeface="Sabon-Roman"/>
              </a:rPr>
              <a:t>Most of the data that you obtain will be based on customer clicks</a:t>
            </a:r>
          </a:p>
          <a:p>
            <a:pPr algn="l"/>
            <a:r>
              <a:rPr lang="en-IN" sz="1800" b="0" i="0" u="none" strike="noStrike" baseline="0" dirty="0">
                <a:latin typeface="Sabon-Roman"/>
              </a:rPr>
              <a:t>Visitors (visits, total, unique)</a:t>
            </a:r>
          </a:p>
          <a:p>
            <a:pPr algn="l"/>
            <a:r>
              <a:rPr lang="en-US" sz="1800" b="0" i="0" u="none" strike="noStrike" baseline="0" dirty="0">
                <a:latin typeface="Sabon-Roman"/>
              </a:rPr>
              <a:t>• Page views (individual, aggregates, averages)</a:t>
            </a:r>
          </a:p>
          <a:p>
            <a:pPr algn="l"/>
            <a:r>
              <a:rPr lang="en-IN" sz="1800" b="0" i="0" u="none" strike="noStrike" baseline="0" dirty="0">
                <a:latin typeface="Sabon-Roman"/>
              </a:rPr>
              <a:t>• Time (overall, averages, slices)</a:t>
            </a:r>
          </a:p>
          <a:p>
            <a:pPr algn="l"/>
            <a:r>
              <a:rPr lang="en-US" sz="1800" b="0" i="0" u="none" strike="noStrike" baseline="0" dirty="0">
                <a:latin typeface="Sabon-Roman"/>
              </a:rPr>
              <a:t>• Referrers (counts, websites, keywords, trends)</a:t>
            </a:r>
            <a:endParaRPr lang="en-US" sz="1800" dirty="0">
              <a:latin typeface="Sabon-Roman"/>
            </a:endParaRPr>
          </a:p>
          <a:p>
            <a:pPr algn="l"/>
            <a:r>
              <a:rPr lang="en-US" sz="1800" b="0" i="0" u="none" strike="noStrike" baseline="0" dirty="0">
                <a:latin typeface="Sabon-Roman"/>
              </a:rPr>
              <a:t>This is why it is extremely important to think really hard about your outcomes data strategy—which should begin with the question, </a:t>
            </a:r>
            <a:r>
              <a:rPr lang="en-US" sz="1800" b="0" i="1" u="none" strike="noStrike" baseline="0" dirty="0">
                <a:solidFill>
                  <a:srgbClr val="FF0000"/>
                </a:solidFill>
                <a:latin typeface="Sabon-Italic"/>
              </a:rPr>
              <a:t>why does your website exist?</a:t>
            </a:r>
          </a:p>
          <a:p>
            <a:pPr algn="l"/>
            <a:endParaRPr lang="en-US" sz="1800" b="0" i="0" u="none" strike="noStrike" baseline="0" dirty="0">
              <a:solidFill>
                <a:srgbClr val="FF0000"/>
              </a:solidFill>
              <a:latin typeface="Sabon-Roman"/>
            </a:endParaRPr>
          </a:p>
        </p:txBody>
      </p:sp>
      <p:pic>
        <p:nvPicPr>
          <p:cNvPr id="5" name="Picture 4">
            <a:extLst>
              <a:ext uri="{FF2B5EF4-FFF2-40B4-BE49-F238E27FC236}">
                <a16:creationId xmlns:a16="http://schemas.microsoft.com/office/drawing/2014/main" id="{E9358FFE-C19B-0A72-91A9-C17CD37A459A}"/>
              </a:ext>
            </a:extLst>
          </p:cNvPr>
          <p:cNvPicPr>
            <a:picLocks noChangeAspect="1"/>
          </p:cNvPicPr>
          <p:nvPr/>
        </p:nvPicPr>
        <p:blipFill>
          <a:blip r:embed="rId2"/>
          <a:stretch>
            <a:fillRect/>
          </a:stretch>
        </p:blipFill>
        <p:spPr>
          <a:xfrm>
            <a:off x="694009" y="3805975"/>
            <a:ext cx="9129001" cy="2686898"/>
          </a:xfrm>
          <a:prstGeom prst="rect">
            <a:avLst/>
          </a:prstGeom>
        </p:spPr>
      </p:pic>
    </p:spTree>
    <p:extLst>
      <p:ext uri="{BB962C8B-B14F-4D97-AF65-F5344CB8AC3E}">
        <p14:creationId xmlns:p14="http://schemas.microsoft.com/office/powerpoint/2010/main" val="206157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2406-3274-0E23-D788-C1228F6D6E2E}"/>
              </a:ext>
            </a:extLst>
          </p:cNvPr>
          <p:cNvSpPr>
            <a:spLocks noGrp="1"/>
          </p:cNvSpPr>
          <p:nvPr>
            <p:ph type="title"/>
          </p:nvPr>
        </p:nvSpPr>
        <p:spPr/>
        <p:txBody>
          <a:bodyPr/>
          <a:lstStyle/>
          <a:p>
            <a:r>
              <a:rPr lang="en-IN" dirty="0"/>
              <a:t>Topics Covered</a:t>
            </a:r>
          </a:p>
        </p:txBody>
      </p:sp>
      <p:sp>
        <p:nvSpPr>
          <p:cNvPr id="3" name="Content Placeholder 2">
            <a:extLst>
              <a:ext uri="{FF2B5EF4-FFF2-40B4-BE49-F238E27FC236}">
                <a16:creationId xmlns:a16="http://schemas.microsoft.com/office/drawing/2014/main" id="{4FBA3F03-D2C5-0448-74C3-4D9E95A4A94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Clickstream Data:</a:t>
            </a:r>
          </a:p>
          <a:p>
            <a:r>
              <a:rPr lang="en-US" sz="1800" dirty="0">
                <a:effectLst/>
                <a:latin typeface="Times New Roman" panose="02020603050405020304" pitchFamily="18" charset="0"/>
                <a:ea typeface="Times New Roman" panose="02020603050405020304" pitchFamily="18" charset="0"/>
              </a:rPr>
              <a:t> Weblogs</a:t>
            </a:r>
          </a:p>
          <a:p>
            <a:r>
              <a:rPr lang="en-US" sz="1800" dirty="0">
                <a:effectLst/>
                <a:latin typeface="Times New Roman" panose="02020603050405020304" pitchFamily="18" charset="0"/>
                <a:ea typeface="Times New Roman" panose="02020603050405020304" pitchFamily="18" charset="0"/>
              </a:rPr>
              <a:t> Beacons</a:t>
            </a:r>
          </a:p>
          <a:p>
            <a:r>
              <a:rPr lang="en-US" sz="1800" dirty="0">
                <a:effectLst/>
                <a:latin typeface="Times New Roman" panose="02020603050405020304" pitchFamily="18" charset="0"/>
                <a:ea typeface="Times New Roman" panose="02020603050405020304" pitchFamily="18" charset="0"/>
              </a:rPr>
              <a:t>JavaScript Tags</a:t>
            </a:r>
          </a:p>
          <a:p>
            <a:r>
              <a:rPr lang="en-US" sz="1800" dirty="0">
                <a:effectLst/>
                <a:latin typeface="Times New Roman" panose="02020603050405020304" pitchFamily="18" charset="0"/>
                <a:ea typeface="Times New Roman" panose="02020603050405020304" pitchFamily="18" charset="0"/>
              </a:rPr>
              <a:t> Packet Sniffing</a:t>
            </a:r>
          </a:p>
          <a:p>
            <a:r>
              <a:rPr lang="en-US" sz="1800" dirty="0">
                <a:effectLst/>
                <a:latin typeface="Times New Roman" panose="02020603050405020304" pitchFamily="18" charset="0"/>
                <a:ea typeface="Times New Roman" panose="02020603050405020304" pitchFamily="18" charset="0"/>
              </a:rPr>
              <a:t> Outcomes data</a:t>
            </a:r>
          </a:p>
          <a:p>
            <a:r>
              <a:rPr lang="en-US" sz="1800" dirty="0">
                <a:effectLst/>
                <a:latin typeface="Times New Roman" panose="02020603050405020304" pitchFamily="18" charset="0"/>
                <a:ea typeface="Times New Roman" panose="02020603050405020304" pitchFamily="18" charset="0"/>
              </a:rPr>
              <a:t> Competitive data</a:t>
            </a:r>
          </a:p>
          <a:p>
            <a:r>
              <a:rPr lang="en-US" sz="1800" dirty="0">
                <a:effectLst/>
                <a:latin typeface="Times New Roman" panose="02020603050405020304" pitchFamily="18" charset="0"/>
                <a:ea typeface="Times New Roman" panose="02020603050405020304" pitchFamily="18" charset="0"/>
              </a:rPr>
              <a:t> Search Engine Data</a:t>
            </a:r>
            <a:endParaRPr lang="en-IN" dirty="0"/>
          </a:p>
        </p:txBody>
      </p:sp>
    </p:spTree>
    <p:extLst>
      <p:ext uri="{BB962C8B-B14F-4D97-AF65-F5344CB8AC3E}">
        <p14:creationId xmlns:p14="http://schemas.microsoft.com/office/powerpoint/2010/main" val="915176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1675-FCC8-02C0-5854-613F3468D207}"/>
              </a:ext>
            </a:extLst>
          </p:cNvPr>
          <p:cNvSpPr>
            <a:spLocks noGrp="1"/>
          </p:cNvSpPr>
          <p:nvPr>
            <p:ph type="title"/>
          </p:nvPr>
        </p:nvSpPr>
        <p:spPr/>
        <p:txBody>
          <a:bodyPr/>
          <a:lstStyle/>
          <a:p>
            <a:r>
              <a:rPr lang="en-IN" sz="1800" b="1" i="0" u="none" strike="noStrike" baseline="0" dirty="0">
                <a:latin typeface="MyriadMM_830_300_"/>
              </a:rPr>
              <a:t>E-commerce</a:t>
            </a:r>
            <a:endParaRPr lang="en-IN" dirty="0"/>
          </a:p>
        </p:txBody>
      </p:sp>
      <p:sp>
        <p:nvSpPr>
          <p:cNvPr id="3" name="Content Placeholder 2">
            <a:extLst>
              <a:ext uri="{FF2B5EF4-FFF2-40B4-BE49-F238E27FC236}">
                <a16:creationId xmlns:a16="http://schemas.microsoft.com/office/drawing/2014/main" id="{9DD79C27-88FE-8E6B-6C48-29AFC3F761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6C7B2EB-6B28-44FA-2B99-38BB8F084DF7}"/>
              </a:ext>
            </a:extLst>
          </p:cNvPr>
          <p:cNvPicPr>
            <a:picLocks noChangeAspect="1"/>
          </p:cNvPicPr>
          <p:nvPr/>
        </p:nvPicPr>
        <p:blipFill>
          <a:blip r:embed="rId2"/>
          <a:stretch>
            <a:fillRect/>
          </a:stretch>
        </p:blipFill>
        <p:spPr>
          <a:xfrm>
            <a:off x="1186004" y="1625085"/>
            <a:ext cx="9424657" cy="4687128"/>
          </a:xfrm>
          <a:prstGeom prst="rect">
            <a:avLst/>
          </a:prstGeom>
        </p:spPr>
      </p:pic>
    </p:spTree>
    <p:extLst>
      <p:ext uri="{BB962C8B-B14F-4D97-AF65-F5344CB8AC3E}">
        <p14:creationId xmlns:p14="http://schemas.microsoft.com/office/powerpoint/2010/main" val="410495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7E91-E9BB-21B7-9BF1-E2B39A086DE2}"/>
              </a:ext>
            </a:extLst>
          </p:cNvPr>
          <p:cNvSpPr>
            <a:spLocks noGrp="1"/>
          </p:cNvSpPr>
          <p:nvPr>
            <p:ph type="title"/>
          </p:nvPr>
        </p:nvSpPr>
        <p:spPr/>
        <p:txBody>
          <a:bodyPr>
            <a:normAutofit/>
          </a:bodyPr>
          <a:lstStyle/>
          <a:p>
            <a:endParaRPr lang="en-IN" sz="2400"/>
          </a:p>
        </p:txBody>
      </p:sp>
      <p:sp>
        <p:nvSpPr>
          <p:cNvPr id="3" name="Content Placeholder 2">
            <a:extLst>
              <a:ext uri="{FF2B5EF4-FFF2-40B4-BE49-F238E27FC236}">
                <a16:creationId xmlns:a16="http://schemas.microsoft.com/office/drawing/2014/main" id="{669AC161-9480-508F-1A21-919A457490A1}"/>
              </a:ext>
            </a:extLst>
          </p:cNvPr>
          <p:cNvSpPr>
            <a:spLocks noGrp="1"/>
          </p:cNvSpPr>
          <p:nvPr>
            <p:ph idx="1"/>
          </p:nvPr>
        </p:nvSpPr>
        <p:spPr/>
        <p:txBody>
          <a:bodyPr>
            <a:normAutofit/>
          </a:bodyPr>
          <a:lstStyle/>
          <a:p>
            <a:pPr algn="l"/>
            <a:r>
              <a:rPr lang="en-IN" sz="2400" b="0" i="0" u="none" strike="noStrike" baseline="0" dirty="0">
                <a:latin typeface="Sabon-Roman"/>
              </a:rPr>
              <a:t>Increasingly, </a:t>
            </a:r>
            <a:r>
              <a:rPr lang="en-US" sz="2400" b="0" i="0" u="none" strike="noStrike" baseline="0" dirty="0">
                <a:latin typeface="Sabon-Roman"/>
              </a:rPr>
              <a:t>cornerstone of an optimal web analytics strategy is </a:t>
            </a:r>
            <a:r>
              <a:rPr lang="en-US" sz="2400" b="0" i="0" u="none" strike="noStrike" baseline="0" dirty="0">
                <a:solidFill>
                  <a:srgbClr val="FF0000"/>
                </a:solidFill>
                <a:latin typeface="Sabon-Roman"/>
              </a:rPr>
              <a:t>having a data warehouse environment that allows you to have more-complex data in an easy-to-report-from environment.</a:t>
            </a:r>
          </a:p>
          <a:p>
            <a:pPr algn="l"/>
            <a:r>
              <a:rPr lang="en-US" sz="2400" b="0" i="0" u="none" strike="noStrike" baseline="0" dirty="0">
                <a:latin typeface="Sabon-Roman"/>
              </a:rPr>
              <a:t>Data warehouses are typically very flexible when it comes to importing data  </a:t>
            </a:r>
            <a:r>
              <a:rPr lang="en-IN" sz="2400" b="0" i="0" u="none" strike="noStrike" baseline="0" dirty="0">
                <a:latin typeface="Sabon-Roman"/>
              </a:rPr>
              <a:t>from external sources</a:t>
            </a:r>
          </a:p>
          <a:p>
            <a:pPr algn="l"/>
            <a:r>
              <a:rPr lang="en-US" sz="2400" b="0" i="0" u="none" strike="noStrike" baseline="0" dirty="0">
                <a:latin typeface="Sabon-Roman"/>
              </a:rPr>
              <a:t>Data warehouses are typically very flexible when it comes to importing data </a:t>
            </a:r>
            <a:r>
              <a:rPr lang="en-IN" sz="2400" b="0" i="0" u="none" strike="noStrike" baseline="0" dirty="0">
                <a:latin typeface="Sabon-Roman"/>
              </a:rPr>
              <a:t>from external sources</a:t>
            </a:r>
            <a:endParaRPr lang="en-IN" sz="2400" dirty="0"/>
          </a:p>
        </p:txBody>
      </p:sp>
    </p:spTree>
    <p:extLst>
      <p:ext uri="{BB962C8B-B14F-4D97-AF65-F5344CB8AC3E}">
        <p14:creationId xmlns:p14="http://schemas.microsoft.com/office/powerpoint/2010/main" val="133772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87A8-EE12-B8E6-8134-1326E6C61EC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E0A043E-1D8A-9D75-84EB-BF806ED5ADC8}"/>
              </a:ext>
            </a:extLst>
          </p:cNvPr>
          <p:cNvPicPr>
            <a:picLocks noGrp="1" noChangeAspect="1"/>
          </p:cNvPicPr>
          <p:nvPr>
            <p:ph idx="1"/>
          </p:nvPr>
        </p:nvPicPr>
        <p:blipFill>
          <a:blip r:embed="rId2"/>
          <a:stretch>
            <a:fillRect/>
          </a:stretch>
        </p:blipFill>
        <p:spPr>
          <a:xfrm>
            <a:off x="1814482" y="748262"/>
            <a:ext cx="5926231" cy="5936076"/>
          </a:xfrm>
          <a:prstGeom prst="rect">
            <a:avLst/>
          </a:prstGeom>
        </p:spPr>
      </p:pic>
    </p:spTree>
    <p:extLst>
      <p:ext uri="{BB962C8B-B14F-4D97-AF65-F5344CB8AC3E}">
        <p14:creationId xmlns:p14="http://schemas.microsoft.com/office/powerpoint/2010/main" val="187856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F7B5-F644-C49C-1BBD-CA773F843DBD}"/>
              </a:ext>
            </a:extLst>
          </p:cNvPr>
          <p:cNvSpPr>
            <a:spLocks noGrp="1"/>
          </p:cNvSpPr>
          <p:nvPr>
            <p:ph type="title"/>
          </p:nvPr>
        </p:nvSpPr>
        <p:spPr/>
        <p:txBody>
          <a:bodyPr>
            <a:normAutofit/>
          </a:bodyPr>
          <a:lstStyle/>
          <a:p>
            <a:r>
              <a:rPr lang="en-IN" sz="2400" b="1" i="0" u="none" strike="noStrike" baseline="0" dirty="0">
                <a:latin typeface="MyriadMM_830_300_"/>
              </a:rPr>
              <a:t>Competitive Data</a:t>
            </a:r>
            <a:endParaRPr lang="en-IN" sz="2400" dirty="0"/>
          </a:p>
        </p:txBody>
      </p:sp>
      <p:sp>
        <p:nvSpPr>
          <p:cNvPr id="3" name="Content Placeholder 2">
            <a:extLst>
              <a:ext uri="{FF2B5EF4-FFF2-40B4-BE49-F238E27FC236}">
                <a16:creationId xmlns:a16="http://schemas.microsoft.com/office/drawing/2014/main" id="{E97E8479-DFEF-0ABC-F541-054490597D9D}"/>
              </a:ext>
            </a:extLst>
          </p:cNvPr>
          <p:cNvSpPr>
            <a:spLocks noGrp="1"/>
          </p:cNvSpPr>
          <p:nvPr>
            <p:ph idx="1"/>
          </p:nvPr>
        </p:nvSpPr>
        <p:spPr>
          <a:xfrm>
            <a:off x="838200" y="1348966"/>
            <a:ext cx="10515600" cy="4827997"/>
          </a:xfrm>
        </p:spPr>
        <p:txBody>
          <a:bodyPr>
            <a:noAutofit/>
          </a:bodyPr>
          <a:lstStyle/>
          <a:p>
            <a:pPr algn="l"/>
            <a:r>
              <a:rPr lang="en-US" sz="2400" b="0" i="0" u="none" strike="noStrike" baseline="0" dirty="0">
                <a:latin typeface="Sabon-Roman"/>
              </a:rPr>
              <a:t>True delight comes from knowing how you are doing vis-a-vis your competitors or the industry as a whole. This </a:t>
            </a:r>
            <a:r>
              <a:rPr lang="en-US" sz="2400" b="0" i="1" u="none" strike="noStrike" baseline="0" dirty="0">
                <a:latin typeface="Sabon-Italic"/>
              </a:rPr>
              <a:t>competitive intelligence </a:t>
            </a:r>
            <a:r>
              <a:rPr lang="en-US" sz="2400" b="0" i="0" u="none" strike="noStrike" baseline="0" dirty="0">
                <a:latin typeface="Sabon-Roman"/>
              </a:rPr>
              <a:t>is key to helping you understand your performance in the context of the greater web ecosystem </a:t>
            </a:r>
          </a:p>
          <a:p>
            <a:pPr algn="l"/>
            <a:r>
              <a:rPr lang="en-US" sz="2400" b="0" i="0" u="none" strike="noStrike" baseline="0" dirty="0">
                <a:latin typeface="Sabon-Roman"/>
              </a:rPr>
              <a:t> allows you to better understand whether a certain result is caused by eco-system trends or your </a:t>
            </a:r>
            <a:r>
              <a:rPr lang="en-IN" sz="2400" b="0" i="0" u="none" strike="noStrike" baseline="0" dirty="0">
                <a:latin typeface="Sabon-Roman"/>
              </a:rPr>
              <a:t>actions (or lack thereof).</a:t>
            </a:r>
          </a:p>
          <a:p>
            <a:pPr algn="l"/>
            <a:r>
              <a:rPr lang="en-US" sz="2400" b="0" i="0" u="none" strike="noStrike" baseline="0" dirty="0">
                <a:latin typeface="Sabon-Roman"/>
              </a:rPr>
              <a:t>Having a focused competitive intelligence program can help you exploit market trends, build off the success of your competitors, </a:t>
            </a:r>
          </a:p>
          <a:p>
            <a:pPr algn="l"/>
            <a:r>
              <a:rPr lang="en-US" sz="2400" dirty="0">
                <a:latin typeface="Sabon-Roman"/>
              </a:rPr>
              <a:t>H</a:t>
            </a:r>
            <a:r>
              <a:rPr lang="en-US" sz="2400" b="0" i="0" u="none" strike="noStrike" baseline="0" dirty="0">
                <a:latin typeface="Sabon-Roman"/>
              </a:rPr>
              <a:t>elp to optimize your search engine marketing program—because you know exactly what your competitor is doing</a:t>
            </a:r>
            <a:endParaRPr lang="en-IN" sz="2400" b="0" i="0" u="none" strike="noStrike" baseline="0" dirty="0">
              <a:latin typeface="Sabon-Roman"/>
            </a:endParaRPr>
          </a:p>
          <a:p>
            <a:pPr algn="l"/>
            <a:r>
              <a:rPr lang="en-US" sz="2400" b="0" i="0" u="none" strike="noStrike" baseline="0" dirty="0">
                <a:latin typeface="Sabon-Roman"/>
              </a:rPr>
              <a:t>There are three main methodologies used to collect data that is then analyzed for competitive intelligence on the Web: </a:t>
            </a:r>
          </a:p>
          <a:p>
            <a:pPr algn="l"/>
            <a:r>
              <a:rPr lang="en-US" sz="2400" b="0" i="0" u="none" strike="noStrike" baseline="0" dirty="0">
                <a:latin typeface="Sabon-Roman"/>
              </a:rPr>
              <a:t>panel-based measurement,</a:t>
            </a:r>
          </a:p>
          <a:p>
            <a:pPr algn="l"/>
            <a:r>
              <a:rPr lang="en-US" sz="2400" b="0" i="0" u="none" strike="noStrike" baseline="0" dirty="0">
                <a:latin typeface="Sabon-Roman"/>
              </a:rPr>
              <a:t>ISP-based measurement,</a:t>
            </a:r>
          </a:p>
          <a:p>
            <a:pPr algn="l"/>
            <a:r>
              <a:rPr lang="en-IN" sz="2400" b="0" i="0" u="none" strike="noStrike" baseline="0" dirty="0">
                <a:latin typeface="Sabon-Roman"/>
              </a:rPr>
              <a:t> search engine data.</a:t>
            </a:r>
            <a:endParaRPr lang="en-IN" sz="2400" dirty="0"/>
          </a:p>
        </p:txBody>
      </p:sp>
    </p:spTree>
    <p:extLst>
      <p:ext uri="{BB962C8B-B14F-4D97-AF65-F5344CB8AC3E}">
        <p14:creationId xmlns:p14="http://schemas.microsoft.com/office/powerpoint/2010/main" val="172914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C4C5-2682-8036-FAE4-642A1E3794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C77B6C-EFA2-180D-CDB8-C3E89C58D440}"/>
              </a:ext>
            </a:extLst>
          </p:cNvPr>
          <p:cNvSpPr>
            <a:spLocks noGrp="1"/>
          </p:cNvSpPr>
          <p:nvPr>
            <p:ph idx="1"/>
          </p:nvPr>
        </p:nvSpPr>
        <p:spPr>
          <a:xfrm>
            <a:off x="838200" y="669956"/>
            <a:ext cx="10515600" cy="5507007"/>
          </a:xfrm>
        </p:spPr>
        <p:txBody>
          <a:bodyPr/>
          <a:lstStyle/>
          <a:p>
            <a:pPr algn="l"/>
            <a:r>
              <a:rPr lang="en-US" sz="1800" b="0" i="1" u="none" strike="noStrike" baseline="0" dirty="0">
                <a:latin typeface="Sabon-Italic"/>
              </a:rPr>
              <a:t>Panel-based measurement </a:t>
            </a:r>
            <a:r>
              <a:rPr lang="en-US" sz="1800" b="0" i="0" u="none" strike="noStrike" baseline="0" dirty="0">
                <a:latin typeface="Sabon-Roman"/>
              </a:rPr>
              <a:t>is very much inspired by traditional television Nielsen ratings systems, whereby in exchange for an incentive, the participant agrees to have their TV </a:t>
            </a:r>
            <a:r>
              <a:rPr lang="en-IN" sz="1800" b="0" i="0" u="none" strike="noStrike" baseline="0" dirty="0">
                <a:latin typeface="Sabon-Roman"/>
              </a:rPr>
              <a:t>viewing </a:t>
            </a:r>
            <a:r>
              <a:rPr lang="en-IN" sz="1800" b="0" i="0" u="none" strike="noStrike" baseline="0" dirty="0" err="1">
                <a:latin typeface="Sabon-Roman"/>
              </a:rPr>
              <a:t>behavior</a:t>
            </a:r>
            <a:r>
              <a:rPr lang="en-IN" sz="1800" b="0" i="0" u="none" strike="noStrike" baseline="0" dirty="0">
                <a:latin typeface="Sabon-Roman"/>
              </a:rPr>
              <a:t> tracked.</a:t>
            </a:r>
          </a:p>
          <a:p>
            <a:pPr algn="l"/>
            <a:r>
              <a:rPr lang="en-US" sz="1800" b="0" i="0" u="none" strike="noStrike" baseline="0" dirty="0">
                <a:latin typeface="Sabon-Roman"/>
              </a:rPr>
              <a:t>A company called comScore </a:t>
            </a:r>
            <a:r>
              <a:rPr lang="en-US" sz="1800" b="0" i="0" u="none" strike="noStrike" baseline="0" dirty="0" err="1">
                <a:latin typeface="Sabon-Roman"/>
              </a:rPr>
              <a:t>NetWorks</a:t>
            </a:r>
            <a:r>
              <a:rPr lang="en-US" sz="1800" b="0" i="0" u="none" strike="noStrike" baseline="0" dirty="0">
                <a:latin typeface="Sabon-Roman"/>
              </a:rPr>
              <a:t> uses panel-based measurement to compile data that is used by many companies for competitive analysis</a:t>
            </a:r>
            <a:endParaRPr lang="en-IN" dirty="0"/>
          </a:p>
        </p:txBody>
      </p:sp>
      <p:pic>
        <p:nvPicPr>
          <p:cNvPr id="5" name="Picture 4">
            <a:extLst>
              <a:ext uri="{FF2B5EF4-FFF2-40B4-BE49-F238E27FC236}">
                <a16:creationId xmlns:a16="http://schemas.microsoft.com/office/drawing/2014/main" id="{FF7B4FDB-F656-391B-CCAF-3426BD60C8C4}"/>
              </a:ext>
            </a:extLst>
          </p:cNvPr>
          <p:cNvPicPr>
            <a:picLocks noChangeAspect="1"/>
          </p:cNvPicPr>
          <p:nvPr/>
        </p:nvPicPr>
        <p:blipFill>
          <a:blip r:embed="rId2"/>
          <a:stretch>
            <a:fillRect/>
          </a:stretch>
        </p:blipFill>
        <p:spPr>
          <a:xfrm>
            <a:off x="646591" y="1995519"/>
            <a:ext cx="10190407" cy="4659376"/>
          </a:xfrm>
          <a:prstGeom prst="rect">
            <a:avLst/>
          </a:prstGeom>
        </p:spPr>
      </p:pic>
    </p:spTree>
    <p:extLst>
      <p:ext uri="{BB962C8B-B14F-4D97-AF65-F5344CB8AC3E}">
        <p14:creationId xmlns:p14="http://schemas.microsoft.com/office/powerpoint/2010/main" val="409130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1977-7786-9709-503D-2C8DACEE2581}"/>
              </a:ext>
            </a:extLst>
          </p:cNvPr>
          <p:cNvSpPr>
            <a:spLocks noGrp="1"/>
          </p:cNvSpPr>
          <p:nvPr>
            <p:ph type="title"/>
          </p:nvPr>
        </p:nvSpPr>
        <p:spPr/>
        <p:txBody>
          <a:bodyPr>
            <a:normAutofit/>
          </a:bodyPr>
          <a:lstStyle/>
          <a:p>
            <a:r>
              <a:rPr lang="en-US" sz="2400" b="1" i="0" u="none" strike="noStrike" baseline="0" dirty="0">
                <a:latin typeface="MyriadMM_700_300_"/>
              </a:rPr>
              <a:t>Concerns about Using comScore (Panel-Based) Data</a:t>
            </a:r>
            <a:endParaRPr lang="en-IN" sz="2400" dirty="0"/>
          </a:p>
        </p:txBody>
      </p:sp>
      <p:sp>
        <p:nvSpPr>
          <p:cNvPr id="3" name="Content Placeholder 2">
            <a:extLst>
              <a:ext uri="{FF2B5EF4-FFF2-40B4-BE49-F238E27FC236}">
                <a16:creationId xmlns:a16="http://schemas.microsoft.com/office/drawing/2014/main" id="{82F582A2-0BB3-E72E-9189-76B78DFD2ED3}"/>
              </a:ext>
            </a:extLst>
          </p:cNvPr>
          <p:cNvSpPr>
            <a:spLocks noGrp="1"/>
          </p:cNvSpPr>
          <p:nvPr>
            <p:ph idx="1"/>
          </p:nvPr>
        </p:nvSpPr>
        <p:spPr/>
        <p:txBody>
          <a:bodyPr>
            <a:normAutofit/>
          </a:bodyPr>
          <a:lstStyle/>
          <a:p>
            <a:pPr algn="l"/>
            <a:r>
              <a:rPr lang="en-US" sz="2400" b="0" i="0" u="none" strike="noStrike" baseline="0" dirty="0">
                <a:latin typeface="Sabon-Roman"/>
              </a:rPr>
              <a:t>Sample size could be a concern with comScore, </a:t>
            </a:r>
            <a:r>
              <a:rPr lang="en-US" sz="2400" b="0" i="0" u="none" strike="noStrike" baseline="0" dirty="0">
                <a:solidFill>
                  <a:srgbClr val="FF0000"/>
                </a:solidFill>
                <a:latin typeface="Sabon-Roman"/>
              </a:rPr>
              <a:t>since you are extrapolating the behavior of 200 million people</a:t>
            </a:r>
          </a:p>
          <a:p>
            <a:pPr algn="l"/>
            <a:r>
              <a:rPr lang="en-US" sz="2400" b="0" i="0" u="none" strike="noStrike" baseline="0" dirty="0">
                <a:latin typeface="Sabon-Roman"/>
              </a:rPr>
              <a:t>comScore monitoring software is considered </a:t>
            </a:r>
            <a:r>
              <a:rPr lang="en-US" sz="2400" b="0" i="0" u="none" strike="noStrike" baseline="0" dirty="0">
                <a:solidFill>
                  <a:srgbClr val="FF0000"/>
                </a:solidFill>
                <a:latin typeface="Sabon-Roman"/>
              </a:rPr>
              <a:t>invasive </a:t>
            </a:r>
            <a:r>
              <a:rPr lang="en-US" sz="2400" b="0" i="0" u="none" strike="noStrike" baseline="0" dirty="0">
                <a:latin typeface="Sabon-Roman"/>
              </a:rPr>
              <a:t>(sometimes spyware)</a:t>
            </a:r>
            <a:endParaRPr lang="en-US" sz="2400" dirty="0">
              <a:latin typeface="Sabon-Roman"/>
            </a:endParaRPr>
          </a:p>
          <a:p>
            <a:pPr algn="l"/>
            <a:r>
              <a:rPr lang="en-US" sz="2400" b="0" i="0" u="none" strike="noStrike" baseline="0" dirty="0">
                <a:latin typeface="Sabon-Roman"/>
              </a:rPr>
              <a:t>With most panel-based measurement systems, </a:t>
            </a:r>
            <a:r>
              <a:rPr lang="en-US" sz="2400" b="0" i="0" u="none" strike="noStrike" baseline="0" dirty="0">
                <a:solidFill>
                  <a:srgbClr val="FF0000"/>
                </a:solidFill>
                <a:latin typeface="Sabon-Roman"/>
              </a:rPr>
              <a:t>a small percentage of web users </a:t>
            </a:r>
            <a:r>
              <a:rPr lang="en-IN" sz="2400" b="0" i="0" u="none" strike="noStrike" baseline="0" dirty="0">
                <a:latin typeface="Sabon-Roman"/>
              </a:rPr>
              <a:t>represent the general population</a:t>
            </a:r>
          </a:p>
          <a:p>
            <a:pPr algn="l"/>
            <a:r>
              <a:rPr lang="en-IN" sz="2400" b="1" i="0" u="none" strike="noStrike" baseline="0" dirty="0">
                <a:latin typeface="MyriadMM_700_300_"/>
              </a:rPr>
              <a:t>Recommendation</a:t>
            </a:r>
          </a:p>
          <a:p>
            <a:pPr algn="l"/>
            <a:r>
              <a:rPr lang="en-US" sz="2400" b="0" i="0" u="none" strike="noStrike" baseline="0" dirty="0">
                <a:latin typeface="Sabon-Roman"/>
              </a:rPr>
              <a:t>comScore is most suited for decision making in </a:t>
            </a:r>
            <a:r>
              <a:rPr lang="en-US" sz="2400" b="0" i="1" u="none" strike="noStrike" baseline="0" dirty="0">
                <a:latin typeface="Sabon-Italic"/>
              </a:rPr>
              <a:t>advertising</a:t>
            </a:r>
            <a:endParaRPr lang="en-IN" sz="2400" dirty="0"/>
          </a:p>
        </p:txBody>
      </p:sp>
    </p:spTree>
    <p:extLst>
      <p:ext uri="{BB962C8B-B14F-4D97-AF65-F5344CB8AC3E}">
        <p14:creationId xmlns:p14="http://schemas.microsoft.com/office/powerpoint/2010/main" val="4040210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10F0-3BBB-F332-22E0-10FF506AA27A}"/>
              </a:ext>
            </a:extLst>
          </p:cNvPr>
          <p:cNvSpPr>
            <a:spLocks noGrp="1"/>
          </p:cNvSpPr>
          <p:nvPr>
            <p:ph type="title"/>
          </p:nvPr>
        </p:nvSpPr>
        <p:spPr/>
        <p:txBody>
          <a:bodyPr/>
          <a:lstStyle/>
          <a:p>
            <a:r>
              <a:rPr lang="en-IN" sz="1800" b="1" i="0" u="none" strike="noStrike" baseline="0" dirty="0">
                <a:latin typeface="MyriadMM_830_300_"/>
              </a:rPr>
              <a:t>ISP-Based Measurement</a:t>
            </a:r>
            <a:endParaRPr lang="en-IN" dirty="0"/>
          </a:p>
        </p:txBody>
      </p:sp>
      <p:sp>
        <p:nvSpPr>
          <p:cNvPr id="3" name="Content Placeholder 2">
            <a:extLst>
              <a:ext uri="{FF2B5EF4-FFF2-40B4-BE49-F238E27FC236}">
                <a16:creationId xmlns:a16="http://schemas.microsoft.com/office/drawing/2014/main" id="{213D08C5-44B0-7217-F3B6-6FCAB8B67D29}"/>
              </a:ext>
            </a:extLst>
          </p:cNvPr>
          <p:cNvSpPr>
            <a:spLocks noGrp="1"/>
          </p:cNvSpPr>
          <p:nvPr>
            <p:ph idx="1"/>
          </p:nvPr>
        </p:nvSpPr>
        <p:spPr/>
        <p:txBody>
          <a:bodyPr/>
          <a:lstStyle/>
          <a:p>
            <a:pPr algn="l"/>
            <a:r>
              <a:rPr lang="en-US" sz="1800" b="0" i="0" u="none" strike="noStrike" baseline="0" dirty="0">
                <a:latin typeface="Sabon-Roman"/>
              </a:rPr>
              <a:t>The second method of collecting data for competitive analysis uses anonymous data that is captured by various Internet Service Providers (ISPs). </a:t>
            </a:r>
          </a:p>
          <a:p>
            <a:pPr algn="l"/>
            <a:r>
              <a:rPr lang="en-US" sz="1800" dirty="0">
                <a:latin typeface="Sabon-Roman"/>
              </a:rPr>
              <a:t> </a:t>
            </a:r>
            <a:r>
              <a:rPr lang="en-US" sz="1800" b="0" i="0" u="none" strike="noStrike" baseline="0" dirty="0">
                <a:latin typeface="Sabon-Roman"/>
              </a:rPr>
              <a:t>While all of us surf, all our data is funneling through the ISPs that we all use to connect to the Internet. Companies  such as </a:t>
            </a:r>
            <a:r>
              <a:rPr lang="en-US" sz="1800" b="0" i="0" u="none" strike="noStrike" baseline="0" dirty="0" err="1">
                <a:latin typeface="Sabon-Roman"/>
              </a:rPr>
              <a:t>Hitwise</a:t>
            </a:r>
            <a:r>
              <a:rPr lang="en-US" sz="1800" b="0" i="0" u="none" strike="noStrike" baseline="0" dirty="0">
                <a:latin typeface="Sabon-Roman"/>
              </a:rPr>
              <a:t> have agreements with ISPs worldwide whereby the ISPs share the anonymous web log data collected on the ISP network with </a:t>
            </a:r>
            <a:r>
              <a:rPr lang="en-US" sz="1800" b="0" i="0" u="none" strike="noStrike" baseline="0" dirty="0" err="1">
                <a:latin typeface="Sabon-Roman"/>
              </a:rPr>
              <a:t>Hitwise</a:t>
            </a:r>
            <a:endParaRPr lang="en-IN" dirty="0"/>
          </a:p>
        </p:txBody>
      </p:sp>
      <p:pic>
        <p:nvPicPr>
          <p:cNvPr id="5" name="Picture 4">
            <a:extLst>
              <a:ext uri="{FF2B5EF4-FFF2-40B4-BE49-F238E27FC236}">
                <a16:creationId xmlns:a16="http://schemas.microsoft.com/office/drawing/2014/main" id="{C684B8AB-A92D-CB52-8EF5-05BDBDAFCCA2}"/>
              </a:ext>
            </a:extLst>
          </p:cNvPr>
          <p:cNvPicPr>
            <a:picLocks noChangeAspect="1"/>
          </p:cNvPicPr>
          <p:nvPr/>
        </p:nvPicPr>
        <p:blipFill>
          <a:blip r:embed="rId2"/>
          <a:stretch>
            <a:fillRect/>
          </a:stretch>
        </p:blipFill>
        <p:spPr>
          <a:xfrm>
            <a:off x="1672872" y="3253995"/>
            <a:ext cx="8150138" cy="3506704"/>
          </a:xfrm>
          <a:prstGeom prst="rect">
            <a:avLst/>
          </a:prstGeom>
        </p:spPr>
      </p:pic>
    </p:spTree>
    <p:extLst>
      <p:ext uri="{BB962C8B-B14F-4D97-AF65-F5344CB8AC3E}">
        <p14:creationId xmlns:p14="http://schemas.microsoft.com/office/powerpoint/2010/main" val="399654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2B5-BF61-8004-3534-850ACF20520E}"/>
              </a:ext>
            </a:extLst>
          </p:cNvPr>
          <p:cNvSpPr>
            <a:spLocks noGrp="1"/>
          </p:cNvSpPr>
          <p:nvPr>
            <p:ph type="title"/>
          </p:nvPr>
        </p:nvSpPr>
        <p:spPr/>
        <p:txBody>
          <a:bodyPr>
            <a:normAutofit/>
          </a:bodyPr>
          <a:lstStyle/>
          <a:p>
            <a:r>
              <a:rPr lang="en-US" sz="2400" b="1" i="0" u="none" strike="noStrike" baseline="0" dirty="0">
                <a:latin typeface="MyriadMM_700_300_"/>
              </a:rPr>
              <a:t>Concerns about Using </a:t>
            </a:r>
            <a:r>
              <a:rPr lang="en-US" sz="2400" b="1" i="0" u="none" strike="noStrike" baseline="0" dirty="0" err="1">
                <a:latin typeface="MyriadMM_700_300_"/>
              </a:rPr>
              <a:t>Hitwise</a:t>
            </a:r>
            <a:r>
              <a:rPr lang="en-US" sz="2400" b="1" i="0" u="none" strike="noStrike" baseline="0" dirty="0">
                <a:latin typeface="MyriadMM_700_300_"/>
              </a:rPr>
              <a:t> (ISP-Based Measurement)</a:t>
            </a:r>
            <a:endParaRPr lang="en-IN" sz="2400" dirty="0"/>
          </a:p>
        </p:txBody>
      </p:sp>
      <p:sp>
        <p:nvSpPr>
          <p:cNvPr id="3" name="Content Placeholder 2">
            <a:extLst>
              <a:ext uri="{FF2B5EF4-FFF2-40B4-BE49-F238E27FC236}">
                <a16:creationId xmlns:a16="http://schemas.microsoft.com/office/drawing/2014/main" id="{8283088D-29EF-6448-7D64-2ECEA0D5A2D1}"/>
              </a:ext>
            </a:extLst>
          </p:cNvPr>
          <p:cNvSpPr>
            <a:spLocks noGrp="1"/>
          </p:cNvSpPr>
          <p:nvPr>
            <p:ph idx="1"/>
          </p:nvPr>
        </p:nvSpPr>
        <p:spPr/>
        <p:txBody>
          <a:bodyPr>
            <a:normAutofit/>
          </a:bodyPr>
          <a:lstStyle/>
          <a:p>
            <a:pPr algn="l"/>
            <a:r>
              <a:rPr lang="en-US" sz="2400" b="0" i="0" u="none" strike="noStrike" baseline="0" dirty="0" err="1">
                <a:latin typeface="Sabon-Roman"/>
              </a:rPr>
              <a:t>Hitwise</a:t>
            </a:r>
            <a:r>
              <a:rPr lang="en-US" sz="2400" b="0" i="0" u="none" strike="noStrike" baseline="0" dirty="0">
                <a:latin typeface="Sabon-Roman"/>
              </a:rPr>
              <a:t> data </a:t>
            </a:r>
            <a:r>
              <a:rPr lang="en-US" sz="2400" b="0" i="0" u="none" strike="noStrike" baseline="0" dirty="0">
                <a:solidFill>
                  <a:srgbClr val="FF0000"/>
                </a:solidFill>
                <a:latin typeface="Sabon-Roman"/>
              </a:rPr>
              <a:t>offers more breadth </a:t>
            </a:r>
            <a:r>
              <a:rPr lang="en-US" sz="2400" b="0" i="0" u="none" strike="noStrike" baseline="0" dirty="0">
                <a:latin typeface="Sabon-Roman"/>
              </a:rPr>
              <a:t>(websites, participants, search engines, and</a:t>
            </a:r>
          </a:p>
          <a:p>
            <a:pPr algn="l"/>
            <a:r>
              <a:rPr lang="en-US" sz="2400" b="0" i="0" u="none" strike="noStrike" baseline="0" dirty="0">
                <a:latin typeface="Sabon-Roman"/>
              </a:rPr>
              <a:t>networks), but </a:t>
            </a:r>
            <a:r>
              <a:rPr lang="en-US" sz="2400" b="0" i="0" u="none" strike="noStrike" baseline="0" dirty="0">
                <a:solidFill>
                  <a:srgbClr val="FF0000"/>
                </a:solidFill>
                <a:latin typeface="Sabon-Roman"/>
              </a:rPr>
              <a:t>it does not go too deep </a:t>
            </a:r>
            <a:r>
              <a:rPr lang="en-US" sz="2400" b="0" i="0" u="none" strike="noStrike" baseline="0" dirty="0">
                <a:latin typeface="Sabon-Roman"/>
              </a:rPr>
              <a:t>into an individual website</a:t>
            </a:r>
          </a:p>
          <a:p>
            <a:pPr algn="l"/>
            <a:r>
              <a:rPr lang="en-US" sz="2400" b="0" i="0" u="none" strike="noStrike" baseline="0" dirty="0">
                <a:solidFill>
                  <a:srgbClr val="FF0000"/>
                </a:solidFill>
                <a:latin typeface="Sabon-Roman"/>
              </a:rPr>
              <a:t>Conversion rate–type metrics are best obtained from services that use panel based </a:t>
            </a:r>
            <a:r>
              <a:rPr lang="en-IN" sz="2400" b="0" i="0" u="none" strike="noStrike" baseline="0" dirty="0">
                <a:solidFill>
                  <a:srgbClr val="FF0000"/>
                </a:solidFill>
                <a:latin typeface="Sabon-Roman"/>
              </a:rPr>
              <a:t>methodologies</a:t>
            </a:r>
          </a:p>
          <a:p>
            <a:pPr algn="l"/>
            <a:r>
              <a:rPr lang="en-IN" sz="2400" b="1" i="0" u="none" strike="noStrike" baseline="0" dirty="0">
                <a:latin typeface="MyriadMM_700_300_"/>
              </a:rPr>
              <a:t>Recommendation</a:t>
            </a:r>
          </a:p>
          <a:p>
            <a:pPr algn="l"/>
            <a:r>
              <a:rPr lang="en-US" sz="2400" b="0" i="0" u="none" strike="noStrike" baseline="0" dirty="0" err="1">
                <a:latin typeface="Sabon-Roman"/>
              </a:rPr>
              <a:t>Hitwise</a:t>
            </a:r>
            <a:r>
              <a:rPr lang="en-US" sz="2400" b="0" i="0" u="none" strike="noStrike" baseline="0" dirty="0">
                <a:latin typeface="Sabon-Roman"/>
              </a:rPr>
              <a:t> is most suited as a </a:t>
            </a:r>
            <a:r>
              <a:rPr lang="en-US" sz="2400" b="0" i="1" u="none" strike="noStrike" baseline="0" dirty="0">
                <a:latin typeface="Sabon-Italic"/>
              </a:rPr>
              <a:t>marketing </a:t>
            </a:r>
            <a:r>
              <a:rPr lang="en-US" sz="2400" b="0" i="0" u="none" strike="noStrike" baseline="0" dirty="0">
                <a:latin typeface="Sabon-Roman"/>
              </a:rPr>
              <a:t>tool:</a:t>
            </a:r>
          </a:p>
          <a:p>
            <a:pPr algn="l"/>
            <a:endParaRPr lang="en-IN" sz="2400" dirty="0"/>
          </a:p>
        </p:txBody>
      </p:sp>
    </p:spTree>
    <p:extLst>
      <p:ext uri="{BB962C8B-B14F-4D97-AF65-F5344CB8AC3E}">
        <p14:creationId xmlns:p14="http://schemas.microsoft.com/office/powerpoint/2010/main" val="76294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00CB-9A40-9138-A1C0-3DBD5EC58818}"/>
              </a:ext>
            </a:extLst>
          </p:cNvPr>
          <p:cNvSpPr>
            <a:spLocks noGrp="1"/>
          </p:cNvSpPr>
          <p:nvPr>
            <p:ph type="title"/>
          </p:nvPr>
        </p:nvSpPr>
        <p:spPr/>
        <p:txBody>
          <a:bodyPr>
            <a:normAutofit/>
          </a:bodyPr>
          <a:lstStyle/>
          <a:p>
            <a:r>
              <a:rPr lang="en-IN" sz="2000" b="1" i="0" u="none" strike="noStrike" baseline="0" dirty="0">
                <a:latin typeface="MyriadMM_830_300_"/>
              </a:rPr>
              <a:t>Search Engine Data</a:t>
            </a:r>
            <a:endParaRPr lang="en-IN" sz="2000" dirty="0"/>
          </a:p>
        </p:txBody>
      </p:sp>
      <p:sp>
        <p:nvSpPr>
          <p:cNvPr id="3" name="Content Placeholder 2">
            <a:extLst>
              <a:ext uri="{FF2B5EF4-FFF2-40B4-BE49-F238E27FC236}">
                <a16:creationId xmlns:a16="http://schemas.microsoft.com/office/drawing/2014/main" id="{9FB3ECE3-20BD-E8DF-21AA-DDDB2DF5B7BC}"/>
              </a:ext>
            </a:extLst>
          </p:cNvPr>
          <p:cNvSpPr>
            <a:spLocks noGrp="1"/>
          </p:cNvSpPr>
          <p:nvPr>
            <p:ph idx="1"/>
          </p:nvPr>
        </p:nvSpPr>
        <p:spPr/>
        <p:txBody>
          <a:bodyPr>
            <a:normAutofit/>
          </a:bodyPr>
          <a:lstStyle/>
          <a:p>
            <a:pPr algn="l"/>
            <a:r>
              <a:rPr lang="en-IN" sz="2000" b="0" i="0" u="none" strike="noStrike" baseline="0" dirty="0">
                <a:latin typeface="Sabon-Roman"/>
              </a:rPr>
              <a:t>Search engines collect massive </a:t>
            </a:r>
            <a:r>
              <a:rPr lang="en-US" sz="2000" b="0" i="0" u="none" strike="noStrike" baseline="0" dirty="0">
                <a:latin typeface="Sabon-Roman"/>
              </a:rPr>
              <a:t>amounts of data related to searches.</a:t>
            </a:r>
          </a:p>
          <a:p>
            <a:pPr algn="l"/>
            <a:r>
              <a:rPr lang="en-US" sz="2000" b="0" i="0" u="none" strike="noStrike" baseline="0" dirty="0">
                <a:latin typeface="Sabon-Roman"/>
              </a:rPr>
              <a:t>On Google Trends (</a:t>
            </a:r>
            <a:r>
              <a:rPr lang="en-US" sz="2000" b="0" i="0" u="none" strike="noStrike" baseline="0" dirty="0">
                <a:latin typeface="Mono3Quark-Regular"/>
              </a:rPr>
              <a:t>www.google.com/trends</a:t>
            </a:r>
            <a:r>
              <a:rPr lang="en-US" sz="2000" b="0" i="0" u="none" strike="noStrike" baseline="0" dirty="0">
                <a:latin typeface="Sabon-Roman"/>
              </a:rPr>
              <a:t>), you can enter one or more search phrases and Google will indicate the total number of searches done over time for those key phrases, the number of times the phrases have appeared in stories in Google News (it also shows the news story), and the top regions, cities, and languages for the search </a:t>
            </a:r>
            <a:r>
              <a:rPr lang="en-IN" sz="2000" b="0" i="0" u="none" strike="noStrike" baseline="0" dirty="0">
                <a:latin typeface="Sabon-Roman"/>
              </a:rPr>
              <a:t>phrases you typed in.</a:t>
            </a:r>
          </a:p>
          <a:p>
            <a:pPr algn="l"/>
            <a:r>
              <a:rPr lang="en-US" sz="2000" b="1" i="0" u="none" strike="noStrike" baseline="0" dirty="0">
                <a:latin typeface="MyriadMM_700_300_"/>
              </a:rPr>
              <a:t>Benefits of Using Search Engine Data</a:t>
            </a:r>
          </a:p>
          <a:p>
            <a:pPr marL="0" indent="0" algn="l">
              <a:buNone/>
            </a:pPr>
            <a:r>
              <a:rPr lang="en-US" sz="2000" b="0" i="0" u="none" strike="noStrike" baseline="0" dirty="0">
                <a:latin typeface="Sabon-Roman"/>
              </a:rPr>
              <a:t>• Access to the data and analysis</a:t>
            </a:r>
            <a:r>
              <a:rPr lang="en-US" sz="2000" b="0" i="0" u="none" strike="noStrike" baseline="0" dirty="0">
                <a:solidFill>
                  <a:srgbClr val="FF0000"/>
                </a:solidFill>
                <a:latin typeface="Sabon-Roman"/>
              </a:rPr>
              <a:t> is completely free</a:t>
            </a:r>
            <a:r>
              <a:rPr lang="en-US" sz="2000" b="0" i="0" u="none" strike="noStrike" baseline="0" dirty="0">
                <a:latin typeface="Sabon-Roman"/>
              </a:rPr>
              <a:t>.</a:t>
            </a:r>
          </a:p>
          <a:p>
            <a:pPr marL="0" indent="0" algn="l">
              <a:buNone/>
            </a:pPr>
            <a:r>
              <a:rPr lang="en-US" sz="2000" b="0" i="0" u="none" strike="noStrike" baseline="0" dirty="0">
                <a:latin typeface="Sabon-Roman"/>
              </a:rPr>
              <a:t>• Because most web surfers tend to use search engines, this data represents a huge </a:t>
            </a:r>
            <a:r>
              <a:rPr lang="en-IN" sz="2000" b="0" i="0" u="none" strike="noStrike" baseline="0" dirty="0">
                <a:latin typeface="Sabon-Roman"/>
              </a:rPr>
              <a:t>number of web users.</a:t>
            </a:r>
          </a:p>
          <a:p>
            <a:pPr marL="0" indent="0" algn="l">
              <a:buNone/>
            </a:pPr>
            <a:r>
              <a:rPr lang="en-US" sz="2000" b="0" i="0" u="none" strike="noStrike" baseline="0" dirty="0">
                <a:latin typeface="Sabon-Roman"/>
              </a:rPr>
              <a:t>• Search engines are a great source of detailed data related </a:t>
            </a:r>
            <a:r>
              <a:rPr lang="en-US" sz="2000" b="0" i="0" u="none" strike="noStrike" baseline="0" dirty="0">
                <a:solidFill>
                  <a:srgbClr val="FF0000"/>
                </a:solidFill>
                <a:latin typeface="Sabon-Roman"/>
              </a:rPr>
              <a:t>to keyword behavior</a:t>
            </a:r>
          </a:p>
        </p:txBody>
      </p:sp>
    </p:spTree>
    <p:extLst>
      <p:ext uri="{BB962C8B-B14F-4D97-AF65-F5344CB8AC3E}">
        <p14:creationId xmlns:p14="http://schemas.microsoft.com/office/powerpoint/2010/main" val="1448874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327D-5509-A6CB-6FB2-9B70AC4D77A9}"/>
              </a:ext>
            </a:extLst>
          </p:cNvPr>
          <p:cNvSpPr>
            <a:spLocks noGrp="1"/>
          </p:cNvSpPr>
          <p:nvPr>
            <p:ph type="title"/>
          </p:nvPr>
        </p:nvSpPr>
        <p:spPr/>
        <p:txBody>
          <a:bodyPr>
            <a:normAutofit/>
          </a:bodyPr>
          <a:lstStyle/>
          <a:p>
            <a:endParaRPr lang="en-IN" sz="2000"/>
          </a:p>
        </p:txBody>
      </p:sp>
      <p:sp>
        <p:nvSpPr>
          <p:cNvPr id="3" name="Content Placeholder 2">
            <a:extLst>
              <a:ext uri="{FF2B5EF4-FFF2-40B4-BE49-F238E27FC236}">
                <a16:creationId xmlns:a16="http://schemas.microsoft.com/office/drawing/2014/main" id="{5DDD059A-5FF2-39F7-985F-E893F9377973}"/>
              </a:ext>
            </a:extLst>
          </p:cNvPr>
          <p:cNvSpPr>
            <a:spLocks noGrp="1"/>
          </p:cNvSpPr>
          <p:nvPr>
            <p:ph idx="1"/>
          </p:nvPr>
        </p:nvSpPr>
        <p:spPr/>
        <p:txBody>
          <a:bodyPr>
            <a:normAutofit/>
          </a:bodyPr>
          <a:lstStyle/>
          <a:p>
            <a:pPr algn="l"/>
            <a:r>
              <a:rPr lang="en-US" sz="2000" b="1" i="0" u="none" strike="noStrike" baseline="0" dirty="0">
                <a:latin typeface="MyriadMM_700_300_"/>
              </a:rPr>
              <a:t>Concerns about Using Search Engine Data</a:t>
            </a:r>
          </a:p>
          <a:p>
            <a:pPr marL="0" indent="0" algn="l">
              <a:buNone/>
            </a:pPr>
            <a:r>
              <a:rPr lang="en-US" sz="2000" b="0" i="0" u="none" strike="noStrike" baseline="0" dirty="0">
                <a:latin typeface="Sabon-Roman"/>
              </a:rPr>
              <a:t>• The amount of analysis </a:t>
            </a:r>
            <a:r>
              <a:rPr lang="en-US" sz="2000" b="0" i="0" u="none" strike="noStrike" baseline="0" dirty="0">
                <a:solidFill>
                  <a:srgbClr val="FF0000"/>
                </a:solidFill>
                <a:latin typeface="Sabon-Roman"/>
              </a:rPr>
              <a:t>you can do is limited and not close to what </a:t>
            </a:r>
            <a:r>
              <a:rPr lang="en-US" sz="2000" b="0" i="0" u="none" strike="noStrike" baseline="0" dirty="0" err="1">
                <a:solidFill>
                  <a:srgbClr val="FF0000"/>
                </a:solidFill>
                <a:latin typeface="Sabon-Roman"/>
              </a:rPr>
              <a:t>Hitwise</a:t>
            </a:r>
            <a:r>
              <a:rPr lang="en-US" sz="2000" b="0" i="0" u="none" strike="noStrike" baseline="0" dirty="0">
                <a:solidFill>
                  <a:srgbClr val="FF0000"/>
                </a:solidFill>
                <a:latin typeface="Sabon-Roman"/>
              </a:rPr>
              <a:t> or </a:t>
            </a:r>
            <a:r>
              <a:rPr lang="en-IN" sz="2000" b="0" i="0" u="none" strike="noStrike" baseline="0" dirty="0">
                <a:solidFill>
                  <a:srgbClr val="FF0000"/>
                </a:solidFill>
                <a:latin typeface="Sabon-Roman"/>
              </a:rPr>
              <a:t>comScore can offer</a:t>
            </a:r>
            <a:r>
              <a:rPr lang="en-IN" sz="2000" b="0" i="0" u="none" strike="noStrike" baseline="0" dirty="0">
                <a:latin typeface="Sabon-Roman"/>
              </a:rPr>
              <a:t>.</a:t>
            </a:r>
          </a:p>
          <a:p>
            <a:pPr marL="0" indent="0" algn="l">
              <a:buNone/>
            </a:pPr>
            <a:r>
              <a:rPr lang="en-US" sz="2000" b="0" i="0" u="none" strike="noStrike" baseline="0" dirty="0">
                <a:latin typeface="Sabon-Roman"/>
              </a:rPr>
              <a:t>• The tools are still maturing and in a beta phase.</a:t>
            </a:r>
            <a:endParaRPr lang="en-IN" sz="2000" dirty="0"/>
          </a:p>
        </p:txBody>
      </p:sp>
      <p:sp>
        <p:nvSpPr>
          <p:cNvPr id="5" name="TextBox 4">
            <a:extLst>
              <a:ext uri="{FF2B5EF4-FFF2-40B4-BE49-F238E27FC236}">
                <a16:creationId xmlns:a16="http://schemas.microsoft.com/office/drawing/2014/main" id="{99EE952D-5439-0209-D19A-2738015C634C}"/>
              </a:ext>
            </a:extLst>
          </p:cNvPr>
          <p:cNvSpPr txBox="1"/>
          <p:nvPr/>
        </p:nvSpPr>
        <p:spPr>
          <a:xfrm>
            <a:off x="1219200" y="4001294"/>
            <a:ext cx="8938787" cy="1015663"/>
          </a:xfrm>
          <a:prstGeom prst="rect">
            <a:avLst/>
          </a:prstGeom>
          <a:noFill/>
        </p:spPr>
        <p:txBody>
          <a:bodyPr wrap="square">
            <a:spAutoFit/>
          </a:bodyPr>
          <a:lstStyle/>
          <a:p>
            <a:pPr algn="l"/>
            <a:r>
              <a:rPr lang="en-IN" sz="2000" b="1" i="0" u="none" strike="noStrike" baseline="0" dirty="0">
                <a:latin typeface="MyriadMM_700_300_"/>
              </a:rPr>
              <a:t>Recommendation</a:t>
            </a:r>
          </a:p>
          <a:p>
            <a:pPr algn="r"/>
            <a:r>
              <a:rPr lang="en-US" sz="2000" b="0" i="0" u="none" strike="noStrike" baseline="0" dirty="0">
                <a:latin typeface="Sabon-Roman"/>
              </a:rPr>
              <a:t>Search engine data, which is </a:t>
            </a:r>
            <a:r>
              <a:rPr lang="en-US" sz="2000" b="0" i="0" u="none" strike="noStrike" baseline="0" dirty="0" err="1">
                <a:latin typeface="Sabon-Roman"/>
              </a:rPr>
              <a:t>free,is</a:t>
            </a:r>
            <a:r>
              <a:rPr lang="en-US" sz="2000" b="0" i="0" u="none" strike="noStrike" baseline="0" dirty="0">
                <a:latin typeface="Sabon-Roman"/>
              </a:rPr>
              <a:t> best </a:t>
            </a:r>
            <a:r>
              <a:rPr lang="en-US" sz="2000" b="0" i="0" u="none" strike="noStrike" baseline="0">
                <a:latin typeface="Sabon-Roman"/>
              </a:rPr>
              <a:t>suited for </a:t>
            </a:r>
            <a:r>
              <a:rPr lang="en-US" sz="2000" b="0" i="0" u="none" strike="noStrike" baseline="0" dirty="0">
                <a:latin typeface="Sabon-Roman"/>
              </a:rPr>
              <a:t>search engine keyword behavior and long-term trends</a:t>
            </a:r>
            <a:endParaRPr lang="en-IN" sz="2000" dirty="0"/>
          </a:p>
        </p:txBody>
      </p:sp>
    </p:spTree>
    <p:extLst>
      <p:ext uri="{BB962C8B-B14F-4D97-AF65-F5344CB8AC3E}">
        <p14:creationId xmlns:p14="http://schemas.microsoft.com/office/powerpoint/2010/main" val="37596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36CD-E960-5EAD-B727-0EFB6C17DC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F2DDD3-6F1F-D5B1-1C5E-7DF045E1F414}"/>
              </a:ext>
            </a:extLst>
          </p:cNvPr>
          <p:cNvSpPr>
            <a:spLocks noGrp="1"/>
          </p:cNvSpPr>
          <p:nvPr>
            <p:ph idx="1"/>
          </p:nvPr>
        </p:nvSpPr>
        <p:spPr/>
        <p:txBody>
          <a:bodyPr>
            <a:normAutofit/>
          </a:bodyPr>
          <a:lstStyle/>
          <a:p>
            <a:pPr algn="l"/>
            <a:r>
              <a:rPr lang="en-US" b="0" i="0" u="none" strike="noStrike" baseline="0" dirty="0">
                <a:latin typeface="Sabon-Roman"/>
              </a:rPr>
              <a:t>There are four main ways of capturing clickstream data: </a:t>
            </a:r>
          </a:p>
          <a:p>
            <a:pPr algn="l"/>
            <a:r>
              <a:rPr lang="en-US" b="0" i="0" u="none" strike="noStrike" baseline="0" dirty="0">
                <a:latin typeface="Sabon-Roman"/>
              </a:rPr>
              <a:t>web logs</a:t>
            </a:r>
          </a:p>
          <a:p>
            <a:pPr algn="l"/>
            <a:r>
              <a:rPr lang="en-US" b="0" i="0" u="none" strike="noStrike" baseline="0" dirty="0">
                <a:latin typeface="Sabon-Roman"/>
              </a:rPr>
              <a:t>web beacons</a:t>
            </a:r>
          </a:p>
          <a:p>
            <a:pPr algn="l"/>
            <a:r>
              <a:rPr lang="en-US" b="0" i="0" u="none" strike="noStrike" baseline="0" dirty="0">
                <a:latin typeface="Sabon-Roman"/>
              </a:rPr>
              <a:t>JavaScript tags</a:t>
            </a:r>
          </a:p>
          <a:p>
            <a:pPr algn="l"/>
            <a:r>
              <a:rPr lang="en-US" b="0" i="0" u="none" strike="noStrike" baseline="0" dirty="0">
                <a:latin typeface="Sabon-Roman"/>
              </a:rPr>
              <a:t> and packet sniffing</a:t>
            </a:r>
            <a:endParaRPr lang="en-IN" dirty="0"/>
          </a:p>
        </p:txBody>
      </p:sp>
    </p:spTree>
    <p:extLst>
      <p:ext uri="{BB962C8B-B14F-4D97-AF65-F5344CB8AC3E}">
        <p14:creationId xmlns:p14="http://schemas.microsoft.com/office/powerpoint/2010/main" val="12175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8354-21B1-8FC9-94BA-AF0B21EADA88}"/>
              </a:ext>
            </a:extLst>
          </p:cNvPr>
          <p:cNvSpPr>
            <a:spLocks noGrp="1"/>
          </p:cNvSpPr>
          <p:nvPr>
            <p:ph type="title"/>
          </p:nvPr>
        </p:nvSpPr>
        <p:spPr/>
        <p:txBody>
          <a:bodyPr/>
          <a:lstStyle/>
          <a:p>
            <a:r>
              <a:rPr lang="en-US" b="0" i="0" u="none" strike="noStrike" baseline="0" dirty="0">
                <a:latin typeface="Sabon-Roman"/>
              </a:rPr>
              <a:t>web logs</a:t>
            </a:r>
            <a:br>
              <a:rPr lang="en-US" b="0" i="0" u="none" strike="noStrike" baseline="0" dirty="0">
                <a:latin typeface="Sabon-Roman"/>
              </a:rPr>
            </a:br>
            <a:endParaRPr lang="en-IN" dirty="0"/>
          </a:p>
        </p:txBody>
      </p:sp>
      <p:pic>
        <p:nvPicPr>
          <p:cNvPr id="5" name="Content Placeholder 4">
            <a:extLst>
              <a:ext uri="{FF2B5EF4-FFF2-40B4-BE49-F238E27FC236}">
                <a16:creationId xmlns:a16="http://schemas.microsoft.com/office/drawing/2014/main" id="{87A20D82-90BC-C8F3-BBAA-1B7E87F680C2}"/>
              </a:ext>
            </a:extLst>
          </p:cNvPr>
          <p:cNvPicPr>
            <a:picLocks noGrp="1" noChangeAspect="1"/>
          </p:cNvPicPr>
          <p:nvPr>
            <p:ph idx="1"/>
          </p:nvPr>
        </p:nvPicPr>
        <p:blipFill>
          <a:blip r:embed="rId2"/>
          <a:stretch>
            <a:fillRect/>
          </a:stretch>
        </p:blipFill>
        <p:spPr>
          <a:xfrm>
            <a:off x="450913" y="1129706"/>
            <a:ext cx="4336747" cy="3424188"/>
          </a:xfrm>
        </p:spPr>
      </p:pic>
      <p:pic>
        <p:nvPicPr>
          <p:cNvPr id="6" name="Content Placeholder 4">
            <a:extLst>
              <a:ext uri="{FF2B5EF4-FFF2-40B4-BE49-F238E27FC236}">
                <a16:creationId xmlns:a16="http://schemas.microsoft.com/office/drawing/2014/main" id="{ECBFB0E0-BD5B-B21A-B05A-63E06F071F08}"/>
              </a:ext>
            </a:extLst>
          </p:cNvPr>
          <p:cNvPicPr>
            <a:picLocks noChangeAspect="1"/>
          </p:cNvPicPr>
          <p:nvPr/>
        </p:nvPicPr>
        <p:blipFill>
          <a:blip r:embed="rId3"/>
          <a:stretch>
            <a:fillRect/>
          </a:stretch>
        </p:blipFill>
        <p:spPr>
          <a:xfrm>
            <a:off x="4110273" y="1212834"/>
            <a:ext cx="8081727" cy="4183030"/>
          </a:xfrm>
          <a:prstGeom prst="rect">
            <a:avLst/>
          </a:prstGeom>
        </p:spPr>
      </p:pic>
    </p:spTree>
    <p:extLst>
      <p:ext uri="{BB962C8B-B14F-4D97-AF65-F5344CB8AC3E}">
        <p14:creationId xmlns:p14="http://schemas.microsoft.com/office/powerpoint/2010/main" val="246522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DA84-DCD3-9090-6673-E28F336F41EF}"/>
              </a:ext>
            </a:extLst>
          </p:cNvPr>
          <p:cNvSpPr>
            <a:spLocks noGrp="1"/>
          </p:cNvSpPr>
          <p:nvPr>
            <p:ph type="title"/>
          </p:nvPr>
        </p:nvSpPr>
        <p:spPr/>
        <p:txBody>
          <a:bodyPr>
            <a:normAutofit/>
          </a:bodyPr>
          <a:lstStyle/>
          <a:p>
            <a:r>
              <a:rPr lang="en-US" sz="2800" b="1" i="0" u="none" strike="noStrike" baseline="0" dirty="0">
                <a:latin typeface="MyriadMM_700_300_"/>
              </a:rPr>
              <a:t>Benefits of Using Web Logs as Your Data Collection Mechanism</a:t>
            </a:r>
            <a:endParaRPr lang="en-IN" sz="2800" dirty="0"/>
          </a:p>
        </p:txBody>
      </p:sp>
      <p:sp>
        <p:nvSpPr>
          <p:cNvPr id="3" name="Content Placeholder 2">
            <a:extLst>
              <a:ext uri="{FF2B5EF4-FFF2-40B4-BE49-F238E27FC236}">
                <a16:creationId xmlns:a16="http://schemas.microsoft.com/office/drawing/2014/main" id="{D9579E20-83F2-8713-1E7F-273CDE0C546D}"/>
              </a:ext>
            </a:extLst>
          </p:cNvPr>
          <p:cNvSpPr>
            <a:spLocks noGrp="1"/>
          </p:cNvSpPr>
          <p:nvPr>
            <p:ph idx="1"/>
          </p:nvPr>
        </p:nvSpPr>
        <p:spPr/>
        <p:txBody>
          <a:bodyPr>
            <a:noAutofit/>
          </a:bodyPr>
          <a:lstStyle/>
          <a:p>
            <a:pPr algn="l"/>
            <a:r>
              <a:rPr lang="en-US" b="0" i="0" u="none" strike="noStrike" baseline="0" dirty="0">
                <a:latin typeface="Sabon-Roman"/>
              </a:rPr>
              <a:t>Web logs are perhaps the most easily accessible source of data. Every web server simply comes with mechanisms that collect the data and create web logs</a:t>
            </a:r>
          </a:p>
          <a:p>
            <a:pPr algn="l"/>
            <a:r>
              <a:rPr lang="en-US" b="0" i="0" u="none" strike="noStrike" baseline="0" dirty="0">
                <a:latin typeface="Sabon-Roman"/>
              </a:rPr>
              <a:t>There are many </a:t>
            </a:r>
            <a:r>
              <a:rPr lang="en-US" b="0" i="0" u="none" strike="noStrike" baseline="0" dirty="0">
                <a:solidFill>
                  <a:srgbClr val="FF0000"/>
                </a:solidFill>
                <a:latin typeface="Sabon-Roman"/>
              </a:rPr>
              <a:t>log file parsers now easily </a:t>
            </a:r>
            <a:r>
              <a:rPr lang="en-US" b="0" i="0" u="none" strike="noStrike" baseline="0" dirty="0">
                <a:latin typeface="Sabon-Roman"/>
              </a:rPr>
              <a:t>available for free</a:t>
            </a:r>
            <a:endParaRPr lang="en-US" dirty="0">
              <a:latin typeface="Sabon-Roman"/>
            </a:endParaRPr>
          </a:p>
          <a:p>
            <a:pPr algn="l"/>
            <a:r>
              <a:rPr lang="en-US" b="0" i="0" u="none" strike="noStrike" baseline="0" dirty="0">
                <a:latin typeface="Sabon-Roman"/>
              </a:rPr>
              <a:t>Web logs are the only data capture mechanism </a:t>
            </a:r>
            <a:r>
              <a:rPr lang="en-US" b="0" i="0" u="none" strike="noStrike" baseline="0" dirty="0">
                <a:solidFill>
                  <a:srgbClr val="FF0000"/>
                </a:solidFill>
                <a:latin typeface="Sabon-Roman"/>
              </a:rPr>
              <a:t>that will capture and store the visits and behavior of search engine robots on your website</a:t>
            </a:r>
            <a:r>
              <a:rPr lang="en-US" b="0" i="0" u="none" strike="noStrike" baseline="0" dirty="0">
                <a:latin typeface="Sabon-Roman"/>
              </a:rPr>
              <a:t>.</a:t>
            </a:r>
          </a:p>
          <a:p>
            <a:pPr algn="l"/>
            <a:r>
              <a:rPr lang="en-US" b="0" i="0" u="none" strike="noStrike" baseline="0" dirty="0">
                <a:latin typeface="Sabon-Roman"/>
              </a:rPr>
              <a:t>if you want to analyze visits by the Google, Microsoft Network (MSN), and Yahoo search engine robots </a:t>
            </a:r>
            <a:r>
              <a:rPr lang="en-US" b="0" i="0" u="none" strike="noStrike" baseline="0" dirty="0">
                <a:solidFill>
                  <a:srgbClr val="FF0000"/>
                </a:solidFill>
                <a:latin typeface="Sabon-Roman"/>
              </a:rPr>
              <a:t>to ensure that your website is being crawled and indexed correctly, you have to use web logs</a:t>
            </a:r>
            <a:r>
              <a:rPr lang="en-US" b="0" i="0" u="none" strike="noStrike" baseline="0" dirty="0">
                <a:latin typeface="Sabon-Roman"/>
              </a:rPr>
              <a:t>.</a:t>
            </a:r>
          </a:p>
          <a:p>
            <a:pPr algn="l"/>
            <a:r>
              <a:rPr lang="en-US" b="0" i="0" u="none" strike="noStrike" baseline="0" dirty="0">
                <a:latin typeface="Sabon-Roman"/>
              </a:rPr>
              <a:t>If you use web logs, </a:t>
            </a:r>
            <a:r>
              <a:rPr lang="en-US" b="0" i="0" u="none" strike="noStrike" baseline="0" dirty="0">
                <a:solidFill>
                  <a:srgbClr val="FF0000"/>
                </a:solidFill>
                <a:latin typeface="Sabon-Roman"/>
              </a:rPr>
              <a:t>you always own the data.</a:t>
            </a:r>
            <a:endParaRPr lang="en-IN" dirty="0">
              <a:solidFill>
                <a:srgbClr val="FF0000"/>
              </a:solidFill>
            </a:endParaRPr>
          </a:p>
        </p:txBody>
      </p:sp>
    </p:spTree>
    <p:extLst>
      <p:ext uri="{BB962C8B-B14F-4D97-AF65-F5344CB8AC3E}">
        <p14:creationId xmlns:p14="http://schemas.microsoft.com/office/powerpoint/2010/main" val="252117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0A-4DBC-1324-76FD-8885AA1ABEB5}"/>
              </a:ext>
            </a:extLst>
          </p:cNvPr>
          <p:cNvSpPr>
            <a:spLocks noGrp="1"/>
          </p:cNvSpPr>
          <p:nvPr>
            <p:ph type="title"/>
          </p:nvPr>
        </p:nvSpPr>
        <p:spPr/>
        <p:txBody>
          <a:bodyPr>
            <a:normAutofit/>
          </a:bodyPr>
          <a:lstStyle/>
          <a:p>
            <a:r>
              <a:rPr lang="en-US" sz="2400" b="1" i="0" u="none" strike="noStrike" baseline="0" dirty="0">
                <a:latin typeface="MyriadMM_700_300_"/>
              </a:rPr>
              <a:t>Concerns about Using Web Logs as Your Data Collection Mechanism</a:t>
            </a:r>
            <a:endParaRPr lang="en-IN" sz="2400" dirty="0"/>
          </a:p>
        </p:txBody>
      </p:sp>
      <p:sp>
        <p:nvSpPr>
          <p:cNvPr id="3" name="Content Placeholder 2">
            <a:extLst>
              <a:ext uri="{FF2B5EF4-FFF2-40B4-BE49-F238E27FC236}">
                <a16:creationId xmlns:a16="http://schemas.microsoft.com/office/drawing/2014/main" id="{9D1796C3-8737-C4CE-CCA4-91834CD88B7B}"/>
              </a:ext>
            </a:extLst>
          </p:cNvPr>
          <p:cNvSpPr>
            <a:spLocks noGrp="1"/>
          </p:cNvSpPr>
          <p:nvPr>
            <p:ph idx="1"/>
          </p:nvPr>
        </p:nvSpPr>
        <p:spPr>
          <a:xfrm>
            <a:off x="838200" y="1499700"/>
            <a:ext cx="10515600" cy="4351338"/>
          </a:xfrm>
        </p:spPr>
        <p:txBody>
          <a:bodyPr>
            <a:noAutofit/>
          </a:bodyPr>
          <a:lstStyle/>
          <a:p>
            <a:pPr algn="l"/>
            <a:r>
              <a:rPr lang="en-IN" sz="2400" b="0" i="0" u="none" strike="noStrike" baseline="0" dirty="0">
                <a:latin typeface="Sabon-Roman"/>
              </a:rPr>
              <a:t>They are </a:t>
            </a:r>
            <a:r>
              <a:rPr lang="en-IN" sz="2400" b="0" i="0" u="none" strike="noStrike" baseline="0" dirty="0">
                <a:solidFill>
                  <a:srgbClr val="FF0000"/>
                </a:solidFill>
                <a:latin typeface="Sabon-Roman"/>
              </a:rPr>
              <a:t>not optimally </a:t>
            </a:r>
            <a:r>
              <a:rPr lang="en-US" sz="2400" b="0" i="0" u="none" strike="noStrike" baseline="0" dirty="0">
                <a:solidFill>
                  <a:srgbClr val="FF0000"/>
                </a:solidFill>
                <a:latin typeface="Sabon-Roman"/>
              </a:rPr>
              <a:t>suited to capture business or marketing information</a:t>
            </a:r>
            <a:r>
              <a:rPr lang="en-US" sz="2400" b="0" i="0" u="none" strike="noStrike" baseline="0" dirty="0">
                <a:latin typeface="Sabon-Roman"/>
              </a:rPr>
              <a:t>.</a:t>
            </a:r>
          </a:p>
          <a:p>
            <a:pPr algn="l"/>
            <a:r>
              <a:rPr lang="en-US" sz="2400" b="0" i="0" u="none" strike="noStrike" baseline="0" dirty="0">
                <a:latin typeface="Sabon-Roman"/>
              </a:rPr>
              <a:t>If additional marketing and business information need to be captured, that capture </a:t>
            </a:r>
            <a:r>
              <a:rPr lang="en-US" sz="2400" b="0" i="0" u="none" strike="noStrike" baseline="0" dirty="0">
                <a:solidFill>
                  <a:srgbClr val="FF0000"/>
                </a:solidFill>
                <a:latin typeface="Sabon-Roman"/>
              </a:rPr>
              <a:t>requires a close collaboration with your IT team</a:t>
            </a:r>
            <a:endParaRPr lang="en-US" sz="2400" dirty="0">
              <a:solidFill>
                <a:srgbClr val="FF0000"/>
              </a:solidFill>
              <a:latin typeface="Sabon-Roman"/>
            </a:endParaRPr>
          </a:p>
          <a:p>
            <a:pPr algn="l"/>
            <a:r>
              <a:rPr lang="en-US" sz="2400" b="0" i="0" u="none" strike="noStrike" baseline="0" dirty="0">
                <a:latin typeface="Sabon-Roman"/>
              </a:rPr>
              <a:t>If the </a:t>
            </a:r>
            <a:r>
              <a:rPr lang="en-US" sz="2400" b="0" i="0" u="none" strike="noStrike" baseline="0" dirty="0">
                <a:solidFill>
                  <a:srgbClr val="FF0000"/>
                </a:solidFill>
                <a:latin typeface="Sabon-Roman"/>
              </a:rPr>
              <a:t>web server is not setting cookies</a:t>
            </a:r>
            <a:r>
              <a:rPr lang="en-US" sz="2400" b="0" i="0" u="none" strike="noStrike" baseline="0" dirty="0">
                <a:latin typeface="Sabon-Roman"/>
              </a:rPr>
              <a:t>, identifying visitors with any degree of </a:t>
            </a:r>
            <a:r>
              <a:rPr lang="en-IN" sz="2400" b="0" i="0" u="none" strike="noStrike" baseline="0" dirty="0">
                <a:latin typeface="Sabon-Roman"/>
              </a:rPr>
              <a:t>accuracy is very challenging.</a:t>
            </a:r>
            <a:endParaRPr lang="en-US" sz="2400" b="0" i="0" u="none" strike="noStrike" baseline="0" dirty="0">
              <a:latin typeface="Sabon-Roman"/>
            </a:endParaRPr>
          </a:p>
          <a:p>
            <a:pPr algn="l"/>
            <a:r>
              <a:rPr lang="en-IN" sz="2400" b="0" i="0" u="none" strike="noStrike" baseline="0" dirty="0">
                <a:latin typeface="Sabon-Roman"/>
              </a:rPr>
              <a:t>when using </a:t>
            </a:r>
            <a:r>
              <a:rPr lang="en-US" sz="2400" b="0" i="0" u="none" strike="noStrike" baseline="0" dirty="0">
                <a:latin typeface="Sabon-Roman"/>
              </a:rPr>
              <a:t>logs, you have to be </a:t>
            </a:r>
            <a:r>
              <a:rPr lang="en-US" sz="2400" b="0" i="0" u="none" strike="noStrike" baseline="0" dirty="0">
                <a:solidFill>
                  <a:srgbClr val="FF0000"/>
                </a:solidFill>
                <a:latin typeface="Sabon-Roman"/>
              </a:rPr>
              <a:t>very careful and deliberate about applying the right filters</a:t>
            </a:r>
            <a:r>
              <a:rPr lang="en-US" sz="2400" b="0" i="0" u="none" strike="noStrike" baseline="0" dirty="0">
                <a:latin typeface="Sabon-Roman"/>
              </a:rPr>
              <a:t> to remove image requests, page errors, robot traffic, requests for Cascading Style Sheets (CSS) files, and so forth, in order to get accurate traffic trends and behavior</a:t>
            </a:r>
          </a:p>
          <a:p>
            <a:pPr algn="l"/>
            <a:r>
              <a:rPr lang="en-US" sz="2400" b="0" i="0" u="none" strike="noStrike" baseline="0" dirty="0">
                <a:solidFill>
                  <a:srgbClr val="FF0000"/>
                </a:solidFill>
                <a:latin typeface="Sabon-Roman"/>
              </a:rPr>
              <a:t>Page caching by ISPs and proxy servers could mean that some of your is invisible to you. </a:t>
            </a:r>
            <a:r>
              <a:rPr lang="en-US" sz="2400" b="0" i="0" u="none" strike="noStrike" baseline="0" dirty="0">
                <a:latin typeface="Sabon-Roman"/>
              </a:rPr>
              <a:t>With page caching common, your website pages (say, your home page, product pages, and so forth) are cached at the ISP or proxy servers. So when someone from that ISP’s network requests your home page, it is served from the ISP and not your web server.</a:t>
            </a:r>
            <a:endParaRPr lang="en-IN" sz="2400" dirty="0"/>
          </a:p>
        </p:txBody>
      </p:sp>
    </p:spTree>
    <p:extLst>
      <p:ext uri="{BB962C8B-B14F-4D97-AF65-F5344CB8AC3E}">
        <p14:creationId xmlns:p14="http://schemas.microsoft.com/office/powerpoint/2010/main" val="202114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FE02-1FA1-3D4F-9A1D-4D67FF252C47}"/>
              </a:ext>
            </a:extLst>
          </p:cNvPr>
          <p:cNvSpPr>
            <a:spLocks noGrp="1"/>
          </p:cNvSpPr>
          <p:nvPr>
            <p:ph type="title"/>
          </p:nvPr>
        </p:nvSpPr>
        <p:spPr/>
        <p:txBody>
          <a:bodyPr>
            <a:normAutofit/>
          </a:bodyPr>
          <a:lstStyle/>
          <a:p>
            <a:r>
              <a:rPr lang="en-IN" sz="2400" b="1" i="0" u="none" strike="noStrike" baseline="0" dirty="0">
                <a:latin typeface="MyriadMM_830_300_"/>
              </a:rPr>
              <a:t>Web Beacons</a:t>
            </a:r>
            <a:endParaRPr lang="en-IN" sz="2400" dirty="0"/>
          </a:p>
        </p:txBody>
      </p:sp>
      <p:sp>
        <p:nvSpPr>
          <p:cNvPr id="3" name="Content Placeholder 2">
            <a:extLst>
              <a:ext uri="{FF2B5EF4-FFF2-40B4-BE49-F238E27FC236}">
                <a16:creationId xmlns:a16="http://schemas.microsoft.com/office/drawing/2014/main" id="{4BE2A38A-B52F-20D7-8359-73317A1C2F91}"/>
              </a:ext>
            </a:extLst>
          </p:cNvPr>
          <p:cNvSpPr>
            <a:spLocks noGrp="1"/>
          </p:cNvSpPr>
          <p:nvPr>
            <p:ph idx="1"/>
          </p:nvPr>
        </p:nvSpPr>
        <p:spPr>
          <a:xfrm>
            <a:off x="838200" y="1318631"/>
            <a:ext cx="10515600" cy="4351338"/>
          </a:xfrm>
        </p:spPr>
        <p:txBody>
          <a:bodyPr>
            <a:noAutofit/>
          </a:bodyPr>
          <a:lstStyle/>
          <a:p>
            <a:r>
              <a:rPr lang="en-US" sz="2400" b="0" i="1" u="none" strike="noStrike" baseline="0" dirty="0">
                <a:latin typeface="Sabon-Italic"/>
              </a:rPr>
              <a:t>Web beacons </a:t>
            </a:r>
            <a:r>
              <a:rPr lang="en-US" sz="2400" b="0" i="0" u="none" strike="noStrike" baseline="0" dirty="0">
                <a:latin typeface="Sabon-Roman"/>
              </a:rPr>
              <a:t>were developed during a time </a:t>
            </a:r>
            <a:r>
              <a:rPr lang="en-US" sz="2400" b="0" i="0" u="none" strike="noStrike" baseline="0" dirty="0">
                <a:solidFill>
                  <a:srgbClr val="FF0000"/>
                </a:solidFill>
                <a:latin typeface="Sabon-Roman"/>
              </a:rPr>
              <a:t>when banners ruled the Web </a:t>
            </a:r>
          </a:p>
          <a:p>
            <a:pPr algn="l"/>
            <a:r>
              <a:rPr lang="en-US" sz="2400" b="0" i="0" u="none" strike="noStrike" baseline="0" dirty="0">
                <a:latin typeface="Sabon-Roman"/>
              </a:rPr>
              <a:t>A company would run banner ads across many websites, and often these would be similar banner ads. (how many people who saw the banner ads were clicking through.)</a:t>
            </a:r>
          </a:p>
          <a:p>
            <a:pPr algn="l"/>
            <a:r>
              <a:rPr lang="en-US" sz="2400" b="0" i="0" u="none" strike="noStrike" baseline="0" dirty="0">
                <a:solidFill>
                  <a:srgbClr val="FF0000"/>
                </a:solidFill>
                <a:latin typeface="Sabon-Roman"/>
              </a:rPr>
              <a:t>Web beacons usually are 1 </a:t>
            </a:r>
            <a:r>
              <a:rPr lang="en-US" sz="2400" b="0" i="0" u="none" strike="noStrike" baseline="0" dirty="0">
                <a:solidFill>
                  <a:srgbClr val="FF0000"/>
                </a:solidFill>
                <a:latin typeface="Symbol" panose="05050102010706020507" pitchFamily="18" charset="2"/>
              </a:rPr>
              <a:t>× </a:t>
            </a:r>
            <a:r>
              <a:rPr lang="en-US" sz="2400" b="0" i="0" u="none" strike="noStrike" baseline="0" dirty="0">
                <a:solidFill>
                  <a:srgbClr val="FF0000"/>
                </a:solidFill>
                <a:latin typeface="Sabon-Roman"/>
              </a:rPr>
              <a:t>1 pixel transparent images that are placed in web pages, within an </a:t>
            </a:r>
            <a:r>
              <a:rPr lang="en-US" sz="2400" b="0" i="0" u="none" strike="noStrike" baseline="0" dirty="0" err="1">
                <a:solidFill>
                  <a:srgbClr val="FF0000"/>
                </a:solidFill>
                <a:latin typeface="Mono3Quark-Regular"/>
              </a:rPr>
              <a:t>img</a:t>
            </a:r>
            <a:r>
              <a:rPr lang="en-US" sz="2400" b="0" i="0" u="none" strike="noStrike" baseline="0" dirty="0">
                <a:solidFill>
                  <a:srgbClr val="FF0000"/>
                </a:solidFill>
                <a:latin typeface="Mono3Quark-Regular"/>
              </a:rPr>
              <a:t> </a:t>
            </a:r>
            <a:r>
              <a:rPr lang="en-US" sz="2400" b="0" i="0" u="none" strike="noStrike" baseline="0" dirty="0" err="1">
                <a:solidFill>
                  <a:srgbClr val="FF0000"/>
                </a:solidFill>
                <a:latin typeface="Mono3Quark-Regular"/>
              </a:rPr>
              <a:t>src</a:t>
            </a:r>
            <a:r>
              <a:rPr lang="en-US" sz="2400" b="0" i="0" u="none" strike="noStrike" baseline="0" dirty="0">
                <a:solidFill>
                  <a:srgbClr val="FF0000"/>
                </a:solidFill>
                <a:latin typeface="Mono3Quark-Regular"/>
              </a:rPr>
              <a:t> </a:t>
            </a:r>
            <a:r>
              <a:rPr lang="en-US" sz="2400" b="0" i="0" u="none" strike="noStrike" baseline="0" dirty="0">
                <a:solidFill>
                  <a:srgbClr val="FF0000"/>
                </a:solidFill>
                <a:latin typeface="Sabon-Roman"/>
              </a:rPr>
              <a:t>HTML tag. The transparent images are usually hosted on a third-party server—different from the server that is hosting the web page.</a:t>
            </a:r>
          </a:p>
          <a:p>
            <a:pPr algn="l"/>
            <a:r>
              <a:rPr lang="en-IN" sz="2400" dirty="0">
                <a:latin typeface="Sabon-Roman"/>
              </a:rPr>
              <a:t>T</a:t>
            </a:r>
            <a:r>
              <a:rPr lang="en-IN" sz="2400" b="0" i="0" u="none" strike="noStrike" baseline="0" dirty="0">
                <a:latin typeface="Sabon-Roman"/>
              </a:rPr>
              <a:t>he transparent image is </a:t>
            </a:r>
            <a:r>
              <a:rPr lang="en-US" sz="2400" b="0" i="0" u="none" strike="noStrike" baseline="0" dirty="0">
                <a:latin typeface="Sabon-Roman"/>
              </a:rPr>
              <a:t>requested when the email loads in your email reader, and data about the email view is sent back and recorded. </a:t>
            </a:r>
          </a:p>
          <a:p>
            <a:pPr algn="l"/>
            <a:r>
              <a:rPr lang="en-US" sz="2400" b="0" i="0" u="none" strike="noStrike" baseline="0" dirty="0">
                <a:latin typeface="Sabon-Roman"/>
              </a:rPr>
              <a:t>Typical data could include the fact that the email was read, by whom (email address), and any other parameters that might be appended at the end of the transparent image request embedded in the email.</a:t>
            </a:r>
            <a:endParaRPr lang="en-IN" sz="2400" dirty="0"/>
          </a:p>
        </p:txBody>
      </p:sp>
    </p:spTree>
    <p:extLst>
      <p:ext uri="{BB962C8B-B14F-4D97-AF65-F5344CB8AC3E}">
        <p14:creationId xmlns:p14="http://schemas.microsoft.com/office/powerpoint/2010/main" val="169313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439456-5018-1DA2-E8A8-B407FD9D3DCA}"/>
              </a:ext>
            </a:extLst>
          </p:cNvPr>
          <p:cNvPicPr>
            <a:picLocks noChangeAspect="1"/>
          </p:cNvPicPr>
          <p:nvPr/>
        </p:nvPicPr>
        <p:blipFill>
          <a:blip r:embed="rId2"/>
          <a:stretch>
            <a:fillRect/>
          </a:stretch>
        </p:blipFill>
        <p:spPr>
          <a:xfrm>
            <a:off x="199176" y="472597"/>
            <a:ext cx="5730844" cy="3393233"/>
          </a:xfrm>
          <a:prstGeom prst="rect">
            <a:avLst/>
          </a:prstGeom>
        </p:spPr>
      </p:pic>
      <p:sp>
        <p:nvSpPr>
          <p:cNvPr id="2" name="Title 1">
            <a:extLst>
              <a:ext uri="{FF2B5EF4-FFF2-40B4-BE49-F238E27FC236}">
                <a16:creationId xmlns:a16="http://schemas.microsoft.com/office/drawing/2014/main" id="{1529D932-2C5C-AC4F-1B0F-251C53E1182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E5C2307-9F62-FE98-68D8-2A188026F435}"/>
              </a:ext>
            </a:extLst>
          </p:cNvPr>
          <p:cNvPicPr>
            <a:picLocks noGrp="1" noChangeAspect="1"/>
          </p:cNvPicPr>
          <p:nvPr>
            <p:ph idx="1"/>
          </p:nvPr>
        </p:nvPicPr>
        <p:blipFill>
          <a:blip r:embed="rId3"/>
          <a:stretch>
            <a:fillRect/>
          </a:stretch>
        </p:blipFill>
        <p:spPr>
          <a:xfrm>
            <a:off x="3811509" y="2284626"/>
            <a:ext cx="7323010" cy="4208249"/>
          </a:xfrm>
        </p:spPr>
      </p:pic>
    </p:spTree>
    <p:extLst>
      <p:ext uri="{BB962C8B-B14F-4D97-AF65-F5344CB8AC3E}">
        <p14:creationId xmlns:p14="http://schemas.microsoft.com/office/powerpoint/2010/main" val="272660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847-01D1-E388-FE75-FC67B232517F}"/>
              </a:ext>
            </a:extLst>
          </p:cNvPr>
          <p:cNvSpPr>
            <a:spLocks noGrp="1"/>
          </p:cNvSpPr>
          <p:nvPr>
            <p:ph type="title"/>
          </p:nvPr>
        </p:nvSpPr>
        <p:spPr/>
        <p:txBody>
          <a:bodyPr>
            <a:normAutofit/>
          </a:bodyPr>
          <a:lstStyle/>
          <a:p>
            <a:r>
              <a:rPr lang="en-US" sz="2400" b="1" i="0" u="none" strike="noStrike" baseline="0" dirty="0">
                <a:latin typeface="MyriadMM_700_300_"/>
              </a:rPr>
              <a:t>Benefits of Using Web Beacons as Your Data Collection Mechanism</a:t>
            </a:r>
            <a:endParaRPr lang="en-IN" sz="2400" dirty="0"/>
          </a:p>
        </p:txBody>
      </p:sp>
      <p:sp>
        <p:nvSpPr>
          <p:cNvPr id="3" name="Content Placeholder 2">
            <a:extLst>
              <a:ext uri="{FF2B5EF4-FFF2-40B4-BE49-F238E27FC236}">
                <a16:creationId xmlns:a16="http://schemas.microsoft.com/office/drawing/2014/main" id="{E22145E7-7979-564E-C853-A56B3D7A81EB}"/>
              </a:ext>
            </a:extLst>
          </p:cNvPr>
          <p:cNvSpPr>
            <a:spLocks noGrp="1"/>
          </p:cNvSpPr>
          <p:nvPr>
            <p:ph idx="1"/>
          </p:nvPr>
        </p:nvSpPr>
        <p:spPr/>
        <p:txBody>
          <a:bodyPr>
            <a:normAutofit/>
          </a:bodyPr>
          <a:lstStyle/>
          <a:p>
            <a:pPr algn="l"/>
            <a:r>
              <a:rPr lang="en-US" sz="2400" b="0" i="0" u="none" strike="noStrike" baseline="0" dirty="0">
                <a:solidFill>
                  <a:srgbClr val="FF0000"/>
                </a:solidFill>
                <a:latin typeface="Sabon-Roman"/>
              </a:rPr>
              <a:t>Web beacons are easy to implement </a:t>
            </a:r>
            <a:r>
              <a:rPr lang="en-US" sz="2400" b="0" i="0" u="none" strike="noStrike" baseline="0" dirty="0">
                <a:latin typeface="Sabon-Roman"/>
              </a:rPr>
              <a:t>in most cases because they are </a:t>
            </a:r>
            <a:r>
              <a:rPr lang="en-US" sz="2400" b="0" i="0" u="none" strike="noStrike" baseline="0" dirty="0">
                <a:solidFill>
                  <a:srgbClr val="FF0000"/>
                </a:solidFill>
                <a:latin typeface="Sabon-Roman"/>
              </a:rPr>
              <a:t>just a couple of lines of code</a:t>
            </a:r>
            <a:r>
              <a:rPr lang="en-US" sz="2400" b="0" i="0" u="none" strike="noStrike" baseline="0" dirty="0">
                <a:latin typeface="Sabon-Roman"/>
              </a:rPr>
              <a:t> wrapped around an </a:t>
            </a:r>
            <a:r>
              <a:rPr lang="en-US" sz="2400" b="0" i="0" u="none" strike="noStrike" baseline="0" dirty="0" err="1">
                <a:latin typeface="Mono3Quark-Regular"/>
              </a:rPr>
              <a:t>img</a:t>
            </a:r>
            <a:r>
              <a:rPr lang="en-US" sz="2400" b="0" i="0" u="none" strike="noStrike" baseline="0" dirty="0">
                <a:latin typeface="Mono3Quark-Regular"/>
              </a:rPr>
              <a:t> </a:t>
            </a:r>
            <a:r>
              <a:rPr lang="en-US" sz="2400" b="0" i="0" u="none" strike="noStrike" baseline="0" dirty="0" err="1">
                <a:latin typeface="Mono3Quark-Regular"/>
              </a:rPr>
              <a:t>src</a:t>
            </a:r>
            <a:r>
              <a:rPr lang="en-US" sz="2400" b="0" i="0" u="none" strike="noStrike" baseline="0" dirty="0">
                <a:latin typeface="Mono3Quark-Regular"/>
              </a:rPr>
              <a:t> </a:t>
            </a:r>
            <a:r>
              <a:rPr lang="en-US" sz="2400" b="0" i="0" u="none" strike="noStrike" baseline="0" dirty="0">
                <a:latin typeface="Sabon-Roman"/>
              </a:rPr>
              <a:t>HTML tag request</a:t>
            </a:r>
          </a:p>
          <a:p>
            <a:pPr algn="l"/>
            <a:r>
              <a:rPr lang="en-US" sz="2400" b="0" i="0" u="none" strike="noStrike" baseline="0" dirty="0">
                <a:latin typeface="Sabon-Roman"/>
              </a:rPr>
              <a:t>You can </a:t>
            </a:r>
            <a:r>
              <a:rPr lang="en-US" sz="2400" b="0" i="0" u="none" strike="noStrike" baseline="0" dirty="0">
                <a:solidFill>
                  <a:srgbClr val="FF0000"/>
                </a:solidFill>
                <a:latin typeface="Sabon-Roman"/>
              </a:rPr>
              <a:t>optimize exactly what data the beacon collects </a:t>
            </a:r>
            <a:r>
              <a:rPr lang="en-US" sz="2400" b="0" i="0" u="none" strike="noStrike" baseline="0" dirty="0">
                <a:latin typeface="Sabon-Roman"/>
              </a:rPr>
              <a:t>(for example, just the page viewed, or time, or cookie values, or referrers)</a:t>
            </a:r>
          </a:p>
          <a:p>
            <a:pPr algn="l"/>
            <a:r>
              <a:rPr lang="en-US" sz="2400" b="0" i="0" u="none" strike="noStrike" baseline="0" dirty="0">
                <a:latin typeface="Sabon-Roman"/>
              </a:rPr>
              <a:t>when it comes to collecting data across multiple websites or domains. If you are a publisher who puts content on many sites, or </a:t>
            </a:r>
            <a:r>
              <a:rPr lang="en-US" sz="2400" b="0" i="0" u="none" strike="noStrike" baseline="0" dirty="0">
                <a:solidFill>
                  <a:srgbClr val="FF0000"/>
                </a:solidFill>
                <a:latin typeface="Sabon-Roman"/>
              </a:rPr>
              <a:t>if you are a company that has many sites in your own network, you can use beacons to easily collect and store data </a:t>
            </a:r>
            <a:r>
              <a:rPr lang="en-US" sz="2400" b="0" i="0" u="none" strike="noStrike" baseline="0" dirty="0">
                <a:latin typeface="Sabon-Roman"/>
              </a:rPr>
              <a:t>from all these sites on one server</a:t>
            </a:r>
            <a:endParaRPr lang="en-IN" sz="2400" dirty="0"/>
          </a:p>
        </p:txBody>
      </p:sp>
    </p:spTree>
    <p:extLst>
      <p:ext uri="{BB962C8B-B14F-4D97-AF65-F5344CB8AC3E}">
        <p14:creationId xmlns:p14="http://schemas.microsoft.com/office/powerpoint/2010/main" val="1685237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2177</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Calibri Light</vt:lpstr>
      <vt:lpstr>Mono3Quark-Regular</vt:lpstr>
      <vt:lpstr>MyriadMM_700_300_</vt:lpstr>
      <vt:lpstr>MyriadMM_830_300_</vt:lpstr>
      <vt:lpstr>Sabon-Italic</vt:lpstr>
      <vt:lpstr>Sabon-Roman</vt:lpstr>
      <vt:lpstr>Symbol</vt:lpstr>
      <vt:lpstr>Times New Roman</vt:lpstr>
      <vt:lpstr>Office Theme</vt:lpstr>
      <vt:lpstr>Clickstream Data</vt:lpstr>
      <vt:lpstr>Topics Covered</vt:lpstr>
      <vt:lpstr>PowerPoint Presentation</vt:lpstr>
      <vt:lpstr>web logs </vt:lpstr>
      <vt:lpstr>Benefits of Using Web Logs as Your Data Collection Mechanism</vt:lpstr>
      <vt:lpstr>Concerns about Using Web Logs as Your Data Collection Mechanism</vt:lpstr>
      <vt:lpstr>Web Beacons</vt:lpstr>
      <vt:lpstr>PowerPoint Presentation</vt:lpstr>
      <vt:lpstr>Benefits of Using Web Beacons as Your Data Collection Mechanism</vt:lpstr>
      <vt:lpstr>Concerns about Using Web Beacons as Your Data Collection Mechanism</vt:lpstr>
      <vt:lpstr>JavaScript Tags</vt:lpstr>
      <vt:lpstr>PowerPoint Presentation</vt:lpstr>
      <vt:lpstr>Benefits of Using JavaScript Tagging as Your Data Collection Mechanism</vt:lpstr>
      <vt:lpstr>Concerns about Using JavaScript Tagging as Your Primary Data Collection Mechanism</vt:lpstr>
      <vt:lpstr>Packet Sniffing</vt:lpstr>
      <vt:lpstr>PowerPoint Presentation</vt:lpstr>
      <vt:lpstr>Benefits of Using Packet Sniffers as Your Data Collection Mechanism</vt:lpstr>
      <vt:lpstr>Concerns about Using Packet Sniffers as Your Data Collection Mechanism</vt:lpstr>
      <vt:lpstr>Outcomes Data</vt:lpstr>
      <vt:lpstr>E-commerce</vt:lpstr>
      <vt:lpstr>PowerPoint Presentation</vt:lpstr>
      <vt:lpstr>PowerPoint Presentation</vt:lpstr>
      <vt:lpstr>Competitive Data</vt:lpstr>
      <vt:lpstr>PowerPoint Presentation</vt:lpstr>
      <vt:lpstr>Concerns about Using comScore (Panel-Based) Data</vt:lpstr>
      <vt:lpstr>ISP-Based Measurement</vt:lpstr>
      <vt:lpstr>Concerns about Using Hitwise (ISP-Based Measurement)</vt:lpstr>
      <vt:lpstr>Search Engine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Clickstream Data</dc:title>
  <dc:creator>Jeba Roselet</dc:creator>
  <cp:lastModifiedBy>Jeba Roselet</cp:lastModifiedBy>
  <cp:revision>5</cp:revision>
  <dcterms:created xsi:type="dcterms:W3CDTF">2023-09-12T15:53:16Z</dcterms:created>
  <dcterms:modified xsi:type="dcterms:W3CDTF">2023-10-03T15:44:24Z</dcterms:modified>
</cp:coreProperties>
</file>