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594"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CBA0-4CC1-3579-7626-3E36DC4FF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506CDA-833C-EE25-0D44-E5149DBE9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C6F3D5-53A7-FCFD-1E17-B3BEF0A15F11}"/>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5" name="Footer Placeholder 4">
            <a:extLst>
              <a:ext uri="{FF2B5EF4-FFF2-40B4-BE49-F238E27FC236}">
                <a16:creationId xmlns:a16="http://schemas.microsoft.com/office/drawing/2014/main" id="{4C6AA675-8E8D-DAD7-014D-8BC11B06F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8F49C-2F1C-350B-BBC0-D563765EFFF2}"/>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199851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9F84-D214-ACEC-3F67-842A5D3CCD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4A9BFA-058A-238A-0633-8C967565C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C901DC-7AC8-CFFD-B573-7AF467713FEE}"/>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5" name="Footer Placeholder 4">
            <a:extLst>
              <a:ext uri="{FF2B5EF4-FFF2-40B4-BE49-F238E27FC236}">
                <a16:creationId xmlns:a16="http://schemas.microsoft.com/office/drawing/2014/main" id="{9CA0AB40-5C31-DE03-2D37-E6CF85D58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87062E-3701-D5AA-06C9-6877022C5F30}"/>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79121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660A3-F282-55FC-78F9-C82E49FE8C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19E7F-81E7-1631-A43A-AF367FD1BA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7256A-8FC0-085D-B10A-460CC2DDAFAE}"/>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5" name="Footer Placeholder 4">
            <a:extLst>
              <a:ext uri="{FF2B5EF4-FFF2-40B4-BE49-F238E27FC236}">
                <a16:creationId xmlns:a16="http://schemas.microsoft.com/office/drawing/2014/main" id="{FBB34D1F-57B3-129D-6F46-5AC0F4E49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4595C-33DA-F2F1-0259-9B90F7E17AB8}"/>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362049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BC9B-B394-8C79-A770-50783C1F04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AF911A-B8DF-E2CB-D0F6-080BAA1B69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0D636F-92BF-D175-D615-D3E656C92870}"/>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5" name="Footer Placeholder 4">
            <a:extLst>
              <a:ext uri="{FF2B5EF4-FFF2-40B4-BE49-F238E27FC236}">
                <a16:creationId xmlns:a16="http://schemas.microsoft.com/office/drawing/2014/main" id="{E90F94DF-21C7-EE05-D647-347FB7C6D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3BF75-0C57-0AC5-77D3-984149E6E206}"/>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302274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FF70-B26A-8EB7-F242-B016BCCA0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316DF2-C958-7277-1E4B-AAFA869EA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AC5D2-F207-897C-65E6-59F84F3F2D0E}"/>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5" name="Footer Placeholder 4">
            <a:extLst>
              <a:ext uri="{FF2B5EF4-FFF2-40B4-BE49-F238E27FC236}">
                <a16:creationId xmlns:a16="http://schemas.microsoft.com/office/drawing/2014/main" id="{49C8A5D7-6693-CE2F-E365-E20D8FFD7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847B3-A8FC-380E-EA9F-94E217102C50}"/>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357115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D003-D844-58A2-C500-865173AF54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76500E-C103-8CEF-F484-CF7126F38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2ECFD0-A0C3-8DA3-963C-3B694C32A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913B46-9278-9C6C-3ADE-108046E4F921}"/>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6" name="Footer Placeholder 5">
            <a:extLst>
              <a:ext uri="{FF2B5EF4-FFF2-40B4-BE49-F238E27FC236}">
                <a16:creationId xmlns:a16="http://schemas.microsoft.com/office/drawing/2014/main" id="{8E2D3A4B-C220-1608-8839-79188087C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EE72B-26C5-CD05-1664-9E6780779379}"/>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156847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B3BA-8335-AB7D-1183-C0FA89B9DC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EA5DC1-5511-4660-99B7-C4DCD01AC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D73C4F-C380-C24D-C658-4074AC98B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E38933-4DA7-F3A9-F9B9-6F18E7CCC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C620E-B1C8-92AB-E111-2F8E4562BA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56468B-3EC8-42F4-87B6-01219574D568}"/>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8" name="Footer Placeholder 7">
            <a:extLst>
              <a:ext uri="{FF2B5EF4-FFF2-40B4-BE49-F238E27FC236}">
                <a16:creationId xmlns:a16="http://schemas.microsoft.com/office/drawing/2014/main" id="{0A8833DC-AE06-4CCA-1AA5-87254C126D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25B888-C3A7-F8E5-0004-C44AE584CB71}"/>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274401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4949-4EB3-4034-10EA-63D3124B36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1C858E-4B10-2062-D056-26F1686A6C51}"/>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4" name="Footer Placeholder 3">
            <a:extLst>
              <a:ext uri="{FF2B5EF4-FFF2-40B4-BE49-F238E27FC236}">
                <a16:creationId xmlns:a16="http://schemas.microsoft.com/office/drawing/2014/main" id="{050E2086-F876-3529-FE78-12EABDE74F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C280D5-943E-61DB-5D50-E41102923531}"/>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13114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96F82-FDD6-B288-F706-9097F72B7A16}"/>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3" name="Footer Placeholder 2">
            <a:extLst>
              <a:ext uri="{FF2B5EF4-FFF2-40B4-BE49-F238E27FC236}">
                <a16:creationId xmlns:a16="http://schemas.microsoft.com/office/drawing/2014/main" id="{824C3678-EDE2-DC4D-1037-405864CA22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212963-DDC5-9E1A-16F7-FDEFF85F7F59}"/>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89343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F582-9C9C-1AA8-7166-39FBD766B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E0A90A-944B-F9D3-4F35-07C2CE0F6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EFE14B-F027-FDFA-5E06-0A6FD8348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F0682-0F6F-A4D0-3ECA-9E56B7817A96}"/>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6" name="Footer Placeholder 5">
            <a:extLst>
              <a:ext uri="{FF2B5EF4-FFF2-40B4-BE49-F238E27FC236}">
                <a16:creationId xmlns:a16="http://schemas.microsoft.com/office/drawing/2014/main" id="{B3148B6B-A715-A8D1-5D37-085AC8B62C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DE7529-0BC2-7B1B-FEE8-B24632B89685}"/>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1678925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5EEB-3347-C32A-AFE3-BDD3AE849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9D6DDB-AA5C-F58D-329D-8D575E630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1D2F2D-C9E9-407A-C6DF-50F1BC14D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D0179-F2B8-8E9D-5400-32E89EB4FE3F}"/>
              </a:ext>
            </a:extLst>
          </p:cNvPr>
          <p:cNvSpPr>
            <a:spLocks noGrp="1"/>
          </p:cNvSpPr>
          <p:nvPr>
            <p:ph type="dt" sz="half" idx="10"/>
          </p:nvPr>
        </p:nvSpPr>
        <p:spPr/>
        <p:txBody>
          <a:bodyPr/>
          <a:lstStyle/>
          <a:p>
            <a:fld id="{A485DB6F-EC83-4316-967D-24FD178C88C9}" type="datetimeFigureOut">
              <a:rPr lang="en-IN" smtClean="0"/>
              <a:t>18-07-2023</a:t>
            </a:fld>
            <a:endParaRPr lang="en-IN"/>
          </a:p>
        </p:txBody>
      </p:sp>
      <p:sp>
        <p:nvSpPr>
          <p:cNvPr id="6" name="Footer Placeholder 5">
            <a:extLst>
              <a:ext uri="{FF2B5EF4-FFF2-40B4-BE49-F238E27FC236}">
                <a16:creationId xmlns:a16="http://schemas.microsoft.com/office/drawing/2014/main" id="{D05BAA99-C493-4B25-FD3E-B1BEACEC34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8D00B-BECF-1386-7C01-829DD4D4B020}"/>
              </a:ext>
            </a:extLst>
          </p:cNvPr>
          <p:cNvSpPr>
            <a:spLocks noGrp="1"/>
          </p:cNvSpPr>
          <p:nvPr>
            <p:ph type="sldNum" sz="quarter" idx="12"/>
          </p:nvPr>
        </p:nvSpPr>
        <p:spPr/>
        <p:txBody>
          <a:bodyPr/>
          <a:lstStyle/>
          <a:p>
            <a:fld id="{98B79258-C217-4953-81E7-82E892B0788B}" type="slidenum">
              <a:rPr lang="en-IN" smtClean="0"/>
              <a:t>‹#›</a:t>
            </a:fld>
            <a:endParaRPr lang="en-IN"/>
          </a:p>
        </p:txBody>
      </p:sp>
    </p:spTree>
    <p:extLst>
      <p:ext uri="{BB962C8B-B14F-4D97-AF65-F5344CB8AC3E}">
        <p14:creationId xmlns:p14="http://schemas.microsoft.com/office/powerpoint/2010/main" val="143216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6758D-A2CC-85D2-38D4-9EA37BEDD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4CA94B-E0E0-1E92-378C-F21002E43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867E5A-8B32-C231-11CF-E33EE9083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5DB6F-EC83-4316-967D-24FD178C88C9}" type="datetimeFigureOut">
              <a:rPr lang="en-IN" smtClean="0"/>
              <a:t>18-07-2023</a:t>
            </a:fld>
            <a:endParaRPr lang="en-IN"/>
          </a:p>
        </p:txBody>
      </p:sp>
      <p:sp>
        <p:nvSpPr>
          <p:cNvPr id="5" name="Footer Placeholder 4">
            <a:extLst>
              <a:ext uri="{FF2B5EF4-FFF2-40B4-BE49-F238E27FC236}">
                <a16:creationId xmlns:a16="http://schemas.microsoft.com/office/drawing/2014/main" id="{78CC6590-FEA8-C28C-ECF1-847B7D540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784488-DB54-0EE2-A15E-C3E4DC346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79258-C217-4953-81E7-82E892B0788B}" type="slidenum">
              <a:rPr lang="en-IN" smtClean="0"/>
              <a:t>‹#›</a:t>
            </a:fld>
            <a:endParaRPr lang="en-IN"/>
          </a:p>
        </p:txBody>
      </p:sp>
    </p:spTree>
    <p:extLst>
      <p:ext uri="{BB962C8B-B14F-4D97-AF65-F5344CB8AC3E}">
        <p14:creationId xmlns:p14="http://schemas.microsoft.com/office/powerpoint/2010/main" val="1970895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liablesoft.net/h1-tag/" TargetMode="External"/><Relationship Id="rId2" Type="http://schemas.openxmlformats.org/officeDocument/2006/relationships/hyperlink" Target="https://www.reliablesoft.net/slu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127D-733E-EED0-0C9B-86901BBCC84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CC9928E-C6FA-D141-77A9-8194051E5EE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2705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B660-23C6-7641-A853-53E163CE5CA7}"/>
              </a:ext>
            </a:extLst>
          </p:cNvPr>
          <p:cNvSpPr>
            <a:spLocks noGrp="1"/>
          </p:cNvSpPr>
          <p:nvPr>
            <p:ph type="title"/>
          </p:nvPr>
        </p:nvSpPr>
        <p:spPr/>
        <p:txBody>
          <a:bodyPr/>
          <a:lstStyle/>
          <a:p>
            <a:r>
              <a:rPr lang="en-IN" sz="1800" b="1" i="0" u="none" strike="noStrike" baseline="0" dirty="0">
                <a:latin typeface="Times New Roman" panose="02020603050405020304" pitchFamily="18" charset="0"/>
              </a:rPr>
              <a:t>Traffic by keyword</a:t>
            </a:r>
            <a:endParaRPr lang="en-IN" dirty="0"/>
          </a:p>
        </p:txBody>
      </p:sp>
      <p:pic>
        <p:nvPicPr>
          <p:cNvPr id="5" name="Content Placeholder 4">
            <a:extLst>
              <a:ext uri="{FF2B5EF4-FFF2-40B4-BE49-F238E27FC236}">
                <a16:creationId xmlns:a16="http://schemas.microsoft.com/office/drawing/2014/main" id="{D2FFF66D-C5CA-8C4F-CBC6-445C8939D7FA}"/>
              </a:ext>
            </a:extLst>
          </p:cNvPr>
          <p:cNvPicPr>
            <a:picLocks noGrp="1" noChangeAspect="1"/>
          </p:cNvPicPr>
          <p:nvPr>
            <p:ph idx="1"/>
          </p:nvPr>
        </p:nvPicPr>
        <p:blipFill>
          <a:blip r:embed="rId2"/>
          <a:stretch>
            <a:fillRect/>
          </a:stretch>
        </p:blipFill>
        <p:spPr>
          <a:xfrm>
            <a:off x="2227153" y="1341028"/>
            <a:ext cx="7925881" cy="5245368"/>
          </a:xfrm>
        </p:spPr>
      </p:pic>
    </p:spTree>
    <p:extLst>
      <p:ext uri="{BB962C8B-B14F-4D97-AF65-F5344CB8AC3E}">
        <p14:creationId xmlns:p14="http://schemas.microsoft.com/office/powerpoint/2010/main" val="93283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9384-5240-07F4-BD76-024D3818EDE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A71F837-4587-D429-210C-9BEA2EBB5701}"/>
              </a:ext>
            </a:extLst>
          </p:cNvPr>
          <p:cNvPicPr>
            <a:picLocks noGrp="1" noChangeAspect="1"/>
          </p:cNvPicPr>
          <p:nvPr>
            <p:ph idx="1"/>
          </p:nvPr>
        </p:nvPicPr>
        <p:blipFill>
          <a:blip r:embed="rId2"/>
          <a:stretch>
            <a:fillRect/>
          </a:stretch>
        </p:blipFill>
        <p:spPr>
          <a:xfrm>
            <a:off x="1312752" y="1390451"/>
            <a:ext cx="8769227" cy="4786512"/>
          </a:xfrm>
        </p:spPr>
      </p:pic>
    </p:spTree>
    <p:extLst>
      <p:ext uri="{BB962C8B-B14F-4D97-AF65-F5344CB8AC3E}">
        <p14:creationId xmlns:p14="http://schemas.microsoft.com/office/powerpoint/2010/main" val="321948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0F46-6C8D-C72D-94A8-498EAC864F47}"/>
              </a:ext>
            </a:extLst>
          </p:cNvPr>
          <p:cNvSpPr>
            <a:spLocks noGrp="1"/>
          </p:cNvSpPr>
          <p:nvPr>
            <p:ph type="title"/>
          </p:nvPr>
        </p:nvSpPr>
        <p:spPr/>
        <p:txBody>
          <a:bodyPr/>
          <a:lstStyle/>
          <a:p>
            <a:r>
              <a:rPr lang="en-US" b="1" i="0" dirty="0">
                <a:solidFill>
                  <a:srgbClr val="000000"/>
                </a:solidFill>
                <a:effectLst/>
                <a:latin typeface="geomanist"/>
              </a:rPr>
              <a:t>How to Use Long Tail Keywords</a:t>
            </a:r>
            <a:br>
              <a:rPr lang="en-US" b="1" i="0" dirty="0">
                <a:solidFill>
                  <a:srgbClr val="000000"/>
                </a:solidFill>
                <a:effectLst/>
                <a:latin typeface="geomanist"/>
              </a:rPr>
            </a:br>
            <a:endParaRPr lang="en-IN" dirty="0"/>
          </a:p>
        </p:txBody>
      </p:sp>
      <p:sp>
        <p:nvSpPr>
          <p:cNvPr id="3" name="Content Placeholder 2">
            <a:extLst>
              <a:ext uri="{FF2B5EF4-FFF2-40B4-BE49-F238E27FC236}">
                <a16:creationId xmlns:a16="http://schemas.microsoft.com/office/drawing/2014/main" id="{C7FFC8AE-F2F1-9B13-7DC4-44A216791B4F}"/>
              </a:ext>
            </a:extLst>
          </p:cNvPr>
          <p:cNvSpPr>
            <a:spLocks noGrp="1"/>
          </p:cNvSpPr>
          <p:nvPr>
            <p:ph idx="1"/>
          </p:nvPr>
        </p:nvSpPr>
        <p:spPr/>
        <p:txBody>
          <a:bodyPr/>
          <a:lstStyle/>
          <a:p>
            <a:pPr algn="l">
              <a:buFont typeface="+mj-lt"/>
              <a:buAutoNum type="arabicPeriod"/>
            </a:pPr>
            <a:r>
              <a:rPr lang="en-US" b="0" i="0" dirty="0">
                <a:solidFill>
                  <a:srgbClr val="000000"/>
                </a:solidFill>
                <a:effectLst/>
                <a:latin typeface="geomanist"/>
              </a:rPr>
              <a:t>Put the keyword at the start of the headline (and title tag!)</a:t>
            </a:r>
          </a:p>
          <a:p>
            <a:pPr algn="l">
              <a:buFont typeface="+mj-lt"/>
              <a:buAutoNum type="arabicPeriod"/>
            </a:pPr>
            <a:r>
              <a:rPr lang="en-US" b="0" i="0" dirty="0">
                <a:solidFill>
                  <a:srgbClr val="000000"/>
                </a:solidFill>
                <a:effectLst/>
                <a:latin typeface="geomanist"/>
              </a:rPr>
              <a:t>Use the only the keyword as the </a:t>
            </a:r>
            <a:r>
              <a:rPr lang="en-US" b="1" i="0" u="none" strike="noStrike" dirty="0">
                <a:solidFill>
                  <a:srgbClr val="56378E"/>
                </a:solidFill>
                <a:effectLst/>
                <a:latin typeface="geomanist"/>
                <a:hlinkClick r:id="rId2"/>
              </a:rPr>
              <a:t>slug</a:t>
            </a:r>
            <a:r>
              <a:rPr lang="en-US" b="0" i="0" dirty="0">
                <a:solidFill>
                  <a:srgbClr val="000000"/>
                </a:solidFill>
                <a:effectLst/>
                <a:latin typeface="geomanist"/>
              </a:rPr>
              <a:t> (the part of the URL after the domain — com/this-is-the-slug)</a:t>
            </a:r>
          </a:p>
          <a:p>
            <a:pPr algn="l">
              <a:buFont typeface="+mj-lt"/>
              <a:buAutoNum type="arabicPeriod"/>
            </a:pPr>
            <a:r>
              <a:rPr lang="en-US" b="0" i="0" dirty="0">
                <a:solidFill>
                  <a:srgbClr val="000000"/>
                </a:solidFill>
                <a:effectLst/>
                <a:latin typeface="geomanist"/>
              </a:rPr>
              <a:t>Make sure your title is in an </a:t>
            </a:r>
            <a:r>
              <a:rPr lang="en-US" b="1" i="0" u="none" strike="noStrike" dirty="0">
                <a:solidFill>
                  <a:srgbClr val="56378E"/>
                </a:solidFill>
                <a:effectLst/>
                <a:latin typeface="geomanist"/>
                <a:hlinkClick r:id="rId3"/>
              </a:rPr>
              <a:t>H1 tag</a:t>
            </a:r>
            <a:endParaRPr lang="en-US" b="0" i="0" dirty="0">
              <a:solidFill>
                <a:srgbClr val="000000"/>
              </a:solidFill>
              <a:effectLst/>
              <a:latin typeface="geomanist"/>
            </a:endParaRPr>
          </a:p>
          <a:p>
            <a:pPr algn="l">
              <a:buFont typeface="+mj-lt"/>
              <a:buAutoNum type="arabicPeriod"/>
            </a:pPr>
            <a:r>
              <a:rPr lang="en-US" b="0" i="0" dirty="0">
                <a:solidFill>
                  <a:srgbClr val="000000"/>
                </a:solidFill>
                <a:effectLst/>
                <a:latin typeface="geomanist"/>
              </a:rPr>
              <a:t>Use the keyword throughout your H2 subheadings</a:t>
            </a:r>
          </a:p>
          <a:p>
            <a:pPr algn="l">
              <a:buFont typeface="+mj-lt"/>
              <a:buAutoNum type="arabicPeriod"/>
            </a:pPr>
            <a:r>
              <a:rPr lang="en-US" b="0" i="0" dirty="0">
                <a:solidFill>
                  <a:srgbClr val="000000"/>
                </a:solidFill>
                <a:effectLst/>
                <a:latin typeface="geomanist"/>
              </a:rPr>
              <a:t>Use the keyword in the first 100 words</a:t>
            </a:r>
          </a:p>
          <a:p>
            <a:pPr algn="l">
              <a:buFont typeface="+mj-lt"/>
              <a:buAutoNum type="arabicPeriod"/>
            </a:pPr>
            <a:r>
              <a:rPr lang="en-US" b="0" i="0" dirty="0">
                <a:solidFill>
                  <a:srgbClr val="000000"/>
                </a:solidFill>
                <a:effectLst/>
                <a:latin typeface="geomanist"/>
              </a:rPr>
              <a:t>Use a few variations of the keyword throughout the body of the article </a:t>
            </a:r>
          </a:p>
          <a:p>
            <a:endParaRPr lang="en-IN" dirty="0"/>
          </a:p>
        </p:txBody>
      </p:sp>
    </p:spTree>
    <p:extLst>
      <p:ext uri="{BB962C8B-B14F-4D97-AF65-F5344CB8AC3E}">
        <p14:creationId xmlns:p14="http://schemas.microsoft.com/office/powerpoint/2010/main" val="204501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D8EF-50D2-2397-3EB3-095CC3C4883C}"/>
              </a:ext>
            </a:extLst>
          </p:cNvPr>
          <p:cNvSpPr>
            <a:spLocks noGrp="1"/>
          </p:cNvSpPr>
          <p:nvPr>
            <p:ph type="title"/>
          </p:nvPr>
        </p:nvSpPr>
        <p:spPr/>
        <p:txBody>
          <a:bodyPr>
            <a:normAutofit/>
          </a:bodyPr>
          <a:lstStyle/>
          <a:p>
            <a:r>
              <a:rPr lang="en-US" sz="3200" b="1" i="0" u="none" strike="noStrike" baseline="0" dirty="0">
                <a:latin typeface="Times New Roman" panose="02020603050405020304" pitchFamily="18" charset="0"/>
              </a:rPr>
              <a:t>A Deeper Look at Action Tracking</a:t>
            </a:r>
            <a:endParaRPr lang="en-IN" sz="3200" dirty="0"/>
          </a:p>
        </p:txBody>
      </p:sp>
      <p:sp>
        <p:nvSpPr>
          <p:cNvPr id="3" name="Content Placeholder 2">
            <a:extLst>
              <a:ext uri="{FF2B5EF4-FFF2-40B4-BE49-F238E27FC236}">
                <a16:creationId xmlns:a16="http://schemas.microsoft.com/office/drawing/2014/main" id="{F9336D18-33D7-0160-B983-7B751A3EC64D}"/>
              </a:ext>
            </a:extLst>
          </p:cNvPr>
          <p:cNvSpPr>
            <a:spLocks noGrp="1"/>
          </p:cNvSpPr>
          <p:nvPr>
            <p:ph idx="1"/>
          </p:nvPr>
        </p:nvSpPr>
        <p:spPr/>
        <p:txBody>
          <a:bodyPr>
            <a:normAutofit fontScale="70000" lnSpcReduction="20000"/>
          </a:bodyPr>
          <a:lstStyle/>
          <a:p>
            <a:pPr marL="0" indent="0" algn="l">
              <a:buNone/>
            </a:pPr>
            <a:r>
              <a:rPr lang="en-IN" sz="3200" b="0" i="0" u="none" strike="noStrike" baseline="0" dirty="0">
                <a:latin typeface="Times New Roman" panose="02020603050405020304" pitchFamily="18" charset="0"/>
              </a:rPr>
              <a:t>E-commerce site:</a:t>
            </a:r>
          </a:p>
          <a:p>
            <a:pPr algn="l"/>
            <a:r>
              <a:rPr lang="en-IN" sz="3200" b="1" i="0" u="none" strike="noStrike" baseline="0" dirty="0">
                <a:latin typeface="Times New Roman" panose="02020603050405020304" pitchFamily="18" charset="0"/>
              </a:rPr>
              <a:t>Add to Cart button:</a:t>
            </a:r>
          </a:p>
          <a:p>
            <a:pPr marL="0" indent="0" algn="l">
              <a:buNone/>
            </a:pPr>
            <a:r>
              <a:rPr lang="en-US" dirty="0"/>
              <a:t>Studies have shown us that users who “add to cart,” even if they do not complete the checkout process, are more likely to return to make a purchase.</a:t>
            </a:r>
          </a:p>
          <a:p>
            <a:pPr marL="0" indent="0" algn="l">
              <a:buNone/>
            </a:pPr>
            <a:r>
              <a:rPr lang="en-US" dirty="0">
                <a:solidFill>
                  <a:srgbClr val="FF0000"/>
                </a:solidFill>
              </a:rPr>
              <a:t>Complete checkout</a:t>
            </a:r>
          </a:p>
          <a:p>
            <a:pPr marL="0" indent="0" algn="l">
              <a:buNone/>
            </a:pPr>
            <a:r>
              <a:rPr lang="en-US" dirty="0"/>
              <a:t>An obvious one; this action will show you what percentage of each user group is converting into sales. It is also of interest to measure what percentage of people start the checkout process but do not complete it.</a:t>
            </a:r>
          </a:p>
          <a:p>
            <a:pPr marL="0" indent="0" algn="l">
              <a:buNone/>
            </a:pPr>
            <a:r>
              <a:rPr lang="en-US" dirty="0">
                <a:solidFill>
                  <a:srgbClr val="FF0000"/>
                </a:solidFill>
              </a:rPr>
              <a:t>Save to wish list</a:t>
            </a:r>
          </a:p>
          <a:p>
            <a:pPr marL="0" indent="0" algn="l">
              <a:buNone/>
            </a:pPr>
            <a:r>
              <a:rPr lang="en-US" dirty="0"/>
              <a:t>E-commerce sites offering wish lists are still in the minority, but wish lists are a great way to track interest that isn’t quite a purchase.</a:t>
            </a:r>
          </a:p>
          <a:p>
            <a:pPr marL="0" indent="0" algn="l">
              <a:buNone/>
            </a:pPr>
            <a:r>
              <a:rPr lang="en-US" dirty="0">
                <a:solidFill>
                  <a:srgbClr val="FF0000"/>
                </a:solidFill>
              </a:rPr>
              <a:t>Send this to a friend</a:t>
            </a:r>
          </a:p>
          <a:p>
            <a:pPr marL="0" indent="0" algn="l">
              <a:buNone/>
            </a:pPr>
            <a:r>
              <a:rPr lang="en-US" dirty="0"/>
              <a:t>Many sites offer a “share this page” function, and it is a great action to be aware of. If folks are</a:t>
            </a:r>
          </a:p>
          <a:p>
            <a:pPr marL="0" indent="0" algn="l">
              <a:buNone/>
            </a:pPr>
            <a:r>
              <a:rPr lang="en-US" dirty="0"/>
              <a:t>sending out your link, you know you have a hit.</a:t>
            </a:r>
            <a:endParaRPr lang="en-IN" dirty="0"/>
          </a:p>
        </p:txBody>
      </p:sp>
    </p:spTree>
    <p:extLst>
      <p:ext uri="{BB962C8B-B14F-4D97-AF65-F5344CB8AC3E}">
        <p14:creationId xmlns:p14="http://schemas.microsoft.com/office/powerpoint/2010/main" val="145752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7A3A-9F6D-3209-6CD3-13BC802AE8FB}"/>
              </a:ext>
            </a:extLst>
          </p:cNvPr>
          <p:cNvSpPr>
            <a:spLocks noGrp="1"/>
          </p:cNvSpPr>
          <p:nvPr>
            <p:ph type="title"/>
          </p:nvPr>
        </p:nvSpPr>
        <p:spPr/>
        <p:txBody>
          <a:bodyPr/>
          <a:lstStyle/>
          <a:p>
            <a:r>
              <a:rPr lang="en-IN" dirty="0"/>
              <a:t>B2B</a:t>
            </a:r>
          </a:p>
        </p:txBody>
      </p:sp>
      <p:sp>
        <p:nvSpPr>
          <p:cNvPr id="3" name="Content Placeholder 2">
            <a:extLst>
              <a:ext uri="{FF2B5EF4-FFF2-40B4-BE49-F238E27FC236}">
                <a16:creationId xmlns:a16="http://schemas.microsoft.com/office/drawing/2014/main" id="{F1EAF933-6D65-8AA1-D3D7-E6109DCF21E1}"/>
              </a:ext>
            </a:extLst>
          </p:cNvPr>
          <p:cNvSpPr>
            <a:spLocks noGrp="1"/>
          </p:cNvSpPr>
          <p:nvPr>
            <p:ph idx="1"/>
          </p:nvPr>
        </p:nvSpPr>
        <p:spPr/>
        <p:txBody>
          <a:bodyPr>
            <a:normAutofit fontScale="85000" lnSpcReduction="20000"/>
          </a:bodyPr>
          <a:lstStyle/>
          <a:p>
            <a:r>
              <a:rPr lang="en-US" dirty="0">
                <a:solidFill>
                  <a:srgbClr val="FF0000"/>
                </a:solidFill>
              </a:rPr>
              <a:t>Subscribe to newsletter</a:t>
            </a:r>
          </a:p>
          <a:p>
            <a:pPr marL="0" indent="0">
              <a:buNone/>
            </a:pPr>
            <a:r>
              <a:rPr lang="en-US" dirty="0"/>
              <a:t>A subscription is a tacit endorsement of your brand and a desire to stay in contact. It may not be a conversion, but for B2B, it may be the next best thing.</a:t>
            </a:r>
          </a:p>
          <a:p>
            <a:pPr marL="0" indent="0">
              <a:buNone/>
            </a:pPr>
            <a:r>
              <a:rPr lang="en-US" dirty="0">
                <a:solidFill>
                  <a:srgbClr val="FF0000"/>
                </a:solidFill>
              </a:rPr>
              <a:t>Contact form submission</a:t>
            </a:r>
          </a:p>
          <a:p>
            <a:pPr marL="0" indent="0">
              <a:buNone/>
            </a:pPr>
            <a:r>
              <a:rPr lang="en-US" dirty="0"/>
              <a:t>Filling out a contact form can be even more valuable than newsletter subscription, in some cases. Though some of these forms will report support issues, many may contain questions about your products/services and will indicate a desire to open a sales conversation.</a:t>
            </a:r>
          </a:p>
          <a:p>
            <a:pPr marL="0" indent="0">
              <a:buNone/>
            </a:pPr>
            <a:r>
              <a:rPr lang="en-US" dirty="0">
                <a:solidFill>
                  <a:srgbClr val="FF0000"/>
                </a:solidFill>
              </a:rPr>
              <a:t>Email link</a:t>
            </a:r>
          </a:p>
          <a:p>
            <a:r>
              <a:rPr lang="en-US" dirty="0"/>
              <a:t>As with contact forms, direct email links have the possibility of becoming a sales contact. The best</a:t>
            </a:r>
          </a:p>
          <a:p>
            <a:r>
              <a:rPr lang="en-US" dirty="0"/>
              <a:t>thing you can do is clearly label sales emails and track them separately from support or business issues</a:t>
            </a:r>
            <a:endParaRPr lang="en-IN" dirty="0"/>
          </a:p>
        </p:txBody>
      </p:sp>
    </p:spTree>
    <p:extLst>
      <p:ext uri="{BB962C8B-B14F-4D97-AF65-F5344CB8AC3E}">
        <p14:creationId xmlns:p14="http://schemas.microsoft.com/office/powerpoint/2010/main" val="43033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B81D-FBB2-6F1D-4749-04C5C3C6C454}"/>
              </a:ext>
            </a:extLst>
          </p:cNvPr>
          <p:cNvSpPr>
            <a:spLocks noGrp="1"/>
          </p:cNvSpPr>
          <p:nvPr>
            <p:ph type="title"/>
          </p:nvPr>
        </p:nvSpPr>
        <p:spPr/>
        <p:txBody>
          <a:bodyPr/>
          <a:lstStyle/>
          <a:p>
            <a:r>
              <a:rPr lang="en-IN" sz="4400" b="0" i="0" u="none" strike="noStrike" baseline="0" dirty="0">
                <a:latin typeface="Times New Roman" panose="02020603050405020304" pitchFamily="18" charset="0"/>
              </a:rPr>
              <a:t>Blog:</a:t>
            </a:r>
            <a:br>
              <a:rPr lang="en-IN" sz="4400" b="0" i="0" u="none" strike="noStrike"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9617E46-2A0A-E190-BCEC-CB5BA9EBB727}"/>
              </a:ext>
            </a:extLst>
          </p:cNvPr>
          <p:cNvSpPr>
            <a:spLocks noGrp="1"/>
          </p:cNvSpPr>
          <p:nvPr>
            <p:ph idx="1"/>
          </p:nvPr>
        </p:nvSpPr>
        <p:spPr>
          <a:xfrm>
            <a:off x="838200" y="1204111"/>
            <a:ext cx="10515600" cy="4972852"/>
          </a:xfrm>
        </p:spPr>
        <p:txBody>
          <a:bodyPr>
            <a:noAutofit/>
          </a:bodyPr>
          <a:lstStyle/>
          <a:p>
            <a:pPr algn="l"/>
            <a:r>
              <a:rPr lang="en-IN" sz="2000" b="0" i="0" u="none" strike="noStrike" baseline="0" dirty="0">
                <a:solidFill>
                  <a:srgbClr val="FF0000"/>
                </a:solidFill>
                <a:latin typeface="Times New Roman" panose="02020603050405020304" pitchFamily="18" charset="0"/>
              </a:rPr>
              <a:t>Subscribe to RSS feed</a:t>
            </a:r>
          </a:p>
          <a:p>
            <a:pPr algn="l"/>
            <a:r>
              <a:rPr lang="en-IN" sz="2000" b="0" i="0" u="none" strike="noStrike" baseline="0" dirty="0">
                <a:solidFill>
                  <a:srgbClr val="FF0000"/>
                </a:solidFill>
                <a:latin typeface="Times New Roman" panose="02020603050405020304" pitchFamily="18" charset="0"/>
              </a:rPr>
              <a:t>An RSS feed subscriber</a:t>
            </a:r>
          </a:p>
          <a:p>
            <a:pPr algn="l"/>
            <a:r>
              <a:rPr lang="en-IN" sz="2000" b="0" i="0" u="none" strike="noStrike" baseline="0" dirty="0">
                <a:solidFill>
                  <a:srgbClr val="FF0000"/>
                </a:solidFill>
                <a:latin typeface="Times New Roman" panose="02020603050405020304" pitchFamily="18" charset="0"/>
              </a:rPr>
              <a:t>Add comment</a:t>
            </a:r>
            <a:endParaRPr lang="en-IN" sz="2000" dirty="0">
              <a:solidFill>
                <a:srgbClr val="FF0000"/>
              </a:solidFill>
              <a:latin typeface="Times New Roman" panose="02020603050405020304" pitchFamily="18" charset="0"/>
            </a:endParaRPr>
          </a:p>
          <a:p>
            <a:pPr algn="l"/>
            <a:r>
              <a:rPr lang="en-US" sz="2000" dirty="0">
                <a:solidFill>
                  <a:srgbClr val="FF0000"/>
                </a:solidFill>
              </a:rPr>
              <a:t>Sign up for an account</a:t>
            </a:r>
          </a:p>
          <a:p>
            <a:pPr marL="0" indent="0" algn="l">
              <a:buNone/>
            </a:pPr>
            <a:r>
              <a:rPr lang="en-US" sz="2000" dirty="0"/>
              <a:t>These users are active contributors; you need to know where they come from.</a:t>
            </a:r>
          </a:p>
          <a:p>
            <a:pPr algn="l"/>
            <a:r>
              <a:rPr lang="en-US" sz="2000" dirty="0">
                <a:solidFill>
                  <a:srgbClr val="FF0000"/>
                </a:solidFill>
              </a:rPr>
              <a:t>Contribute content</a:t>
            </a:r>
          </a:p>
          <a:p>
            <a:pPr marL="0" indent="0" algn="l">
              <a:buNone/>
            </a:pPr>
            <a:r>
              <a:rPr lang="en-US" sz="2000" dirty="0"/>
              <a:t>When a user publishes, discovering her path is important (especially if it is not from a bookmark/type in).</a:t>
            </a:r>
          </a:p>
          <a:p>
            <a:pPr algn="l"/>
            <a:r>
              <a:rPr lang="en-US" sz="2000" dirty="0">
                <a:solidFill>
                  <a:srgbClr val="FF0000"/>
                </a:solidFill>
              </a:rPr>
              <a:t>Add comment</a:t>
            </a:r>
          </a:p>
          <a:p>
            <a:pPr marL="0" indent="0" algn="l">
              <a:buNone/>
            </a:pPr>
            <a:r>
              <a:rPr lang="en-US" sz="2000" dirty="0"/>
              <a:t>As in the preceding list item, comments are a great predictor of engagement.</a:t>
            </a:r>
          </a:p>
          <a:p>
            <a:pPr algn="l"/>
            <a:r>
              <a:rPr lang="en-US" sz="2000" dirty="0">
                <a:solidFill>
                  <a:srgbClr val="FF0000"/>
                </a:solidFill>
              </a:rPr>
              <a:t>Vote/rate</a:t>
            </a:r>
          </a:p>
          <a:p>
            <a:pPr marL="0" indent="0" algn="l">
              <a:buNone/>
            </a:pPr>
            <a:r>
              <a:rPr lang="en-US" sz="2000" dirty="0"/>
              <a:t>Even low levels of participation, such as a rating or a vote, are worth tracking when every piece of participation counts.</a:t>
            </a:r>
          </a:p>
          <a:p>
            <a:pPr algn="l"/>
            <a:r>
              <a:rPr lang="en-US" sz="2000" dirty="0">
                <a:solidFill>
                  <a:srgbClr val="FF0000"/>
                </a:solidFill>
              </a:rPr>
              <a:t>Social shares</a:t>
            </a:r>
            <a:endParaRPr lang="en-IN" sz="2000" dirty="0">
              <a:solidFill>
                <a:srgbClr val="FF0000"/>
              </a:solidFill>
            </a:endParaRPr>
          </a:p>
        </p:txBody>
      </p:sp>
    </p:spTree>
    <p:extLst>
      <p:ext uri="{BB962C8B-B14F-4D97-AF65-F5344CB8AC3E}">
        <p14:creationId xmlns:p14="http://schemas.microsoft.com/office/powerpoint/2010/main" val="205775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3241-9FC8-4B6D-9113-536DD4E7ABB0}"/>
              </a:ext>
            </a:extLst>
          </p:cNvPr>
          <p:cNvSpPr>
            <a:spLocks noGrp="1"/>
          </p:cNvSpPr>
          <p:nvPr>
            <p:ph type="title"/>
          </p:nvPr>
        </p:nvSpPr>
        <p:spPr/>
        <p:txBody>
          <a:bodyPr>
            <a:normAutofit/>
          </a:bodyPr>
          <a:lstStyle/>
          <a:p>
            <a:r>
              <a:rPr lang="en-US" sz="3200" b="1" i="0" u="none" strike="noStrike" baseline="0" dirty="0">
                <a:latin typeface="Times New Roman" panose="02020603050405020304" pitchFamily="18" charset="0"/>
              </a:rPr>
              <a:t>Tying SEO to </a:t>
            </a:r>
            <a:r>
              <a:rPr lang="en-US" sz="3200" b="1" i="0" u="none" strike="noStrike" baseline="0" dirty="0">
                <a:solidFill>
                  <a:srgbClr val="FF0000"/>
                </a:solidFill>
                <a:latin typeface="Times New Roman" panose="02020603050405020304" pitchFamily="18" charset="0"/>
              </a:rPr>
              <a:t>Conversion</a:t>
            </a:r>
            <a:r>
              <a:rPr lang="en-US" sz="3200" b="1" i="0" u="none" strike="noStrike" baseline="0" dirty="0">
                <a:latin typeface="Times New Roman" panose="02020603050405020304" pitchFamily="18" charset="0"/>
              </a:rPr>
              <a:t> and ROI</a:t>
            </a:r>
            <a:endParaRPr lang="en-IN" sz="3200" dirty="0"/>
          </a:p>
        </p:txBody>
      </p:sp>
      <p:sp>
        <p:nvSpPr>
          <p:cNvPr id="3" name="Content Placeholder 2">
            <a:extLst>
              <a:ext uri="{FF2B5EF4-FFF2-40B4-BE49-F238E27FC236}">
                <a16:creationId xmlns:a16="http://schemas.microsoft.com/office/drawing/2014/main" id="{F939F89F-7ED7-EAE5-AE06-A6F7A4C0F325}"/>
              </a:ext>
            </a:extLst>
          </p:cNvPr>
          <p:cNvSpPr>
            <a:spLocks noGrp="1"/>
          </p:cNvSpPr>
          <p:nvPr>
            <p:ph idx="1"/>
          </p:nvPr>
        </p:nvSpPr>
        <p:spPr/>
        <p:txBody>
          <a:bodyPr/>
          <a:lstStyle/>
          <a:p>
            <a:r>
              <a:rPr lang="en-IN" sz="1800" b="0" i="0" u="none" strike="noStrike" baseline="0" dirty="0">
                <a:latin typeface="Times New Roman" panose="02020603050405020304" pitchFamily="18" charset="0"/>
              </a:rPr>
              <a:t>Sales/sales revenue</a:t>
            </a:r>
          </a:p>
          <a:p>
            <a:r>
              <a:rPr lang="en-IN" sz="1800" b="0" i="0" u="none" strike="noStrike" baseline="0" dirty="0">
                <a:latin typeface="Times New Roman" panose="02020603050405020304" pitchFamily="18" charset="0"/>
              </a:rPr>
              <a:t>Email/blog/newsletter subscriptions</a:t>
            </a:r>
          </a:p>
          <a:p>
            <a:r>
              <a:rPr lang="en-IN" sz="1800" b="0" i="0" u="none" strike="noStrike" baseline="0" dirty="0">
                <a:latin typeface="Times New Roman" panose="02020603050405020304" pitchFamily="18" charset="0"/>
              </a:rPr>
              <a:t>Sign-ups</a:t>
            </a:r>
            <a:endParaRPr lang="en-IN" sz="1800" dirty="0">
              <a:latin typeface="Times New Roman" panose="02020603050405020304" pitchFamily="18" charset="0"/>
            </a:endParaRPr>
          </a:p>
          <a:p>
            <a:r>
              <a:rPr lang="en-IN" sz="1800" b="0" i="0" u="none" strike="noStrike" baseline="0" dirty="0">
                <a:latin typeface="Times New Roman" panose="02020603050405020304" pitchFamily="18" charset="0"/>
              </a:rPr>
              <a:t>Downloads</a:t>
            </a:r>
          </a:p>
          <a:p>
            <a:r>
              <a:rPr lang="en-IN" sz="1800" b="0" i="0" u="none" strike="noStrike" baseline="0" dirty="0">
                <a:latin typeface="Times New Roman" panose="02020603050405020304" pitchFamily="18" charset="0"/>
              </a:rPr>
              <a:t>Visitors who share</a:t>
            </a:r>
            <a:endParaRPr lang="en-IN" sz="1800" dirty="0">
              <a:latin typeface="Times New Roman" panose="02020603050405020304" pitchFamily="18" charset="0"/>
            </a:endParaRPr>
          </a:p>
          <a:p>
            <a:r>
              <a:rPr lang="en-IN" sz="1800" b="0" i="0" u="none" strike="noStrike" baseline="0" dirty="0">
                <a:latin typeface="Times New Roman" panose="02020603050405020304" pitchFamily="18" charset="0"/>
              </a:rPr>
              <a:t>Visitors who link</a:t>
            </a:r>
          </a:p>
          <a:p>
            <a:r>
              <a:rPr lang="en-US" sz="1800" b="0" i="0" u="none" strike="noStrike" baseline="0" dirty="0">
                <a:latin typeface="Times New Roman" panose="02020603050405020304" pitchFamily="18" charset="0"/>
              </a:rPr>
              <a:t>Contact forms and phone calls</a:t>
            </a:r>
            <a:endParaRPr lang="en-IN" dirty="0"/>
          </a:p>
        </p:txBody>
      </p:sp>
    </p:spTree>
    <p:extLst>
      <p:ext uri="{BB962C8B-B14F-4D97-AF65-F5344CB8AC3E}">
        <p14:creationId xmlns:p14="http://schemas.microsoft.com/office/powerpoint/2010/main" val="141356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E856-EFB7-809E-8DE3-F269C183E2FC}"/>
              </a:ext>
            </a:extLst>
          </p:cNvPr>
          <p:cNvSpPr>
            <a:spLocks noGrp="1"/>
          </p:cNvSpPr>
          <p:nvPr>
            <p:ph type="title"/>
          </p:nvPr>
        </p:nvSpPr>
        <p:spPr/>
        <p:txBody>
          <a:bodyPr/>
          <a:lstStyle/>
          <a:p>
            <a:r>
              <a:rPr lang="en-IN" sz="4400" b="1" i="0" u="none" strike="noStrike" baseline="0" dirty="0">
                <a:latin typeface="Times New Roman" panose="02020603050405020304" pitchFamily="18" charset="0"/>
              </a:rPr>
              <a:t>Attribution</a:t>
            </a:r>
            <a:br>
              <a:rPr lang="en-IN" sz="4400" b="1" i="0" u="none" strike="noStrike"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82AB2DF-B2EB-FF04-2320-A032CB6ADD33}"/>
              </a:ext>
            </a:extLst>
          </p:cNvPr>
          <p:cNvSpPr>
            <a:spLocks noGrp="1"/>
          </p:cNvSpPr>
          <p:nvPr>
            <p:ph idx="1"/>
          </p:nvPr>
        </p:nvSpPr>
        <p:spPr/>
        <p:txBody>
          <a:bodyPr>
            <a:normAutofit fontScale="92500" lnSpcReduction="20000"/>
          </a:bodyPr>
          <a:lstStyle/>
          <a:p>
            <a:pPr marL="0" indent="0" algn="l">
              <a:buNone/>
            </a:pPr>
            <a:r>
              <a:rPr lang="en-US" sz="3000" dirty="0">
                <a:latin typeface="Times New Roman" panose="02020603050405020304" pitchFamily="18" charset="0"/>
              </a:rPr>
              <a:t>A</a:t>
            </a:r>
            <a:r>
              <a:rPr lang="en-US" sz="3000" b="0" i="0" u="none" strike="noStrike" baseline="0" dirty="0">
                <a:latin typeface="Times New Roman" panose="02020603050405020304" pitchFamily="18" charset="0"/>
              </a:rPr>
              <a:t>ttribution - identifying user actions that led to specific outcome. The issue is that there is a tremendous amount of interaction between types of media.</a:t>
            </a:r>
          </a:p>
          <a:p>
            <a:r>
              <a:rPr lang="en-US" dirty="0"/>
              <a:t>A user does a search, clicks on an organic search result, and then reads a few things and leaves. The next day, she remembers what she read, does another search, and this time clicks on a paid search ad for the site and buys a product (organic search should receive some credit).</a:t>
            </a:r>
          </a:p>
          <a:p>
            <a:pPr marL="0" indent="0" algn="l">
              <a:buNone/>
            </a:pPr>
            <a:r>
              <a:rPr lang="en-US" dirty="0"/>
              <a:t>• A user does a search, clicks on an organic search result, and leaves. A few days later, because of what she learned, she goes into a store and buys a product (organic search should receive some credit).</a:t>
            </a:r>
          </a:p>
          <a:p>
            <a:pPr marL="0" indent="0" algn="l">
              <a:buNone/>
            </a:pPr>
            <a:r>
              <a:rPr lang="en-US" dirty="0"/>
              <a:t>• It goes in the other direction too: a user sees a TV ad, then does an organic search to find the website, and buys the product (the TV ad should get some credit for the sale!).</a:t>
            </a:r>
            <a:endParaRPr lang="en-IN" dirty="0"/>
          </a:p>
        </p:txBody>
      </p:sp>
    </p:spTree>
    <p:extLst>
      <p:ext uri="{BB962C8B-B14F-4D97-AF65-F5344CB8AC3E}">
        <p14:creationId xmlns:p14="http://schemas.microsoft.com/office/powerpoint/2010/main" val="165799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F0C0-FACB-9396-4594-AFB0BF5DBF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39F9C1-4B5C-C0DC-2B84-FAEDC8DB8A44}"/>
              </a:ext>
            </a:extLst>
          </p:cNvPr>
          <p:cNvSpPr>
            <a:spLocks noGrp="1"/>
          </p:cNvSpPr>
          <p:nvPr>
            <p:ph idx="1"/>
          </p:nvPr>
        </p:nvSpPr>
        <p:spPr/>
        <p:txBody>
          <a:bodyPr/>
          <a:lstStyle/>
          <a:p>
            <a:r>
              <a:rPr lang="en-IN" dirty="0"/>
              <a:t>Optimizing PPC Campaign Through Quality score optimization</a:t>
            </a:r>
          </a:p>
          <a:p>
            <a:pPr marL="0" indent="0">
              <a:buNone/>
            </a:pPr>
            <a:r>
              <a:rPr lang="en-IN" dirty="0"/>
              <a:t>https://blog.hubspot.com/marketing/google-adwords-ppc</a:t>
            </a:r>
          </a:p>
          <a:p>
            <a:pPr marL="0" indent="0">
              <a:buNone/>
            </a:pPr>
            <a:r>
              <a:rPr lang="en-IN" dirty="0"/>
              <a:t>https://blog.hubspot.com/marketing/ppc</a:t>
            </a:r>
          </a:p>
        </p:txBody>
      </p:sp>
    </p:spTree>
    <p:extLst>
      <p:ext uri="{BB962C8B-B14F-4D97-AF65-F5344CB8AC3E}">
        <p14:creationId xmlns:p14="http://schemas.microsoft.com/office/powerpoint/2010/main" val="3622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7C5E-98D0-19C1-6321-D1D62AF16D27}"/>
              </a:ext>
            </a:extLst>
          </p:cNvPr>
          <p:cNvSpPr>
            <a:spLocks noGrp="1"/>
          </p:cNvSpPr>
          <p:nvPr>
            <p:ph type="title"/>
          </p:nvPr>
        </p:nvSpPr>
        <p:spPr>
          <a:xfrm>
            <a:off x="838200" y="365125"/>
            <a:ext cx="10515600" cy="3383010"/>
          </a:xfrm>
        </p:spPr>
        <p:txBody>
          <a:bodyPr>
            <a:noAutofit/>
          </a:bodyPr>
          <a:lstStyle/>
          <a:p>
            <a:r>
              <a:rPr lang="en-US" sz="5400" b="0" i="0" u="none" strike="noStrike" baseline="0" dirty="0">
                <a:latin typeface="Times New Roman" panose="02020603050405020304" pitchFamily="18" charset="0"/>
              </a:rPr>
              <a:t>Tracking Results and Measuring Success</a:t>
            </a:r>
            <a:endParaRPr lang="en-IN" sz="5400" dirty="0"/>
          </a:p>
        </p:txBody>
      </p:sp>
      <p:sp>
        <p:nvSpPr>
          <p:cNvPr id="3" name="Content Placeholder 2">
            <a:extLst>
              <a:ext uri="{FF2B5EF4-FFF2-40B4-BE49-F238E27FC236}">
                <a16:creationId xmlns:a16="http://schemas.microsoft.com/office/drawing/2014/main" id="{3A108A50-E956-9727-5ECC-1B00F5CD6B0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760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C89D-9FDC-EA80-B9FB-F221ED2848AE}"/>
              </a:ext>
            </a:extLst>
          </p:cNvPr>
          <p:cNvSpPr>
            <a:spLocks noGrp="1"/>
          </p:cNvSpPr>
          <p:nvPr>
            <p:ph type="title"/>
          </p:nvPr>
        </p:nvSpPr>
        <p:spPr/>
        <p:txBody>
          <a:bodyPr>
            <a:normAutofit/>
          </a:bodyPr>
          <a:lstStyle/>
          <a:p>
            <a:r>
              <a:rPr lang="en-US" sz="3200" b="1" i="0" u="none" strike="noStrike" baseline="0" dirty="0">
                <a:latin typeface="Times New Roman" panose="02020603050405020304" pitchFamily="18" charset="0"/>
              </a:rPr>
              <a:t>Why Measuring Success Is Essential to the SEO Process</a:t>
            </a:r>
            <a:endParaRPr lang="en-IN" sz="3200" dirty="0"/>
          </a:p>
        </p:txBody>
      </p:sp>
      <p:sp>
        <p:nvSpPr>
          <p:cNvPr id="3" name="Content Placeholder 2">
            <a:extLst>
              <a:ext uri="{FF2B5EF4-FFF2-40B4-BE49-F238E27FC236}">
                <a16:creationId xmlns:a16="http://schemas.microsoft.com/office/drawing/2014/main" id="{7733084E-C794-42DC-7807-C79EF21E54C0}"/>
              </a:ext>
            </a:extLst>
          </p:cNvPr>
          <p:cNvSpPr>
            <a:spLocks noGrp="1"/>
          </p:cNvSpPr>
          <p:nvPr>
            <p:ph idx="1"/>
          </p:nvPr>
        </p:nvSpPr>
        <p:spPr/>
        <p:txBody>
          <a:bodyPr>
            <a:normAutofit lnSpcReduction="10000"/>
          </a:bodyPr>
          <a:lstStyle/>
          <a:p>
            <a:pPr marL="0" indent="0" algn="l">
              <a:buNone/>
            </a:pPr>
            <a:r>
              <a:rPr lang="en-US" sz="1800" b="0" i="0" u="none" strike="noStrike" baseline="0" dirty="0">
                <a:latin typeface="Times New Roman" panose="02020603050405020304" pitchFamily="18" charset="0"/>
              </a:rPr>
              <a:t>Baseline data points for the website in</a:t>
            </a:r>
            <a:r>
              <a:rPr lang="en-IN" sz="1800" b="0" i="0" u="none" strike="noStrike" baseline="0" dirty="0" err="1">
                <a:latin typeface="Times New Roman" panose="02020603050405020304" pitchFamily="18" charset="0"/>
              </a:rPr>
              <a:t>cludes</a:t>
            </a:r>
            <a:r>
              <a:rPr lang="en-IN" sz="1800" b="0" i="0" u="none" strike="noStrike" baseline="0" dirty="0">
                <a:latin typeface="Times New Roman" panose="02020603050405020304" pitchFamily="18" charset="0"/>
              </a:rPr>
              <a:t> the following:</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Quantifying organic search traffic by search engine</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Quantifying a breakout of what site content areas are getting the current organic search traffic by </a:t>
            </a:r>
            <a:r>
              <a:rPr lang="en-IN" sz="1800" b="0" i="0" u="none" strike="noStrike" baseline="0" dirty="0">
                <a:latin typeface="Times New Roman" panose="02020603050405020304" pitchFamily="18" charset="0"/>
              </a:rPr>
              <a:t>search engine</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Quantifying data on conversions broken down by search engine</a:t>
            </a:r>
          </a:p>
          <a:p>
            <a:pPr marL="0" indent="0" algn="l">
              <a:buNone/>
            </a:pPr>
            <a:r>
              <a:rPr lang="en-IN" sz="1800" b="0" i="0" u="none" strike="noStrike" baseline="0" dirty="0">
                <a:latin typeface="SymbolMT"/>
              </a:rPr>
              <a:t>• </a:t>
            </a:r>
            <a:r>
              <a:rPr lang="en-IN" sz="1800" b="0" i="0" u="none" strike="noStrike" baseline="0" dirty="0">
                <a:latin typeface="Times New Roman" panose="02020603050405020304" pitchFamily="18" charset="0"/>
              </a:rPr>
              <a:t>Identifying poorly performing pages</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Identifying best-performing pages (in terms of traffic and conversions)</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Tracking search engine crawler activity on the site</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Determining the number of indexed pages</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Determining whether the indexed pages are getting search traffic</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Determining whether best-selling product pages are indexed and getting search traffic</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Identifying 404 error pages and external sites linking to these pages, if any</a:t>
            </a:r>
          </a:p>
          <a:p>
            <a:pPr marL="0" indent="0" algn="l">
              <a:buNone/>
            </a:pPr>
            <a:r>
              <a:rPr lang="en-US" sz="1800" b="0" i="0" u="none" strike="noStrike" baseline="0" dirty="0">
                <a:latin typeface="SymbolMT"/>
              </a:rPr>
              <a:t>• </a:t>
            </a:r>
            <a:r>
              <a:rPr lang="en-US" sz="1800" b="0" i="0" u="none" strike="noStrike" baseline="0" dirty="0">
                <a:latin typeface="Times New Roman" panose="02020603050405020304" pitchFamily="18" charset="0"/>
              </a:rPr>
              <a:t>Determine whether you've been hit by a search engine penalty or algorithm update</a:t>
            </a:r>
            <a:endParaRPr lang="en-IN" dirty="0"/>
          </a:p>
        </p:txBody>
      </p:sp>
    </p:spTree>
    <p:extLst>
      <p:ext uri="{BB962C8B-B14F-4D97-AF65-F5344CB8AC3E}">
        <p14:creationId xmlns:p14="http://schemas.microsoft.com/office/powerpoint/2010/main" val="406141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4214-E2DC-4DB5-EE67-0943D4450C46}"/>
              </a:ext>
            </a:extLst>
          </p:cNvPr>
          <p:cNvSpPr>
            <a:spLocks noGrp="1"/>
          </p:cNvSpPr>
          <p:nvPr>
            <p:ph type="title"/>
          </p:nvPr>
        </p:nvSpPr>
        <p:spPr/>
        <p:txBody>
          <a:bodyPr>
            <a:normAutofit/>
          </a:bodyPr>
          <a:lstStyle/>
          <a:p>
            <a:r>
              <a:rPr lang="en-US" sz="3200" b="1" i="0" u="none" strike="noStrike" baseline="0" dirty="0">
                <a:latin typeface="Times New Roman" panose="02020603050405020304" pitchFamily="18" charset="0"/>
              </a:rPr>
              <a:t>The Tracking Cycle: Produce, Launch, Measure, Refine</a:t>
            </a:r>
            <a:endParaRPr lang="en-IN" sz="3200" dirty="0"/>
          </a:p>
        </p:txBody>
      </p:sp>
      <p:sp>
        <p:nvSpPr>
          <p:cNvPr id="3" name="Content Placeholder 2">
            <a:extLst>
              <a:ext uri="{FF2B5EF4-FFF2-40B4-BE49-F238E27FC236}">
                <a16:creationId xmlns:a16="http://schemas.microsoft.com/office/drawing/2014/main" id="{870F9643-B0FF-BB6B-81A0-B474CF52B5EB}"/>
              </a:ext>
            </a:extLst>
          </p:cNvPr>
          <p:cNvSpPr>
            <a:spLocks noGrp="1"/>
          </p:cNvSpPr>
          <p:nvPr>
            <p:ph idx="1"/>
          </p:nvPr>
        </p:nvSpPr>
        <p:spPr>
          <a:xfrm>
            <a:off x="838200" y="1330859"/>
            <a:ext cx="10515600" cy="4846104"/>
          </a:xfrm>
        </p:spPr>
        <p:txBody>
          <a:bodyPr>
            <a:normAutofit fontScale="77500" lnSpcReduction="20000"/>
          </a:bodyPr>
          <a:lstStyle/>
          <a:p>
            <a:pPr marL="514350" indent="-514350">
              <a:buAutoNum type="arabicPeriod"/>
            </a:pPr>
            <a:r>
              <a:rPr lang="en-US" b="1" dirty="0">
                <a:solidFill>
                  <a:srgbClr val="FF0000"/>
                </a:solidFill>
              </a:rPr>
              <a:t>Define an SEO strategy, </a:t>
            </a:r>
          </a:p>
          <a:p>
            <a:pPr marL="0" indent="0">
              <a:buNone/>
            </a:pPr>
            <a:r>
              <a:rPr lang="en-US" dirty="0"/>
              <a:t>Determine an implementation schedule, and establish a clear understanding of goals. What are you going to accomplish, and what is the strategy for accomplishing it? How will you measure progress?</a:t>
            </a:r>
          </a:p>
          <a:p>
            <a:pPr marL="0" indent="0">
              <a:buNone/>
            </a:pPr>
            <a:r>
              <a:rPr lang="en-US" dirty="0">
                <a:solidFill>
                  <a:srgbClr val="FF0000"/>
                </a:solidFill>
              </a:rPr>
              <a:t>2. </a:t>
            </a:r>
            <a:r>
              <a:rPr lang="en-US" b="1" dirty="0">
                <a:solidFill>
                  <a:srgbClr val="FF0000"/>
                </a:solidFill>
              </a:rPr>
              <a:t>Discuss your strategy.</a:t>
            </a:r>
          </a:p>
          <a:p>
            <a:pPr marL="0" indent="0">
              <a:buNone/>
            </a:pPr>
            <a:r>
              <a:rPr lang="en-US" dirty="0"/>
              <a:t>The marketing and business development teams are your allies here—you want to ensure that your SEO objectives are based on the overall business and site objectives, both long- and short-term.</a:t>
            </a:r>
          </a:p>
          <a:p>
            <a:pPr marL="0" indent="0">
              <a:buNone/>
            </a:pPr>
            <a:r>
              <a:rPr lang="en-US" dirty="0">
                <a:solidFill>
                  <a:srgbClr val="FF0000"/>
                </a:solidFill>
              </a:rPr>
              <a:t>3. </a:t>
            </a:r>
            <a:r>
              <a:rPr lang="en-US" b="1" dirty="0">
                <a:solidFill>
                  <a:srgbClr val="FF0000"/>
                </a:solidFill>
              </a:rPr>
              <a:t>Establish a baseline.</a:t>
            </a:r>
          </a:p>
          <a:p>
            <a:pPr marL="0" indent="0">
              <a:buNone/>
            </a:pPr>
            <a:r>
              <a:rPr lang="en-US" dirty="0"/>
              <a:t>Now that you are about to start and you have decided how you are going to measure progress, establish a baseline by recording the </a:t>
            </a:r>
            <a:r>
              <a:rPr lang="en-US" dirty="0">
                <a:solidFill>
                  <a:srgbClr val="FF0000"/>
                </a:solidFill>
              </a:rPr>
              <a:t>current stats prior to beginning work</a:t>
            </a:r>
            <a:r>
              <a:rPr lang="en-US" dirty="0"/>
              <a:t>. Make sure you don’t get a false baseline due to seasonal factors or some other unusual event. Comparing year-over-year data will usually eliminate fluctuation due to seasonality. However, you must also consider how changes in the market, new competition, elimination of competition, industry consolidation, changes in your business strategy, and changes in the search engines themselves may have affected that year-over-year data.</a:t>
            </a:r>
            <a:endParaRPr lang="en-IN" dirty="0"/>
          </a:p>
        </p:txBody>
      </p:sp>
    </p:spTree>
    <p:extLst>
      <p:ext uri="{BB962C8B-B14F-4D97-AF65-F5344CB8AC3E}">
        <p14:creationId xmlns:p14="http://schemas.microsoft.com/office/powerpoint/2010/main" val="223345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660D-F54A-3718-9B8C-0217543484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A361B0-A800-9A20-5D77-522FEE52080A}"/>
              </a:ext>
            </a:extLst>
          </p:cNvPr>
          <p:cNvSpPr>
            <a:spLocks noGrp="1"/>
          </p:cNvSpPr>
          <p:nvPr>
            <p:ph idx="1"/>
          </p:nvPr>
        </p:nvSpPr>
        <p:spPr/>
        <p:txBody>
          <a:bodyPr>
            <a:normAutofit fontScale="70000" lnSpcReduction="20000"/>
          </a:bodyPr>
          <a:lstStyle/>
          <a:p>
            <a:pPr marL="0" indent="0">
              <a:buNone/>
            </a:pPr>
            <a:r>
              <a:rPr lang="en-US" b="1" dirty="0">
                <a:solidFill>
                  <a:srgbClr val="FF0000"/>
                </a:solidFill>
              </a:rPr>
              <a:t>4. Proceed with your project</a:t>
            </a:r>
            <a:r>
              <a:rPr lang="en-US" dirty="0">
                <a:solidFill>
                  <a:srgbClr val="FF0000"/>
                </a:solidFill>
              </a:rPr>
              <a:t>.</a:t>
            </a:r>
          </a:p>
          <a:p>
            <a:pPr marL="0" indent="0">
              <a:buNone/>
            </a:pPr>
            <a:r>
              <a:rPr lang="en-US" dirty="0"/>
              <a:t>Implement the SEO strategy - new URLs, technical site changes, new content development, etc.</a:t>
            </a:r>
          </a:p>
          <a:p>
            <a:pPr marL="0" indent="0">
              <a:buNone/>
            </a:pPr>
            <a:r>
              <a:rPr lang="en-US" b="1" dirty="0">
                <a:solidFill>
                  <a:srgbClr val="FF0000"/>
                </a:solidFill>
              </a:rPr>
              <a:t>5. Collect data.</a:t>
            </a:r>
          </a:p>
          <a:p>
            <a:pPr marL="0" indent="0">
              <a:buNone/>
            </a:pPr>
            <a:r>
              <a:rPr lang="en-US" dirty="0"/>
              <a:t>Collect the newest data for each metric you decided to focus on. Many factors could influence the length of time you should wait. Here are some of them:</a:t>
            </a:r>
          </a:p>
          <a:p>
            <a:pPr marL="0" indent="0">
              <a:buNone/>
            </a:pPr>
            <a:r>
              <a:rPr lang="en-US" dirty="0"/>
              <a:t>• If your site is brand new, it may take longer for your changes to take effect.</a:t>
            </a:r>
          </a:p>
          <a:p>
            <a:pPr marL="0" indent="0">
              <a:buNone/>
            </a:pPr>
            <a:r>
              <a:rPr lang="en-US" dirty="0"/>
              <a:t>• If the scope of the change is drastic (such as a complete redesign incorporating new information</a:t>
            </a:r>
          </a:p>
          <a:p>
            <a:pPr marL="0" indent="0">
              <a:buNone/>
            </a:pPr>
            <a:r>
              <a:rPr lang="en-US" dirty="0"/>
              <a:t>architecture, new URLs, etc. vs. a simple visual re-skinning), the time to see results will probably</a:t>
            </a:r>
          </a:p>
          <a:p>
            <a:pPr marL="0" indent="0">
              <a:buNone/>
            </a:pPr>
            <a:r>
              <a:rPr lang="en-US" dirty="0"/>
              <a:t>be longer.</a:t>
            </a:r>
          </a:p>
          <a:p>
            <a:pPr marL="0" indent="0">
              <a:buNone/>
            </a:pPr>
            <a:r>
              <a:rPr lang="en-US" dirty="0"/>
              <a:t>• Sites that get crawled at great depth and frequency will probably yield visible results faster.</a:t>
            </a:r>
          </a:p>
          <a:p>
            <a:pPr marL="0" indent="0">
              <a:buNone/>
            </a:pPr>
            <a:r>
              <a:rPr lang="en-US" dirty="0"/>
              <a:t>• Sites seen as authoritative may also show faster results.</a:t>
            </a:r>
            <a:endParaRPr lang="en-IN" dirty="0"/>
          </a:p>
        </p:txBody>
      </p:sp>
    </p:spTree>
    <p:extLst>
      <p:ext uri="{BB962C8B-B14F-4D97-AF65-F5344CB8AC3E}">
        <p14:creationId xmlns:p14="http://schemas.microsoft.com/office/powerpoint/2010/main" val="259730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D4AE-D5C3-5975-3ABC-3D1650A648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CEC37-AEC9-E8EC-2703-5FC1DDD016BD}"/>
              </a:ext>
            </a:extLst>
          </p:cNvPr>
          <p:cNvSpPr>
            <a:spLocks noGrp="1"/>
          </p:cNvSpPr>
          <p:nvPr>
            <p:ph idx="1"/>
          </p:nvPr>
        </p:nvSpPr>
        <p:spPr/>
        <p:txBody>
          <a:bodyPr>
            <a:normAutofit/>
          </a:bodyPr>
          <a:lstStyle/>
          <a:p>
            <a:pPr marL="0" indent="0">
              <a:buNone/>
            </a:pPr>
            <a:r>
              <a:rPr lang="en-US" dirty="0">
                <a:solidFill>
                  <a:srgbClr val="FF0000"/>
                </a:solidFill>
              </a:rPr>
              <a:t>6. Compare the baseline data to the new data.</a:t>
            </a:r>
          </a:p>
          <a:p>
            <a:pPr marL="0" indent="0">
              <a:buNone/>
            </a:pPr>
            <a:r>
              <a:rPr lang="en-US" dirty="0"/>
              <a:t>The new data has little meaning unless it is compared to your baseline. This is the time when you can really assess your progress.</a:t>
            </a:r>
          </a:p>
          <a:p>
            <a:pPr marL="0" indent="0">
              <a:buNone/>
            </a:pPr>
            <a:r>
              <a:rPr lang="en-US" dirty="0">
                <a:solidFill>
                  <a:srgbClr val="FF0000"/>
                </a:solidFill>
              </a:rPr>
              <a:t>7. Refine your campaign.</a:t>
            </a:r>
          </a:p>
          <a:p>
            <a:pPr marL="0" indent="0">
              <a:buNone/>
            </a:pPr>
            <a:r>
              <a:rPr lang="en-US" dirty="0"/>
              <a:t>Now that you have compared your old data with your new data, you can make some decisions. Is the campaign a bust? If so, abandon it and move on to the next one. The faster you diagnose a failure and move on to the next thing, the better.</a:t>
            </a:r>
            <a:endParaRPr lang="en-IN" dirty="0"/>
          </a:p>
        </p:txBody>
      </p:sp>
    </p:spTree>
    <p:extLst>
      <p:ext uri="{BB962C8B-B14F-4D97-AF65-F5344CB8AC3E}">
        <p14:creationId xmlns:p14="http://schemas.microsoft.com/office/powerpoint/2010/main" val="133747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EEF6-3744-0F34-EE55-1308E97669DC}"/>
              </a:ext>
            </a:extLst>
          </p:cNvPr>
          <p:cNvSpPr>
            <a:spLocks noGrp="1"/>
          </p:cNvSpPr>
          <p:nvPr>
            <p:ph type="title"/>
          </p:nvPr>
        </p:nvSpPr>
        <p:spPr/>
        <p:txBody>
          <a:bodyPr>
            <a:normAutofit/>
          </a:bodyPr>
          <a:lstStyle/>
          <a:p>
            <a:r>
              <a:rPr lang="en-US" sz="3200" b="1" i="0" u="none" strike="noStrike" baseline="0" dirty="0">
                <a:latin typeface="Times New Roman" panose="02020603050405020304" pitchFamily="18" charset="0"/>
              </a:rPr>
              <a:t>How to Establish a Proper Baseline</a:t>
            </a:r>
            <a:endParaRPr lang="en-IN" sz="3200" dirty="0"/>
          </a:p>
        </p:txBody>
      </p:sp>
      <p:sp>
        <p:nvSpPr>
          <p:cNvPr id="3" name="Content Placeholder 2">
            <a:extLst>
              <a:ext uri="{FF2B5EF4-FFF2-40B4-BE49-F238E27FC236}">
                <a16:creationId xmlns:a16="http://schemas.microsoft.com/office/drawing/2014/main" id="{08F01E2F-637D-545F-7F9C-32923428CB62}"/>
              </a:ext>
            </a:extLst>
          </p:cNvPr>
          <p:cNvSpPr>
            <a:spLocks noGrp="1"/>
          </p:cNvSpPr>
          <p:nvPr>
            <p:ph idx="1"/>
          </p:nvPr>
        </p:nvSpPr>
        <p:spPr/>
        <p:txBody>
          <a:bodyPr>
            <a:normAutofit/>
          </a:bodyPr>
          <a:lstStyle/>
          <a:p>
            <a:pPr marL="0" indent="0" algn="l">
              <a:buNone/>
            </a:pPr>
            <a:r>
              <a:rPr lang="en-US" sz="2000" b="0" i="0" u="none" strike="noStrike" baseline="0" dirty="0">
                <a:latin typeface="SymbolMT"/>
              </a:rPr>
              <a:t>• </a:t>
            </a:r>
            <a:r>
              <a:rPr lang="en-US" sz="2000" b="0" i="0" u="none" strike="noStrike" baseline="0" dirty="0">
                <a:latin typeface="Times New Roman" panose="02020603050405020304" pitchFamily="18" charset="0"/>
              </a:rPr>
              <a:t>Google Analytics (http://www.google.com/analytics)</a:t>
            </a:r>
          </a:p>
          <a:p>
            <a:pPr marL="0" indent="0" algn="l">
              <a:buNone/>
            </a:pPr>
            <a:r>
              <a:rPr lang="it-IT" sz="2000" b="0" i="0" u="none" strike="noStrike" baseline="0" dirty="0">
                <a:latin typeface="SymbolMT"/>
              </a:rPr>
              <a:t>• </a:t>
            </a:r>
            <a:r>
              <a:rPr lang="it-IT" sz="2000" b="0" i="0" u="none" strike="noStrike" baseline="0" dirty="0">
                <a:latin typeface="Times New Roman" panose="02020603050405020304" pitchFamily="18" charset="0"/>
              </a:rPr>
              <a:t>Woopra (https://www.woopra.com)</a:t>
            </a:r>
          </a:p>
          <a:p>
            <a:pPr marL="0" indent="0" algn="l">
              <a:buNone/>
            </a:pPr>
            <a:r>
              <a:rPr lang="sv-SE" sz="2000" b="0" i="0" u="none" strike="noStrike" baseline="0" dirty="0">
                <a:latin typeface="SymbolMT"/>
              </a:rPr>
              <a:t>• </a:t>
            </a:r>
            <a:r>
              <a:rPr lang="sv-SE" sz="2000" b="0" i="0" u="none" strike="noStrike" baseline="0" dirty="0">
                <a:latin typeface="Times New Roman" panose="02020603050405020304" pitchFamily="18" charset="0"/>
              </a:rPr>
              <a:t>Clicky (http://www.clicky.com)</a:t>
            </a:r>
          </a:p>
          <a:p>
            <a:pPr marL="0" indent="0" algn="l">
              <a:buNone/>
            </a:pPr>
            <a:r>
              <a:rPr lang="pl-PL" sz="2000" b="0" i="0" u="none" strike="noStrike" baseline="0" dirty="0">
                <a:latin typeface="SymbolMT"/>
              </a:rPr>
              <a:t>• </a:t>
            </a:r>
            <a:r>
              <a:rPr lang="pl-PL" sz="2000" b="0" i="0" u="none" strike="noStrike" baseline="0" dirty="0">
                <a:latin typeface="Times New Roman" panose="02020603050405020304" pitchFamily="18" charset="0"/>
              </a:rPr>
              <a:t>Piwik (http://www.piwik.org)</a:t>
            </a:r>
          </a:p>
          <a:p>
            <a:pPr marL="0" indent="0" algn="l">
              <a:buNone/>
            </a:pPr>
            <a:r>
              <a:rPr lang="pl-PL" sz="2000" b="0" i="0" u="none" strike="noStrike" baseline="0" dirty="0">
                <a:latin typeface="SymbolMT"/>
              </a:rPr>
              <a:t>• </a:t>
            </a:r>
            <a:r>
              <a:rPr lang="pl-PL" sz="2000" b="0" i="0" u="none" strike="noStrike" baseline="0" dirty="0">
                <a:latin typeface="Times New Roman" panose="02020603050405020304" pitchFamily="18" charset="0"/>
              </a:rPr>
              <a:t>Crazy Egg (http://www.crazyegg.com/)</a:t>
            </a:r>
          </a:p>
          <a:p>
            <a:pPr marL="0" indent="0" algn="l">
              <a:buNone/>
            </a:pPr>
            <a:r>
              <a:rPr lang="en-IN" sz="2000" b="0" i="0" u="none" strike="noStrike" baseline="0" dirty="0">
                <a:latin typeface="SymbolMT"/>
              </a:rPr>
              <a:t>• </a:t>
            </a:r>
            <a:r>
              <a:rPr lang="en-IN" sz="2000" b="0" i="0" u="none" strike="noStrike" baseline="0" dirty="0">
                <a:latin typeface="Times New Roman" panose="02020603050405020304" pitchFamily="18" charset="0"/>
              </a:rPr>
              <a:t>Adobe Analytics (http://www.adobe.com/solutions/digital-analytics.html) (enterprise level solution)</a:t>
            </a:r>
          </a:p>
          <a:p>
            <a:pPr marL="0" indent="0" algn="l">
              <a:buNone/>
            </a:pPr>
            <a:r>
              <a:rPr lang="en-IN" sz="2000" b="0" i="0" u="none" strike="noStrike" baseline="0" dirty="0">
                <a:latin typeface="SymbolMT"/>
              </a:rPr>
              <a:t>• </a:t>
            </a:r>
            <a:r>
              <a:rPr lang="en-IN" sz="2000" b="0" i="0" u="none" strike="noStrike" baseline="0" dirty="0">
                <a:latin typeface="Times New Roman" panose="02020603050405020304" pitchFamily="18" charset="0"/>
              </a:rPr>
              <a:t>IBM Digital Analytics (http://www-03.ibm.com/software/products/en/digital-analytics) (enterprise</a:t>
            </a:r>
          </a:p>
          <a:p>
            <a:pPr marL="0" indent="0" algn="l">
              <a:buNone/>
            </a:pPr>
            <a:r>
              <a:rPr lang="en-IN" sz="2000" b="0" i="0" u="none" strike="noStrike" baseline="0" dirty="0">
                <a:latin typeface="Times New Roman" panose="02020603050405020304" pitchFamily="18" charset="0"/>
              </a:rPr>
              <a:t>level solution)</a:t>
            </a:r>
          </a:p>
          <a:p>
            <a:pPr marL="0" indent="0" algn="l">
              <a:buNone/>
            </a:pPr>
            <a:r>
              <a:rPr lang="en-IN" sz="2000" b="0" i="0" u="none" strike="noStrike" baseline="0" dirty="0">
                <a:latin typeface="SymbolMT"/>
              </a:rPr>
              <a:t>• </a:t>
            </a:r>
            <a:r>
              <a:rPr lang="en-IN" sz="2000" b="0" i="0" u="none" strike="noStrike" baseline="0" dirty="0" err="1">
                <a:latin typeface="Times New Roman" panose="02020603050405020304" pitchFamily="18" charset="0"/>
              </a:rPr>
              <a:t>Webtrends</a:t>
            </a:r>
            <a:r>
              <a:rPr lang="en-IN" sz="2000" b="0" i="0" u="none" strike="noStrike" baseline="0" dirty="0">
                <a:latin typeface="Times New Roman" panose="02020603050405020304" pitchFamily="18" charset="0"/>
              </a:rPr>
              <a:t> (http://www.webtrends.com) (enterprise level solution)</a:t>
            </a:r>
            <a:endParaRPr lang="en-IN" sz="2000" dirty="0"/>
          </a:p>
        </p:txBody>
      </p:sp>
    </p:spTree>
    <p:extLst>
      <p:ext uri="{BB962C8B-B14F-4D97-AF65-F5344CB8AC3E}">
        <p14:creationId xmlns:p14="http://schemas.microsoft.com/office/powerpoint/2010/main" val="17620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67EC-E964-E02E-A7E1-EF90ECAB2D50}"/>
              </a:ext>
            </a:extLst>
          </p:cNvPr>
          <p:cNvSpPr>
            <a:spLocks noGrp="1"/>
          </p:cNvSpPr>
          <p:nvPr>
            <p:ph type="title"/>
          </p:nvPr>
        </p:nvSpPr>
        <p:spPr/>
        <p:txBody>
          <a:bodyPr>
            <a:normAutofit/>
          </a:bodyPr>
          <a:lstStyle/>
          <a:p>
            <a:r>
              <a:rPr lang="en-US" sz="2800" b="1" i="0" u="none" strike="noStrike" baseline="0" dirty="0">
                <a:latin typeface="Times New Roman" panose="02020603050405020304" pitchFamily="18" charset="0"/>
              </a:rPr>
              <a:t>Valuable SEO Data in Web Analytics</a:t>
            </a:r>
            <a:endParaRPr lang="en-IN" sz="2800" dirty="0"/>
          </a:p>
        </p:txBody>
      </p:sp>
      <p:sp>
        <p:nvSpPr>
          <p:cNvPr id="3" name="Content Placeholder 2">
            <a:extLst>
              <a:ext uri="{FF2B5EF4-FFF2-40B4-BE49-F238E27FC236}">
                <a16:creationId xmlns:a16="http://schemas.microsoft.com/office/drawing/2014/main" id="{C22419AD-8EC6-E007-21A7-A65DB40F97E4}"/>
              </a:ext>
            </a:extLst>
          </p:cNvPr>
          <p:cNvSpPr>
            <a:spLocks noGrp="1"/>
          </p:cNvSpPr>
          <p:nvPr>
            <p:ph idx="1"/>
          </p:nvPr>
        </p:nvSpPr>
        <p:spPr>
          <a:xfrm>
            <a:off x="838200" y="1499700"/>
            <a:ext cx="10515600" cy="4351338"/>
          </a:xfrm>
        </p:spPr>
        <p:txBody>
          <a:bodyPr/>
          <a:lstStyle/>
          <a:p>
            <a:r>
              <a:rPr lang="en-IN" sz="1800" b="1" i="0" u="none" strike="noStrike" baseline="0" dirty="0">
                <a:latin typeface="Times New Roman" panose="02020603050405020304" pitchFamily="18" charset="0"/>
              </a:rPr>
              <a:t>Traffic by search engine</a:t>
            </a:r>
            <a:endParaRPr lang="en-IN" dirty="0"/>
          </a:p>
        </p:txBody>
      </p:sp>
      <p:pic>
        <p:nvPicPr>
          <p:cNvPr id="5" name="Picture 4">
            <a:extLst>
              <a:ext uri="{FF2B5EF4-FFF2-40B4-BE49-F238E27FC236}">
                <a16:creationId xmlns:a16="http://schemas.microsoft.com/office/drawing/2014/main" id="{4FE0BD7F-46D0-FE95-26EE-AB2A622A02B1}"/>
              </a:ext>
            </a:extLst>
          </p:cNvPr>
          <p:cNvPicPr>
            <a:picLocks noChangeAspect="1"/>
          </p:cNvPicPr>
          <p:nvPr/>
        </p:nvPicPr>
        <p:blipFill>
          <a:blip r:embed="rId2"/>
          <a:stretch>
            <a:fillRect/>
          </a:stretch>
        </p:blipFill>
        <p:spPr>
          <a:xfrm>
            <a:off x="498246" y="2101852"/>
            <a:ext cx="11430898" cy="4351338"/>
          </a:xfrm>
          <a:prstGeom prst="rect">
            <a:avLst/>
          </a:prstGeom>
        </p:spPr>
      </p:pic>
    </p:spTree>
    <p:extLst>
      <p:ext uri="{BB962C8B-B14F-4D97-AF65-F5344CB8AC3E}">
        <p14:creationId xmlns:p14="http://schemas.microsoft.com/office/powerpoint/2010/main" val="2988856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1447</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geomanist</vt:lpstr>
      <vt:lpstr>SymbolMT</vt:lpstr>
      <vt:lpstr>Times New Roman</vt:lpstr>
      <vt:lpstr>Office Theme</vt:lpstr>
      <vt:lpstr>PowerPoint Presentation</vt:lpstr>
      <vt:lpstr>PowerPoint Presentation</vt:lpstr>
      <vt:lpstr>Tracking Results and Measuring Success</vt:lpstr>
      <vt:lpstr>Why Measuring Success Is Essential to the SEO Process</vt:lpstr>
      <vt:lpstr>The Tracking Cycle: Produce, Launch, Measure, Refine</vt:lpstr>
      <vt:lpstr>PowerPoint Presentation</vt:lpstr>
      <vt:lpstr>PowerPoint Presentation</vt:lpstr>
      <vt:lpstr>How to Establish a Proper Baseline</vt:lpstr>
      <vt:lpstr>Valuable SEO Data in Web Analytics</vt:lpstr>
      <vt:lpstr>Traffic by keyword</vt:lpstr>
      <vt:lpstr>PowerPoint Presentation</vt:lpstr>
      <vt:lpstr>How to Use Long Tail Keywords </vt:lpstr>
      <vt:lpstr>A Deeper Look at Action Tracking</vt:lpstr>
      <vt:lpstr>B2B</vt:lpstr>
      <vt:lpstr>Blog: </vt:lpstr>
      <vt:lpstr>Tying SEO to Conversion and ROI</vt:lpstr>
      <vt:lpstr>Attribution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Jeba Roselet</dc:creator>
  <cp:lastModifiedBy>Jeba Roselet</cp:lastModifiedBy>
  <cp:revision>7</cp:revision>
  <dcterms:created xsi:type="dcterms:W3CDTF">2023-07-17T15:02:49Z</dcterms:created>
  <dcterms:modified xsi:type="dcterms:W3CDTF">2023-07-18T16:51:05Z</dcterms:modified>
</cp:coreProperties>
</file>