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2" r:id="rId4"/>
    <p:sldId id="271" r:id="rId5"/>
    <p:sldId id="257" r:id="rId6"/>
    <p:sldId id="260" r:id="rId7"/>
    <p:sldId id="261" r:id="rId8"/>
    <p:sldId id="262" r:id="rId9"/>
    <p:sldId id="263" r:id="rId10"/>
    <p:sldId id="264" r:id="rId11"/>
    <p:sldId id="265" r:id="rId12"/>
    <p:sldId id="273" r:id="rId13"/>
    <p:sldId id="274" r:id="rId14"/>
    <p:sldId id="275" r:id="rId15"/>
    <p:sldId id="276" r:id="rId16"/>
    <p:sldId id="277" r:id="rId17"/>
    <p:sldId id="290" r:id="rId18"/>
    <p:sldId id="291" r:id="rId19"/>
    <p:sldId id="278" r:id="rId20"/>
    <p:sldId id="283" r:id="rId21"/>
    <p:sldId id="279" r:id="rId22"/>
    <p:sldId id="284" r:id="rId23"/>
    <p:sldId id="285" r:id="rId24"/>
    <p:sldId id="286" r:id="rId25"/>
    <p:sldId id="287" r:id="rId26"/>
    <p:sldId id="288" r:id="rId27"/>
    <p:sldId id="289" r:id="rId28"/>
    <p:sldId id="292" r:id="rId29"/>
    <p:sldId id="294" r:id="rId30"/>
    <p:sldId id="293" r:id="rId31"/>
    <p:sldId id="270" r:id="rId32"/>
    <p:sldId id="258" r:id="rId33"/>
    <p:sldId id="259" r:id="rId34"/>
    <p:sldId id="266" r:id="rId35"/>
    <p:sldId id="272" r:id="rId36"/>
    <p:sldId id="28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594"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C088-9A98-B194-5574-5F9AA4FF1A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022EBB-F43C-7FFA-6F02-DD03820818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4E5330-C467-22EB-E236-99469A96B3D1}"/>
              </a:ext>
            </a:extLst>
          </p:cNvPr>
          <p:cNvSpPr>
            <a:spLocks noGrp="1"/>
          </p:cNvSpPr>
          <p:nvPr>
            <p:ph type="dt" sz="half" idx="10"/>
          </p:nvPr>
        </p:nvSpPr>
        <p:spPr/>
        <p:txBody>
          <a:bodyPr/>
          <a:lstStyle/>
          <a:p>
            <a:fld id="{A946FF99-281E-4798-A06E-5E2BCB40A63C}" type="datetimeFigureOut">
              <a:rPr lang="en-IN" smtClean="0"/>
              <a:t>24-09-2023</a:t>
            </a:fld>
            <a:endParaRPr lang="en-IN"/>
          </a:p>
        </p:txBody>
      </p:sp>
      <p:sp>
        <p:nvSpPr>
          <p:cNvPr id="5" name="Footer Placeholder 4">
            <a:extLst>
              <a:ext uri="{FF2B5EF4-FFF2-40B4-BE49-F238E27FC236}">
                <a16:creationId xmlns:a16="http://schemas.microsoft.com/office/drawing/2014/main" id="{36CB77B3-A007-DBBC-19E6-E75F13C102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AEAF62-28A4-30FD-EA59-78324899215B}"/>
              </a:ext>
            </a:extLst>
          </p:cNvPr>
          <p:cNvSpPr>
            <a:spLocks noGrp="1"/>
          </p:cNvSpPr>
          <p:nvPr>
            <p:ph type="sldNum" sz="quarter" idx="12"/>
          </p:nvPr>
        </p:nvSpPr>
        <p:spPr/>
        <p:txBody>
          <a:bodyPr/>
          <a:lstStyle/>
          <a:p>
            <a:fld id="{54C6FAB3-D57D-46DF-B337-AA8E2F37CDAD}" type="slidenum">
              <a:rPr lang="en-IN" smtClean="0"/>
              <a:t>‹#›</a:t>
            </a:fld>
            <a:endParaRPr lang="en-IN"/>
          </a:p>
        </p:txBody>
      </p:sp>
    </p:spTree>
    <p:extLst>
      <p:ext uri="{BB962C8B-B14F-4D97-AF65-F5344CB8AC3E}">
        <p14:creationId xmlns:p14="http://schemas.microsoft.com/office/powerpoint/2010/main" val="217484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DF97-4947-5FA3-9979-061361A624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953B97-4F6C-0D70-B4EF-900F96A8AD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178F64-210A-A323-EABC-B23933F2AF65}"/>
              </a:ext>
            </a:extLst>
          </p:cNvPr>
          <p:cNvSpPr>
            <a:spLocks noGrp="1"/>
          </p:cNvSpPr>
          <p:nvPr>
            <p:ph type="dt" sz="half" idx="10"/>
          </p:nvPr>
        </p:nvSpPr>
        <p:spPr/>
        <p:txBody>
          <a:bodyPr/>
          <a:lstStyle/>
          <a:p>
            <a:fld id="{A946FF99-281E-4798-A06E-5E2BCB40A63C}" type="datetimeFigureOut">
              <a:rPr lang="en-IN" smtClean="0"/>
              <a:t>24-09-2023</a:t>
            </a:fld>
            <a:endParaRPr lang="en-IN"/>
          </a:p>
        </p:txBody>
      </p:sp>
      <p:sp>
        <p:nvSpPr>
          <p:cNvPr id="5" name="Footer Placeholder 4">
            <a:extLst>
              <a:ext uri="{FF2B5EF4-FFF2-40B4-BE49-F238E27FC236}">
                <a16:creationId xmlns:a16="http://schemas.microsoft.com/office/drawing/2014/main" id="{86F65419-F917-13E1-B754-C0CDFBBE6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2A2A38-1EF4-876E-7983-8F95627CAE17}"/>
              </a:ext>
            </a:extLst>
          </p:cNvPr>
          <p:cNvSpPr>
            <a:spLocks noGrp="1"/>
          </p:cNvSpPr>
          <p:nvPr>
            <p:ph type="sldNum" sz="quarter" idx="12"/>
          </p:nvPr>
        </p:nvSpPr>
        <p:spPr/>
        <p:txBody>
          <a:bodyPr/>
          <a:lstStyle/>
          <a:p>
            <a:fld id="{54C6FAB3-D57D-46DF-B337-AA8E2F37CDAD}" type="slidenum">
              <a:rPr lang="en-IN" smtClean="0"/>
              <a:t>‹#›</a:t>
            </a:fld>
            <a:endParaRPr lang="en-IN"/>
          </a:p>
        </p:txBody>
      </p:sp>
    </p:spTree>
    <p:extLst>
      <p:ext uri="{BB962C8B-B14F-4D97-AF65-F5344CB8AC3E}">
        <p14:creationId xmlns:p14="http://schemas.microsoft.com/office/powerpoint/2010/main" val="867771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87217E-64C9-B395-9BD4-10157AE857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2AA03F-862D-F686-5674-3E450A43ED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2D06EA-D160-C6FB-1943-EF4CDD2A40D5}"/>
              </a:ext>
            </a:extLst>
          </p:cNvPr>
          <p:cNvSpPr>
            <a:spLocks noGrp="1"/>
          </p:cNvSpPr>
          <p:nvPr>
            <p:ph type="dt" sz="half" idx="10"/>
          </p:nvPr>
        </p:nvSpPr>
        <p:spPr/>
        <p:txBody>
          <a:bodyPr/>
          <a:lstStyle/>
          <a:p>
            <a:fld id="{A946FF99-281E-4798-A06E-5E2BCB40A63C}" type="datetimeFigureOut">
              <a:rPr lang="en-IN" smtClean="0"/>
              <a:t>24-09-2023</a:t>
            </a:fld>
            <a:endParaRPr lang="en-IN"/>
          </a:p>
        </p:txBody>
      </p:sp>
      <p:sp>
        <p:nvSpPr>
          <p:cNvPr id="5" name="Footer Placeholder 4">
            <a:extLst>
              <a:ext uri="{FF2B5EF4-FFF2-40B4-BE49-F238E27FC236}">
                <a16:creationId xmlns:a16="http://schemas.microsoft.com/office/drawing/2014/main" id="{E9F4E367-B921-F7FE-B50E-7051A69912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A1546E-4273-4D43-F309-207AA4A106D2}"/>
              </a:ext>
            </a:extLst>
          </p:cNvPr>
          <p:cNvSpPr>
            <a:spLocks noGrp="1"/>
          </p:cNvSpPr>
          <p:nvPr>
            <p:ph type="sldNum" sz="quarter" idx="12"/>
          </p:nvPr>
        </p:nvSpPr>
        <p:spPr/>
        <p:txBody>
          <a:bodyPr/>
          <a:lstStyle/>
          <a:p>
            <a:fld id="{54C6FAB3-D57D-46DF-B337-AA8E2F37CDAD}" type="slidenum">
              <a:rPr lang="en-IN" smtClean="0"/>
              <a:t>‹#›</a:t>
            </a:fld>
            <a:endParaRPr lang="en-IN"/>
          </a:p>
        </p:txBody>
      </p:sp>
    </p:spTree>
    <p:extLst>
      <p:ext uri="{BB962C8B-B14F-4D97-AF65-F5344CB8AC3E}">
        <p14:creationId xmlns:p14="http://schemas.microsoft.com/office/powerpoint/2010/main" val="3590825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C126-FE03-8ED3-FDC5-8B5AAE3A27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24CD77-7475-5C97-D21B-781ADCD3C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246C22-2CC4-94FC-1826-58BD1D54F0AE}"/>
              </a:ext>
            </a:extLst>
          </p:cNvPr>
          <p:cNvSpPr>
            <a:spLocks noGrp="1"/>
          </p:cNvSpPr>
          <p:nvPr>
            <p:ph type="dt" sz="half" idx="10"/>
          </p:nvPr>
        </p:nvSpPr>
        <p:spPr/>
        <p:txBody>
          <a:bodyPr/>
          <a:lstStyle/>
          <a:p>
            <a:fld id="{A946FF99-281E-4798-A06E-5E2BCB40A63C}" type="datetimeFigureOut">
              <a:rPr lang="en-IN" smtClean="0"/>
              <a:t>24-09-2023</a:t>
            </a:fld>
            <a:endParaRPr lang="en-IN"/>
          </a:p>
        </p:txBody>
      </p:sp>
      <p:sp>
        <p:nvSpPr>
          <p:cNvPr id="5" name="Footer Placeholder 4">
            <a:extLst>
              <a:ext uri="{FF2B5EF4-FFF2-40B4-BE49-F238E27FC236}">
                <a16:creationId xmlns:a16="http://schemas.microsoft.com/office/drawing/2014/main" id="{1BAD82E3-69AB-4015-78DE-5515CE6936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881BFD-171C-2746-C21B-C12ADE984E7B}"/>
              </a:ext>
            </a:extLst>
          </p:cNvPr>
          <p:cNvSpPr>
            <a:spLocks noGrp="1"/>
          </p:cNvSpPr>
          <p:nvPr>
            <p:ph type="sldNum" sz="quarter" idx="12"/>
          </p:nvPr>
        </p:nvSpPr>
        <p:spPr/>
        <p:txBody>
          <a:bodyPr/>
          <a:lstStyle/>
          <a:p>
            <a:fld id="{54C6FAB3-D57D-46DF-B337-AA8E2F37CDAD}" type="slidenum">
              <a:rPr lang="en-IN" smtClean="0"/>
              <a:t>‹#›</a:t>
            </a:fld>
            <a:endParaRPr lang="en-IN"/>
          </a:p>
        </p:txBody>
      </p:sp>
    </p:spTree>
    <p:extLst>
      <p:ext uri="{BB962C8B-B14F-4D97-AF65-F5344CB8AC3E}">
        <p14:creationId xmlns:p14="http://schemas.microsoft.com/office/powerpoint/2010/main" val="1631302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6339A-1583-17E2-F4C1-C3FCD73E1D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801685-0C79-C67C-A04C-1DCBCD80B6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79AD4B-7C48-D8A9-BF38-42F0B758E9BB}"/>
              </a:ext>
            </a:extLst>
          </p:cNvPr>
          <p:cNvSpPr>
            <a:spLocks noGrp="1"/>
          </p:cNvSpPr>
          <p:nvPr>
            <p:ph type="dt" sz="half" idx="10"/>
          </p:nvPr>
        </p:nvSpPr>
        <p:spPr/>
        <p:txBody>
          <a:bodyPr/>
          <a:lstStyle/>
          <a:p>
            <a:fld id="{A946FF99-281E-4798-A06E-5E2BCB40A63C}" type="datetimeFigureOut">
              <a:rPr lang="en-IN" smtClean="0"/>
              <a:t>24-09-2023</a:t>
            </a:fld>
            <a:endParaRPr lang="en-IN"/>
          </a:p>
        </p:txBody>
      </p:sp>
      <p:sp>
        <p:nvSpPr>
          <p:cNvPr id="5" name="Footer Placeholder 4">
            <a:extLst>
              <a:ext uri="{FF2B5EF4-FFF2-40B4-BE49-F238E27FC236}">
                <a16:creationId xmlns:a16="http://schemas.microsoft.com/office/drawing/2014/main" id="{421023C3-8DF1-FF64-3BCB-4BB628A52C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52114C-5ACD-3286-DE32-EAC95D4024A9}"/>
              </a:ext>
            </a:extLst>
          </p:cNvPr>
          <p:cNvSpPr>
            <a:spLocks noGrp="1"/>
          </p:cNvSpPr>
          <p:nvPr>
            <p:ph type="sldNum" sz="quarter" idx="12"/>
          </p:nvPr>
        </p:nvSpPr>
        <p:spPr/>
        <p:txBody>
          <a:bodyPr/>
          <a:lstStyle/>
          <a:p>
            <a:fld id="{54C6FAB3-D57D-46DF-B337-AA8E2F37CDAD}" type="slidenum">
              <a:rPr lang="en-IN" smtClean="0"/>
              <a:t>‹#›</a:t>
            </a:fld>
            <a:endParaRPr lang="en-IN"/>
          </a:p>
        </p:txBody>
      </p:sp>
    </p:spTree>
    <p:extLst>
      <p:ext uri="{BB962C8B-B14F-4D97-AF65-F5344CB8AC3E}">
        <p14:creationId xmlns:p14="http://schemas.microsoft.com/office/powerpoint/2010/main" val="221633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77386-1FD9-35BE-BBC8-C82E227ED0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DC635C-280C-EEB2-BC80-0E1458B8A7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102D79-FDFF-35FB-40A5-087037CCB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B436C0-91C9-053D-E98E-2005618EEF3C}"/>
              </a:ext>
            </a:extLst>
          </p:cNvPr>
          <p:cNvSpPr>
            <a:spLocks noGrp="1"/>
          </p:cNvSpPr>
          <p:nvPr>
            <p:ph type="dt" sz="half" idx="10"/>
          </p:nvPr>
        </p:nvSpPr>
        <p:spPr/>
        <p:txBody>
          <a:bodyPr/>
          <a:lstStyle/>
          <a:p>
            <a:fld id="{A946FF99-281E-4798-A06E-5E2BCB40A63C}" type="datetimeFigureOut">
              <a:rPr lang="en-IN" smtClean="0"/>
              <a:t>24-09-2023</a:t>
            </a:fld>
            <a:endParaRPr lang="en-IN"/>
          </a:p>
        </p:txBody>
      </p:sp>
      <p:sp>
        <p:nvSpPr>
          <p:cNvPr id="6" name="Footer Placeholder 5">
            <a:extLst>
              <a:ext uri="{FF2B5EF4-FFF2-40B4-BE49-F238E27FC236}">
                <a16:creationId xmlns:a16="http://schemas.microsoft.com/office/drawing/2014/main" id="{70435AF5-5D59-EA74-49EE-B8AA41800B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E054A4-240F-D63E-4F11-2C02796278B4}"/>
              </a:ext>
            </a:extLst>
          </p:cNvPr>
          <p:cNvSpPr>
            <a:spLocks noGrp="1"/>
          </p:cNvSpPr>
          <p:nvPr>
            <p:ph type="sldNum" sz="quarter" idx="12"/>
          </p:nvPr>
        </p:nvSpPr>
        <p:spPr/>
        <p:txBody>
          <a:bodyPr/>
          <a:lstStyle/>
          <a:p>
            <a:fld id="{54C6FAB3-D57D-46DF-B337-AA8E2F37CDAD}" type="slidenum">
              <a:rPr lang="en-IN" smtClean="0"/>
              <a:t>‹#›</a:t>
            </a:fld>
            <a:endParaRPr lang="en-IN"/>
          </a:p>
        </p:txBody>
      </p:sp>
    </p:spTree>
    <p:extLst>
      <p:ext uri="{BB962C8B-B14F-4D97-AF65-F5344CB8AC3E}">
        <p14:creationId xmlns:p14="http://schemas.microsoft.com/office/powerpoint/2010/main" val="391009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5F7B-169B-6A37-B58D-1330BBAD1D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227157-69D1-F681-6A3A-190EE31D1F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A8727B-E176-7339-ACCC-6746C75919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C396E1-09D6-C276-982D-01827A9309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D9C850-1D19-A9B6-8A00-EC5338FD63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52CB38-AF03-E454-701E-B1B72BBD7BDD}"/>
              </a:ext>
            </a:extLst>
          </p:cNvPr>
          <p:cNvSpPr>
            <a:spLocks noGrp="1"/>
          </p:cNvSpPr>
          <p:nvPr>
            <p:ph type="dt" sz="half" idx="10"/>
          </p:nvPr>
        </p:nvSpPr>
        <p:spPr/>
        <p:txBody>
          <a:bodyPr/>
          <a:lstStyle/>
          <a:p>
            <a:fld id="{A946FF99-281E-4798-A06E-5E2BCB40A63C}" type="datetimeFigureOut">
              <a:rPr lang="en-IN" smtClean="0"/>
              <a:t>24-09-2023</a:t>
            </a:fld>
            <a:endParaRPr lang="en-IN"/>
          </a:p>
        </p:txBody>
      </p:sp>
      <p:sp>
        <p:nvSpPr>
          <p:cNvPr id="8" name="Footer Placeholder 7">
            <a:extLst>
              <a:ext uri="{FF2B5EF4-FFF2-40B4-BE49-F238E27FC236}">
                <a16:creationId xmlns:a16="http://schemas.microsoft.com/office/drawing/2014/main" id="{AA61CCE3-3031-08D0-AF1D-94B218A4D9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CE3396-F54A-C7EB-3067-F35C3BCAF96D}"/>
              </a:ext>
            </a:extLst>
          </p:cNvPr>
          <p:cNvSpPr>
            <a:spLocks noGrp="1"/>
          </p:cNvSpPr>
          <p:nvPr>
            <p:ph type="sldNum" sz="quarter" idx="12"/>
          </p:nvPr>
        </p:nvSpPr>
        <p:spPr/>
        <p:txBody>
          <a:bodyPr/>
          <a:lstStyle/>
          <a:p>
            <a:fld id="{54C6FAB3-D57D-46DF-B337-AA8E2F37CDAD}" type="slidenum">
              <a:rPr lang="en-IN" smtClean="0"/>
              <a:t>‹#›</a:t>
            </a:fld>
            <a:endParaRPr lang="en-IN"/>
          </a:p>
        </p:txBody>
      </p:sp>
    </p:spTree>
    <p:extLst>
      <p:ext uri="{BB962C8B-B14F-4D97-AF65-F5344CB8AC3E}">
        <p14:creationId xmlns:p14="http://schemas.microsoft.com/office/powerpoint/2010/main" val="2235245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1A59-A055-A222-4E1F-81AA2E1CED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17AB9F-3B35-AB5B-86EB-7746FC2A4721}"/>
              </a:ext>
            </a:extLst>
          </p:cNvPr>
          <p:cNvSpPr>
            <a:spLocks noGrp="1"/>
          </p:cNvSpPr>
          <p:nvPr>
            <p:ph type="dt" sz="half" idx="10"/>
          </p:nvPr>
        </p:nvSpPr>
        <p:spPr/>
        <p:txBody>
          <a:bodyPr/>
          <a:lstStyle/>
          <a:p>
            <a:fld id="{A946FF99-281E-4798-A06E-5E2BCB40A63C}" type="datetimeFigureOut">
              <a:rPr lang="en-IN" smtClean="0"/>
              <a:t>24-09-2023</a:t>
            </a:fld>
            <a:endParaRPr lang="en-IN"/>
          </a:p>
        </p:txBody>
      </p:sp>
      <p:sp>
        <p:nvSpPr>
          <p:cNvPr id="4" name="Footer Placeholder 3">
            <a:extLst>
              <a:ext uri="{FF2B5EF4-FFF2-40B4-BE49-F238E27FC236}">
                <a16:creationId xmlns:a16="http://schemas.microsoft.com/office/drawing/2014/main" id="{ADDC26A5-6204-AC22-9A7A-725FE2AF86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D5F8B3-77C2-AF5F-D887-1CC81BC2EFEA}"/>
              </a:ext>
            </a:extLst>
          </p:cNvPr>
          <p:cNvSpPr>
            <a:spLocks noGrp="1"/>
          </p:cNvSpPr>
          <p:nvPr>
            <p:ph type="sldNum" sz="quarter" idx="12"/>
          </p:nvPr>
        </p:nvSpPr>
        <p:spPr/>
        <p:txBody>
          <a:bodyPr/>
          <a:lstStyle/>
          <a:p>
            <a:fld id="{54C6FAB3-D57D-46DF-B337-AA8E2F37CDAD}" type="slidenum">
              <a:rPr lang="en-IN" smtClean="0"/>
              <a:t>‹#›</a:t>
            </a:fld>
            <a:endParaRPr lang="en-IN"/>
          </a:p>
        </p:txBody>
      </p:sp>
    </p:spTree>
    <p:extLst>
      <p:ext uri="{BB962C8B-B14F-4D97-AF65-F5344CB8AC3E}">
        <p14:creationId xmlns:p14="http://schemas.microsoft.com/office/powerpoint/2010/main" val="342377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8CBED0-0359-F66E-E7F2-5807D4939E2D}"/>
              </a:ext>
            </a:extLst>
          </p:cNvPr>
          <p:cNvSpPr>
            <a:spLocks noGrp="1"/>
          </p:cNvSpPr>
          <p:nvPr>
            <p:ph type="dt" sz="half" idx="10"/>
          </p:nvPr>
        </p:nvSpPr>
        <p:spPr/>
        <p:txBody>
          <a:bodyPr/>
          <a:lstStyle/>
          <a:p>
            <a:fld id="{A946FF99-281E-4798-A06E-5E2BCB40A63C}" type="datetimeFigureOut">
              <a:rPr lang="en-IN" smtClean="0"/>
              <a:t>24-09-2023</a:t>
            </a:fld>
            <a:endParaRPr lang="en-IN"/>
          </a:p>
        </p:txBody>
      </p:sp>
      <p:sp>
        <p:nvSpPr>
          <p:cNvPr id="3" name="Footer Placeholder 2">
            <a:extLst>
              <a:ext uri="{FF2B5EF4-FFF2-40B4-BE49-F238E27FC236}">
                <a16:creationId xmlns:a16="http://schemas.microsoft.com/office/drawing/2014/main" id="{DCC05096-B6A9-0039-E9EC-208EB5046F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4CCEBC-DA28-C681-4842-C44194C53BBF}"/>
              </a:ext>
            </a:extLst>
          </p:cNvPr>
          <p:cNvSpPr>
            <a:spLocks noGrp="1"/>
          </p:cNvSpPr>
          <p:nvPr>
            <p:ph type="sldNum" sz="quarter" idx="12"/>
          </p:nvPr>
        </p:nvSpPr>
        <p:spPr/>
        <p:txBody>
          <a:bodyPr/>
          <a:lstStyle/>
          <a:p>
            <a:fld id="{54C6FAB3-D57D-46DF-B337-AA8E2F37CDAD}" type="slidenum">
              <a:rPr lang="en-IN" smtClean="0"/>
              <a:t>‹#›</a:t>
            </a:fld>
            <a:endParaRPr lang="en-IN"/>
          </a:p>
        </p:txBody>
      </p:sp>
    </p:spTree>
    <p:extLst>
      <p:ext uri="{BB962C8B-B14F-4D97-AF65-F5344CB8AC3E}">
        <p14:creationId xmlns:p14="http://schemas.microsoft.com/office/powerpoint/2010/main" val="812693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7937-0B9D-B895-8CE7-D03E2B7588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A97640-276B-D0C8-CC6E-E1EED0F255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51C6AF-0D30-7237-1216-E9B268DA9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D39E70-7F38-F6DD-723C-B54EB24B8077}"/>
              </a:ext>
            </a:extLst>
          </p:cNvPr>
          <p:cNvSpPr>
            <a:spLocks noGrp="1"/>
          </p:cNvSpPr>
          <p:nvPr>
            <p:ph type="dt" sz="half" idx="10"/>
          </p:nvPr>
        </p:nvSpPr>
        <p:spPr/>
        <p:txBody>
          <a:bodyPr/>
          <a:lstStyle/>
          <a:p>
            <a:fld id="{A946FF99-281E-4798-A06E-5E2BCB40A63C}" type="datetimeFigureOut">
              <a:rPr lang="en-IN" smtClean="0"/>
              <a:t>24-09-2023</a:t>
            </a:fld>
            <a:endParaRPr lang="en-IN"/>
          </a:p>
        </p:txBody>
      </p:sp>
      <p:sp>
        <p:nvSpPr>
          <p:cNvPr id="6" name="Footer Placeholder 5">
            <a:extLst>
              <a:ext uri="{FF2B5EF4-FFF2-40B4-BE49-F238E27FC236}">
                <a16:creationId xmlns:a16="http://schemas.microsoft.com/office/drawing/2014/main" id="{1FC14121-7297-9A5A-A557-5D7E54538B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2516FB-C32A-F0CD-DF96-DDD8BE094B87}"/>
              </a:ext>
            </a:extLst>
          </p:cNvPr>
          <p:cNvSpPr>
            <a:spLocks noGrp="1"/>
          </p:cNvSpPr>
          <p:nvPr>
            <p:ph type="sldNum" sz="quarter" idx="12"/>
          </p:nvPr>
        </p:nvSpPr>
        <p:spPr/>
        <p:txBody>
          <a:bodyPr/>
          <a:lstStyle/>
          <a:p>
            <a:fld id="{54C6FAB3-D57D-46DF-B337-AA8E2F37CDAD}" type="slidenum">
              <a:rPr lang="en-IN" smtClean="0"/>
              <a:t>‹#›</a:t>
            </a:fld>
            <a:endParaRPr lang="en-IN"/>
          </a:p>
        </p:txBody>
      </p:sp>
    </p:spTree>
    <p:extLst>
      <p:ext uri="{BB962C8B-B14F-4D97-AF65-F5344CB8AC3E}">
        <p14:creationId xmlns:p14="http://schemas.microsoft.com/office/powerpoint/2010/main" val="415113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B3332-A484-3917-24A5-6859929431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6B598F-F387-BA65-C799-F892FB7093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D51471-E9C6-94F0-2B8F-BA6726ABA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D06994-0371-6CDE-BA65-C590CB192258}"/>
              </a:ext>
            </a:extLst>
          </p:cNvPr>
          <p:cNvSpPr>
            <a:spLocks noGrp="1"/>
          </p:cNvSpPr>
          <p:nvPr>
            <p:ph type="dt" sz="half" idx="10"/>
          </p:nvPr>
        </p:nvSpPr>
        <p:spPr/>
        <p:txBody>
          <a:bodyPr/>
          <a:lstStyle/>
          <a:p>
            <a:fld id="{A946FF99-281E-4798-A06E-5E2BCB40A63C}" type="datetimeFigureOut">
              <a:rPr lang="en-IN" smtClean="0"/>
              <a:t>24-09-2023</a:t>
            </a:fld>
            <a:endParaRPr lang="en-IN"/>
          </a:p>
        </p:txBody>
      </p:sp>
      <p:sp>
        <p:nvSpPr>
          <p:cNvPr id="6" name="Footer Placeholder 5">
            <a:extLst>
              <a:ext uri="{FF2B5EF4-FFF2-40B4-BE49-F238E27FC236}">
                <a16:creationId xmlns:a16="http://schemas.microsoft.com/office/drawing/2014/main" id="{4C64D0F9-FBB7-4512-5673-A2BC1AEB6E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C4DCBE-4F43-3DC2-36BF-026BC85BA5B0}"/>
              </a:ext>
            </a:extLst>
          </p:cNvPr>
          <p:cNvSpPr>
            <a:spLocks noGrp="1"/>
          </p:cNvSpPr>
          <p:nvPr>
            <p:ph type="sldNum" sz="quarter" idx="12"/>
          </p:nvPr>
        </p:nvSpPr>
        <p:spPr/>
        <p:txBody>
          <a:bodyPr/>
          <a:lstStyle/>
          <a:p>
            <a:fld id="{54C6FAB3-D57D-46DF-B337-AA8E2F37CDAD}" type="slidenum">
              <a:rPr lang="en-IN" smtClean="0"/>
              <a:t>‹#›</a:t>
            </a:fld>
            <a:endParaRPr lang="en-IN"/>
          </a:p>
        </p:txBody>
      </p:sp>
    </p:spTree>
    <p:extLst>
      <p:ext uri="{BB962C8B-B14F-4D97-AF65-F5344CB8AC3E}">
        <p14:creationId xmlns:p14="http://schemas.microsoft.com/office/powerpoint/2010/main" val="266262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7D54D5-1C3F-4115-4FA9-912DC4981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286FDA-B4CD-03A5-5AE6-D3CB541090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60986B-28DB-BECA-F222-7B11F08A2F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6FF99-281E-4798-A06E-5E2BCB40A63C}" type="datetimeFigureOut">
              <a:rPr lang="en-IN" smtClean="0"/>
              <a:t>24-09-2023</a:t>
            </a:fld>
            <a:endParaRPr lang="en-IN"/>
          </a:p>
        </p:txBody>
      </p:sp>
      <p:sp>
        <p:nvSpPr>
          <p:cNvPr id="5" name="Footer Placeholder 4">
            <a:extLst>
              <a:ext uri="{FF2B5EF4-FFF2-40B4-BE49-F238E27FC236}">
                <a16:creationId xmlns:a16="http://schemas.microsoft.com/office/drawing/2014/main" id="{634DE1A3-43E5-E574-8261-52E219CD2D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3D4795-AC23-3621-CF39-44CE01D995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C6FAB3-D57D-46DF-B337-AA8E2F37CDAD}" type="slidenum">
              <a:rPr lang="en-IN" smtClean="0"/>
              <a:t>‹#›</a:t>
            </a:fld>
            <a:endParaRPr lang="en-IN"/>
          </a:p>
        </p:txBody>
      </p:sp>
    </p:spTree>
    <p:extLst>
      <p:ext uri="{BB962C8B-B14F-4D97-AF65-F5344CB8AC3E}">
        <p14:creationId xmlns:p14="http://schemas.microsoft.com/office/powerpoint/2010/main" val="447016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rimetrics.com/en/digital-glossary/yahoo" TargetMode="External"/><Relationship Id="rId2" Type="http://schemas.openxmlformats.org/officeDocument/2006/relationships/hyperlink" Target="https://www.arimetrics.com/en/digital-glossary/meneame"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omniture.com/" TargetMode="External"/><Relationship Id="rId2" Type="http://schemas.openxmlformats.org/officeDocument/2006/relationships/hyperlink" Target="http://www.googl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vwo.com/blog/5-visitor-behavior-analytics-to-increase-conversion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DAA1-A630-EBCF-C74D-1C6C76C3F725}"/>
              </a:ext>
            </a:extLst>
          </p:cNvPr>
          <p:cNvSpPr>
            <a:spLocks noGrp="1"/>
          </p:cNvSpPr>
          <p:nvPr>
            <p:ph type="ctrTitle"/>
          </p:nvPr>
        </p:nvSpPr>
        <p:spPr/>
        <p:txBody>
          <a:bodyPr/>
          <a:lstStyle/>
          <a:p>
            <a:r>
              <a:rPr lang="en-IN" dirty="0"/>
              <a:t>Clickstream And Qualitative Analysis</a:t>
            </a:r>
          </a:p>
        </p:txBody>
      </p:sp>
      <p:sp>
        <p:nvSpPr>
          <p:cNvPr id="3" name="Subtitle 2">
            <a:extLst>
              <a:ext uri="{FF2B5EF4-FFF2-40B4-BE49-F238E27FC236}">
                <a16:creationId xmlns:a16="http://schemas.microsoft.com/office/drawing/2014/main" id="{0E354452-207B-52CA-7634-3B8FC9EBAB1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31616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393B-8CCA-EE7A-F9B9-770B7F4D4A4A}"/>
              </a:ext>
            </a:extLst>
          </p:cNvPr>
          <p:cNvSpPr>
            <a:spLocks noGrp="1"/>
          </p:cNvSpPr>
          <p:nvPr>
            <p:ph type="title"/>
          </p:nvPr>
        </p:nvSpPr>
        <p:spPr/>
        <p:txBody>
          <a:bodyPr/>
          <a:lstStyle/>
          <a:p>
            <a:r>
              <a:rPr lang="en-US" b="1" i="0" dirty="0">
                <a:solidFill>
                  <a:srgbClr val="2B3945"/>
                </a:solidFill>
                <a:effectLst/>
                <a:latin typeface="-apple-system"/>
              </a:rPr>
              <a:t>D. </a:t>
            </a:r>
            <a:r>
              <a:rPr lang="en-US" b="1" i="0" dirty="0">
                <a:solidFill>
                  <a:srgbClr val="414954"/>
                </a:solidFill>
                <a:effectLst/>
                <a:latin typeface="-apple-system"/>
              </a:rPr>
              <a:t>Mouse tracking heatmap</a:t>
            </a:r>
            <a:br>
              <a:rPr lang="en-US" b="1" i="0" dirty="0">
                <a:solidFill>
                  <a:srgbClr val="2B3945"/>
                </a:solidFill>
                <a:effectLst/>
                <a:latin typeface="-apple-system"/>
              </a:rPr>
            </a:br>
            <a:endParaRPr lang="en-IN" dirty="0"/>
          </a:p>
        </p:txBody>
      </p:sp>
      <p:sp>
        <p:nvSpPr>
          <p:cNvPr id="3" name="Content Placeholder 2">
            <a:extLst>
              <a:ext uri="{FF2B5EF4-FFF2-40B4-BE49-F238E27FC236}">
                <a16:creationId xmlns:a16="http://schemas.microsoft.com/office/drawing/2014/main" id="{7A2E91F3-5BF0-F72F-63C9-7C97DBA6D96D}"/>
              </a:ext>
            </a:extLst>
          </p:cNvPr>
          <p:cNvSpPr>
            <a:spLocks noGrp="1"/>
          </p:cNvSpPr>
          <p:nvPr>
            <p:ph idx="1"/>
          </p:nvPr>
        </p:nvSpPr>
        <p:spPr/>
        <p:txBody>
          <a:bodyPr/>
          <a:lstStyle/>
          <a:p>
            <a:pPr algn="l"/>
            <a:r>
              <a:rPr lang="en-US" b="0" i="0" dirty="0">
                <a:solidFill>
                  <a:srgbClr val="1C304B"/>
                </a:solidFill>
                <a:effectLst/>
                <a:latin typeface="-apple-system"/>
              </a:rPr>
              <a:t>Mouse tracking heatmaps track how visitors’ cursors hover on a page. Based on their cursor’s movement, mouse tracking heatmaps help you discover where visitors spend the most and least time in, sections through which they just scroll over without paying much attention, and so on.</a:t>
            </a:r>
          </a:p>
          <a:p>
            <a:endParaRPr lang="en-IN" dirty="0"/>
          </a:p>
        </p:txBody>
      </p:sp>
      <p:pic>
        <p:nvPicPr>
          <p:cNvPr id="5" name="Picture 4">
            <a:extLst>
              <a:ext uri="{FF2B5EF4-FFF2-40B4-BE49-F238E27FC236}">
                <a16:creationId xmlns:a16="http://schemas.microsoft.com/office/drawing/2014/main" id="{A2B3BE51-06C9-FA1B-7562-794F1DAC38A3}"/>
              </a:ext>
            </a:extLst>
          </p:cNvPr>
          <p:cNvPicPr>
            <a:picLocks noChangeAspect="1"/>
          </p:cNvPicPr>
          <p:nvPr/>
        </p:nvPicPr>
        <p:blipFill>
          <a:blip r:embed="rId2"/>
          <a:stretch>
            <a:fillRect/>
          </a:stretch>
        </p:blipFill>
        <p:spPr>
          <a:xfrm>
            <a:off x="5629237" y="3429000"/>
            <a:ext cx="5568899" cy="3196039"/>
          </a:xfrm>
          <a:prstGeom prst="rect">
            <a:avLst/>
          </a:prstGeom>
        </p:spPr>
      </p:pic>
    </p:spTree>
    <p:extLst>
      <p:ext uri="{BB962C8B-B14F-4D97-AF65-F5344CB8AC3E}">
        <p14:creationId xmlns:p14="http://schemas.microsoft.com/office/powerpoint/2010/main" val="114441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7182-9ADC-F96E-DDA3-9FEBB2FF361D}"/>
              </a:ext>
            </a:extLst>
          </p:cNvPr>
          <p:cNvSpPr>
            <a:spLocks noGrp="1"/>
          </p:cNvSpPr>
          <p:nvPr>
            <p:ph type="title"/>
          </p:nvPr>
        </p:nvSpPr>
        <p:spPr/>
        <p:txBody>
          <a:bodyPr/>
          <a:lstStyle/>
          <a:p>
            <a:r>
              <a:rPr lang="en-US" b="1" i="0" dirty="0">
                <a:solidFill>
                  <a:srgbClr val="2B3945"/>
                </a:solidFill>
                <a:effectLst/>
                <a:latin typeface="-apple-system"/>
              </a:rPr>
              <a:t>E. </a:t>
            </a:r>
            <a:r>
              <a:rPr lang="en-US" b="1" i="0" dirty="0">
                <a:solidFill>
                  <a:srgbClr val="414954"/>
                </a:solidFill>
                <a:effectLst/>
                <a:latin typeface="-apple-system"/>
              </a:rPr>
              <a:t>Eye-tracking heatmap</a:t>
            </a:r>
            <a:br>
              <a:rPr lang="en-US" b="1" i="0" dirty="0">
                <a:solidFill>
                  <a:srgbClr val="2B3945"/>
                </a:solidFill>
                <a:effectLst/>
                <a:latin typeface="-apple-system"/>
              </a:rPr>
            </a:br>
            <a:endParaRPr lang="en-IN" dirty="0"/>
          </a:p>
        </p:txBody>
      </p:sp>
      <p:sp>
        <p:nvSpPr>
          <p:cNvPr id="3" name="Content Placeholder 2">
            <a:extLst>
              <a:ext uri="{FF2B5EF4-FFF2-40B4-BE49-F238E27FC236}">
                <a16:creationId xmlns:a16="http://schemas.microsoft.com/office/drawing/2014/main" id="{A883FFDF-BE93-DEC1-92C5-CB0804E9B367}"/>
              </a:ext>
            </a:extLst>
          </p:cNvPr>
          <p:cNvSpPr>
            <a:spLocks noGrp="1"/>
          </p:cNvSpPr>
          <p:nvPr>
            <p:ph idx="1"/>
          </p:nvPr>
        </p:nvSpPr>
        <p:spPr/>
        <p:txBody>
          <a:bodyPr/>
          <a:lstStyle/>
          <a:p>
            <a:pPr algn="l"/>
            <a:r>
              <a:rPr lang="en-US" b="0" i="0" dirty="0">
                <a:solidFill>
                  <a:srgbClr val="1C304B"/>
                </a:solidFill>
                <a:effectLst/>
                <a:latin typeface="-apple-system"/>
              </a:rPr>
              <a:t>Eye-tracking heatmaps give you data on your visitors’ gaze behavior. They help you identify images on which visitors’ gaze is fixed for a substantial amount of time, elements that divert their attention from important content, and so on. </a:t>
            </a:r>
          </a:p>
          <a:p>
            <a:pPr algn="l"/>
            <a:r>
              <a:rPr lang="en-US" b="0" i="0" dirty="0">
                <a:solidFill>
                  <a:srgbClr val="1C304B"/>
                </a:solidFill>
                <a:effectLst/>
                <a:latin typeface="-apple-system"/>
              </a:rPr>
              <a:t>All this is tracked based on 2 parameters namely fixation length and frequency, and then graphically presented in the form of hot and cold spots based on your visitors’ eyeball movement.</a:t>
            </a:r>
          </a:p>
          <a:p>
            <a:endParaRPr lang="en-IN" dirty="0"/>
          </a:p>
        </p:txBody>
      </p:sp>
    </p:spTree>
    <p:extLst>
      <p:ext uri="{BB962C8B-B14F-4D97-AF65-F5344CB8AC3E}">
        <p14:creationId xmlns:p14="http://schemas.microsoft.com/office/powerpoint/2010/main" val="550930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7DDA-1A8E-71E3-35CB-5E8DCA98CBF9}"/>
              </a:ext>
            </a:extLst>
          </p:cNvPr>
          <p:cNvSpPr>
            <a:spLocks noGrp="1"/>
          </p:cNvSpPr>
          <p:nvPr>
            <p:ph type="title"/>
          </p:nvPr>
        </p:nvSpPr>
        <p:spPr/>
        <p:txBody>
          <a:bodyPr>
            <a:normAutofit/>
          </a:bodyPr>
          <a:lstStyle/>
          <a:p>
            <a:r>
              <a:rPr lang="en-IN" sz="4000" dirty="0">
                <a:latin typeface="Arial" panose="020B0604020202020204" pitchFamily="34" charset="0"/>
                <a:cs typeface="Arial" panose="020B0604020202020204" pitchFamily="34" charset="0"/>
              </a:rPr>
              <a:t>Visits to purchase</a:t>
            </a:r>
          </a:p>
        </p:txBody>
      </p:sp>
      <p:sp>
        <p:nvSpPr>
          <p:cNvPr id="3" name="Content Placeholder 2">
            <a:extLst>
              <a:ext uri="{FF2B5EF4-FFF2-40B4-BE49-F238E27FC236}">
                <a16:creationId xmlns:a16="http://schemas.microsoft.com/office/drawing/2014/main" id="{C84E5F7A-69E3-A9F1-D661-94F3D7D39D78}"/>
              </a:ext>
            </a:extLst>
          </p:cNvPr>
          <p:cNvSpPr>
            <a:spLocks noGrp="1"/>
          </p:cNvSpPr>
          <p:nvPr>
            <p:ph idx="1"/>
          </p:nvPr>
        </p:nvSpPr>
        <p:spPr/>
        <p:txBody>
          <a:bodyPr/>
          <a:lstStyle/>
          <a:p>
            <a:pPr algn="l">
              <a:buFont typeface="Arial" panose="020B0604020202020204" pitchFamily="34" charset="0"/>
              <a:buChar char="•"/>
            </a:pPr>
            <a:r>
              <a:rPr lang="en-US" b="1" i="0" dirty="0">
                <a:solidFill>
                  <a:srgbClr val="222222"/>
                </a:solidFill>
                <a:effectLst/>
                <a:latin typeface="Arial" panose="020B0604020202020204" pitchFamily="34" charset="0"/>
              </a:rPr>
              <a:t>Avg Visits to Purchase</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Average number of sessions from first website interaction to Purchase</a:t>
            </a:r>
            <a:r>
              <a:rPr lang="en-US" b="0" i="0" dirty="0">
                <a:solidFill>
                  <a:srgbClr val="222222"/>
                </a:solidFill>
                <a:effectLst/>
                <a:latin typeface="Arial" panose="020B0604020202020204" pitchFamily="34" charset="0"/>
              </a:rPr>
              <a:t>.</a:t>
            </a:r>
          </a:p>
          <a:p>
            <a:pPr algn="l">
              <a:buFont typeface="Arial" panose="020B0604020202020204" pitchFamily="34" charset="0"/>
              <a:buChar char="•"/>
            </a:pPr>
            <a:r>
              <a:rPr lang="en-US" b="1" i="0" dirty="0">
                <a:solidFill>
                  <a:srgbClr val="222222"/>
                </a:solidFill>
                <a:effectLst/>
                <a:latin typeface="Arial" panose="020B0604020202020204" pitchFamily="34" charset="0"/>
              </a:rPr>
              <a:t>Avg Days to Purchase</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Average number of days from first website interaction to Purchase</a:t>
            </a:r>
            <a:r>
              <a:rPr lang="en-US" b="0" i="0" dirty="0">
                <a:solidFill>
                  <a:srgbClr val="222222"/>
                </a:solidFill>
                <a:effectLst/>
                <a:latin typeface="Arial" panose="020B0604020202020204" pitchFamily="34" charset="0"/>
              </a:rPr>
              <a:t>.</a:t>
            </a:r>
          </a:p>
          <a:p>
            <a:endParaRPr lang="en-IN" dirty="0"/>
          </a:p>
        </p:txBody>
      </p:sp>
      <p:pic>
        <p:nvPicPr>
          <p:cNvPr id="5" name="Picture 4">
            <a:extLst>
              <a:ext uri="{FF2B5EF4-FFF2-40B4-BE49-F238E27FC236}">
                <a16:creationId xmlns:a16="http://schemas.microsoft.com/office/drawing/2014/main" id="{54574E90-F09E-E8B6-BA54-55A61DD9E349}"/>
              </a:ext>
            </a:extLst>
          </p:cNvPr>
          <p:cNvPicPr>
            <a:picLocks noChangeAspect="1"/>
          </p:cNvPicPr>
          <p:nvPr/>
        </p:nvPicPr>
        <p:blipFill>
          <a:blip r:embed="rId2"/>
          <a:stretch>
            <a:fillRect/>
          </a:stretch>
        </p:blipFill>
        <p:spPr>
          <a:xfrm>
            <a:off x="5978831" y="3279855"/>
            <a:ext cx="3862285" cy="2187077"/>
          </a:xfrm>
          <a:prstGeom prst="rect">
            <a:avLst/>
          </a:prstGeom>
        </p:spPr>
      </p:pic>
    </p:spTree>
    <p:extLst>
      <p:ext uri="{BB962C8B-B14F-4D97-AF65-F5344CB8AC3E}">
        <p14:creationId xmlns:p14="http://schemas.microsoft.com/office/powerpoint/2010/main" val="3921335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C3F1-21E4-AF27-694F-E5E99646F81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C92CE39-2815-CEFA-FA27-9F3693542A52}"/>
              </a:ext>
            </a:extLst>
          </p:cNvPr>
          <p:cNvPicPr>
            <a:picLocks noGrp="1" noChangeAspect="1"/>
          </p:cNvPicPr>
          <p:nvPr>
            <p:ph idx="1"/>
          </p:nvPr>
        </p:nvPicPr>
        <p:blipFill>
          <a:blip r:embed="rId2"/>
          <a:stretch>
            <a:fillRect/>
          </a:stretch>
        </p:blipFill>
        <p:spPr>
          <a:xfrm>
            <a:off x="3031958" y="-85959"/>
            <a:ext cx="4695049" cy="6262922"/>
          </a:xfrm>
        </p:spPr>
      </p:pic>
    </p:spTree>
    <p:extLst>
      <p:ext uri="{BB962C8B-B14F-4D97-AF65-F5344CB8AC3E}">
        <p14:creationId xmlns:p14="http://schemas.microsoft.com/office/powerpoint/2010/main" val="3264479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7F344-E728-AA0B-FE48-B974BDDC78C7}"/>
              </a:ext>
            </a:extLst>
          </p:cNvPr>
          <p:cNvSpPr>
            <a:spLocks noGrp="1"/>
          </p:cNvSpPr>
          <p:nvPr>
            <p:ph type="title"/>
          </p:nvPr>
        </p:nvSpPr>
        <p:spPr/>
        <p:txBody>
          <a:bodyPr/>
          <a:lstStyle/>
          <a:p>
            <a:r>
              <a:rPr lang="en-IN" sz="4000" dirty="0">
                <a:latin typeface="Arial" panose="020B0604020202020204" pitchFamily="34" charset="0"/>
                <a:cs typeface="Arial" panose="020B0604020202020204" pitchFamily="34" charset="0"/>
              </a:rPr>
              <a:t>Sources of traffic</a:t>
            </a:r>
            <a:br>
              <a:rPr lang="en-IN" dirty="0"/>
            </a:br>
            <a:endParaRPr lang="en-IN" dirty="0"/>
          </a:p>
        </p:txBody>
      </p:sp>
      <p:sp>
        <p:nvSpPr>
          <p:cNvPr id="3" name="Content Placeholder 2">
            <a:extLst>
              <a:ext uri="{FF2B5EF4-FFF2-40B4-BE49-F238E27FC236}">
                <a16:creationId xmlns:a16="http://schemas.microsoft.com/office/drawing/2014/main" id="{541ABA14-2B0E-D3B4-4D8E-27E16BD45975}"/>
              </a:ext>
            </a:extLst>
          </p:cNvPr>
          <p:cNvSpPr>
            <a:spLocks noGrp="1"/>
          </p:cNvSpPr>
          <p:nvPr>
            <p:ph idx="1"/>
          </p:nvPr>
        </p:nvSpPr>
        <p:spPr/>
        <p:txBody>
          <a:bodyPr/>
          <a:lstStyle/>
          <a:p>
            <a:r>
              <a:rPr lang="en-US" dirty="0"/>
              <a:t>In web analytics, traffic sources are dimensions that are visualized in a report that provides an overview of the sources of traffic to a website.</a:t>
            </a:r>
          </a:p>
          <a:p>
            <a:endParaRPr lang="en-US" dirty="0"/>
          </a:p>
          <a:p>
            <a:r>
              <a:rPr lang="en-US" dirty="0"/>
              <a:t>An example of a traffic source is direct traffic (users typing the URL into the browser or clicking from bookmarks) or traffic from search engines.</a:t>
            </a:r>
            <a:endParaRPr lang="en-IN" dirty="0"/>
          </a:p>
        </p:txBody>
      </p:sp>
    </p:spTree>
    <p:extLst>
      <p:ext uri="{BB962C8B-B14F-4D97-AF65-F5344CB8AC3E}">
        <p14:creationId xmlns:p14="http://schemas.microsoft.com/office/powerpoint/2010/main" val="1517155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773FEA-7347-91A7-D906-EBE78050C3D7}"/>
              </a:ext>
            </a:extLst>
          </p:cNvPr>
          <p:cNvSpPr txBox="1"/>
          <p:nvPr/>
        </p:nvSpPr>
        <p:spPr>
          <a:xfrm>
            <a:off x="625642" y="1032353"/>
            <a:ext cx="10668000" cy="6370975"/>
          </a:xfrm>
          <a:prstGeom prst="rect">
            <a:avLst/>
          </a:prstGeom>
          <a:noFill/>
        </p:spPr>
        <p:txBody>
          <a:bodyPr wrap="square">
            <a:spAutoFit/>
          </a:bodyPr>
          <a:lstStyle/>
          <a:p>
            <a:pPr algn="l" fontAlgn="base"/>
            <a:r>
              <a:rPr lang="en-US" sz="2400" b="0" i="0" dirty="0">
                <a:solidFill>
                  <a:srgbClr val="111111"/>
                </a:solidFill>
                <a:effectLst/>
                <a:latin typeface="Arial" panose="020B0604020202020204" pitchFamily="34" charset="0"/>
                <a:cs typeface="Arial" panose="020B0604020202020204" pitchFamily="34" charset="0"/>
              </a:rPr>
              <a:t>The types of sources that are commonly used in web analytics are:</a:t>
            </a:r>
          </a:p>
          <a:p>
            <a:pPr algn="l" fontAlgn="base">
              <a:buFont typeface="Arial" panose="020B0604020202020204" pitchFamily="34" charset="0"/>
              <a:buChar char="•"/>
            </a:pPr>
            <a:r>
              <a:rPr lang="en-US" sz="2400" b="0" i="1" dirty="0">
                <a:solidFill>
                  <a:srgbClr val="FF0000"/>
                </a:solidFill>
                <a:effectLst/>
                <a:latin typeface="Arial" panose="020B0604020202020204" pitchFamily="34" charset="0"/>
                <a:cs typeface="Arial" panose="020B0604020202020204" pitchFamily="34" charset="0"/>
              </a:rPr>
              <a:t>Direct traffic: </a:t>
            </a:r>
            <a:r>
              <a:rPr lang="en-US" sz="2400" b="0" i="0" dirty="0">
                <a:solidFill>
                  <a:srgbClr val="111111"/>
                </a:solidFill>
                <a:effectLst/>
                <a:latin typeface="Arial" panose="020B0604020202020204" pitchFamily="34" charset="0"/>
                <a:cs typeface="Arial" panose="020B0604020202020204" pitchFamily="34" charset="0"/>
              </a:rPr>
              <a:t>All those people who find a website by typing the URL or through a bookmark.</a:t>
            </a:r>
          </a:p>
          <a:p>
            <a:pPr algn="l" fontAlgn="base">
              <a:buFont typeface="Arial" panose="020B0604020202020204" pitchFamily="34" charset="0"/>
              <a:buChar char="•"/>
            </a:pPr>
            <a:r>
              <a:rPr lang="en-US" sz="2400" b="0" i="1" dirty="0">
                <a:solidFill>
                  <a:srgbClr val="FF0000"/>
                </a:solidFill>
                <a:effectLst/>
                <a:latin typeface="Arial" panose="020B0604020202020204" pitchFamily="34" charset="0"/>
                <a:cs typeface="Arial" panose="020B0604020202020204" pitchFamily="34" charset="0"/>
              </a:rPr>
              <a:t>Referral Traffic</a:t>
            </a:r>
            <a:r>
              <a:rPr lang="en-US" sz="2400" b="0" i="1" dirty="0">
                <a:solidFill>
                  <a:srgbClr val="111111"/>
                </a:solidFill>
                <a:effectLst/>
                <a:latin typeface="Arial" panose="020B0604020202020204" pitchFamily="34" charset="0"/>
                <a:cs typeface="Arial" panose="020B0604020202020204" pitchFamily="34" charset="0"/>
              </a:rPr>
              <a:t>: </a:t>
            </a:r>
            <a:r>
              <a:rPr lang="en-US" sz="2400" b="0" i="0" dirty="0">
                <a:solidFill>
                  <a:srgbClr val="111111"/>
                </a:solidFill>
                <a:effectLst/>
                <a:latin typeface="Arial" panose="020B0604020202020204" pitchFamily="34" charset="0"/>
                <a:cs typeface="Arial" panose="020B0604020202020204" pitchFamily="34" charset="0"/>
              </a:rPr>
              <a:t>Other websites that send traffic to a site. These can be as a result of banners, campaigns, blogs, or affiliates linking to the site owner, or news aggregators like </a:t>
            </a:r>
            <a:r>
              <a:rPr lang="en-US" sz="2400" b="0" i="0" u="none" strike="noStrike" dirty="0" err="1">
                <a:solidFill>
                  <a:srgbClr val="0292B7"/>
                </a:solidFill>
                <a:effectLst/>
                <a:latin typeface="Arial" panose="020B0604020202020204" pitchFamily="34" charset="0"/>
                <a:cs typeface="Arial" panose="020B0604020202020204" pitchFamily="34" charset="0"/>
                <a:hlinkClick r:id="rId2"/>
              </a:rPr>
              <a:t>menéame</a:t>
            </a:r>
            <a:r>
              <a:rPr lang="en-US" sz="2400" b="0" i="0" u="none" strike="noStrike" dirty="0">
                <a:solidFill>
                  <a:srgbClr val="0292B7"/>
                </a:solidFill>
                <a:effectLst/>
                <a:latin typeface="Arial" panose="020B0604020202020204" pitchFamily="34" charset="0"/>
                <a:cs typeface="Arial" panose="020B0604020202020204" pitchFamily="34" charset="0"/>
                <a:hlinkClick r:id="rId2"/>
              </a:rPr>
              <a:t>.</a:t>
            </a:r>
            <a:endParaRPr lang="en-US" sz="2400" b="0" i="0" dirty="0">
              <a:solidFill>
                <a:srgbClr val="111111"/>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2400" b="0" i="1" dirty="0">
                <a:solidFill>
                  <a:srgbClr val="FF0000"/>
                </a:solidFill>
                <a:effectLst/>
                <a:latin typeface="Arial" panose="020B0604020202020204" pitchFamily="34" charset="0"/>
                <a:cs typeface="Arial" panose="020B0604020202020204" pitchFamily="34" charset="0"/>
              </a:rPr>
              <a:t>Organic traffic: </a:t>
            </a:r>
            <a:r>
              <a:rPr lang="en-US" sz="2400" b="0" i="0" dirty="0">
                <a:solidFill>
                  <a:srgbClr val="111111"/>
                </a:solidFill>
                <a:effectLst/>
                <a:latin typeface="Arial" panose="020B0604020202020204" pitchFamily="34" charset="0"/>
                <a:cs typeface="Arial" panose="020B0604020202020204" pitchFamily="34" charset="0"/>
              </a:rPr>
              <a:t>coming from search engines such as Google, </a:t>
            </a:r>
            <a:r>
              <a:rPr lang="en-US" sz="2400" b="0" i="0" u="none" strike="noStrike" dirty="0" err="1">
                <a:solidFill>
                  <a:srgbClr val="0292B7"/>
                </a:solidFill>
                <a:effectLst/>
                <a:latin typeface="Arial" panose="020B0604020202020204" pitchFamily="34" charset="0"/>
                <a:cs typeface="Arial" panose="020B0604020202020204" pitchFamily="34" charset="0"/>
                <a:hlinkClick r:id="rId3"/>
              </a:rPr>
              <a:t>Yahoo,</a:t>
            </a:r>
            <a:r>
              <a:rPr lang="en-US" sz="2400" b="0" i="0" dirty="0" err="1">
                <a:solidFill>
                  <a:srgbClr val="111111"/>
                </a:solidFill>
                <a:effectLst/>
                <a:latin typeface="Arial" panose="020B0604020202020204" pitchFamily="34" charset="0"/>
                <a:cs typeface="Arial" panose="020B0604020202020204" pitchFamily="34" charset="0"/>
              </a:rPr>
              <a:t>Bing</a:t>
            </a:r>
            <a:r>
              <a:rPr lang="en-US" sz="2400" b="0" i="0" dirty="0">
                <a:solidFill>
                  <a:srgbClr val="111111"/>
                </a:solidFill>
                <a:effectLst/>
                <a:latin typeface="Arial" panose="020B0604020202020204" pitchFamily="34" charset="0"/>
                <a:cs typeface="Arial" panose="020B0604020202020204" pitchFamily="34" charset="0"/>
              </a:rPr>
              <a:t>, Ask or others.</a:t>
            </a:r>
          </a:p>
          <a:p>
            <a:pPr algn="l" fontAlgn="base">
              <a:buFont typeface="Arial" panose="020B0604020202020204" pitchFamily="34" charset="0"/>
              <a:buChar char="•"/>
            </a:pPr>
            <a:r>
              <a:rPr lang="en-US" sz="2400" b="0" i="1" dirty="0">
                <a:solidFill>
                  <a:srgbClr val="FF0000"/>
                </a:solidFill>
                <a:effectLst/>
                <a:latin typeface="Arial" panose="020B0604020202020204" pitchFamily="34" charset="0"/>
                <a:cs typeface="Arial" panose="020B0604020202020204" pitchFamily="34" charset="0"/>
              </a:rPr>
              <a:t>Paid traffic: </a:t>
            </a:r>
            <a:r>
              <a:rPr lang="en-US" sz="2400" b="0" i="0" dirty="0">
                <a:solidFill>
                  <a:srgbClr val="111111"/>
                </a:solidFill>
                <a:effectLst/>
                <a:latin typeface="Arial" panose="020B0604020202020204" pitchFamily="34" charset="0"/>
                <a:cs typeface="Arial" panose="020B0604020202020204" pitchFamily="34" charset="0"/>
              </a:rPr>
              <a:t>coming from PPC and display media, such as Google </a:t>
            </a:r>
            <a:r>
              <a:rPr lang="en-US" sz="2400" b="0" i="0" dirty="0" err="1">
                <a:solidFill>
                  <a:srgbClr val="111111"/>
                </a:solidFill>
                <a:effectLst/>
                <a:latin typeface="Arial" panose="020B0604020202020204" pitchFamily="34" charset="0"/>
                <a:cs typeface="Arial" panose="020B0604020202020204" pitchFamily="34" charset="0"/>
              </a:rPr>
              <a:t>Adwords</a:t>
            </a:r>
            <a:r>
              <a:rPr lang="en-US" sz="2400" b="0" i="0" dirty="0">
                <a:solidFill>
                  <a:srgbClr val="111111"/>
                </a:solidFill>
                <a:effectLst/>
                <a:latin typeface="Arial" panose="020B0604020202020204" pitchFamily="34" charset="0"/>
                <a:cs typeface="Arial" panose="020B0604020202020204" pitchFamily="34" charset="0"/>
              </a:rPr>
              <a:t>, Bing Ads, Facebook Ads, Twitter Ads…</a:t>
            </a:r>
          </a:p>
          <a:p>
            <a:pPr algn="l" fontAlgn="base">
              <a:buFont typeface="Arial" panose="020B0604020202020204" pitchFamily="34" charset="0"/>
              <a:buChar char="•"/>
            </a:pPr>
            <a:r>
              <a:rPr lang="en-US" sz="2400" b="0" i="1" dirty="0">
                <a:solidFill>
                  <a:srgbClr val="FF0000"/>
                </a:solidFill>
                <a:effectLst/>
                <a:latin typeface="Arial" panose="020B0604020202020204" pitchFamily="34" charset="0"/>
                <a:cs typeface="Arial" panose="020B0604020202020204" pitchFamily="34" charset="0"/>
              </a:rPr>
              <a:t>Social Media traffic</a:t>
            </a:r>
            <a:r>
              <a:rPr lang="en-US" sz="2400" b="0" i="0" dirty="0">
                <a:solidFill>
                  <a:srgbClr val="FF0000"/>
                </a:solidFill>
                <a:effectLst/>
                <a:latin typeface="Arial" panose="020B0604020202020204" pitchFamily="34" charset="0"/>
                <a:cs typeface="Arial" panose="020B0604020202020204" pitchFamily="34" charset="0"/>
              </a:rPr>
              <a:t> </a:t>
            </a:r>
            <a:r>
              <a:rPr lang="en-US" sz="2400" b="0" i="0" dirty="0">
                <a:solidFill>
                  <a:srgbClr val="111111"/>
                </a:solidFill>
                <a:effectLst/>
                <a:latin typeface="Arial" panose="020B0604020202020204" pitchFamily="34" charset="0"/>
                <a:cs typeface="Arial" panose="020B0604020202020204" pitchFamily="34" charset="0"/>
              </a:rPr>
              <a:t>from social networks such as Facebook, Twitter, Instagram…</a:t>
            </a:r>
          </a:p>
          <a:p>
            <a:pPr algn="l" fontAlgn="base">
              <a:buFont typeface="Arial" panose="020B0604020202020204" pitchFamily="34" charset="0"/>
              <a:buChar char="•"/>
            </a:pPr>
            <a:r>
              <a:rPr lang="en-US" sz="2400" b="0" i="1" dirty="0">
                <a:solidFill>
                  <a:srgbClr val="FF0000"/>
                </a:solidFill>
                <a:effectLst/>
                <a:latin typeface="Arial" panose="020B0604020202020204" pitchFamily="34" charset="0"/>
                <a:cs typeface="Arial" panose="020B0604020202020204" pitchFamily="34" charset="0"/>
              </a:rPr>
              <a:t>Other:</a:t>
            </a:r>
            <a:r>
              <a:rPr lang="en-US" sz="2400" b="0" i="0" dirty="0">
                <a:solidFill>
                  <a:srgbClr val="FF0000"/>
                </a:solidFill>
                <a:effectLst/>
                <a:latin typeface="Arial" panose="020B0604020202020204" pitchFamily="34" charset="0"/>
                <a:cs typeface="Arial" panose="020B0604020202020204" pitchFamily="34" charset="0"/>
              </a:rPr>
              <a:t> </a:t>
            </a:r>
            <a:r>
              <a:rPr lang="en-US" sz="2400" b="0" i="0" dirty="0">
                <a:solidFill>
                  <a:srgbClr val="111111"/>
                </a:solidFill>
                <a:effectLst/>
                <a:latin typeface="Arial" panose="020B0604020202020204" pitchFamily="34" charset="0"/>
                <a:cs typeface="Arial" panose="020B0604020202020204" pitchFamily="34" charset="0"/>
              </a:rPr>
              <a:t>These include campaigns, email, direct marketing, et</a:t>
            </a:r>
          </a:p>
          <a:p>
            <a:pPr algn="l" fontAlgn="base">
              <a:buFont typeface="Arial" panose="020B0604020202020204" pitchFamily="34" charset="0"/>
              <a:buChar char="•"/>
            </a:pPr>
            <a:endParaRPr lang="en-US" sz="2400" dirty="0">
              <a:solidFill>
                <a:srgbClr val="111111"/>
              </a:solidFill>
              <a:latin typeface="Arial" panose="020B0604020202020204" pitchFamily="34" charset="0"/>
              <a:cs typeface="Arial" panose="020B0604020202020204" pitchFamily="34" charset="0"/>
            </a:endParaRPr>
          </a:p>
          <a:p>
            <a:pPr algn="l" fontAlgn="base">
              <a:buFont typeface="Arial" panose="020B0604020202020204" pitchFamily="34" charset="0"/>
              <a:buChar char="•"/>
            </a:pPr>
            <a:endParaRPr lang="en-US" b="0" i="0" dirty="0">
              <a:solidFill>
                <a:srgbClr val="111111"/>
              </a:solidFill>
              <a:effectLst/>
              <a:latin typeface="Open Sans" panose="020B0606030504020204" pitchFamily="34" charset="0"/>
            </a:endParaRPr>
          </a:p>
          <a:p>
            <a:pPr algn="l" fontAlgn="base">
              <a:buFont typeface="Arial" panose="020B0604020202020204" pitchFamily="34" charset="0"/>
              <a:buChar char="•"/>
            </a:pPr>
            <a:endParaRPr lang="en-US" dirty="0">
              <a:solidFill>
                <a:srgbClr val="111111"/>
              </a:solidFill>
              <a:latin typeface="Open Sans" panose="020B0606030504020204" pitchFamily="34" charset="0"/>
            </a:endParaRPr>
          </a:p>
          <a:p>
            <a:pPr algn="l" fontAlgn="base">
              <a:buFont typeface="Arial" panose="020B0604020202020204" pitchFamily="34" charset="0"/>
              <a:buChar char="•"/>
            </a:pPr>
            <a:endParaRPr lang="en-US" b="0" i="0" dirty="0">
              <a:solidFill>
                <a:srgbClr val="111111"/>
              </a:solidFill>
              <a:effectLst/>
              <a:latin typeface="Open Sans" panose="020B0606030504020204" pitchFamily="34" charset="0"/>
            </a:endParaRPr>
          </a:p>
          <a:p>
            <a:pPr algn="l" fontAlgn="base">
              <a:buFont typeface="Arial" panose="020B0604020202020204" pitchFamily="34" charset="0"/>
              <a:buChar char="•"/>
            </a:pPr>
            <a:endParaRPr lang="en-US" b="0" i="0" dirty="0">
              <a:solidFill>
                <a:srgbClr val="111111"/>
              </a:solidFill>
              <a:effectLst/>
              <a:latin typeface="Open Sans" panose="020B0606030504020204" pitchFamily="34" charset="0"/>
            </a:endParaRPr>
          </a:p>
        </p:txBody>
      </p:sp>
    </p:spTree>
    <p:extLst>
      <p:ext uri="{BB962C8B-B14F-4D97-AF65-F5344CB8AC3E}">
        <p14:creationId xmlns:p14="http://schemas.microsoft.com/office/powerpoint/2010/main" val="3258244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9856A-11AC-CD53-EDA2-992752B7219B}"/>
              </a:ext>
            </a:extLst>
          </p:cNvPr>
          <p:cNvSpPr>
            <a:spLocks noGrp="1"/>
          </p:cNvSpPr>
          <p:nvPr>
            <p:ph type="title"/>
          </p:nvPr>
        </p:nvSpPr>
        <p:spPr/>
        <p:txBody>
          <a:bodyPr>
            <a:normAutofit fontScale="90000"/>
          </a:bodyPr>
          <a:lstStyle/>
          <a:p>
            <a:r>
              <a:rPr lang="en-US" b="1" i="0" dirty="0">
                <a:solidFill>
                  <a:srgbClr val="222222"/>
                </a:solidFill>
                <a:effectLst/>
                <a:latin typeface="Inter"/>
              </a:rPr>
              <a:t>What are traffic sources in Google Analytics?</a:t>
            </a:r>
            <a:br>
              <a:rPr lang="en-US" b="1" i="0" dirty="0">
                <a:solidFill>
                  <a:srgbClr val="222222"/>
                </a:solidFill>
                <a:effectLst/>
                <a:latin typeface="Inter"/>
              </a:rPr>
            </a:br>
            <a:endParaRPr lang="en-IN" dirty="0"/>
          </a:p>
        </p:txBody>
      </p:sp>
      <p:pic>
        <p:nvPicPr>
          <p:cNvPr id="5" name="Content Placeholder 4">
            <a:extLst>
              <a:ext uri="{FF2B5EF4-FFF2-40B4-BE49-F238E27FC236}">
                <a16:creationId xmlns:a16="http://schemas.microsoft.com/office/drawing/2014/main" id="{08EDBC61-EFE6-89B7-94EF-7A5A03F09D89}"/>
              </a:ext>
            </a:extLst>
          </p:cNvPr>
          <p:cNvPicPr>
            <a:picLocks noGrp="1" noChangeAspect="1"/>
          </p:cNvPicPr>
          <p:nvPr>
            <p:ph idx="1"/>
          </p:nvPr>
        </p:nvPicPr>
        <p:blipFill>
          <a:blip r:embed="rId2"/>
          <a:stretch>
            <a:fillRect/>
          </a:stretch>
        </p:blipFill>
        <p:spPr>
          <a:xfrm>
            <a:off x="1037808" y="1818633"/>
            <a:ext cx="4726237" cy="2183595"/>
          </a:xfrm>
        </p:spPr>
      </p:pic>
      <p:sp>
        <p:nvSpPr>
          <p:cNvPr id="7" name="TextBox 6">
            <a:extLst>
              <a:ext uri="{FF2B5EF4-FFF2-40B4-BE49-F238E27FC236}">
                <a16:creationId xmlns:a16="http://schemas.microsoft.com/office/drawing/2014/main" id="{AE113CE8-237B-8500-1CDE-DB12F8866890}"/>
              </a:ext>
            </a:extLst>
          </p:cNvPr>
          <p:cNvSpPr txBox="1"/>
          <p:nvPr/>
        </p:nvSpPr>
        <p:spPr>
          <a:xfrm>
            <a:off x="1556083" y="5179277"/>
            <a:ext cx="10170695" cy="369332"/>
          </a:xfrm>
          <a:prstGeom prst="rect">
            <a:avLst/>
          </a:prstGeom>
          <a:noFill/>
        </p:spPr>
        <p:txBody>
          <a:bodyPr wrap="square">
            <a:spAutoFit/>
          </a:bodyPr>
          <a:lstStyle/>
          <a:p>
            <a:r>
              <a:rPr lang="en-IN" dirty="0"/>
              <a:t>https://www.webfx.com/digital-marketing/learn/what-are-the-best-traffic-sources/</a:t>
            </a:r>
          </a:p>
        </p:txBody>
      </p:sp>
    </p:spTree>
    <p:extLst>
      <p:ext uri="{BB962C8B-B14F-4D97-AF65-F5344CB8AC3E}">
        <p14:creationId xmlns:p14="http://schemas.microsoft.com/office/powerpoint/2010/main" val="3061908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94AB-61EC-05B6-2457-046DFE168303}"/>
              </a:ext>
            </a:extLst>
          </p:cNvPr>
          <p:cNvSpPr>
            <a:spLocks noGrp="1"/>
          </p:cNvSpPr>
          <p:nvPr>
            <p:ph type="title"/>
          </p:nvPr>
        </p:nvSpPr>
        <p:spPr/>
        <p:txBody>
          <a:bodyPr>
            <a:normAutofit/>
          </a:bodyPr>
          <a:lstStyle/>
          <a:p>
            <a:r>
              <a:rPr lang="en-IN" sz="3600" b="0" i="0" u="none" strike="noStrike" baseline="0" dirty="0">
                <a:latin typeface="Arial" panose="020B0604020202020204" pitchFamily="34" charset="0"/>
                <a:cs typeface="Arial" panose="020B0604020202020204" pitchFamily="34" charset="0"/>
              </a:rPr>
              <a:t>Direct Traffic Analysis</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EAD00AE-6288-3752-FF4A-A8F97E28DB82}"/>
              </a:ext>
            </a:extLst>
          </p:cNvPr>
          <p:cNvSpPr>
            <a:spLocks noGrp="1"/>
          </p:cNvSpPr>
          <p:nvPr>
            <p:ph idx="1"/>
          </p:nvPr>
        </p:nvSpPr>
        <p:spPr/>
        <p:txBody>
          <a:bodyPr>
            <a:normAutofit/>
          </a:bodyPr>
          <a:lstStyle/>
          <a:p>
            <a:pPr algn="l"/>
            <a:r>
              <a:rPr lang="en-US" sz="2400" b="0" i="0" u="none" strike="noStrike" baseline="0" dirty="0">
                <a:latin typeface="Sabon-Roman"/>
              </a:rPr>
              <a:t>Direct Traffic is typically defined as </a:t>
            </a:r>
            <a:r>
              <a:rPr lang="en-US" sz="2400" b="0" i="1" u="none" strike="noStrike" baseline="0" dirty="0">
                <a:latin typeface="Sabon-Italic"/>
              </a:rPr>
              <a:t>noncampaign, </a:t>
            </a:r>
            <a:r>
              <a:rPr lang="en-US" sz="2400" b="0" i="1" u="none" strike="noStrike" baseline="0" dirty="0" err="1">
                <a:latin typeface="Sabon-Italic"/>
              </a:rPr>
              <a:t>nonsearch</a:t>
            </a:r>
            <a:r>
              <a:rPr lang="en-US" sz="2400" b="0" i="1" u="none" strike="noStrike" baseline="0" dirty="0">
                <a:latin typeface="Sabon-Italic"/>
              </a:rPr>
              <a:t>, nonlinked </a:t>
            </a:r>
            <a:r>
              <a:rPr lang="en-US" sz="2400" b="0" i="0" u="none" strike="noStrike" baseline="0" dirty="0">
                <a:latin typeface="Sabon-Roman"/>
              </a:rPr>
              <a:t>traffic, that is, Visitors who come to your website by typing in your website’s URL or who </a:t>
            </a:r>
            <a:r>
              <a:rPr lang="en-IN" sz="2400" b="0" i="0" u="none" strike="noStrike" baseline="0" dirty="0">
                <a:latin typeface="Sabon-Roman"/>
              </a:rPr>
              <a:t>come through a bookmark.</a:t>
            </a:r>
          </a:p>
          <a:p>
            <a:pPr marL="0" indent="0" algn="l">
              <a:buNone/>
            </a:pPr>
            <a:r>
              <a:rPr lang="en-IN" sz="2400" b="0" i="0" u="none" strike="noStrike" baseline="0" dirty="0">
                <a:solidFill>
                  <a:srgbClr val="FF0000"/>
                </a:solidFill>
                <a:latin typeface="MyriadPro-BlackCond"/>
              </a:rPr>
              <a:t>Capturing Direct Traffic</a:t>
            </a:r>
          </a:p>
          <a:p>
            <a:pPr algn="l"/>
            <a:r>
              <a:rPr lang="en-US" sz="2400" b="0" i="0" u="none" strike="noStrike" baseline="0" dirty="0">
                <a:latin typeface="MyriadPro-Cond"/>
              </a:rPr>
              <a:t>To accurately capture Direct Traffic, you need to do the following:</a:t>
            </a:r>
          </a:p>
          <a:p>
            <a:pPr algn="l"/>
            <a:r>
              <a:rPr lang="en-US" sz="2400" b="0" i="0" u="none" strike="noStrike" baseline="0" dirty="0">
                <a:latin typeface="MyriadPro-Cond"/>
              </a:rPr>
              <a:t>Tag all your website pages so you won’t lose the referring/</a:t>
            </a:r>
            <a:r>
              <a:rPr lang="en-US" sz="2400" b="0" i="0" u="none" strike="noStrike" baseline="0" dirty="0">
                <a:latin typeface="Sabon-Roman"/>
              </a:rPr>
              <a:t>• </a:t>
            </a:r>
            <a:r>
              <a:rPr lang="en-US" sz="2400" b="0" i="0" u="none" strike="noStrike" baseline="0" dirty="0">
                <a:latin typeface="MyriadPro-Cond"/>
              </a:rPr>
              <a:t>campaign information the Visitors might bring with them.</a:t>
            </a:r>
          </a:p>
          <a:p>
            <a:pPr algn="l"/>
            <a:r>
              <a:rPr lang="en-US" sz="2400" b="0" i="0" u="none" strike="noStrike" baseline="0" dirty="0">
                <a:latin typeface="Sabon-Roman"/>
              </a:rPr>
              <a:t> </a:t>
            </a:r>
            <a:r>
              <a:rPr lang="en-US" sz="2400" b="0" i="0" u="none" strike="noStrike" baseline="0" dirty="0">
                <a:latin typeface="MyriadPro-Cond"/>
              </a:rPr>
              <a:t>Make sure your different campaigns contain the proper tracking parameters.</a:t>
            </a:r>
            <a:endParaRPr lang="en-IN" sz="2400" dirty="0"/>
          </a:p>
        </p:txBody>
      </p:sp>
    </p:spTree>
    <p:extLst>
      <p:ext uri="{BB962C8B-B14F-4D97-AF65-F5344CB8AC3E}">
        <p14:creationId xmlns:p14="http://schemas.microsoft.com/office/powerpoint/2010/main" val="2997659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FE36C-66BC-D055-8851-A3E5A0FBD0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AD261D-DD7B-E8F6-6BF4-269E0D0EE31F}"/>
              </a:ext>
            </a:extLst>
          </p:cNvPr>
          <p:cNvSpPr>
            <a:spLocks noGrp="1"/>
          </p:cNvSpPr>
          <p:nvPr>
            <p:ph idx="1"/>
          </p:nvPr>
        </p:nvSpPr>
        <p:spPr/>
        <p:txBody>
          <a:bodyPr>
            <a:normAutofit/>
          </a:bodyPr>
          <a:lstStyle/>
          <a:p>
            <a:r>
              <a:rPr lang="en-IN" b="1" i="0" u="none" strike="noStrike" baseline="0" dirty="0">
                <a:latin typeface="MyriadPro-BoldCond"/>
              </a:rPr>
              <a:t>Segmenting to Understand Uniqueness</a:t>
            </a:r>
          </a:p>
          <a:p>
            <a:r>
              <a:rPr lang="en-US" b="1" i="0" u="none" strike="noStrike" baseline="0" dirty="0">
                <a:latin typeface="MyriadPro-BoldCond"/>
              </a:rPr>
              <a:t>Content analysis </a:t>
            </a:r>
            <a:r>
              <a:rPr lang="en-US" dirty="0">
                <a:latin typeface="Sabon-Roman"/>
              </a:rPr>
              <a:t>:</a:t>
            </a:r>
            <a:r>
              <a:rPr lang="en-US" b="0" i="0" u="none" strike="noStrike" baseline="0" dirty="0">
                <a:latin typeface="Sabon-Roman"/>
              </a:rPr>
              <a:t>what pages/content directories these people visit most often</a:t>
            </a:r>
          </a:p>
          <a:p>
            <a:pPr algn="l"/>
            <a:r>
              <a:rPr lang="en-US" b="1" i="0" u="none" strike="noStrike" baseline="0" dirty="0">
                <a:latin typeface="MyriadPro-BoldCond"/>
              </a:rPr>
              <a:t>Purchase behavior </a:t>
            </a:r>
            <a:r>
              <a:rPr lang="en-US" b="0" i="0" u="none" strike="noStrike" baseline="0" dirty="0">
                <a:latin typeface="Sabon-Roman"/>
              </a:rPr>
              <a:t>Visitors who come through Direct Traffic are often, but not always, existing customers, and understanding what they buy is an insightful exercise</a:t>
            </a:r>
            <a:endParaRPr lang="en-IN" dirty="0"/>
          </a:p>
        </p:txBody>
      </p:sp>
    </p:spTree>
    <p:extLst>
      <p:ext uri="{BB962C8B-B14F-4D97-AF65-F5344CB8AC3E}">
        <p14:creationId xmlns:p14="http://schemas.microsoft.com/office/powerpoint/2010/main" val="3116263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13795-9D7B-3E2D-3D12-CE5D5F1F5235}"/>
              </a:ext>
            </a:extLst>
          </p:cNvPr>
          <p:cNvSpPr>
            <a:spLocks noGrp="1"/>
          </p:cNvSpPr>
          <p:nvPr>
            <p:ph type="title"/>
          </p:nvPr>
        </p:nvSpPr>
        <p:spPr/>
        <p:txBody>
          <a:bodyPr/>
          <a:lstStyle/>
          <a:p>
            <a:r>
              <a:rPr lang="en-IN" dirty="0"/>
              <a:t>Visitor Analysis</a:t>
            </a:r>
          </a:p>
        </p:txBody>
      </p:sp>
      <p:pic>
        <p:nvPicPr>
          <p:cNvPr id="5" name="Content Placeholder 4">
            <a:extLst>
              <a:ext uri="{FF2B5EF4-FFF2-40B4-BE49-F238E27FC236}">
                <a16:creationId xmlns:a16="http://schemas.microsoft.com/office/drawing/2014/main" id="{A3CEA63F-FDD1-4E3D-50FE-632C78F8D459}"/>
              </a:ext>
            </a:extLst>
          </p:cNvPr>
          <p:cNvPicPr>
            <a:picLocks noGrp="1" noChangeAspect="1"/>
          </p:cNvPicPr>
          <p:nvPr>
            <p:ph idx="1"/>
          </p:nvPr>
        </p:nvPicPr>
        <p:blipFill>
          <a:blip r:embed="rId2"/>
          <a:stretch>
            <a:fillRect/>
          </a:stretch>
        </p:blipFill>
        <p:spPr>
          <a:xfrm>
            <a:off x="2919529" y="2063170"/>
            <a:ext cx="6352941" cy="3876247"/>
          </a:xfrm>
        </p:spPr>
      </p:pic>
    </p:spTree>
    <p:extLst>
      <p:ext uri="{BB962C8B-B14F-4D97-AF65-F5344CB8AC3E}">
        <p14:creationId xmlns:p14="http://schemas.microsoft.com/office/powerpoint/2010/main" val="364996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0AFDC-2A73-9CB8-3ACA-6087513492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22F5E0-6990-569C-0323-D6CFA76D6B05}"/>
              </a:ext>
            </a:extLst>
          </p:cNvPr>
          <p:cNvSpPr>
            <a:spLocks noGrp="1"/>
          </p:cNvSpPr>
          <p:nvPr>
            <p:ph idx="1"/>
          </p:nvPr>
        </p:nvSpPr>
        <p:spPr/>
        <p:txBody>
          <a:bodyPr>
            <a:normAutofit/>
          </a:bodyPr>
          <a:lstStyle/>
          <a:p>
            <a:r>
              <a:rPr lang="en-US" sz="1800" dirty="0">
                <a:effectLst/>
                <a:latin typeface="Times New Roman" panose="02020603050405020304" pitchFamily="18" charset="0"/>
                <a:ea typeface="Times New Roman" panose="02020603050405020304" pitchFamily="18" charset="0"/>
              </a:rPr>
              <a:t>Visitor Acquisition Strengths</a:t>
            </a:r>
          </a:p>
          <a:p>
            <a:r>
              <a:rPr lang="en-US" sz="1800" dirty="0">
                <a:effectLst/>
                <a:latin typeface="Times New Roman" panose="02020603050405020304" pitchFamily="18" charset="0"/>
                <a:ea typeface="Times New Roman" panose="02020603050405020304" pitchFamily="18" charset="0"/>
              </a:rPr>
              <a:t> Click Density Analysis</a:t>
            </a:r>
          </a:p>
          <a:p>
            <a:r>
              <a:rPr lang="en-US" sz="1800" dirty="0">
                <a:effectLst/>
                <a:latin typeface="Times New Roman" panose="02020603050405020304" pitchFamily="18" charset="0"/>
                <a:ea typeface="Times New Roman" panose="02020603050405020304" pitchFamily="18" charset="0"/>
              </a:rPr>
              <a:t> Measuring Visits to Purchase</a:t>
            </a:r>
          </a:p>
          <a:p>
            <a:r>
              <a:rPr lang="en-US" sz="1800" dirty="0">
                <a:effectLst/>
                <a:latin typeface="Times New Roman" panose="02020603050405020304" pitchFamily="18" charset="0"/>
                <a:ea typeface="Times New Roman" panose="02020603050405020304" pitchFamily="18" charset="0"/>
              </a:rPr>
              <a:t> Sources of Traffic</a:t>
            </a:r>
          </a:p>
          <a:p>
            <a:r>
              <a:rPr lang="en-US" sz="1800" dirty="0">
                <a:effectLst/>
                <a:latin typeface="Times New Roman" panose="02020603050405020304" pitchFamily="18" charset="0"/>
                <a:ea typeface="Times New Roman" panose="02020603050405020304" pitchFamily="18" charset="0"/>
              </a:rPr>
              <a:t> Visitor Analysis</a:t>
            </a:r>
          </a:p>
          <a:p>
            <a:r>
              <a:rPr lang="en-US" sz="1800" dirty="0">
                <a:effectLst/>
                <a:latin typeface="Times New Roman" panose="02020603050405020304" pitchFamily="18" charset="0"/>
                <a:ea typeface="Times New Roman" panose="02020603050405020304" pitchFamily="18" charset="0"/>
              </a:rPr>
              <a:t>Traffic analysis</a:t>
            </a:r>
          </a:p>
          <a:p>
            <a:r>
              <a:rPr lang="en-US" sz="1800" dirty="0">
                <a:effectLst/>
                <a:latin typeface="Times New Roman" panose="02020603050405020304" pitchFamily="18" charset="0"/>
                <a:ea typeface="Times New Roman" panose="02020603050405020304" pitchFamily="18" charset="0"/>
              </a:rPr>
              <a:t> Internal Site Search Analysis</a:t>
            </a:r>
          </a:p>
          <a:p>
            <a:r>
              <a:rPr lang="en-US" sz="1800" dirty="0">
                <a:effectLst/>
                <a:latin typeface="Times New Roman" panose="02020603050405020304" pitchFamily="18" charset="0"/>
                <a:ea typeface="Times New Roman" panose="02020603050405020304" pitchFamily="18" charset="0"/>
              </a:rPr>
              <a:t>Pay Per Click/Paid Search Analysis</a:t>
            </a:r>
          </a:p>
          <a:p>
            <a:r>
              <a:rPr lang="en-US" sz="1800" dirty="0">
                <a:effectLst/>
                <a:latin typeface="Times New Roman" panose="02020603050405020304" pitchFamily="18" charset="0"/>
                <a:ea typeface="Times New Roman" panose="02020603050405020304" pitchFamily="18" charset="0"/>
              </a:rPr>
              <a:t> Direct Traffic Analysis</a:t>
            </a:r>
          </a:p>
          <a:p>
            <a:r>
              <a:rPr lang="en-US" sz="1800" dirty="0">
                <a:effectLst/>
                <a:latin typeface="Times New Roman" panose="02020603050405020304" pitchFamily="18" charset="0"/>
                <a:ea typeface="Times New Roman" panose="02020603050405020304" pitchFamily="18" charset="0"/>
              </a:rPr>
              <a:t> Email Campaign Analysis</a:t>
            </a:r>
          </a:p>
          <a:p>
            <a:r>
              <a:rPr lang="en-US" sz="1800" dirty="0">
                <a:effectLst/>
                <a:latin typeface="Times New Roman" panose="02020603050405020304" pitchFamily="18" charset="0"/>
                <a:ea typeface="Times New Roman" panose="02020603050405020304" pitchFamily="18" charset="0"/>
              </a:rPr>
              <a:t> Rich Experience Analysis(Flash, Video, and Widgets)</a:t>
            </a:r>
            <a:endParaRPr lang="en-IN" dirty="0"/>
          </a:p>
        </p:txBody>
      </p:sp>
    </p:spTree>
    <p:extLst>
      <p:ext uri="{BB962C8B-B14F-4D97-AF65-F5344CB8AC3E}">
        <p14:creationId xmlns:p14="http://schemas.microsoft.com/office/powerpoint/2010/main" val="1782334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3794-EDC7-EE43-867F-7B2078C0B34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C6D1864-F3E2-7E04-E66D-BB889AE9A316}"/>
              </a:ext>
            </a:extLst>
          </p:cNvPr>
          <p:cNvPicPr>
            <a:picLocks noGrp="1" noChangeAspect="1"/>
          </p:cNvPicPr>
          <p:nvPr>
            <p:ph idx="1"/>
          </p:nvPr>
        </p:nvPicPr>
        <p:blipFill>
          <a:blip r:embed="rId2"/>
          <a:stretch>
            <a:fillRect/>
          </a:stretch>
        </p:blipFill>
        <p:spPr>
          <a:xfrm>
            <a:off x="2846254" y="2096144"/>
            <a:ext cx="6499491" cy="3810299"/>
          </a:xfrm>
        </p:spPr>
      </p:pic>
    </p:spTree>
    <p:extLst>
      <p:ext uri="{BB962C8B-B14F-4D97-AF65-F5344CB8AC3E}">
        <p14:creationId xmlns:p14="http://schemas.microsoft.com/office/powerpoint/2010/main" val="2450081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829D0-794C-C311-BC7F-354C237BBAF8}"/>
              </a:ext>
            </a:extLst>
          </p:cNvPr>
          <p:cNvSpPr>
            <a:spLocks noGrp="1"/>
          </p:cNvSpPr>
          <p:nvPr>
            <p:ph type="title"/>
          </p:nvPr>
        </p:nvSpPr>
        <p:spPr/>
        <p:txBody>
          <a:bodyPr/>
          <a:lstStyle/>
          <a:p>
            <a:r>
              <a:rPr lang="en-IN" dirty="0"/>
              <a:t>Traffic Analysis</a:t>
            </a:r>
          </a:p>
        </p:txBody>
      </p:sp>
      <p:sp>
        <p:nvSpPr>
          <p:cNvPr id="3" name="Content Placeholder 2">
            <a:extLst>
              <a:ext uri="{FF2B5EF4-FFF2-40B4-BE49-F238E27FC236}">
                <a16:creationId xmlns:a16="http://schemas.microsoft.com/office/drawing/2014/main" id="{2820C241-7C21-19E4-2C41-16912FB5CC30}"/>
              </a:ext>
            </a:extLst>
          </p:cNvPr>
          <p:cNvSpPr>
            <a:spLocks noGrp="1"/>
          </p:cNvSpPr>
          <p:nvPr>
            <p:ph idx="1"/>
          </p:nvPr>
        </p:nvSpPr>
        <p:spPr/>
        <p:txBody>
          <a:bodyPr>
            <a:normAutofit fontScale="92500" lnSpcReduction="10000"/>
          </a:bodyPr>
          <a:lstStyle/>
          <a:p>
            <a:pPr algn="l"/>
            <a:r>
              <a:rPr lang="en-US" b="0" i="0" dirty="0">
                <a:solidFill>
                  <a:srgbClr val="000000"/>
                </a:solidFill>
                <a:effectLst/>
                <a:latin typeface="Arial" panose="020B0604020202020204" pitchFamily="34" charset="0"/>
                <a:cs typeface="Arial" panose="020B0604020202020204" pitchFamily="34" charset="0"/>
              </a:rPr>
              <a:t>Web traffic analytics tells you who visits your website and what they do. It gives insight into what content your users love and give you insights to help improve conversions.  </a:t>
            </a:r>
          </a:p>
          <a:p>
            <a:pPr algn="l">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How much traffic your site gets in a given time period. </a:t>
            </a:r>
          </a:p>
          <a:p>
            <a:pPr algn="l">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Which content is most popular. </a:t>
            </a:r>
          </a:p>
          <a:p>
            <a:pPr algn="l">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Your bounce rate. </a:t>
            </a:r>
          </a:p>
          <a:p>
            <a:pPr algn="l">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How many new visitors you get. </a:t>
            </a:r>
          </a:p>
          <a:p>
            <a:pPr algn="l">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Where your traffic comes from. </a:t>
            </a:r>
          </a:p>
          <a:p>
            <a:pPr algn="l">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How long people stay on specific pages. </a:t>
            </a:r>
          </a:p>
          <a:p>
            <a:pPr algn="l">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How often users return to your website.</a:t>
            </a:r>
          </a:p>
          <a:p>
            <a:endParaRPr lang="en-IN" dirty="0"/>
          </a:p>
        </p:txBody>
      </p:sp>
    </p:spTree>
    <p:extLst>
      <p:ext uri="{BB962C8B-B14F-4D97-AF65-F5344CB8AC3E}">
        <p14:creationId xmlns:p14="http://schemas.microsoft.com/office/powerpoint/2010/main" val="136698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F22A-95BB-CFFD-D75E-0B955FA441AC}"/>
              </a:ext>
            </a:extLst>
          </p:cNvPr>
          <p:cNvSpPr>
            <a:spLocks noGrp="1"/>
          </p:cNvSpPr>
          <p:nvPr>
            <p:ph type="title"/>
          </p:nvPr>
        </p:nvSpPr>
        <p:spPr/>
        <p:txBody>
          <a:bodyPr/>
          <a:lstStyle/>
          <a:p>
            <a:r>
              <a:rPr lang="en-US" sz="4400" dirty="0">
                <a:effectLst/>
                <a:latin typeface="Times New Roman" panose="02020603050405020304" pitchFamily="18" charset="0"/>
                <a:ea typeface="Times New Roman" panose="02020603050405020304" pitchFamily="18" charset="0"/>
              </a:rPr>
              <a:t>Internal Site Search Analysis</a:t>
            </a:r>
            <a:br>
              <a:rPr lang="en-US" sz="44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F343E1B-CA2D-09FD-339D-D892464F7CC5}"/>
              </a:ext>
            </a:extLst>
          </p:cNvPr>
          <p:cNvSpPr>
            <a:spLocks noGrp="1"/>
          </p:cNvSpPr>
          <p:nvPr>
            <p:ph idx="1"/>
          </p:nvPr>
        </p:nvSpPr>
        <p:spPr/>
        <p:txBody>
          <a:bodyPr/>
          <a:lstStyle/>
          <a:p>
            <a:r>
              <a:rPr lang="en-US" dirty="0"/>
              <a:t>Internal site search is the search which the visitors perform within a website. Tracking site search result data is extremely valuable for an online business as it helps to know what the visitors are looking for on the website.</a:t>
            </a:r>
          </a:p>
          <a:p>
            <a:endParaRPr lang="en-IN" dirty="0"/>
          </a:p>
        </p:txBody>
      </p:sp>
      <p:pic>
        <p:nvPicPr>
          <p:cNvPr id="5" name="Picture 4">
            <a:extLst>
              <a:ext uri="{FF2B5EF4-FFF2-40B4-BE49-F238E27FC236}">
                <a16:creationId xmlns:a16="http://schemas.microsoft.com/office/drawing/2014/main" id="{D1B60095-406B-D047-D6C5-30AD6E3C544F}"/>
              </a:ext>
            </a:extLst>
          </p:cNvPr>
          <p:cNvPicPr>
            <a:picLocks noChangeAspect="1"/>
          </p:cNvPicPr>
          <p:nvPr/>
        </p:nvPicPr>
        <p:blipFill>
          <a:blip r:embed="rId2"/>
          <a:stretch>
            <a:fillRect/>
          </a:stretch>
        </p:blipFill>
        <p:spPr>
          <a:xfrm>
            <a:off x="4010685" y="3373690"/>
            <a:ext cx="6794024" cy="2938209"/>
          </a:xfrm>
          <a:prstGeom prst="rect">
            <a:avLst/>
          </a:prstGeom>
        </p:spPr>
      </p:pic>
    </p:spTree>
    <p:extLst>
      <p:ext uri="{BB962C8B-B14F-4D97-AF65-F5344CB8AC3E}">
        <p14:creationId xmlns:p14="http://schemas.microsoft.com/office/powerpoint/2010/main" val="2686539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506D6-7914-627E-B8A1-97763B8285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E418C8-506D-9940-1E70-8E2364C8C5C0}"/>
              </a:ext>
            </a:extLst>
          </p:cNvPr>
          <p:cNvSpPr>
            <a:spLocks noGrp="1"/>
          </p:cNvSpPr>
          <p:nvPr>
            <p:ph idx="1"/>
          </p:nvPr>
        </p:nvSpPr>
        <p:spPr/>
        <p:txBody>
          <a:bodyPr/>
          <a:lstStyle/>
          <a:p>
            <a:pPr algn="l" fontAlgn="base"/>
            <a:r>
              <a:rPr lang="en-US" b="0" i="0" dirty="0">
                <a:solidFill>
                  <a:srgbClr val="000000"/>
                </a:solidFill>
                <a:effectLst/>
                <a:latin typeface="Roboto" panose="02000000000000000000" pitchFamily="2" charset="0"/>
              </a:rPr>
              <a:t>To enable site search tracking on your website, follow the steps given below:-</a:t>
            </a:r>
          </a:p>
          <a:p>
            <a:pPr algn="l" fontAlgn="base"/>
            <a:r>
              <a:rPr lang="en-US" b="0" i="0" dirty="0">
                <a:solidFill>
                  <a:srgbClr val="000000"/>
                </a:solidFill>
                <a:effectLst/>
                <a:latin typeface="Roboto" panose="02000000000000000000" pitchFamily="2" charset="0"/>
              </a:rPr>
              <a:t>1- Visit Google Analytics settings page and click on the site for which you want to change the settings.</a:t>
            </a:r>
          </a:p>
          <a:p>
            <a:pPr algn="l" fontAlgn="base"/>
            <a:r>
              <a:rPr lang="en-US" b="0" i="0" dirty="0">
                <a:solidFill>
                  <a:srgbClr val="000000"/>
                </a:solidFill>
                <a:effectLst/>
                <a:latin typeface="Roboto" panose="02000000000000000000" pitchFamily="2" charset="0"/>
              </a:rPr>
              <a:t>2- Click on admin located on top right hand side corner of the screen and then click on site name. Now, click on profile settings.</a:t>
            </a:r>
          </a:p>
          <a:p>
            <a:pPr algn="l" fontAlgn="base"/>
            <a:r>
              <a:rPr lang="en-US" b="0" i="0" dirty="0">
                <a:solidFill>
                  <a:srgbClr val="000000"/>
                </a:solidFill>
                <a:effectLst/>
                <a:latin typeface="Roboto" panose="02000000000000000000" pitchFamily="2" charset="0"/>
              </a:rPr>
              <a:t>3- In the Edit Profile Information section, check the radio button ” Do Track Site Search”.</a:t>
            </a:r>
          </a:p>
          <a:p>
            <a:endParaRPr lang="en-IN" dirty="0"/>
          </a:p>
        </p:txBody>
      </p:sp>
    </p:spTree>
    <p:extLst>
      <p:ext uri="{BB962C8B-B14F-4D97-AF65-F5344CB8AC3E}">
        <p14:creationId xmlns:p14="http://schemas.microsoft.com/office/powerpoint/2010/main" val="16705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1094-B6BC-2DAA-D7AC-ADA74C72E3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3CEC53-58A1-7CA2-63CA-846A455F4BE1}"/>
              </a:ext>
            </a:extLst>
          </p:cNvPr>
          <p:cNvSpPr>
            <a:spLocks noGrp="1"/>
          </p:cNvSpPr>
          <p:nvPr>
            <p:ph idx="1"/>
          </p:nvPr>
        </p:nvSpPr>
        <p:spPr/>
        <p:txBody>
          <a:bodyPr/>
          <a:lstStyle/>
          <a:p>
            <a:pPr algn="l" fontAlgn="base"/>
            <a:r>
              <a:rPr lang="en-US" b="0" i="0" dirty="0">
                <a:solidFill>
                  <a:srgbClr val="000000"/>
                </a:solidFill>
                <a:effectLst/>
                <a:latin typeface="Roboto" panose="02000000000000000000" pitchFamily="2" charset="0"/>
              </a:rPr>
              <a:t>- Enter the query parameter (In normal cases, query parameter is “q”  else look for the query parameter in your site’s search </a:t>
            </a:r>
            <a:r>
              <a:rPr lang="en-US" b="0" i="0" dirty="0" err="1">
                <a:solidFill>
                  <a:srgbClr val="000000"/>
                </a:solidFill>
                <a:effectLst/>
                <a:latin typeface="Roboto" panose="02000000000000000000" pitchFamily="2" charset="0"/>
              </a:rPr>
              <a:t>url</a:t>
            </a:r>
            <a:r>
              <a:rPr lang="en-US" b="0" i="0" dirty="0">
                <a:solidFill>
                  <a:srgbClr val="000000"/>
                </a:solidFill>
                <a:effectLst/>
                <a:latin typeface="Roboto" panose="02000000000000000000" pitchFamily="2" charset="0"/>
              </a:rPr>
              <a:t>.) You may provide </a:t>
            </a:r>
            <a:r>
              <a:rPr lang="en-US" b="0" i="0" dirty="0" err="1">
                <a:solidFill>
                  <a:srgbClr val="000000"/>
                </a:solidFill>
                <a:effectLst/>
                <a:latin typeface="Roboto" panose="02000000000000000000" pitchFamily="2" charset="0"/>
              </a:rPr>
              <a:t>upto</a:t>
            </a:r>
            <a:r>
              <a:rPr lang="en-US" b="0" i="0" dirty="0">
                <a:solidFill>
                  <a:srgbClr val="000000"/>
                </a:solidFill>
                <a:effectLst/>
                <a:latin typeface="Roboto" panose="02000000000000000000" pitchFamily="2" charset="0"/>
              </a:rPr>
              <a:t> 5 parameters separated by a comma.</a:t>
            </a:r>
          </a:p>
          <a:p>
            <a:pPr algn="l" fontAlgn="base"/>
            <a:r>
              <a:rPr lang="en-US" b="0" i="0" dirty="0">
                <a:solidFill>
                  <a:srgbClr val="000000"/>
                </a:solidFill>
                <a:effectLst/>
                <a:latin typeface="Roboto" panose="02000000000000000000" pitchFamily="2" charset="0"/>
              </a:rPr>
              <a:t>5- If you want to include categories for search then check on “Yes” under “Do you use categories for site search”.</a:t>
            </a:r>
          </a:p>
          <a:p>
            <a:pPr algn="l" fontAlgn="base"/>
            <a:r>
              <a:rPr lang="en-US" b="0" i="0" dirty="0">
                <a:solidFill>
                  <a:srgbClr val="000000"/>
                </a:solidFill>
                <a:effectLst/>
                <a:latin typeface="Roboto" panose="02000000000000000000" pitchFamily="2" charset="0"/>
              </a:rPr>
              <a:t>6- Enter the category parameter.(Identify the category parameter the same way as the query parameter) and click apply.</a:t>
            </a:r>
          </a:p>
          <a:p>
            <a:endParaRPr lang="en-IN" dirty="0"/>
          </a:p>
        </p:txBody>
      </p:sp>
    </p:spTree>
    <p:extLst>
      <p:ext uri="{BB962C8B-B14F-4D97-AF65-F5344CB8AC3E}">
        <p14:creationId xmlns:p14="http://schemas.microsoft.com/office/powerpoint/2010/main" val="1816325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6DDAB-8194-77E7-8970-C22769E502B2}"/>
              </a:ext>
            </a:extLst>
          </p:cNvPr>
          <p:cNvSpPr>
            <a:spLocks noGrp="1"/>
          </p:cNvSpPr>
          <p:nvPr>
            <p:ph type="title"/>
          </p:nvPr>
        </p:nvSpPr>
        <p:spPr/>
        <p:txBody>
          <a:bodyPr/>
          <a:lstStyle/>
          <a:p>
            <a:r>
              <a:rPr lang="en-US" sz="4400" dirty="0">
                <a:effectLst/>
                <a:latin typeface="Times New Roman" panose="02020603050405020304" pitchFamily="18" charset="0"/>
                <a:ea typeface="Times New Roman" panose="02020603050405020304" pitchFamily="18" charset="0"/>
              </a:rPr>
              <a:t>Pay Per Click/Paid Search Analysis</a:t>
            </a:r>
            <a:br>
              <a:rPr lang="en-US" sz="44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D99AF8A-69A1-9AC3-96BA-534E2B4183F7}"/>
              </a:ext>
            </a:extLst>
          </p:cNvPr>
          <p:cNvSpPr>
            <a:spLocks noGrp="1"/>
          </p:cNvSpPr>
          <p:nvPr>
            <p:ph idx="1"/>
          </p:nvPr>
        </p:nvSpPr>
        <p:spPr/>
        <p:txBody>
          <a:bodyPr>
            <a:normAutofit/>
          </a:bodyPr>
          <a:lstStyle/>
          <a:p>
            <a:pPr algn="l"/>
            <a:r>
              <a:rPr lang="en-US" sz="2400" b="0" i="0" u="none" strike="noStrike" baseline="0" dirty="0">
                <a:latin typeface="Arial" panose="020B0604020202020204" pitchFamily="34" charset="0"/>
                <a:cs typeface="Arial" panose="020B0604020202020204" pitchFamily="34" charset="0"/>
              </a:rPr>
              <a:t>If you search the word </a:t>
            </a:r>
            <a:r>
              <a:rPr lang="en-US" sz="2400" b="0" i="1" u="none" strike="noStrike" baseline="0" dirty="0">
                <a:latin typeface="Arial" panose="020B0604020202020204" pitchFamily="34" charset="0"/>
                <a:cs typeface="Arial" panose="020B0604020202020204" pitchFamily="34" charset="0"/>
              </a:rPr>
              <a:t>Omniture </a:t>
            </a:r>
            <a:r>
              <a:rPr lang="en-US" sz="2400" b="0" i="0" u="none" strike="noStrike" baseline="0" dirty="0">
                <a:latin typeface="Arial" panose="020B0604020202020204" pitchFamily="34" charset="0"/>
                <a:cs typeface="Arial" panose="020B0604020202020204" pitchFamily="34" charset="0"/>
              </a:rPr>
              <a:t>on </a:t>
            </a:r>
            <a:r>
              <a:rPr lang="en-US" sz="2400" b="0" i="0" u="none" strike="noStrike" baseline="0" dirty="0">
                <a:latin typeface="Arial" panose="020B0604020202020204" pitchFamily="34" charset="0"/>
                <a:cs typeface="Arial" panose="020B0604020202020204" pitchFamily="34" charset="0"/>
                <a:hlinkClick r:id="rId2"/>
              </a:rPr>
              <a:t>www.google</a:t>
            </a:r>
            <a:r>
              <a:rPr lang="en-US" sz="2400" b="0" i="0" u="none" strike="noStrike" baseline="0" dirty="0">
                <a:latin typeface="Arial" panose="020B0604020202020204" pitchFamily="34" charset="0"/>
                <a:cs typeface="Arial" panose="020B0604020202020204" pitchFamily="34" charset="0"/>
              </a:rPr>
              <a:t>. com </a:t>
            </a:r>
            <a:endParaRPr lang="en-US" sz="2400" dirty="0">
              <a:latin typeface="Arial" panose="020B0604020202020204" pitchFamily="34" charset="0"/>
              <a:cs typeface="Arial" panose="020B0604020202020204" pitchFamily="34" charset="0"/>
            </a:endParaRPr>
          </a:p>
          <a:p>
            <a:pPr algn="l"/>
            <a:r>
              <a:rPr lang="en-US" sz="2400" b="0" i="0" u="none" strike="noStrike" baseline="0" dirty="0">
                <a:latin typeface="Arial" panose="020B0604020202020204" pitchFamily="34" charset="0"/>
                <a:cs typeface="Arial" panose="020B0604020202020204" pitchFamily="34" charset="0"/>
              </a:rPr>
              <a:t> you get two listings—one organic and one paid. The organic listing goes to the URL </a:t>
            </a:r>
            <a:r>
              <a:rPr lang="en-US" sz="2400" b="0" i="0" u="none" strike="noStrike" baseline="0" dirty="0">
                <a:latin typeface="Arial" panose="020B0604020202020204" pitchFamily="34" charset="0"/>
                <a:cs typeface="Arial" panose="020B0604020202020204" pitchFamily="34" charset="0"/>
                <a:hlinkClick r:id="rId3"/>
              </a:rPr>
              <a:t>www.omniture.com</a:t>
            </a:r>
            <a:r>
              <a:rPr lang="en-US" sz="2400" b="0" i="0" u="none" strike="noStrike" baseline="0" dirty="0">
                <a:latin typeface="Arial" panose="020B0604020202020204" pitchFamily="34" charset="0"/>
                <a:cs typeface="Arial" panose="020B0604020202020204" pitchFamily="34" charset="0"/>
              </a:rPr>
              <a:t>.</a:t>
            </a:r>
          </a:p>
          <a:p>
            <a:pPr algn="l"/>
            <a:r>
              <a:rPr lang="en-US" sz="2400" b="0" i="0" u="none" strike="noStrike" baseline="0" dirty="0">
                <a:latin typeface="Arial" panose="020B0604020202020204" pitchFamily="34" charset="0"/>
                <a:cs typeface="Arial" panose="020B0604020202020204" pitchFamily="34" charset="0"/>
              </a:rPr>
              <a:t> The paid listing goes to the URL</a:t>
            </a:r>
          </a:p>
          <a:p>
            <a:pPr algn="l"/>
            <a:r>
              <a:rPr lang="en-US" sz="2000" b="0" i="0" u="none" strike="noStrike" baseline="0" dirty="0">
                <a:latin typeface="Arial" panose="020B0604020202020204" pitchFamily="34" charset="0"/>
                <a:cs typeface="Arial" panose="020B0604020202020204" pitchFamily="34" charset="0"/>
              </a:rPr>
              <a:t>www.omniture.com/static/1923?s_scid=TC|5379|omniture||S|e|2831181395.</a:t>
            </a:r>
          </a:p>
          <a:p>
            <a:pPr algn="l"/>
            <a:r>
              <a:rPr lang="en-US" sz="2400" b="0" i="0" u="none" strike="noStrike" baseline="0" dirty="0">
                <a:latin typeface="Arial" panose="020B0604020202020204" pitchFamily="34" charset="0"/>
                <a:cs typeface="Arial" panose="020B0604020202020204" pitchFamily="34" charset="0"/>
              </a:rPr>
              <a:t>Everything you see after the question mark (?) in the previous URL is known as the </a:t>
            </a:r>
            <a:r>
              <a:rPr lang="en-US" sz="2400" b="0" i="1" u="none" strike="noStrike" baseline="0" dirty="0">
                <a:latin typeface="Arial" panose="020B0604020202020204" pitchFamily="34" charset="0"/>
                <a:cs typeface="Arial" panose="020B0604020202020204" pitchFamily="34" charset="0"/>
              </a:rPr>
              <a:t>referral string</a:t>
            </a:r>
            <a:r>
              <a:rPr lang="en-US" sz="2400" b="0" i="0" u="none" strike="noStrike" baseline="0" dirty="0">
                <a:latin typeface="Arial" panose="020B0604020202020204" pitchFamily="34" charset="0"/>
                <a:cs typeface="Arial" panose="020B0604020202020204" pitchFamily="34" charset="0"/>
              </a:rPr>
              <a:t>, and it contains a tracking parameter that tells Omniture which click came organically and which came via PPC. Without the tracking parameters, </a:t>
            </a:r>
            <a:r>
              <a:rPr lang="en-US" sz="2400" b="0" i="0" u="none" strike="noStrike" baseline="0" dirty="0" err="1">
                <a:latin typeface="Arial" panose="020B0604020202020204" pitchFamily="34" charset="0"/>
                <a:cs typeface="Arial" panose="020B0604020202020204" pitchFamily="34" charset="0"/>
              </a:rPr>
              <a:t>bothclicks</a:t>
            </a:r>
            <a:r>
              <a:rPr lang="en-US" sz="2400" b="0" i="0" u="none" strike="noStrike" baseline="0" dirty="0">
                <a:latin typeface="Arial" panose="020B0604020202020204" pitchFamily="34" charset="0"/>
                <a:cs typeface="Arial" panose="020B0604020202020204" pitchFamily="34" charset="0"/>
              </a:rPr>
              <a:t> would be considered as coming from organic search.</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5770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4BCF-3A37-610E-3AD9-5CA587C75D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939B53-D9C1-FBCF-F14D-36BF3955AD2E}"/>
              </a:ext>
            </a:extLst>
          </p:cNvPr>
          <p:cNvSpPr>
            <a:spLocks noGrp="1"/>
          </p:cNvSpPr>
          <p:nvPr>
            <p:ph idx="1"/>
          </p:nvPr>
        </p:nvSpPr>
        <p:spPr/>
        <p:txBody>
          <a:bodyPr/>
          <a:lstStyle/>
          <a:p>
            <a:r>
              <a:rPr lang="en-IN" sz="1800" b="1" i="0" u="none" strike="noStrike" baseline="0" dirty="0" err="1">
                <a:latin typeface="MyriadPro-BoldCond"/>
              </a:rPr>
              <a:t>Analyzing</a:t>
            </a:r>
            <a:r>
              <a:rPr lang="en-IN" sz="1800" b="1" i="0" u="none" strike="noStrike" baseline="0" dirty="0">
                <a:latin typeface="MyriadPro-BoldCond"/>
              </a:rPr>
              <a:t> PPC Ad Position</a:t>
            </a:r>
            <a:endParaRPr lang="en-IN" dirty="0"/>
          </a:p>
        </p:txBody>
      </p:sp>
      <p:sp>
        <p:nvSpPr>
          <p:cNvPr id="5" name="TextBox 4">
            <a:extLst>
              <a:ext uri="{FF2B5EF4-FFF2-40B4-BE49-F238E27FC236}">
                <a16:creationId xmlns:a16="http://schemas.microsoft.com/office/drawing/2014/main" id="{00CEC987-F66E-8D82-A7E2-CEDA32A05CF8}"/>
              </a:ext>
            </a:extLst>
          </p:cNvPr>
          <p:cNvSpPr txBox="1"/>
          <p:nvPr/>
        </p:nvSpPr>
        <p:spPr>
          <a:xfrm>
            <a:off x="1029832" y="2205448"/>
            <a:ext cx="6097508" cy="369332"/>
          </a:xfrm>
          <a:prstGeom prst="rect">
            <a:avLst/>
          </a:prstGeom>
          <a:noFill/>
        </p:spPr>
        <p:txBody>
          <a:bodyPr wrap="square">
            <a:spAutoFit/>
          </a:bodyPr>
          <a:lstStyle/>
          <a:p>
            <a:r>
              <a:rPr lang="en-IN" sz="1800" b="1" i="0" u="none" strike="noStrike" baseline="0" dirty="0">
                <a:latin typeface="MyriadPro-BoldCond"/>
              </a:rPr>
              <a:t>Measuring PPC Customer </a:t>
            </a:r>
            <a:r>
              <a:rPr lang="en-IN" sz="1800" b="1" i="0" u="none" strike="noStrike" baseline="0" dirty="0" err="1">
                <a:latin typeface="MyriadPro-BoldCond"/>
              </a:rPr>
              <a:t>Behavior</a:t>
            </a:r>
            <a:endParaRPr lang="en-IN" dirty="0"/>
          </a:p>
        </p:txBody>
      </p:sp>
      <p:pic>
        <p:nvPicPr>
          <p:cNvPr id="7" name="Picture 6">
            <a:extLst>
              <a:ext uri="{FF2B5EF4-FFF2-40B4-BE49-F238E27FC236}">
                <a16:creationId xmlns:a16="http://schemas.microsoft.com/office/drawing/2014/main" id="{D56EA28F-29E9-B8FF-F74E-5D830A6D40A8}"/>
              </a:ext>
            </a:extLst>
          </p:cNvPr>
          <p:cNvPicPr>
            <a:picLocks noChangeAspect="1"/>
          </p:cNvPicPr>
          <p:nvPr/>
        </p:nvPicPr>
        <p:blipFill>
          <a:blip r:embed="rId2"/>
          <a:stretch>
            <a:fillRect/>
          </a:stretch>
        </p:blipFill>
        <p:spPr>
          <a:xfrm>
            <a:off x="2588859" y="2617737"/>
            <a:ext cx="8426623" cy="3649094"/>
          </a:xfrm>
          <a:prstGeom prst="rect">
            <a:avLst/>
          </a:prstGeom>
        </p:spPr>
      </p:pic>
    </p:spTree>
    <p:extLst>
      <p:ext uri="{BB962C8B-B14F-4D97-AF65-F5344CB8AC3E}">
        <p14:creationId xmlns:p14="http://schemas.microsoft.com/office/powerpoint/2010/main" val="1254088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9D3E-8802-447B-1474-E03B14F1CBD5}"/>
              </a:ext>
            </a:extLst>
          </p:cNvPr>
          <p:cNvSpPr>
            <a:spLocks noGrp="1"/>
          </p:cNvSpPr>
          <p:nvPr>
            <p:ph type="title"/>
          </p:nvPr>
        </p:nvSpPr>
        <p:spPr/>
        <p:txBody>
          <a:bodyPr>
            <a:normAutofit/>
          </a:bodyPr>
          <a:lstStyle/>
          <a:p>
            <a:r>
              <a:rPr lang="en-IN" sz="2400" b="0" i="0" u="none" strike="noStrike" baseline="0" dirty="0">
                <a:latin typeface="Arial" panose="020B0604020202020204" pitchFamily="34" charset="0"/>
                <a:cs typeface="Arial" panose="020B0604020202020204" pitchFamily="34" charset="0"/>
              </a:rPr>
              <a:t>Email Campaign Analysis</a:t>
            </a: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1A0C711-F733-20BB-E9F2-1BF6624BA6A8}"/>
              </a:ext>
            </a:extLst>
          </p:cNvPr>
          <p:cNvSpPr>
            <a:spLocks noGrp="1"/>
          </p:cNvSpPr>
          <p:nvPr>
            <p:ph idx="1"/>
          </p:nvPr>
        </p:nvSpPr>
        <p:spPr/>
        <p:txBody>
          <a:bodyPr/>
          <a:lstStyle/>
          <a:p>
            <a:pPr algn="l"/>
            <a:r>
              <a:rPr lang="en-US" sz="1800" b="0" i="0" u="none" strike="noStrike" baseline="0" dirty="0">
                <a:latin typeface="Sabon-Roman"/>
              </a:rPr>
              <a:t>Analyzing email campaigns requires three important insights:</a:t>
            </a:r>
          </a:p>
          <a:p>
            <a:pPr algn="l"/>
            <a:r>
              <a:rPr lang="en-US" sz="1800" b="0" i="0" u="none" strike="noStrike" baseline="0" dirty="0">
                <a:latin typeface="Sabon-Roman"/>
              </a:rPr>
              <a:t>• You must use metrics that are unique to the medium.</a:t>
            </a:r>
          </a:p>
          <a:p>
            <a:pPr algn="l"/>
            <a:r>
              <a:rPr lang="en-IN" sz="1800" b="0" i="0" u="none" strike="noStrike" baseline="0" dirty="0">
                <a:latin typeface="Sabon-Roman"/>
              </a:rPr>
              <a:t>• You can’t track everything.</a:t>
            </a:r>
          </a:p>
          <a:p>
            <a:pPr algn="l"/>
            <a:r>
              <a:rPr lang="en-US" sz="1800" b="0" i="0" u="none" strike="noStrike" baseline="0" dirty="0">
                <a:latin typeface="Sabon-Roman"/>
              </a:rPr>
              <a:t>• You need to think end-to-end and not just in a silo.</a:t>
            </a:r>
          </a:p>
          <a:p>
            <a:pPr algn="l"/>
            <a:r>
              <a:rPr lang="en-US" sz="1800" b="0" i="0" u="none" strike="noStrike" baseline="0" dirty="0">
                <a:latin typeface="Sabon-Roman"/>
              </a:rPr>
              <a:t>Here are the metrics, beyond the standard emails sent, that will help you analyze performance:</a:t>
            </a:r>
          </a:p>
          <a:p>
            <a:pPr algn="l"/>
            <a:r>
              <a:rPr lang="en-US" sz="1800" b="1" i="0" u="none" strike="noStrike" baseline="0" dirty="0">
                <a:latin typeface="MyriadPro-BoldCond"/>
              </a:rPr>
              <a:t>Delivery rate = (# of emails sent – # of bounce backs) / # of emails sent</a:t>
            </a:r>
          </a:p>
          <a:p>
            <a:pPr algn="l"/>
            <a:r>
              <a:rPr lang="en-US" sz="1800" b="1" i="0" u="none" strike="noStrike" baseline="0" dirty="0">
                <a:latin typeface="MyriadPro-BoldCond"/>
              </a:rPr>
              <a:t>Open rate = # of emails opened / # of emails sent</a:t>
            </a:r>
            <a:endParaRPr lang="en-US" sz="1800" b="1" dirty="0">
              <a:latin typeface="MyriadPro-BoldCond"/>
            </a:endParaRPr>
          </a:p>
          <a:p>
            <a:pPr algn="l"/>
            <a:r>
              <a:rPr lang="en-US" sz="1800" b="1" i="0" u="none" strike="noStrike" baseline="0" dirty="0">
                <a:latin typeface="Sabon-Bold"/>
              </a:rPr>
              <a:t>Click-to-open rate (CTOR) = # of clicks / # of emails opene</a:t>
            </a:r>
            <a:r>
              <a:rPr lang="en-US" sz="1800" b="1" i="0" u="none" strike="noStrike" baseline="0" dirty="0">
                <a:latin typeface="MyriadPro-BoldCond"/>
              </a:rPr>
              <a:t>d</a:t>
            </a:r>
          </a:p>
          <a:p>
            <a:pPr algn="l"/>
            <a:r>
              <a:rPr lang="en-US" sz="1800" b="1" i="0" u="none" strike="noStrike" baseline="0" dirty="0">
                <a:latin typeface="Sabon-Bold"/>
              </a:rPr>
              <a:t>Subscriber retention rate = # subscribers </a:t>
            </a:r>
            <a:r>
              <a:rPr lang="en-US" sz="1800" b="0" i="0" u="none" strike="noStrike" baseline="0" dirty="0">
                <a:latin typeface="Sabon-Roman"/>
              </a:rPr>
              <a:t>– </a:t>
            </a:r>
            <a:r>
              <a:rPr lang="en-US" sz="1800" b="1" i="0" u="none" strike="noStrike" baseline="0" dirty="0">
                <a:latin typeface="Sabon-Bold"/>
              </a:rPr>
              <a:t>bounce backs </a:t>
            </a:r>
            <a:r>
              <a:rPr lang="en-US" sz="1800" b="0" i="0" u="none" strike="noStrike" baseline="0" dirty="0">
                <a:latin typeface="Sabon-Roman"/>
              </a:rPr>
              <a:t>– </a:t>
            </a:r>
            <a:r>
              <a:rPr lang="en-US" sz="1800" b="1" i="0" u="none" strike="noStrike" baseline="0" dirty="0">
                <a:latin typeface="Sabon-Bold"/>
              </a:rPr>
              <a:t>unsubscribes / # subscribers</a:t>
            </a:r>
            <a:endParaRPr lang="en-IN" dirty="0"/>
          </a:p>
        </p:txBody>
      </p:sp>
    </p:spTree>
    <p:extLst>
      <p:ext uri="{BB962C8B-B14F-4D97-AF65-F5344CB8AC3E}">
        <p14:creationId xmlns:p14="http://schemas.microsoft.com/office/powerpoint/2010/main" val="3043826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C0F62-BC7E-13ED-60ED-C828A59A43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E7F4B7-20B3-2907-F04A-4024B359C073}"/>
              </a:ext>
            </a:extLst>
          </p:cNvPr>
          <p:cNvSpPr>
            <a:spLocks noGrp="1"/>
          </p:cNvSpPr>
          <p:nvPr>
            <p:ph idx="1"/>
          </p:nvPr>
        </p:nvSpPr>
        <p:spPr/>
        <p:txBody>
          <a:bodyPr/>
          <a:lstStyle/>
          <a:p>
            <a:pPr algn="l"/>
            <a:r>
              <a:rPr lang="en-US" sz="1800" b="0" i="0" u="none" strike="noStrike" baseline="0" dirty="0">
                <a:latin typeface="Sabon-Roman"/>
              </a:rPr>
              <a:t>Here are two useful metrics to inspire the kinds of analysis you should do for </a:t>
            </a:r>
            <a:r>
              <a:rPr lang="en-IN" sz="1800" b="0" i="0" u="none" strike="noStrike" baseline="0" dirty="0">
                <a:latin typeface="Sabon-Roman"/>
              </a:rPr>
              <a:t>website </a:t>
            </a:r>
            <a:r>
              <a:rPr lang="en-IN" sz="1800" b="0" i="0" u="none" strike="noStrike" baseline="0" dirty="0" err="1">
                <a:latin typeface="Sabon-Roman"/>
              </a:rPr>
              <a:t>behavior</a:t>
            </a:r>
            <a:r>
              <a:rPr lang="en-IN" sz="1800" b="0" i="0" u="none" strike="noStrike" baseline="0" dirty="0">
                <a:latin typeface="Sabon-Roman"/>
              </a:rPr>
              <a:t>:</a:t>
            </a:r>
          </a:p>
          <a:p>
            <a:pPr algn="l"/>
            <a:r>
              <a:rPr lang="en-US" sz="1800" b="1" i="0" u="none" strike="noStrike" baseline="0" dirty="0">
                <a:latin typeface="Sabon-Bold"/>
              </a:rPr>
              <a:t>Bounce Rate = # of email campaign visits with a single Page View / # of email campaign </a:t>
            </a:r>
            <a:r>
              <a:rPr lang="en-IN" sz="1800" b="1" i="0" u="none" strike="noStrike" baseline="0" dirty="0">
                <a:latin typeface="Sabon-Bold"/>
              </a:rPr>
              <a:t>visits</a:t>
            </a:r>
          </a:p>
          <a:p>
            <a:pPr algn="l"/>
            <a:r>
              <a:rPr lang="en-US" sz="1800" b="1" i="0" u="none" strike="noStrike" baseline="0" dirty="0">
                <a:latin typeface="Sabon-Bold"/>
              </a:rPr>
              <a:t>Length of Visit = percent of email campaign visits that last longer than </a:t>
            </a:r>
            <a:r>
              <a:rPr lang="en-US" sz="1800" b="1" i="1" u="none" strike="noStrike" baseline="0" dirty="0">
                <a:latin typeface="Sabon-BoldItalic"/>
              </a:rPr>
              <a:t>xx </a:t>
            </a:r>
            <a:r>
              <a:rPr lang="en-US" sz="1800" b="1" i="0" u="none" strike="noStrike" baseline="0" dirty="0">
                <a:latin typeface="Sabon-Bold"/>
              </a:rPr>
              <a:t>seconds</a:t>
            </a:r>
            <a:endParaRPr lang="en-IN" sz="1800" b="1" dirty="0">
              <a:latin typeface="Sabon-Bold"/>
            </a:endParaRPr>
          </a:p>
          <a:p>
            <a:pPr algn="l"/>
            <a:endParaRPr lang="en-IN" sz="1800" b="1" dirty="0">
              <a:latin typeface="Sabon-Bold"/>
            </a:endParaRPr>
          </a:p>
          <a:p>
            <a:pPr algn="l"/>
            <a:endParaRPr lang="en-IN" sz="1800" b="1" dirty="0">
              <a:latin typeface="Sabon-Bold"/>
            </a:endParaRPr>
          </a:p>
          <a:p>
            <a:pPr algn="l"/>
            <a:r>
              <a:rPr lang="en-US" sz="1800" b="1" i="0" u="none" strike="noStrike" baseline="0" dirty="0">
                <a:latin typeface="Sabon-Bold"/>
              </a:rPr>
              <a:t>Conversion Rate = # of Orders / # of email campaign Visits</a:t>
            </a:r>
            <a:endParaRPr lang="en-IN" sz="1800" b="1" i="0" u="none" strike="noStrike" baseline="0" dirty="0">
              <a:latin typeface="Sabon-Bold"/>
            </a:endParaRPr>
          </a:p>
          <a:p>
            <a:pPr algn="l"/>
            <a:r>
              <a:rPr lang="en-IN" sz="1800" b="1" i="0" u="none" strike="noStrike" baseline="0" dirty="0">
                <a:latin typeface="Sabon-Bold"/>
              </a:rPr>
              <a:t>Average Revenue per Email Sent = total revenue / # of emails sent</a:t>
            </a:r>
            <a:endParaRPr lang="en-IN" sz="1800" b="1" dirty="0">
              <a:latin typeface="Sabon-Bold"/>
            </a:endParaRPr>
          </a:p>
          <a:p>
            <a:pPr algn="l"/>
            <a:r>
              <a:rPr lang="en-US" sz="1800" b="1" i="0" u="none" strike="noStrike" baseline="0" dirty="0">
                <a:latin typeface="Sabon-Bold"/>
              </a:rPr>
              <a:t>Email Campaign Profitability = (Revenue generated – campaign cost – cost of goods </a:t>
            </a:r>
            <a:r>
              <a:rPr lang="en-IN" sz="1800" b="1" i="0" u="none" strike="noStrike" baseline="0" dirty="0">
                <a:latin typeface="Sabon-Bold"/>
              </a:rPr>
              <a:t>sold) / # of emails sent</a:t>
            </a:r>
            <a:endParaRPr lang="en-IN" dirty="0"/>
          </a:p>
        </p:txBody>
      </p:sp>
    </p:spTree>
    <p:extLst>
      <p:ext uri="{BB962C8B-B14F-4D97-AF65-F5344CB8AC3E}">
        <p14:creationId xmlns:p14="http://schemas.microsoft.com/office/powerpoint/2010/main" val="925819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1CEA-5D30-CD4A-645C-10DC19C0452B}"/>
              </a:ext>
            </a:extLst>
          </p:cNvPr>
          <p:cNvSpPr>
            <a:spLocks noGrp="1"/>
          </p:cNvSpPr>
          <p:nvPr>
            <p:ph type="title"/>
          </p:nvPr>
        </p:nvSpPr>
        <p:spPr/>
        <p:txBody>
          <a:bodyPr>
            <a:normAutofit/>
          </a:bodyPr>
          <a:lstStyle/>
          <a:p>
            <a:r>
              <a:rPr lang="en-US" sz="3200" b="0" i="0" u="none" strike="noStrike" baseline="0" dirty="0">
                <a:latin typeface="Arial" panose="020B0604020202020204" pitchFamily="34" charset="0"/>
                <a:cs typeface="Arial" panose="020B0604020202020204" pitchFamily="34" charset="0"/>
              </a:rPr>
              <a:t>Rich Experience Analysis: Flash, Video, and Widgets</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55F3C01-3B4B-0AC5-1A98-CADAFF097D75}"/>
              </a:ext>
            </a:extLst>
          </p:cNvPr>
          <p:cNvSpPr>
            <a:spLocks noGrp="1"/>
          </p:cNvSpPr>
          <p:nvPr>
            <p:ph idx="1"/>
          </p:nvPr>
        </p:nvSpPr>
        <p:spPr/>
        <p:txBody>
          <a:bodyPr/>
          <a:lstStyle/>
          <a:p>
            <a:pPr algn="l"/>
            <a:r>
              <a:rPr lang="en-IN" sz="1800" b="0" i="0" u="none" strike="noStrike" baseline="0" dirty="0" err="1">
                <a:latin typeface="Sabon-Roman"/>
              </a:rPr>
              <a:t>Analyzing</a:t>
            </a:r>
            <a:r>
              <a:rPr lang="en-IN" sz="1800" b="0" i="0" u="none" strike="noStrike" baseline="0">
                <a:latin typeface="Sabon-Roman"/>
              </a:rPr>
              <a:t> </a:t>
            </a:r>
            <a:r>
              <a:rPr lang="en-US" sz="1800" b="0" i="0" u="none" strike="noStrike" baseline="0">
                <a:latin typeface="Sabon-Roman"/>
              </a:rPr>
              <a:t>and </a:t>
            </a:r>
            <a:r>
              <a:rPr lang="en-US" sz="1800" b="0" i="0" u="none" strike="noStrike" baseline="0" dirty="0">
                <a:latin typeface="Sabon-Roman"/>
              </a:rPr>
              <a:t>understanding rich-media website experiences built with Ajax, Flash, Flex, or</a:t>
            </a:r>
          </a:p>
          <a:p>
            <a:pPr algn="l"/>
            <a:r>
              <a:rPr lang="en-US" sz="1800" b="0" i="0" u="none" strike="noStrike" baseline="0" dirty="0">
                <a:latin typeface="Sabon-Roman"/>
              </a:rPr>
              <a:t>embedded pieces of rich content such as videos, widgets, and so on.</a:t>
            </a:r>
            <a:endParaRPr lang="en-IN" dirty="0"/>
          </a:p>
        </p:txBody>
      </p:sp>
    </p:spTree>
    <p:extLst>
      <p:ext uri="{BB962C8B-B14F-4D97-AF65-F5344CB8AC3E}">
        <p14:creationId xmlns:p14="http://schemas.microsoft.com/office/powerpoint/2010/main" val="1458146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430BD-01F5-8C91-69CF-63F4940DDAEB}"/>
              </a:ext>
            </a:extLst>
          </p:cNvPr>
          <p:cNvSpPr>
            <a:spLocks noGrp="1"/>
          </p:cNvSpPr>
          <p:nvPr>
            <p:ph type="title"/>
          </p:nvPr>
        </p:nvSpPr>
        <p:spPr/>
        <p:txBody>
          <a:bodyPr>
            <a:normAutofit fontScale="90000"/>
          </a:bodyPr>
          <a:lstStyle/>
          <a:p>
            <a:br>
              <a:rPr lang="en-US" sz="4400" dirty="0">
                <a:effectLst/>
                <a:latin typeface="Times New Roman" panose="02020603050405020304" pitchFamily="18" charset="0"/>
                <a:ea typeface="Times New Roman" panose="02020603050405020304" pitchFamily="18" charset="0"/>
              </a:rPr>
            </a:br>
            <a:r>
              <a:rPr lang="en-US" sz="4400" dirty="0">
                <a:effectLst/>
                <a:latin typeface="Arial" panose="020B0604020202020204" pitchFamily="34" charset="0"/>
                <a:ea typeface="Times New Roman" panose="02020603050405020304" pitchFamily="18" charset="0"/>
                <a:cs typeface="Arial" panose="020B0604020202020204" pitchFamily="34" charset="0"/>
              </a:rPr>
              <a:t>Visitor Acquisition Strengths</a:t>
            </a:r>
            <a:br>
              <a:rPr lang="en-US" sz="4400" dirty="0">
                <a:effectLst/>
                <a:latin typeface="Times New Roman" panose="02020603050405020304" pitchFamily="18" charset="0"/>
                <a:ea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875BA2FD-3570-8475-5105-90E10959EF9F}"/>
              </a:ext>
            </a:extLst>
          </p:cNvPr>
          <p:cNvPicPr>
            <a:picLocks noGrp="1" noChangeAspect="1"/>
          </p:cNvPicPr>
          <p:nvPr>
            <p:ph idx="1"/>
          </p:nvPr>
        </p:nvPicPr>
        <p:blipFill>
          <a:blip r:embed="rId2"/>
          <a:stretch>
            <a:fillRect/>
          </a:stretch>
        </p:blipFill>
        <p:spPr>
          <a:xfrm>
            <a:off x="728791" y="2154725"/>
            <a:ext cx="8451113" cy="2842788"/>
          </a:xfrm>
        </p:spPr>
      </p:pic>
    </p:spTree>
    <p:extLst>
      <p:ext uri="{BB962C8B-B14F-4D97-AF65-F5344CB8AC3E}">
        <p14:creationId xmlns:p14="http://schemas.microsoft.com/office/powerpoint/2010/main" val="1633291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58F8-18A6-C316-2CF7-ED2ABAFE00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37BE43-5372-768E-12C1-E3DB5B87CD18}"/>
              </a:ext>
            </a:extLst>
          </p:cNvPr>
          <p:cNvSpPr>
            <a:spLocks noGrp="1"/>
          </p:cNvSpPr>
          <p:nvPr>
            <p:ph idx="1"/>
          </p:nvPr>
        </p:nvSpPr>
        <p:spPr/>
        <p:txBody>
          <a:bodyPr/>
          <a:lstStyle/>
          <a:p>
            <a:r>
              <a:rPr lang="en-IN"/>
              <a:t>END</a:t>
            </a:r>
          </a:p>
        </p:txBody>
      </p:sp>
    </p:spTree>
    <p:extLst>
      <p:ext uri="{BB962C8B-B14F-4D97-AF65-F5344CB8AC3E}">
        <p14:creationId xmlns:p14="http://schemas.microsoft.com/office/powerpoint/2010/main" val="959419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C5E42-DEB7-AC4E-03EC-6A73C7F55CD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C61CAC9-1654-ED9D-1BB3-3D99081E7BD8}"/>
              </a:ext>
            </a:extLst>
          </p:cNvPr>
          <p:cNvPicPr>
            <a:picLocks noGrp="1" noChangeAspect="1"/>
          </p:cNvPicPr>
          <p:nvPr>
            <p:ph idx="1"/>
          </p:nvPr>
        </p:nvPicPr>
        <p:blipFill>
          <a:blip r:embed="rId2"/>
          <a:stretch>
            <a:fillRect/>
          </a:stretch>
        </p:blipFill>
        <p:spPr>
          <a:xfrm>
            <a:off x="3542367" y="2557777"/>
            <a:ext cx="5107266" cy="2887034"/>
          </a:xfrm>
        </p:spPr>
      </p:pic>
    </p:spTree>
    <p:extLst>
      <p:ext uri="{BB962C8B-B14F-4D97-AF65-F5344CB8AC3E}">
        <p14:creationId xmlns:p14="http://schemas.microsoft.com/office/powerpoint/2010/main" val="1646762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92A0-4F57-AEC1-61B5-382CBA0BF7EE}"/>
              </a:ext>
            </a:extLst>
          </p:cNvPr>
          <p:cNvSpPr>
            <a:spLocks noGrp="1"/>
          </p:cNvSpPr>
          <p:nvPr>
            <p:ph type="title"/>
          </p:nvPr>
        </p:nvSpPr>
        <p:spPr/>
        <p:txBody>
          <a:bodyPr/>
          <a:lstStyle/>
          <a:p>
            <a:r>
              <a:rPr lang="en-IN" b="1" i="0" dirty="0">
                <a:solidFill>
                  <a:srgbClr val="2B3945"/>
                </a:solidFill>
                <a:effectLst/>
                <a:latin typeface="-apple-system"/>
              </a:rPr>
              <a:t>visitor tracking</a:t>
            </a:r>
            <a:br>
              <a:rPr lang="en-IN" b="1" i="0" dirty="0">
                <a:solidFill>
                  <a:srgbClr val="2B3945"/>
                </a:solidFill>
                <a:effectLst/>
                <a:latin typeface="-apple-system"/>
              </a:rPr>
            </a:br>
            <a:endParaRPr lang="en-IN" dirty="0"/>
          </a:p>
        </p:txBody>
      </p:sp>
      <p:sp>
        <p:nvSpPr>
          <p:cNvPr id="3" name="Content Placeholder 2">
            <a:extLst>
              <a:ext uri="{FF2B5EF4-FFF2-40B4-BE49-F238E27FC236}">
                <a16:creationId xmlns:a16="http://schemas.microsoft.com/office/drawing/2014/main" id="{0EAFC922-8212-D4AC-BEAD-64B34CCB284C}"/>
              </a:ext>
            </a:extLst>
          </p:cNvPr>
          <p:cNvSpPr>
            <a:spLocks noGrp="1"/>
          </p:cNvSpPr>
          <p:nvPr>
            <p:ph idx="1"/>
          </p:nvPr>
        </p:nvSpPr>
        <p:spPr/>
        <p:txBody>
          <a:bodyPr/>
          <a:lstStyle/>
          <a:p>
            <a:r>
              <a:rPr lang="en-US" b="0" i="0" dirty="0">
                <a:solidFill>
                  <a:srgbClr val="3892E3"/>
                </a:solidFill>
                <a:effectLst/>
                <a:latin typeface="-apple-system"/>
                <a:hlinkClick r:id="rId2"/>
              </a:rPr>
              <a:t>Visitor tracking</a:t>
            </a:r>
            <a:r>
              <a:rPr lang="en-US" b="0" i="0" dirty="0">
                <a:solidFill>
                  <a:srgbClr val="1C304B"/>
                </a:solidFill>
                <a:effectLst/>
                <a:latin typeface="-apple-system"/>
              </a:rPr>
              <a:t> refers to the process of tracking the activities and characteristics of a website visitor. This gives site owners in-depth insights into the needs and requirements of the visitors by analyzing their on-site activities and behavior.</a:t>
            </a:r>
          </a:p>
          <a:p>
            <a:r>
              <a:rPr lang="en-US" b="0" i="0" dirty="0">
                <a:solidFill>
                  <a:srgbClr val="1C304B"/>
                </a:solidFill>
                <a:effectLst/>
                <a:latin typeface="-apple-system"/>
              </a:rPr>
              <a:t> Visitor tracking also provides information around how a visitor landed on your website, what’s their geographic and demographic profile, their age, the device they’re using, and so on.  </a:t>
            </a:r>
            <a:endParaRPr lang="en-IN" dirty="0"/>
          </a:p>
        </p:txBody>
      </p:sp>
    </p:spTree>
    <p:extLst>
      <p:ext uri="{BB962C8B-B14F-4D97-AF65-F5344CB8AC3E}">
        <p14:creationId xmlns:p14="http://schemas.microsoft.com/office/powerpoint/2010/main" val="2337604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4670-D332-DAAF-9BA7-9D17687CBC83}"/>
              </a:ext>
            </a:extLst>
          </p:cNvPr>
          <p:cNvSpPr>
            <a:spLocks noGrp="1"/>
          </p:cNvSpPr>
          <p:nvPr>
            <p:ph type="title"/>
          </p:nvPr>
        </p:nvSpPr>
        <p:spPr/>
        <p:txBody>
          <a:bodyPr>
            <a:normAutofit fontScale="90000"/>
          </a:bodyPr>
          <a:lstStyle/>
          <a:p>
            <a:r>
              <a:rPr lang="en-US" b="1" i="0" dirty="0">
                <a:solidFill>
                  <a:srgbClr val="2B3945"/>
                </a:solidFill>
                <a:effectLst/>
                <a:latin typeface="-apple-system"/>
              </a:rPr>
              <a:t>4 best analytical tools to evaluate visitor behavior</a:t>
            </a:r>
            <a:br>
              <a:rPr lang="en-US" b="1" i="0" dirty="0">
                <a:solidFill>
                  <a:srgbClr val="2B3945"/>
                </a:solidFill>
                <a:effectLst/>
                <a:latin typeface="-apple-system"/>
              </a:rPr>
            </a:br>
            <a:endParaRPr lang="en-IN" dirty="0"/>
          </a:p>
        </p:txBody>
      </p:sp>
      <p:sp>
        <p:nvSpPr>
          <p:cNvPr id="3" name="Content Placeholder 2">
            <a:extLst>
              <a:ext uri="{FF2B5EF4-FFF2-40B4-BE49-F238E27FC236}">
                <a16:creationId xmlns:a16="http://schemas.microsoft.com/office/drawing/2014/main" id="{EA8B9464-57C2-291A-2AF3-7345EDE801CC}"/>
              </a:ext>
            </a:extLst>
          </p:cNvPr>
          <p:cNvSpPr>
            <a:spLocks noGrp="1"/>
          </p:cNvSpPr>
          <p:nvPr>
            <p:ph idx="1"/>
          </p:nvPr>
        </p:nvSpPr>
        <p:spPr/>
        <p:txBody>
          <a:bodyPr/>
          <a:lstStyle/>
          <a:p>
            <a:r>
              <a:rPr lang="en-US" b="0" i="0" dirty="0">
                <a:solidFill>
                  <a:srgbClr val="1C304B"/>
                </a:solidFill>
                <a:effectLst/>
                <a:latin typeface="-apple-system"/>
              </a:rPr>
              <a:t>There are 4 tools through which you can conduct visitor behavior analysis namely, </a:t>
            </a:r>
          </a:p>
          <a:p>
            <a:r>
              <a:rPr lang="en-US" b="0" i="0" dirty="0">
                <a:solidFill>
                  <a:srgbClr val="1C304B"/>
                </a:solidFill>
                <a:effectLst/>
                <a:latin typeface="-apple-system"/>
              </a:rPr>
              <a:t>website heatmap</a:t>
            </a:r>
          </a:p>
          <a:p>
            <a:r>
              <a:rPr lang="en-US" b="0" i="0" dirty="0">
                <a:solidFill>
                  <a:srgbClr val="1C304B"/>
                </a:solidFill>
                <a:effectLst/>
                <a:latin typeface="-apple-system"/>
              </a:rPr>
              <a:t> session recording,</a:t>
            </a:r>
          </a:p>
          <a:p>
            <a:r>
              <a:rPr lang="en-US" b="0" i="0" dirty="0">
                <a:solidFill>
                  <a:srgbClr val="1C304B"/>
                </a:solidFill>
                <a:effectLst/>
                <a:latin typeface="-apple-system"/>
              </a:rPr>
              <a:t> website surveys</a:t>
            </a:r>
          </a:p>
          <a:p>
            <a:r>
              <a:rPr lang="en-US" b="0" i="0" dirty="0">
                <a:solidFill>
                  <a:srgbClr val="1C304B"/>
                </a:solidFill>
                <a:effectLst/>
                <a:latin typeface="-apple-system"/>
              </a:rPr>
              <a:t> and form analytics</a:t>
            </a:r>
          </a:p>
          <a:p>
            <a:pPr marL="0" indent="0">
              <a:buNone/>
            </a:pPr>
            <a:endParaRPr lang="en-IN" dirty="0"/>
          </a:p>
          <a:p>
            <a:pPr marL="0" indent="0">
              <a:buNone/>
            </a:pPr>
            <a:r>
              <a:rPr lang="en-IN" dirty="0"/>
              <a:t>https://vwo.com/visitor-behavior-analysis/</a:t>
            </a:r>
          </a:p>
        </p:txBody>
      </p:sp>
    </p:spTree>
    <p:extLst>
      <p:ext uri="{BB962C8B-B14F-4D97-AF65-F5344CB8AC3E}">
        <p14:creationId xmlns:p14="http://schemas.microsoft.com/office/powerpoint/2010/main" val="1868090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B754-BB0E-441E-6F9F-31C6F8B19B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A2E5A9-7EF8-F527-7020-E555ABA88EDC}"/>
              </a:ext>
            </a:extLst>
          </p:cNvPr>
          <p:cNvSpPr>
            <a:spLocks noGrp="1"/>
          </p:cNvSpPr>
          <p:nvPr>
            <p:ph idx="1"/>
          </p:nvPr>
        </p:nvSpPr>
        <p:spPr/>
        <p:txBody>
          <a:bodyPr/>
          <a:lstStyle/>
          <a:p>
            <a:r>
              <a:rPr lang="en-US" dirty="0"/>
              <a:t>2. Session recording</a:t>
            </a:r>
          </a:p>
          <a:p>
            <a:r>
              <a:rPr lang="en-US" dirty="0"/>
              <a:t>Session recording enables you to record user and visitor sessions on your website which is later analyzed to dig insights into how visitors interact with your website. It enables marketers to step into their audiences’ shoes and experience first-hand what they experienced on your website. Session recording not only enables you to understand visitor behavior but also identifies leakages in the funnel and friction areas on your website.</a:t>
            </a:r>
            <a:endParaRPr lang="en-IN" dirty="0"/>
          </a:p>
        </p:txBody>
      </p:sp>
    </p:spTree>
    <p:extLst>
      <p:ext uri="{BB962C8B-B14F-4D97-AF65-F5344CB8AC3E}">
        <p14:creationId xmlns:p14="http://schemas.microsoft.com/office/powerpoint/2010/main" val="2580527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1150-D96D-CD2F-1C7A-CB8727A4C8B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3136D60-FDFE-4F89-31C7-CC3DE400B0A2}"/>
              </a:ext>
            </a:extLst>
          </p:cNvPr>
          <p:cNvSpPr>
            <a:spLocks noGrp="1"/>
          </p:cNvSpPr>
          <p:nvPr>
            <p:ph idx="1"/>
          </p:nvPr>
        </p:nvSpPr>
        <p:spPr/>
        <p:txBody>
          <a:bodyPr/>
          <a:lstStyle/>
          <a:p>
            <a:r>
              <a:rPr lang="en-IN" dirty="0"/>
              <a:t>https://saylordotorg.github.io/text_emarketing-the-essential-guide-to-online-marketing/index.html</a:t>
            </a:r>
          </a:p>
        </p:txBody>
      </p:sp>
    </p:spTree>
    <p:extLst>
      <p:ext uri="{BB962C8B-B14F-4D97-AF65-F5344CB8AC3E}">
        <p14:creationId xmlns:p14="http://schemas.microsoft.com/office/powerpoint/2010/main" val="924404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6D1B8-0521-C546-7A66-3956A06889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45211A-BC5D-0CD0-E355-52A9FFAC294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7403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00BA3-6EF6-2C01-471C-B2578BC2045F}"/>
              </a:ext>
            </a:extLst>
          </p:cNvPr>
          <p:cNvSpPr>
            <a:spLocks noGrp="1"/>
          </p:cNvSpPr>
          <p:nvPr>
            <p:ph type="title"/>
          </p:nvPr>
        </p:nvSpPr>
        <p:spPr/>
        <p:txBody>
          <a:bodyPr/>
          <a:lstStyle/>
          <a:p>
            <a:r>
              <a:rPr lang="en-IN" sz="4000" b="1" dirty="0">
                <a:solidFill>
                  <a:srgbClr val="333333"/>
                </a:solidFill>
                <a:effectLst/>
                <a:latin typeface="Arial" panose="020B0604020202020204" pitchFamily="34" charset="0"/>
              </a:rPr>
              <a:t>Click Density Analysis </a:t>
            </a:r>
            <a:br>
              <a:rPr lang="en-IN" b="1" dirty="0">
                <a:solidFill>
                  <a:srgbClr val="333333"/>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3FD15FD5-E313-91DA-0246-C6FC03B195B8}"/>
              </a:ext>
            </a:extLst>
          </p:cNvPr>
          <p:cNvSpPr>
            <a:spLocks noGrp="1"/>
          </p:cNvSpPr>
          <p:nvPr>
            <p:ph idx="1"/>
          </p:nvPr>
        </p:nvSpPr>
        <p:spPr/>
        <p:txBody>
          <a:bodyPr>
            <a:normAutofit/>
          </a:bodyPr>
          <a:lstStyle/>
          <a:p>
            <a:pPr marL="0" algn="l" rtl="0" latinLnBrk="0">
              <a:spcBef>
                <a:spcPts val="0"/>
              </a:spcBef>
              <a:spcAft>
                <a:spcPts val="0"/>
              </a:spcAft>
            </a:pPr>
            <a:r>
              <a:rPr lang="en-US" b="0" i="0" dirty="0">
                <a:solidFill>
                  <a:srgbClr val="333333"/>
                </a:solidFill>
                <a:effectLst/>
                <a:latin typeface="Calibri" panose="020F0502020204030204" pitchFamily="34" charset="0"/>
              </a:rPr>
              <a:t>The In-Page Analytics report shows the number of clicks on each link on a page. It also shows other helpful information such as Revenue from clicks on a link, Goal Conversions, and so on. </a:t>
            </a:r>
          </a:p>
          <a:p>
            <a:pPr marL="0" algn="l" rtl="0" latinLnBrk="0">
              <a:spcBef>
                <a:spcPts val="0"/>
              </a:spcBef>
              <a:spcAft>
                <a:spcPts val="0"/>
              </a:spcAft>
            </a:pPr>
            <a:br>
              <a:rPr lang="en-US" dirty="0"/>
            </a:br>
            <a:r>
              <a:rPr lang="en-US" b="0" i="0" dirty="0">
                <a:solidFill>
                  <a:srgbClr val="333333"/>
                </a:solidFill>
                <a:effectLst/>
                <a:latin typeface="Calibri" panose="020F0502020204030204" pitchFamily="34" charset="0"/>
              </a:rPr>
              <a:t>The</a:t>
            </a:r>
            <a:r>
              <a:rPr lang="en-US" b="0" i="0" dirty="0">
                <a:solidFill>
                  <a:srgbClr val="333333"/>
                </a:solidFill>
                <a:effectLst/>
                <a:latin typeface="Arial" panose="020B0604020202020204" pitchFamily="34" charset="0"/>
              </a:rPr>
              <a:t> </a:t>
            </a:r>
            <a:r>
              <a:rPr lang="en-US" b="0" i="0" dirty="0">
                <a:solidFill>
                  <a:srgbClr val="333333"/>
                </a:solidFill>
                <a:effectLst/>
                <a:latin typeface="Calibri" panose="020F0502020204030204" pitchFamily="34" charset="0"/>
              </a:rPr>
              <a:t>In-Page Analytics</a:t>
            </a:r>
            <a:r>
              <a:rPr lang="en-US" b="0" i="0" dirty="0">
                <a:solidFill>
                  <a:srgbClr val="333333"/>
                </a:solidFill>
                <a:effectLst/>
                <a:latin typeface="Arial" panose="020B0604020202020204" pitchFamily="34" charset="0"/>
              </a:rPr>
              <a:t> </a:t>
            </a:r>
            <a:r>
              <a:rPr lang="en-US" b="0" i="0" dirty="0">
                <a:solidFill>
                  <a:srgbClr val="333333"/>
                </a:solidFill>
                <a:effectLst/>
                <a:latin typeface="Calibri" panose="020F0502020204030204" pitchFamily="34" charset="0"/>
              </a:rPr>
              <a:t>report shows</a:t>
            </a:r>
            <a:r>
              <a:rPr lang="en-US" b="1" i="0" dirty="0">
                <a:solidFill>
                  <a:srgbClr val="333333"/>
                </a:solidFill>
                <a:effectLst/>
                <a:latin typeface="Calibri" panose="020F0502020204030204" pitchFamily="34" charset="0"/>
              </a:rPr>
              <a:t> % Page Views, Time on Page, Time to the Page, % Exits</a:t>
            </a:r>
            <a:r>
              <a:rPr lang="en-US" b="0" i="0" dirty="0">
                <a:solidFill>
                  <a:srgbClr val="333333"/>
                </a:solidFill>
                <a:effectLst/>
                <a:latin typeface="Calibri" panose="020F0502020204030204" pitchFamily="34" charset="0"/>
              </a:rPr>
              <a:t>, and </a:t>
            </a:r>
            <a:r>
              <a:rPr lang="en-US" b="1" i="0" dirty="0">
                <a:solidFill>
                  <a:srgbClr val="333333"/>
                </a:solidFill>
                <a:effectLst/>
                <a:latin typeface="Calibri" panose="020F0502020204030204" pitchFamily="34" charset="0"/>
              </a:rPr>
              <a:t>Keywords </a:t>
            </a:r>
            <a:r>
              <a:rPr lang="en-US" b="0" i="0" dirty="0">
                <a:solidFill>
                  <a:srgbClr val="333333"/>
                </a:solidFill>
                <a:effectLst/>
                <a:latin typeface="Calibri" panose="020F0502020204030204" pitchFamily="34" charset="0"/>
              </a:rPr>
              <a:t>that brought people to the page. </a:t>
            </a:r>
            <a:endParaRPr lang="en-IN" dirty="0"/>
          </a:p>
        </p:txBody>
      </p:sp>
    </p:spTree>
    <p:extLst>
      <p:ext uri="{BB962C8B-B14F-4D97-AF65-F5344CB8AC3E}">
        <p14:creationId xmlns:p14="http://schemas.microsoft.com/office/powerpoint/2010/main" val="562252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5513-361B-DCF0-4378-C41435C70503}"/>
              </a:ext>
            </a:extLst>
          </p:cNvPr>
          <p:cNvSpPr>
            <a:spLocks noGrp="1"/>
          </p:cNvSpPr>
          <p:nvPr>
            <p:ph type="title"/>
          </p:nvPr>
        </p:nvSpPr>
        <p:spPr/>
        <p:txBody>
          <a:bodyPr/>
          <a:lstStyle/>
          <a:p>
            <a:r>
              <a:rPr lang="en-IN" b="1" dirty="0">
                <a:solidFill>
                  <a:srgbClr val="2B3945"/>
                </a:solidFill>
                <a:latin typeface="-apple-system"/>
              </a:rPr>
              <a:t>V</a:t>
            </a:r>
            <a:r>
              <a:rPr lang="en-IN" b="1" i="0" dirty="0">
                <a:solidFill>
                  <a:srgbClr val="2B3945"/>
                </a:solidFill>
                <a:effectLst/>
                <a:latin typeface="-apple-system"/>
              </a:rPr>
              <a:t>isitor </a:t>
            </a:r>
            <a:r>
              <a:rPr lang="en-IN" b="1" i="0" dirty="0" err="1">
                <a:solidFill>
                  <a:srgbClr val="2B3945"/>
                </a:solidFill>
                <a:effectLst/>
                <a:latin typeface="-apple-system"/>
              </a:rPr>
              <a:t>behavior</a:t>
            </a:r>
            <a:r>
              <a:rPr lang="en-IN" b="1" i="0" dirty="0">
                <a:solidFill>
                  <a:srgbClr val="2B3945"/>
                </a:solidFill>
                <a:effectLst/>
                <a:latin typeface="-apple-system"/>
              </a:rPr>
              <a:t> analysis</a:t>
            </a:r>
            <a:br>
              <a:rPr lang="en-IN" b="1" i="0" dirty="0">
                <a:solidFill>
                  <a:srgbClr val="2B3945"/>
                </a:solidFill>
                <a:effectLst/>
                <a:latin typeface="-apple-system"/>
              </a:rPr>
            </a:br>
            <a:endParaRPr lang="en-IN" dirty="0"/>
          </a:p>
        </p:txBody>
      </p:sp>
      <p:sp>
        <p:nvSpPr>
          <p:cNvPr id="3" name="Content Placeholder 2">
            <a:extLst>
              <a:ext uri="{FF2B5EF4-FFF2-40B4-BE49-F238E27FC236}">
                <a16:creationId xmlns:a16="http://schemas.microsoft.com/office/drawing/2014/main" id="{21644B28-3C99-622F-F840-9432098DF892}"/>
              </a:ext>
            </a:extLst>
          </p:cNvPr>
          <p:cNvSpPr>
            <a:spLocks noGrp="1"/>
          </p:cNvSpPr>
          <p:nvPr>
            <p:ph idx="1"/>
          </p:nvPr>
        </p:nvSpPr>
        <p:spPr/>
        <p:txBody>
          <a:bodyPr/>
          <a:lstStyle/>
          <a:p>
            <a:r>
              <a:rPr lang="en-US" b="0" i="0" dirty="0">
                <a:solidFill>
                  <a:srgbClr val="1C304B"/>
                </a:solidFill>
                <a:effectLst/>
                <a:latin typeface="-apple-system"/>
              </a:rPr>
              <a:t>Visitor behavior analysis is a method of conducting qualitative research on visitors’ website behavior.</a:t>
            </a:r>
          </a:p>
          <a:p>
            <a:r>
              <a:rPr lang="en-US" b="0" i="0" dirty="0">
                <a:solidFill>
                  <a:srgbClr val="1C304B"/>
                </a:solidFill>
                <a:effectLst/>
                <a:latin typeface="-apple-system"/>
              </a:rPr>
              <a:t> Visitor behavior analysis involves employing multiple qualitative tools that help you track your website’s performance</a:t>
            </a:r>
            <a:endParaRPr lang="en-IN" dirty="0"/>
          </a:p>
        </p:txBody>
      </p:sp>
    </p:spTree>
    <p:extLst>
      <p:ext uri="{BB962C8B-B14F-4D97-AF65-F5344CB8AC3E}">
        <p14:creationId xmlns:p14="http://schemas.microsoft.com/office/powerpoint/2010/main" val="1576639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AECE6-12D0-AF4C-883C-A563DE37A419}"/>
              </a:ext>
            </a:extLst>
          </p:cNvPr>
          <p:cNvSpPr>
            <a:spLocks noGrp="1"/>
          </p:cNvSpPr>
          <p:nvPr>
            <p:ph type="title"/>
          </p:nvPr>
        </p:nvSpPr>
        <p:spPr/>
        <p:txBody>
          <a:bodyPr/>
          <a:lstStyle/>
          <a:p>
            <a:r>
              <a:rPr lang="en-IN" b="1" i="0" dirty="0">
                <a:solidFill>
                  <a:srgbClr val="414954"/>
                </a:solidFill>
                <a:effectLst/>
                <a:latin typeface="-apple-system"/>
              </a:rPr>
              <a:t>Website heatmaps</a:t>
            </a:r>
            <a:br>
              <a:rPr lang="en-IN" b="1" i="0" dirty="0">
                <a:solidFill>
                  <a:srgbClr val="2B3945"/>
                </a:solidFill>
                <a:effectLst/>
                <a:latin typeface="-apple-system"/>
              </a:rPr>
            </a:br>
            <a:endParaRPr lang="en-IN" dirty="0"/>
          </a:p>
        </p:txBody>
      </p:sp>
      <p:sp>
        <p:nvSpPr>
          <p:cNvPr id="3" name="Content Placeholder 2">
            <a:extLst>
              <a:ext uri="{FF2B5EF4-FFF2-40B4-BE49-F238E27FC236}">
                <a16:creationId xmlns:a16="http://schemas.microsoft.com/office/drawing/2014/main" id="{DFF2553A-4ACC-6887-2C59-E5F2E8104D3E}"/>
              </a:ext>
            </a:extLst>
          </p:cNvPr>
          <p:cNvSpPr>
            <a:spLocks noGrp="1"/>
          </p:cNvSpPr>
          <p:nvPr>
            <p:ph idx="1"/>
          </p:nvPr>
        </p:nvSpPr>
        <p:spPr/>
        <p:txBody>
          <a:bodyPr/>
          <a:lstStyle/>
          <a:p>
            <a:r>
              <a:rPr lang="en-US" dirty="0"/>
              <a:t> Website heatmap tracks visitors’ on-site behavior like scrolls, clicks, mouse movement, and so on, and visually represents that data in using different colors and forms that represent visitors’ exact activity on your website.</a:t>
            </a:r>
            <a:endParaRPr lang="en-IN" dirty="0"/>
          </a:p>
        </p:txBody>
      </p:sp>
      <p:pic>
        <p:nvPicPr>
          <p:cNvPr id="5" name="Picture 4">
            <a:extLst>
              <a:ext uri="{FF2B5EF4-FFF2-40B4-BE49-F238E27FC236}">
                <a16:creationId xmlns:a16="http://schemas.microsoft.com/office/drawing/2014/main" id="{8D1D44AC-0A97-97A2-B672-42A87D7A749E}"/>
              </a:ext>
            </a:extLst>
          </p:cNvPr>
          <p:cNvPicPr>
            <a:picLocks noChangeAspect="1"/>
          </p:cNvPicPr>
          <p:nvPr/>
        </p:nvPicPr>
        <p:blipFill>
          <a:blip r:embed="rId2"/>
          <a:stretch>
            <a:fillRect/>
          </a:stretch>
        </p:blipFill>
        <p:spPr>
          <a:xfrm>
            <a:off x="3881229" y="3119366"/>
            <a:ext cx="7254224" cy="3192534"/>
          </a:xfrm>
          <a:prstGeom prst="rect">
            <a:avLst/>
          </a:prstGeom>
        </p:spPr>
      </p:pic>
    </p:spTree>
    <p:extLst>
      <p:ext uri="{BB962C8B-B14F-4D97-AF65-F5344CB8AC3E}">
        <p14:creationId xmlns:p14="http://schemas.microsoft.com/office/powerpoint/2010/main" val="2926645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E31E-7A52-581E-0D3C-97D2123EA9A6}"/>
              </a:ext>
            </a:extLst>
          </p:cNvPr>
          <p:cNvSpPr>
            <a:spLocks noGrp="1"/>
          </p:cNvSpPr>
          <p:nvPr>
            <p:ph type="title"/>
          </p:nvPr>
        </p:nvSpPr>
        <p:spPr/>
        <p:txBody>
          <a:bodyPr/>
          <a:lstStyle/>
          <a:p>
            <a:r>
              <a:rPr lang="en-US" b="1" dirty="0"/>
              <a:t>A. Heatmaps </a:t>
            </a:r>
            <a:endParaRPr lang="en-IN" dirty="0"/>
          </a:p>
        </p:txBody>
      </p:sp>
      <p:sp>
        <p:nvSpPr>
          <p:cNvPr id="3" name="Content Placeholder 2">
            <a:extLst>
              <a:ext uri="{FF2B5EF4-FFF2-40B4-BE49-F238E27FC236}">
                <a16:creationId xmlns:a16="http://schemas.microsoft.com/office/drawing/2014/main" id="{6BF2E178-5859-8F44-75DE-5A8FAF8550BC}"/>
              </a:ext>
            </a:extLst>
          </p:cNvPr>
          <p:cNvSpPr>
            <a:spLocks noGrp="1"/>
          </p:cNvSpPr>
          <p:nvPr>
            <p:ph idx="1"/>
          </p:nvPr>
        </p:nvSpPr>
        <p:spPr/>
        <p:txBody>
          <a:bodyPr>
            <a:normAutofit/>
          </a:bodyPr>
          <a:lstStyle/>
          <a:p>
            <a:r>
              <a:rPr lang="en-US" dirty="0"/>
              <a:t>Heatmaps visually represent the data collected on visitor behavior on different web pages using a color scale of warm to cold colors.</a:t>
            </a:r>
          </a:p>
          <a:p>
            <a:r>
              <a:rPr lang="en-US" dirty="0"/>
              <a:t> The warmest color depicts the areas of maximum engagement and interaction</a:t>
            </a:r>
          </a:p>
          <a:p>
            <a:r>
              <a:rPr lang="en-US" dirty="0"/>
              <a:t>The coldest color depicting areas of least interaction – everything else falls in between.</a:t>
            </a:r>
          </a:p>
          <a:p>
            <a:r>
              <a:rPr lang="en-US" dirty="0"/>
              <a:t> Heatmaps help you identify areas on your web pages that receive the most attention, where visitors click most, where visitors click least, and so on.</a:t>
            </a:r>
          </a:p>
          <a:p>
            <a:endParaRPr lang="en-IN" dirty="0"/>
          </a:p>
        </p:txBody>
      </p:sp>
    </p:spTree>
    <p:extLst>
      <p:ext uri="{BB962C8B-B14F-4D97-AF65-F5344CB8AC3E}">
        <p14:creationId xmlns:p14="http://schemas.microsoft.com/office/powerpoint/2010/main" val="43372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785B-12B0-97DA-C79B-07AF5C8D53DA}"/>
              </a:ext>
            </a:extLst>
          </p:cNvPr>
          <p:cNvSpPr>
            <a:spLocks noGrp="1"/>
          </p:cNvSpPr>
          <p:nvPr>
            <p:ph type="title"/>
          </p:nvPr>
        </p:nvSpPr>
        <p:spPr/>
        <p:txBody>
          <a:bodyPr/>
          <a:lstStyle/>
          <a:p>
            <a:r>
              <a:rPr lang="en-US" b="1" i="0" dirty="0">
                <a:solidFill>
                  <a:srgbClr val="2B3945"/>
                </a:solidFill>
                <a:effectLst/>
                <a:latin typeface="-apple-system"/>
              </a:rPr>
              <a:t>B. </a:t>
            </a:r>
            <a:r>
              <a:rPr lang="en-US" b="1" i="0" dirty="0" err="1">
                <a:solidFill>
                  <a:srgbClr val="2B3945"/>
                </a:solidFill>
                <a:effectLst/>
                <a:latin typeface="-apple-system"/>
              </a:rPr>
              <a:t>Scrollmaps</a:t>
            </a:r>
            <a:br>
              <a:rPr lang="en-US" b="1" i="0" dirty="0">
                <a:solidFill>
                  <a:srgbClr val="2B3945"/>
                </a:solidFill>
                <a:effectLst/>
                <a:latin typeface="-apple-system"/>
              </a:rPr>
            </a:br>
            <a:endParaRPr lang="en-IN" dirty="0"/>
          </a:p>
        </p:txBody>
      </p:sp>
      <p:sp>
        <p:nvSpPr>
          <p:cNvPr id="3" name="Content Placeholder 2">
            <a:extLst>
              <a:ext uri="{FF2B5EF4-FFF2-40B4-BE49-F238E27FC236}">
                <a16:creationId xmlns:a16="http://schemas.microsoft.com/office/drawing/2014/main" id="{5B62E1CB-0CE6-DBF5-30D9-D3B016F76223}"/>
              </a:ext>
            </a:extLst>
          </p:cNvPr>
          <p:cNvSpPr>
            <a:spLocks noGrp="1"/>
          </p:cNvSpPr>
          <p:nvPr>
            <p:ph idx="1"/>
          </p:nvPr>
        </p:nvSpPr>
        <p:spPr>
          <a:xfrm>
            <a:off x="838200" y="1321806"/>
            <a:ext cx="10515600" cy="4855157"/>
          </a:xfrm>
        </p:spPr>
        <p:txBody>
          <a:bodyPr/>
          <a:lstStyle/>
          <a:p>
            <a:pPr algn="l"/>
            <a:r>
              <a:rPr lang="en-US" b="0" i="0" dirty="0" err="1">
                <a:solidFill>
                  <a:srgbClr val="1C304B"/>
                </a:solidFill>
                <a:effectLst/>
                <a:latin typeface="-apple-system"/>
              </a:rPr>
              <a:t>Scrollmaps</a:t>
            </a:r>
            <a:r>
              <a:rPr lang="en-US" b="0" i="0" dirty="0">
                <a:solidFill>
                  <a:srgbClr val="1C304B"/>
                </a:solidFill>
                <a:effectLst/>
                <a:latin typeface="-apple-system"/>
              </a:rPr>
              <a:t> visually represents the scrolling behavior of your visitors with the help of colors, and also reflect the percentage distribution of visitors across the page based on how much they scroll. It helps you figure out how far visitors scroll down on your page, sections in which they spend the most time, sections of a page beyond which visitors do not scroll, and more.</a:t>
            </a:r>
          </a:p>
          <a:p>
            <a:endParaRPr lang="en-IN" dirty="0"/>
          </a:p>
        </p:txBody>
      </p:sp>
      <p:pic>
        <p:nvPicPr>
          <p:cNvPr id="5" name="Picture 4">
            <a:extLst>
              <a:ext uri="{FF2B5EF4-FFF2-40B4-BE49-F238E27FC236}">
                <a16:creationId xmlns:a16="http://schemas.microsoft.com/office/drawing/2014/main" id="{1655BEC3-9AFB-9D4F-8BDC-16824025D6C7}"/>
              </a:ext>
            </a:extLst>
          </p:cNvPr>
          <p:cNvPicPr>
            <a:picLocks noChangeAspect="1"/>
          </p:cNvPicPr>
          <p:nvPr/>
        </p:nvPicPr>
        <p:blipFill>
          <a:blip r:embed="rId2"/>
          <a:stretch>
            <a:fillRect/>
          </a:stretch>
        </p:blipFill>
        <p:spPr>
          <a:xfrm>
            <a:off x="6096000" y="3429000"/>
            <a:ext cx="4858132" cy="3168825"/>
          </a:xfrm>
          <a:prstGeom prst="rect">
            <a:avLst/>
          </a:prstGeom>
        </p:spPr>
      </p:pic>
    </p:spTree>
    <p:extLst>
      <p:ext uri="{BB962C8B-B14F-4D97-AF65-F5344CB8AC3E}">
        <p14:creationId xmlns:p14="http://schemas.microsoft.com/office/powerpoint/2010/main" val="2385846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666B-8CB8-DF08-1F15-CE2978BFB1E3}"/>
              </a:ext>
            </a:extLst>
          </p:cNvPr>
          <p:cNvSpPr>
            <a:spLocks noGrp="1"/>
          </p:cNvSpPr>
          <p:nvPr>
            <p:ph type="title"/>
          </p:nvPr>
        </p:nvSpPr>
        <p:spPr/>
        <p:txBody>
          <a:bodyPr/>
          <a:lstStyle/>
          <a:p>
            <a:r>
              <a:rPr lang="en-US" b="1" i="0" dirty="0">
                <a:solidFill>
                  <a:srgbClr val="2B3945"/>
                </a:solidFill>
                <a:effectLst/>
                <a:latin typeface="-apple-system"/>
              </a:rPr>
              <a:t>C. </a:t>
            </a:r>
            <a:r>
              <a:rPr lang="en-US" b="1" i="0" dirty="0" err="1">
                <a:solidFill>
                  <a:srgbClr val="414954"/>
                </a:solidFill>
                <a:effectLst/>
                <a:latin typeface="-apple-system"/>
              </a:rPr>
              <a:t>Clickmaps</a:t>
            </a:r>
            <a:br>
              <a:rPr lang="en-US" b="1" i="0" dirty="0">
                <a:solidFill>
                  <a:srgbClr val="2B3945"/>
                </a:solidFill>
                <a:effectLst/>
                <a:latin typeface="-apple-system"/>
              </a:rPr>
            </a:br>
            <a:endParaRPr lang="en-IN" dirty="0"/>
          </a:p>
        </p:txBody>
      </p:sp>
      <p:sp>
        <p:nvSpPr>
          <p:cNvPr id="3" name="Content Placeholder 2">
            <a:extLst>
              <a:ext uri="{FF2B5EF4-FFF2-40B4-BE49-F238E27FC236}">
                <a16:creationId xmlns:a16="http://schemas.microsoft.com/office/drawing/2014/main" id="{96F62D03-7A7C-8AC7-A80C-DB0861D01818}"/>
              </a:ext>
            </a:extLst>
          </p:cNvPr>
          <p:cNvSpPr>
            <a:spLocks noGrp="1"/>
          </p:cNvSpPr>
          <p:nvPr>
            <p:ph idx="1"/>
          </p:nvPr>
        </p:nvSpPr>
        <p:spPr/>
        <p:txBody>
          <a:bodyPr/>
          <a:lstStyle/>
          <a:p>
            <a:pPr algn="l"/>
            <a:r>
              <a:rPr lang="en-US" b="0" i="0" dirty="0">
                <a:solidFill>
                  <a:srgbClr val="1C304B"/>
                </a:solidFill>
                <a:effectLst/>
                <a:latin typeface="-apple-system"/>
              </a:rPr>
              <a:t>Like heatmaps, </a:t>
            </a:r>
            <a:r>
              <a:rPr lang="en-US" b="0" i="0" dirty="0" err="1">
                <a:solidFill>
                  <a:srgbClr val="1C304B"/>
                </a:solidFill>
                <a:effectLst/>
                <a:latin typeface="-apple-system"/>
              </a:rPr>
              <a:t>clickmaps</a:t>
            </a:r>
            <a:r>
              <a:rPr lang="en-US" b="0" i="0" dirty="0">
                <a:solidFill>
                  <a:srgbClr val="1C304B"/>
                </a:solidFill>
                <a:effectLst/>
                <a:latin typeface="-apple-system"/>
              </a:rPr>
              <a:t> also give you real-time data on how visitors interact with your web pages. They track the visitors’ clicks and help you identify which section of a page visitors click most and least on, which images they click on, links that are clicked often and those that aren’t navigational gaps, and so on.</a:t>
            </a:r>
            <a:br>
              <a:rPr lang="en-US" b="0" i="0" dirty="0">
                <a:solidFill>
                  <a:srgbClr val="1C304B"/>
                </a:solidFill>
                <a:effectLst/>
                <a:latin typeface="-apple-system"/>
              </a:rPr>
            </a:br>
            <a:endParaRPr lang="en-US" b="0" i="0" dirty="0">
              <a:solidFill>
                <a:srgbClr val="1C304B"/>
              </a:solidFill>
              <a:effectLst/>
              <a:latin typeface="-apple-system"/>
            </a:endParaRPr>
          </a:p>
          <a:p>
            <a:endParaRPr lang="en-IN" dirty="0"/>
          </a:p>
        </p:txBody>
      </p:sp>
    </p:spTree>
    <p:extLst>
      <p:ext uri="{BB962C8B-B14F-4D97-AF65-F5344CB8AC3E}">
        <p14:creationId xmlns:p14="http://schemas.microsoft.com/office/powerpoint/2010/main" val="1762115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1875</Words>
  <Application>Microsoft Office PowerPoint</Application>
  <PresentationFormat>Widescreen</PresentationFormat>
  <Paragraphs>126</Paragraphs>
  <Slides>36</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36</vt:i4>
      </vt:variant>
    </vt:vector>
  </HeadingPairs>
  <TitlesOfParts>
    <vt:vector size="52" baseType="lpstr">
      <vt:lpstr>-apple-system</vt:lpstr>
      <vt:lpstr>Arial</vt:lpstr>
      <vt:lpstr>Calibri</vt:lpstr>
      <vt:lpstr>Calibri Light</vt:lpstr>
      <vt:lpstr>Inter</vt:lpstr>
      <vt:lpstr>MyriadPro-BlackCond</vt:lpstr>
      <vt:lpstr>MyriadPro-BoldCond</vt:lpstr>
      <vt:lpstr>MyriadPro-Cond</vt:lpstr>
      <vt:lpstr>Open Sans</vt:lpstr>
      <vt:lpstr>Roboto</vt:lpstr>
      <vt:lpstr>Sabon-Bold</vt:lpstr>
      <vt:lpstr>Sabon-BoldItalic</vt:lpstr>
      <vt:lpstr>Sabon-Italic</vt:lpstr>
      <vt:lpstr>Sabon-Roman</vt:lpstr>
      <vt:lpstr>Times New Roman</vt:lpstr>
      <vt:lpstr>Office Theme</vt:lpstr>
      <vt:lpstr>Clickstream And Qualitative Analysis</vt:lpstr>
      <vt:lpstr>PowerPoint Presentation</vt:lpstr>
      <vt:lpstr> Visitor Acquisition Strengths </vt:lpstr>
      <vt:lpstr>Click Density Analysis  </vt:lpstr>
      <vt:lpstr>Visitor behavior analysis </vt:lpstr>
      <vt:lpstr>Website heatmaps </vt:lpstr>
      <vt:lpstr>A. Heatmaps </vt:lpstr>
      <vt:lpstr>B. Scrollmaps </vt:lpstr>
      <vt:lpstr>C. Clickmaps </vt:lpstr>
      <vt:lpstr>D. Mouse tracking heatmap </vt:lpstr>
      <vt:lpstr>E. Eye-tracking heatmap </vt:lpstr>
      <vt:lpstr>Visits to purchase</vt:lpstr>
      <vt:lpstr>PowerPoint Presentation</vt:lpstr>
      <vt:lpstr>Sources of traffic </vt:lpstr>
      <vt:lpstr>PowerPoint Presentation</vt:lpstr>
      <vt:lpstr>What are traffic sources in Google Analytics? </vt:lpstr>
      <vt:lpstr>Direct Traffic Analysis</vt:lpstr>
      <vt:lpstr>PowerPoint Presentation</vt:lpstr>
      <vt:lpstr>Visitor Analysis</vt:lpstr>
      <vt:lpstr>PowerPoint Presentation</vt:lpstr>
      <vt:lpstr>Traffic Analysis</vt:lpstr>
      <vt:lpstr>Internal Site Search Analysis </vt:lpstr>
      <vt:lpstr>PowerPoint Presentation</vt:lpstr>
      <vt:lpstr>PowerPoint Presentation</vt:lpstr>
      <vt:lpstr>Pay Per Click/Paid Search Analysis </vt:lpstr>
      <vt:lpstr>PowerPoint Presentation</vt:lpstr>
      <vt:lpstr>Email Campaign Analysis</vt:lpstr>
      <vt:lpstr>PowerPoint Presentation</vt:lpstr>
      <vt:lpstr>Rich Experience Analysis: Flash, Video, and Widgets</vt:lpstr>
      <vt:lpstr>PowerPoint Presentation</vt:lpstr>
      <vt:lpstr>PowerPoint Presentation</vt:lpstr>
      <vt:lpstr>visitor tracking </vt:lpstr>
      <vt:lpstr>4 best analytical tools to evaluate visitor behavior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Clickstream And Qualitative Analysis</dc:title>
  <dc:creator>Jeba Roselet</dc:creator>
  <cp:lastModifiedBy>Jeba Roselet</cp:lastModifiedBy>
  <cp:revision>11</cp:revision>
  <dcterms:created xsi:type="dcterms:W3CDTF">2023-09-01T10:51:17Z</dcterms:created>
  <dcterms:modified xsi:type="dcterms:W3CDTF">2023-09-24T16:45:12Z</dcterms:modified>
</cp:coreProperties>
</file>