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1" d="100"/>
          <a:sy n="81" d="100"/>
        </p:scale>
        <p:origin x="50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C175-345C-2151-ED2C-94BEE7ECF6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AB3C2-08DB-C8B0-B10D-EF14C4573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29F405-5A3A-CA6F-DCF6-D3DB2FFBE627}"/>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5" name="Footer Placeholder 4">
            <a:extLst>
              <a:ext uri="{FF2B5EF4-FFF2-40B4-BE49-F238E27FC236}">
                <a16:creationId xmlns:a16="http://schemas.microsoft.com/office/drawing/2014/main" id="{AF919F13-0E08-829A-C146-F4B86136E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83D65-7360-382C-5411-6811E538F628}"/>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172748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ADFA-D8B4-73E5-48B0-9EFA7D4EE6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04455C-AD90-217D-3E7E-01255268B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6F904-0F35-8C25-E715-565A8438CDAA}"/>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5" name="Footer Placeholder 4">
            <a:extLst>
              <a:ext uri="{FF2B5EF4-FFF2-40B4-BE49-F238E27FC236}">
                <a16:creationId xmlns:a16="http://schemas.microsoft.com/office/drawing/2014/main" id="{167D0FEF-F535-DF0D-D684-44F24358C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1FAA2-8826-5AFA-B171-1600F25F0683}"/>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22896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5A71C-39D1-2506-F0F8-C6B7D7B9D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C2A82A-A090-402F-4D4E-9B7851C77F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9999D-72D9-9749-9583-A206D3D4E785}"/>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5" name="Footer Placeholder 4">
            <a:extLst>
              <a:ext uri="{FF2B5EF4-FFF2-40B4-BE49-F238E27FC236}">
                <a16:creationId xmlns:a16="http://schemas.microsoft.com/office/drawing/2014/main" id="{073F4B8D-8338-D68A-24F8-C98060609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46FD7-3EFF-AAA9-DAE1-6B68484AAA32}"/>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326654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1793-37E5-972B-20B9-4BE964EA7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E33B6-2E8F-8972-02F8-3E58756B4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5431F-B883-A251-8358-CD8FDBD83AE0}"/>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5" name="Footer Placeholder 4">
            <a:extLst>
              <a:ext uri="{FF2B5EF4-FFF2-40B4-BE49-F238E27FC236}">
                <a16:creationId xmlns:a16="http://schemas.microsoft.com/office/drawing/2014/main" id="{BAE9BBAB-C1CB-BCC1-3349-8607FDCB4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58546-8620-BAD3-DBF2-6B6860E6F592}"/>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97406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0456-1745-4917-D786-980A30A700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614009-B90C-2E48-4563-C50B5EA2D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73E59C-DB77-FB58-0D83-8483685387A7}"/>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5" name="Footer Placeholder 4">
            <a:extLst>
              <a:ext uri="{FF2B5EF4-FFF2-40B4-BE49-F238E27FC236}">
                <a16:creationId xmlns:a16="http://schemas.microsoft.com/office/drawing/2014/main" id="{905149FC-AD2F-39DE-1B19-03D475481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E8C63-3C76-0175-2C5D-474A45FD2816}"/>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4577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5103-0DD6-A6BB-6109-067DB5A84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4046A1-6235-A6AF-7FC8-943FB3067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737B76-97A2-E2F7-1CAA-AC3AE0A59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39CD46-576F-7D31-F095-C0DA9D895F4B}"/>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6" name="Footer Placeholder 5">
            <a:extLst>
              <a:ext uri="{FF2B5EF4-FFF2-40B4-BE49-F238E27FC236}">
                <a16:creationId xmlns:a16="http://schemas.microsoft.com/office/drawing/2014/main" id="{6F48D755-5183-5BFD-A816-D6E998EC5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9567F6-DDF4-196A-2B8D-AE76B5ACDAD2}"/>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132101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F1CC-C4A3-759E-99B9-AC98419B09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6158B-FAAB-FFF8-1696-0E09ED7349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3674B6-6C47-73B2-837F-7B5008785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080D9F-3637-2663-0F7C-8BF1D45FB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0A26-E09B-A288-D68D-F1425779B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3BBC40-E5EF-F619-2DED-F0868E712DF3}"/>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8" name="Footer Placeholder 7">
            <a:extLst>
              <a:ext uri="{FF2B5EF4-FFF2-40B4-BE49-F238E27FC236}">
                <a16:creationId xmlns:a16="http://schemas.microsoft.com/office/drawing/2014/main" id="{112693C9-8EB8-EE1A-E80C-08AEC9D3FC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B70E63-3434-1A9D-5DA9-A7FC20026583}"/>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31111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B1FF-8E27-5E9C-95FE-19B1F5372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928BDE-31E8-C31C-1938-7F8B719036B1}"/>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4" name="Footer Placeholder 3">
            <a:extLst>
              <a:ext uri="{FF2B5EF4-FFF2-40B4-BE49-F238E27FC236}">
                <a16:creationId xmlns:a16="http://schemas.microsoft.com/office/drawing/2014/main" id="{11A63D41-B0C9-BDDB-230C-5A05BAC8CF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99FAB-A5AD-2D96-2BB8-7EA9BCE76DEC}"/>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373203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9B5C8-F3AF-6695-0F1F-F9C80F016F73}"/>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3" name="Footer Placeholder 2">
            <a:extLst>
              <a:ext uri="{FF2B5EF4-FFF2-40B4-BE49-F238E27FC236}">
                <a16:creationId xmlns:a16="http://schemas.microsoft.com/office/drawing/2014/main" id="{8EC6DA74-BD09-CFEB-28F7-C706476D30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0F1225-5A41-7D33-B288-E3EFA45697EC}"/>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421852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E371-C0F5-C0A9-9160-E5709880A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0FEF5A-A3B0-8CAA-BA8E-3722EAD65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8C7808-CFC6-F838-D9EA-D1107D895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BA23D-79B2-1140-CD3F-2022E29D306C}"/>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6" name="Footer Placeholder 5">
            <a:extLst>
              <a:ext uri="{FF2B5EF4-FFF2-40B4-BE49-F238E27FC236}">
                <a16:creationId xmlns:a16="http://schemas.microsoft.com/office/drawing/2014/main" id="{11B003A6-283C-729D-D395-E282BE0F1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54117-84DD-FB2A-DA75-ADA82F341083}"/>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12379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4DA7-1A88-1B74-6E26-6F71F273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CA1B83-783B-FA4E-D224-45013AA9E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8DF59A-57CA-8B73-0D42-AAB552CAD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287F9-B72C-B6F6-27A3-CF8DEF037BE0}"/>
              </a:ext>
            </a:extLst>
          </p:cNvPr>
          <p:cNvSpPr>
            <a:spLocks noGrp="1"/>
          </p:cNvSpPr>
          <p:nvPr>
            <p:ph type="dt" sz="half" idx="10"/>
          </p:nvPr>
        </p:nvSpPr>
        <p:spPr/>
        <p:txBody>
          <a:bodyPr/>
          <a:lstStyle/>
          <a:p>
            <a:fld id="{0883D98B-4118-4DB5-AF64-74A4D618D836}" type="datetimeFigureOut">
              <a:rPr lang="en-IN" smtClean="0"/>
              <a:t>26-09-2023</a:t>
            </a:fld>
            <a:endParaRPr lang="en-IN"/>
          </a:p>
        </p:txBody>
      </p:sp>
      <p:sp>
        <p:nvSpPr>
          <p:cNvPr id="6" name="Footer Placeholder 5">
            <a:extLst>
              <a:ext uri="{FF2B5EF4-FFF2-40B4-BE49-F238E27FC236}">
                <a16:creationId xmlns:a16="http://schemas.microsoft.com/office/drawing/2014/main" id="{30C3A7E6-B58E-24D1-1B39-5812CEAAD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C4EC1-D376-F3E2-2D3B-24ED5FB6D402}"/>
              </a:ext>
            </a:extLst>
          </p:cNvPr>
          <p:cNvSpPr>
            <a:spLocks noGrp="1"/>
          </p:cNvSpPr>
          <p:nvPr>
            <p:ph type="sldNum" sz="quarter" idx="12"/>
          </p:nvPr>
        </p:nvSpPr>
        <p:spPr/>
        <p:txBody>
          <a:bodyPr/>
          <a:lstStyle/>
          <a:p>
            <a:fld id="{B8E21570-571F-44FC-B2AB-3CA7BBB74601}" type="slidenum">
              <a:rPr lang="en-IN" smtClean="0"/>
              <a:t>‹#›</a:t>
            </a:fld>
            <a:endParaRPr lang="en-IN"/>
          </a:p>
        </p:txBody>
      </p:sp>
    </p:spTree>
    <p:extLst>
      <p:ext uri="{BB962C8B-B14F-4D97-AF65-F5344CB8AC3E}">
        <p14:creationId xmlns:p14="http://schemas.microsoft.com/office/powerpoint/2010/main" val="308703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6FAA0-3966-FBB9-8332-493406938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E2EB8-53C4-11A4-94C6-40C4A4B3D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B4FB7-B278-4941-E29C-AC9EA90CD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3D98B-4118-4DB5-AF64-74A4D618D836}" type="datetimeFigureOut">
              <a:rPr lang="en-IN" smtClean="0"/>
              <a:t>26-09-2023</a:t>
            </a:fld>
            <a:endParaRPr lang="en-IN"/>
          </a:p>
        </p:txBody>
      </p:sp>
      <p:sp>
        <p:nvSpPr>
          <p:cNvPr id="5" name="Footer Placeholder 4">
            <a:extLst>
              <a:ext uri="{FF2B5EF4-FFF2-40B4-BE49-F238E27FC236}">
                <a16:creationId xmlns:a16="http://schemas.microsoft.com/office/drawing/2014/main" id="{CE81F517-9E90-E505-5C43-A7BD950A3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CEF9CB-42FC-CF94-6E16-493BD7EF3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21570-571F-44FC-B2AB-3CA7BBB74601}" type="slidenum">
              <a:rPr lang="en-IN" smtClean="0"/>
              <a:t>‹#›</a:t>
            </a:fld>
            <a:endParaRPr lang="en-IN"/>
          </a:p>
        </p:txBody>
      </p:sp>
    </p:spTree>
    <p:extLst>
      <p:ext uri="{BB962C8B-B14F-4D97-AF65-F5344CB8AC3E}">
        <p14:creationId xmlns:p14="http://schemas.microsoft.com/office/powerpoint/2010/main" val="4117379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F8AF-7052-EE04-52E5-2E272037CE2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01998FD-E3C4-A422-57B4-5F7B24371A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8022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33E3-51AF-145F-FF17-1DB3426FB8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C13F36-976C-7E15-04B1-1792D1B0C160}"/>
              </a:ext>
            </a:extLst>
          </p:cNvPr>
          <p:cNvSpPr>
            <a:spLocks noGrp="1"/>
          </p:cNvSpPr>
          <p:nvPr>
            <p:ph idx="1"/>
          </p:nvPr>
        </p:nvSpPr>
        <p:spPr/>
        <p:txBody>
          <a:bodyPr>
            <a:normAutofit lnSpcReduction="10000"/>
          </a:bodyPr>
          <a:lstStyle/>
          <a:p>
            <a:pPr algn="l"/>
            <a:r>
              <a:rPr lang="en-IN" b="1" i="0" u="none" strike="noStrike" baseline="0" dirty="0">
                <a:latin typeface="MyriadMM_830_300_"/>
              </a:rPr>
              <a:t>Decentralization</a:t>
            </a:r>
          </a:p>
          <a:p>
            <a:pPr algn="l"/>
            <a:r>
              <a:rPr lang="en-US" b="0" i="1" u="none" strike="noStrike" baseline="0" dirty="0">
                <a:latin typeface="Sabon-Italic"/>
              </a:rPr>
              <a:t>Decentralization </a:t>
            </a:r>
            <a:r>
              <a:rPr lang="en-US" b="0" i="0" u="none" strike="noStrike" baseline="0" dirty="0">
                <a:latin typeface="Sabon-Roman"/>
              </a:rPr>
              <a:t>is observed in action either in larger companies that are just getting started or those that have gotten to a tipping point with the centralized model.</a:t>
            </a:r>
          </a:p>
          <a:p>
            <a:pPr algn="l"/>
            <a:r>
              <a:rPr lang="en-US" b="0" i="0" u="none" strike="noStrike" baseline="0" dirty="0">
                <a:latin typeface="Sabon-Roman"/>
              </a:rPr>
              <a:t>Under this model, web analytics is completely decentralized, and the various business units are empowered to pursue any strategy that works for them. The result is potentially optimized business units or teams that are each running a different tool and using their own unique set of metrics and strategy.</a:t>
            </a:r>
          </a:p>
          <a:p>
            <a:pPr algn="l"/>
            <a:r>
              <a:rPr lang="en-US" b="0" i="0" u="none" strike="noStrike" baseline="0" dirty="0">
                <a:latin typeface="Sabon-Roman"/>
              </a:rPr>
              <a:t>Because of the use of multiple potential vendors, this is also </a:t>
            </a:r>
            <a:r>
              <a:rPr lang="en-IN" b="0" i="0" u="none" strike="noStrike" baseline="0" dirty="0">
                <a:latin typeface="Sabon-Roman"/>
              </a:rPr>
              <a:t>often an expensive strategy.</a:t>
            </a:r>
            <a:endParaRPr lang="en-IN" dirty="0"/>
          </a:p>
        </p:txBody>
      </p:sp>
    </p:spTree>
    <p:extLst>
      <p:ext uri="{BB962C8B-B14F-4D97-AF65-F5344CB8AC3E}">
        <p14:creationId xmlns:p14="http://schemas.microsoft.com/office/powerpoint/2010/main" val="135474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A047-D3FC-D73F-0AA2-6F19A7DF8C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CCB739-2CE4-5A02-B72F-3A36C9EA5400}"/>
              </a:ext>
            </a:extLst>
          </p:cNvPr>
          <p:cNvSpPr>
            <a:spLocks noGrp="1"/>
          </p:cNvSpPr>
          <p:nvPr>
            <p:ph idx="1"/>
          </p:nvPr>
        </p:nvSpPr>
        <p:spPr/>
        <p:txBody>
          <a:bodyPr>
            <a:normAutofit/>
          </a:bodyPr>
          <a:lstStyle/>
          <a:p>
            <a:r>
              <a:rPr lang="en-IN" b="1" i="0" u="none" strike="noStrike" baseline="0" dirty="0">
                <a:latin typeface="MyriadMM_830_300_"/>
              </a:rPr>
              <a:t>Centralized Decentralization</a:t>
            </a:r>
          </a:p>
          <a:p>
            <a:pPr algn="l"/>
            <a:r>
              <a:rPr lang="en-US" b="0" i="0" u="none" strike="noStrike" baseline="0" dirty="0">
                <a:latin typeface="Sabon-Roman"/>
              </a:rPr>
              <a:t>Under the </a:t>
            </a:r>
            <a:r>
              <a:rPr lang="en-US" b="0" i="1" u="none" strike="noStrike" baseline="0" dirty="0">
                <a:latin typeface="Sabon-Italic"/>
              </a:rPr>
              <a:t>centralized decentralization </a:t>
            </a:r>
            <a:r>
              <a:rPr lang="en-US" b="0" i="0" u="none" strike="noStrike" baseline="0" dirty="0">
                <a:latin typeface="Sabon-Roman"/>
              </a:rPr>
              <a:t>model, the company has a central team that is more like a center of excellence for web decision making. The team is typically responsible for implementing a standardized web measurement system across the company in partnership with other business and functional </a:t>
            </a:r>
            <a:r>
              <a:rPr lang="en-IN" b="0" i="0" u="none" strike="noStrike" baseline="0" dirty="0">
                <a:latin typeface="Sabon-Roman"/>
              </a:rPr>
              <a:t>units in the company.</a:t>
            </a:r>
            <a:endParaRPr lang="en-IN" b="1" dirty="0">
              <a:latin typeface="MyriadMM_830_300_"/>
            </a:endParaRPr>
          </a:p>
          <a:p>
            <a:pPr algn="l"/>
            <a:r>
              <a:rPr lang="en-US" b="0" i="0" u="none" strike="noStrike" baseline="0" dirty="0">
                <a:latin typeface="Sabon-Roman"/>
              </a:rPr>
              <a:t>The central team is also responsible for establishing various contracts, selecting technology solutions (web analytics or others such as testing and research), creating best practices and, most of all, as the center of excellence, keeping the company on the cutting edge.</a:t>
            </a:r>
            <a:endParaRPr lang="en-IN" dirty="0"/>
          </a:p>
        </p:txBody>
      </p:sp>
    </p:spTree>
    <p:extLst>
      <p:ext uri="{BB962C8B-B14F-4D97-AF65-F5344CB8AC3E}">
        <p14:creationId xmlns:p14="http://schemas.microsoft.com/office/powerpoint/2010/main" val="210722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F969-6AEF-E5ED-F32E-C69FE04750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BB23FC-1A74-AC36-B04C-C8A3F26224ED}"/>
              </a:ext>
            </a:extLst>
          </p:cNvPr>
          <p:cNvSpPr>
            <a:spLocks noGrp="1"/>
          </p:cNvSpPr>
          <p:nvPr>
            <p:ph idx="1"/>
          </p:nvPr>
        </p:nvSpPr>
        <p:spPr/>
        <p:txBody>
          <a:bodyPr>
            <a:normAutofit/>
          </a:bodyPr>
          <a:lstStyle/>
          <a:p>
            <a:pPr algn="l"/>
            <a:r>
              <a:rPr lang="en-US" sz="2400" b="0" i="0" u="none" strike="noStrike" baseline="0" dirty="0">
                <a:latin typeface="Sabon-Roman"/>
              </a:rPr>
              <a:t>Although the analyst works as part of the business unit, the analyst still taps into and uses the centralized standard web analytics platform and hence has to worry about only data analysis and not data capture, processing, and storage.</a:t>
            </a:r>
            <a:endParaRPr lang="en-IN" sz="2400" dirty="0"/>
          </a:p>
        </p:txBody>
      </p:sp>
    </p:spTree>
    <p:extLst>
      <p:ext uri="{BB962C8B-B14F-4D97-AF65-F5344CB8AC3E}">
        <p14:creationId xmlns:p14="http://schemas.microsoft.com/office/powerpoint/2010/main" val="55333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9367-BB07-78F1-1D5B-A746C8886AD7}"/>
              </a:ext>
            </a:extLst>
          </p:cNvPr>
          <p:cNvSpPr>
            <a:spLocks noGrp="1"/>
          </p:cNvSpPr>
          <p:nvPr>
            <p:ph type="title"/>
          </p:nvPr>
        </p:nvSpPr>
        <p:spPr/>
        <p:txBody>
          <a:bodyPr/>
          <a:lstStyle/>
          <a:p>
            <a:r>
              <a:rPr lang="en-IN" dirty="0"/>
              <a:t> Actionable Outcome KPIs</a:t>
            </a:r>
          </a:p>
        </p:txBody>
      </p:sp>
      <p:sp>
        <p:nvSpPr>
          <p:cNvPr id="3" name="Content Placeholder 2">
            <a:extLst>
              <a:ext uri="{FF2B5EF4-FFF2-40B4-BE49-F238E27FC236}">
                <a16:creationId xmlns:a16="http://schemas.microsoft.com/office/drawing/2014/main" id="{F1F1096D-D04D-400C-37F3-514742B3C721}"/>
              </a:ext>
            </a:extLst>
          </p:cNvPr>
          <p:cNvSpPr>
            <a:spLocks noGrp="1"/>
          </p:cNvSpPr>
          <p:nvPr>
            <p:ph idx="1"/>
          </p:nvPr>
        </p:nvSpPr>
        <p:spPr/>
        <p:txBody>
          <a:bodyPr/>
          <a:lstStyle/>
          <a:p>
            <a:r>
              <a:rPr lang="en-US" dirty="0">
                <a:solidFill>
                  <a:srgbClr val="FF0000"/>
                </a:solidFill>
              </a:rPr>
              <a:t>Task Completion Rate</a:t>
            </a:r>
            <a:r>
              <a:rPr lang="en-US" dirty="0"/>
              <a:t>: Task Completion Rate is the percentage of Visitors to your website who rate if they were able to complete the primary purpose for their visit</a:t>
            </a:r>
          </a:p>
          <a:p>
            <a:r>
              <a:rPr lang="en-US" dirty="0"/>
              <a:t>These surveys let your Visitors give you a qualitative perspective on whether they were able to complete their tasks</a:t>
            </a:r>
            <a:endParaRPr lang="en-IN" dirty="0"/>
          </a:p>
        </p:txBody>
      </p:sp>
    </p:spTree>
    <p:extLst>
      <p:ext uri="{BB962C8B-B14F-4D97-AF65-F5344CB8AC3E}">
        <p14:creationId xmlns:p14="http://schemas.microsoft.com/office/powerpoint/2010/main" val="195027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5530-84E5-04B0-BF66-9C9C821BB7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D7C2C6-0BD7-61F9-D406-8E3AF3122333}"/>
              </a:ext>
            </a:extLst>
          </p:cNvPr>
          <p:cNvSpPr>
            <a:spLocks noGrp="1"/>
          </p:cNvSpPr>
          <p:nvPr>
            <p:ph idx="1"/>
          </p:nvPr>
        </p:nvSpPr>
        <p:spPr/>
        <p:txBody>
          <a:bodyPr/>
          <a:lstStyle/>
          <a:p>
            <a:r>
              <a:rPr lang="en-US" dirty="0">
                <a:solidFill>
                  <a:srgbClr val="FF0000"/>
                </a:solidFill>
              </a:rPr>
              <a:t>Share of Search </a:t>
            </a:r>
          </a:p>
          <a:p>
            <a:r>
              <a:rPr lang="en-US" dirty="0"/>
              <a:t>Share of Search is the percentage of traffic you get from search engines compared to your key competitors. You are doing search engine optimization, and you have invested in paid searches.</a:t>
            </a:r>
          </a:p>
          <a:p>
            <a:r>
              <a:rPr lang="en-US" dirty="0"/>
              <a:t>Tools such as </a:t>
            </a:r>
            <a:r>
              <a:rPr lang="en-US" dirty="0" err="1"/>
              <a:t>Hitwise</a:t>
            </a:r>
            <a:r>
              <a:rPr lang="en-US" dirty="0"/>
              <a:t>, Compete, and Google Insights for Search help you compute this fantastic Outcome metric</a:t>
            </a:r>
            <a:endParaRPr lang="en-IN" dirty="0"/>
          </a:p>
        </p:txBody>
      </p:sp>
    </p:spTree>
    <p:extLst>
      <p:ext uri="{BB962C8B-B14F-4D97-AF65-F5344CB8AC3E}">
        <p14:creationId xmlns:p14="http://schemas.microsoft.com/office/powerpoint/2010/main" val="290069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F332-E07C-F8D6-319B-EEBADE7C8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CDB455-5EFF-9CEB-82C8-8CFE0B7AD684}"/>
              </a:ext>
            </a:extLst>
          </p:cNvPr>
          <p:cNvSpPr>
            <a:spLocks noGrp="1"/>
          </p:cNvSpPr>
          <p:nvPr>
            <p:ph idx="1"/>
          </p:nvPr>
        </p:nvSpPr>
        <p:spPr/>
        <p:txBody>
          <a:bodyPr/>
          <a:lstStyle/>
          <a:p>
            <a:r>
              <a:rPr lang="en-US" dirty="0">
                <a:solidFill>
                  <a:srgbClr val="FF0000"/>
                </a:solidFill>
              </a:rPr>
              <a:t>Visitor Loyalty and Recency</a:t>
            </a:r>
          </a:p>
          <a:p>
            <a:r>
              <a:rPr lang="en-US" dirty="0"/>
              <a:t> Visitor Loyalty measures the distribution of the number of Visits by each Visitor to your site; that is, it answers this question: “How many times did Avinash come to my website?” Recency measures the gap between two Visits by the same Visitor.</a:t>
            </a:r>
          </a:p>
          <a:p>
            <a:r>
              <a:rPr lang="en-US" dirty="0"/>
              <a:t>But creating a value proposition on your website that makes someone come back again and again is where all the real work</a:t>
            </a:r>
            <a:endParaRPr lang="en-IN" dirty="0"/>
          </a:p>
        </p:txBody>
      </p:sp>
    </p:spTree>
    <p:extLst>
      <p:ext uri="{BB962C8B-B14F-4D97-AF65-F5344CB8AC3E}">
        <p14:creationId xmlns:p14="http://schemas.microsoft.com/office/powerpoint/2010/main" val="203544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3E08-530E-EB9B-7BFB-2A2AA011044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052E910-F135-1E1D-F13A-A3C94C3D811A}"/>
              </a:ext>
            </a:extLst>
          </p:cNvPr>
          <p:cNvSpPr>
            <a:spLocks noGrp="1"/>
          </p:cNvSpPr>
          <p:nvPr>
            <p:ph idx="1"/>
          </p:nvPr>
        </p:nvSpPr>
        <p:spPr/>
        <p:txBody>
          <a:bodyPr>
            <a:normAutofit fontScale="92500" lnSpcReduction="10000"/>
          </a:bodyPr>
          <a:lstStyle/>
          <a:p>
            <a:r>
              <a:rPr lang="en-US" dirty="0">
                <a:solidFill>
                  <a:srgbClr val="FF0000"/>
                </a:solidFill>
              </a:rPr>
              <a:t>RSS/Feed Subscribers </a:t>
            </a:r>
          </a:p>
          <a:p>
            <a:r>
              <a:rPr lang="en-US" dirty="0"/>
              <a:t>RSS/Feed Subscribers measures the raw number of people who have signed up for your website or blog’s RSS feed. </a:t>
            </a:r>
          </a:p>
          <a:p>
            <a:r>
              <a:rPr lang="en-US" dirty="0"/>
              <a:t>RSS (which stands for “really simple syndication”) started getting popular with blogs, but it is now ubiquitous. I can grab the feed from CNN and get just the types of stories I want or grab the feed from my wireless router manufacturer’s website and know when the latest software patch has been released so I can keep my gear current. </a:t>
            </a:r>
          </a:p>
          <a:p>
            <a:r>
              <a:rPr lang="en-US" dirty="0"/>
              <a:t>Measuring Feed Subscribers is key because the content from your site is being consumed off-site, in feed readers that might be web-based or software-based. This activity is usually invisible to your web analytics tool.</a:t>
            </a:r>
            <a:endParaRPr lang="en-IN" dirty="0"/>
          </a:p>
        </p:txBody>
      </p:sp>
    </p:spTree>
    <p:extLst>
      <p:ext uri="{BB962C8B-B14F-4D97-AF65-F5344CB8AC3E}">
        <p14:creationId xmlns:p14="http://schemas.microsoft.com/office/powerpoint/2010/main" val="396350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40CC-7542-44FD-22DF-AA2A42BE03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0265D-7B1B-6AD5-3D91-5760B4A93694}"/>
              </a:ext>
            </a:extLst>
          </p:cNvPr>
          <p:cNvSpPr>
            <a:spLocks noGrp="1"/>
          </p:cNvSpPr>
          <p:nvPr>
            <p:ph idx="1"/>
          </p:nvPr>
        </p:nvSpPr>
        <p:spPr/>
        <p:txBody>
          <a:bodyPr/>
          <a:lstStyle/>
          <a:p>
            <a:r>
              <a:rPr lang="en-US" dirty="0"/>
              <a:t>% of Valuable Exits :The % of Valuable Exits metric measures the percentage of people who leave your website by clicking something of value to you</a:t>
            </a:r>
            <a:endParaRPr lang="en-IN" dirty="0"/>
          </a:p>
        </p:txBody>
      </p:sp>
    </p:spTree>
    <p:extLst>
      <p:ext uri="{BB962C8B-B14F-4D97-AF65-F5344CB8AC3E}">
        <p14:creationId xmlns:p14="http://schemas.microsoft.com/office/powerpoint/2010/main" val="354351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B3-4B41-FAE9-2849-0593106E7D88}"/>
              </a:ext>
            </a:extLst>
          </p:cNvPr>
          <p:cNvSpPr>
            <a:spLocks noGrp="1"/>
          </p:cNvSpPr>
          <p:nvPr>
            <p:ph type="title"/>
          </p:nvPr>
        </p:nvSpPr>
        <p:spPr/>
        <p:txBody>
          <a:bodyPr/>
          <a:lstStyle/>
          <a:p>
            <a:r>
              <a:rPr lang="en-IN" dirty="0"/>
              <a:t>Moving Beyond Conversion Rates</a:t>
            </a:r>
          </a:p>
        </p:txBody>
      </p:sp>
      <p:sp>
        <p:nvSpPr>
          <p:cNvPr id="3" name="Content Placeholder 2">
            <a:extLst>
              <a:ext uri="{FF2B5EF4-FFF2-40B4-BE49-F238E27FC236}">
                <a16:creationId xmlns:a16="http://schemas.microsoft.com/office/drawing/2014/main" id="{9CCE1738-6867-6973-2D7A-BEC225D32FAF}"/>
              </a:ext>
            </a:extLst>
          </p:cNvPr>
          <p:cNvSpPr>
            <a:spLocks noGrp="1"/>
          </p:cNvSpPr>
          <p:nvPr>
            <p:ph idx="1"/>
          </p:nvPr>
        </p:nvSpPr>
        <p:spPr/>
        <p:txBody>
          <a:bodyPr/>
          <a:lstStyle/>
          <a:p>
            <a:r>
              <a:rPr lang="en-US" dirty="0">
                <a:solidFill>
                  <a:srgbClr val="FF0000"/>
                </a:solidFill>
              </a:rPr>
              <a:t>Cart and Checkout Abandonment </a:t>
            </a:r>
          </a:p>
          <a:p>
            <a:r>
              <a:rPr lang="en-US" dirty="0"/>
              <a:t>Before someone converts on your site, you must get them through the checkout process. Even before checkout, though, you need to convince them to add your product to the shopping cart.</a:t>
            </a:r>
          </a:p>
          <a:p>
            <a:r>
              <a:rPr lang="en-US" dirty="0"/>
              <a:t>focusing on this metric is that you improve revenue not by spending more money on advertising or marketing but by fixing a few small elements on your site</a:t>
            </a:r>
            <a:endParaRPr lang="en-IN" dirty="0"/>
          </a:p>
        </p:txBody>
      </p:sp>
    </p:spTree>
    <p:extLst>
      <p:ext uri="{BB962C8B-B14F-4D97-AF65-F5344CB8AC3E}">
        <p14:creationId xmlns:p14="http://schemas.microsoft.com/office/powerpoint/2010/main" val="53104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54BE-5868-D2B3-7029-D6D30C5230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5EFCE1-6D80-541F-AFA2-EB67F139F159}"/>
              </a:ext>
            </a:extLst>
          </p:cNvPr>
          <p:cNvSpPr>
            <a:spLocks noGrp="1"/>
          </p:cNvSpPr>
          <p:nvPr>
            <p:ph idx="1"/>
          </p:nvPr>
        </p:nvSpPr>
        <p:spPr/>
        <p:txBody>
          <a:bodyPr>
            <a:normAutofit lnSpcReduction="10000"/>
          </a:bodyPr>
          <a:lstStyle/>
          <a:p>
            <a:r>
              <a:rPr lang="en-US" dirty="0"/>
              <a:t>You should instead measure two different rates:</a:t>
            </a:r>
          </a:p>
          <a:p>
            <a:r>
              <a:rPr lang="en-US" dirty="0"/>
              <a:t> </a:t>
            </a:r>
            <a:r>
              <a:rPr lang="en-US" dirty="0">
                <a:solidFill>
                  <a:srgbClr val="FF0000"/>
                </a:solidFill>
              </a:rPr>
              <a:t>Cart Abandonment (percentage</a:t>
            </a:r>
            <a:r>
              <a:rPr lang="en-US" dirty="0"/>
              <a:t>) This is 1 minus (the total Visitors who start checkout divided by the total number of add to cart clicks). </a:t>
            </a:r>
          </a:p>
          <a:p>
            <a:r>
              <a:rPr lang="en-US" dirty="0">
                <a:solidFill>
                  <a:srgbClr val="FF0000"/>
                </a:solidFill>
              </a:rPr>
              <a:t>Checkout Abandonment (percentage</a:t>
            </a:r>
            <a:r>
              <a:rPr lang="en-US" dirty="0"/>
              <a:t>) This is 1 minus (the total Visitors who complete checkout divided by the total number of people who start checkout). By measuring these rates separately, you can more efficiently isolate your focus. </a:t>
            </a:r>
          </a:p>
          <a:p>
            <a:r>
              <a:rPr lang="en-US" dirty="0"/>
              <a:t>Cart Abandonment is a much bigger problem to understand and solve; each element is better done separately. Any improvement in either of these two Abandonment Rate metrics is money directly into your pocket.</a:t>
            </a:r>
            <a:endParaRPr lang="en-IN" dirty="0"/>
          </a:p>
        </p:txBody>
      </p:sp>
    </p:spTree>
    <p:extLst>
      <p:ext uri="{BB962C8B-B14F-4D97-AF65-F5344CB8AC3E}">
        <p14:creationId xmlns:p14="http://schemas.microsoft.com/office/powerpoint/2010/main" val="98456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8582-1D12-C098-4639-748FD1C2DF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EBB7CD-6F37-7846-53C2-C1084A372C66}"/>
              </a:ext>
            </a:extLst>
          </p:cNvPr>
          <p:cNvSpPr>
            <a:spLocks noGrp="1"/>
          </p:cNvSpPr>
          <p:nvPr>
            <p:ph idx="1"/>
          </p:nvPr>
        </p:nvSpPr>
        <p:spPr/>
        <p:txBody>
          <a:bodyPr>
            <a:normAutofit/>
          </a:bodyPr>
          <a:lstStyle/>
          <a:p>
            <a:pPr algn="l"/>
            <a:r>
              <a:rPr lang="en-US" sz="2400" b="1" i="0" u="none" strike="noStrike" baseline="0" dirty="0">
                <a:latin typeface="MyriadMM_700_300_"/>
              </a:rPr>
              <a:t>Critical Components of a Successful Web Analytics Strategy?</a:t>
            </a:r>
          </a:p>
          <a:p>
            <a:pPr algn="l"/>
            <a:r>
              <a:rPr lang="en-US" sz="2400" b="0" i="0" u="none" strike="noStrike" baseline="0" dirty="0">
                <a:latin typeface="Sabon-Roman"/>
              </a:rPr>
              <a:t>Focus on Customer Centricity</a:t>
            </a:r>
          </a:p>
          <a:p>
            <a:pPr algn="l"/>
            <a:r>
              <a:rPr lang="en-US" sz="2400" b="0" i="0" u="none" strike="noStrike" baseline="0" dirty="0">
                <a:latin typeface="Sabon-Roman"/>
              </a:rPr>
              <a:t>Solve for Business Questions </a:t>
            </a:r>
          </a:p>
          <a:p>
            <a:pPr algn="l"/>
            <a:r>
              <a:rPr lang="en-US" sz="2400" b="0" i="0" u="none" strike="noStrike" baseline="0" dirty="0">
                <a:latin typeface="Sabon-Roman"/>
              </a:rPr>
              <a:t>Follow the 10/90 Rule</a:t>
            </a:r>
          </a:p>
          <a:p>
            <a:pPr algn="l"/>
            <a:r>
              <a:rPr lang="en-US" sz="2400" b="0" i="0" u="none" strike="noStrike" baseline="0" dirty="0">
                <a:latin typeface="Sabon-Roman"/>
              </a:rPr>
              <a:t>Hire Great Web Analysts</a:t>
            </a:r>
          </a:p>
          <a:p>
            <a:pPr algn="l"/>
            <a:r>
              <a:rPr lang="en-US" sz="2400" b="0" i="0" u="none" strike="noStrike" baseline="0" dirty="0">
                <a:latin typeface="Sabon-Roman"/>
              </a:rPr>
              <a:t>Identify Optimal Organizational Structure and Responsibilities </a:t>
            </a:r>
          </a:p>
          <a:p>
            <a:pPr lvl="1"/>
            <a:r>
              <a:rPr lang="en-IN" b="0" i="0" u="none" strike="noStrike" baseline="0" dirty="0">
                <a:latin typeface="Sabon-Roman"/>
              </a:rPr>
              <a:t>Centralization </a:t>
            </a:r>
          </a:p>
          <a:p>
            <a:pPr lvl="1"/>
            <a:r>
              <a:rPr lang="en-IN" b="0" i="0" u="none" strike="noStrike" baseline="0" dirty="0">
                <a:latin typeface="Sabon-Roman"/>
              </a:rPr>
              <a:t>Decentralization </a:t>
            </a:r>
          </a:p>
          <a:p>
            <a:pPr lvl="1"/>
            <a:r>
              <a:rPr lang="en-IN" b="0" i="0" u="none" strike="noStrike" baseline="0" dirty="0">
                <a:latin typeface="Sabon-Roman"/>
              </a:rPr>
              <a:t>Centralized Decentralization</a:t>
            </a:r>
            <a:endParaRPr lang="en-IN" dirty="0"/>
          </a:p>
        </p:txBody>
      </p:sp>
    </p:spTree>
    <p:extLst>
      <p:ext uri="{BB962C8B-B14F-4D97-AF65-F5344CB8AC3E}">
        <p14:creationId xmlns:p14="http://schemas.microsoft.com/office/powerpoint/2010/main" val="316630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410F-51A7-920A-B8C7-44BE3CDA387B}"/>
              </a:ext>
            </a:extLst>
          </p:cNvPr>
          <p:cNvSpPr>
            <a:spLocks noGrp="1"/>
          </p:cNvSpPr>
          <p:nvPr>
            <p:ph type="title"/>
          </p:nvPr>
        </p:nvSpPr>
        <p:spPr/>
        <p:txBody>
          <a:bodyPr/>
          <a:lstStyle/>
          <a:p>
            <a:r>
              <a:rPr lang="en-US" dirty="0"/>
              <a:t>Days and Visits to Purchase</a:t>
            </a:r>
            <a:endParaRPr lang="en-IN" dirty="0"/>
          </a:p>
        </p:txBody>
      </p:sp>
      <p:sp>
        <p:nvSpPr>
          <p:cNvPr id="3" name="Content Placeholder 2">
            <a:extLst>
              <a:ext uri="{FF2B5EF4-FFF2-40B4-BE49-F238E27FC236}">
                <a16:creationId xmlns:a16="http://schemas.microsoft.com/office/drawing/2014/main" id="{2945FF43-F2A6-C924-A50F-5EDCB812AD50}"/>
              </a:ext>
            </a:extLst>
          </p:cNvPr>
          <p:cNvSpPr>
            <a:spLocks noGrp="1"/>
          </p:cNvSpPr>
          <p:nvPr>
            <p:ph idx="1"/>
          </p:nvPr>
        </p:nvSpPr>
        <p:spPr/>
        <p:txBody>
          <a:bodyPr/>
          <a:lstStyle/>
          <a:p>
            <a:r>
              <a:rPr lang="en-US" dirty="0"/>
              <a:t>Days to Purchase shows the distribution of the number of days it takes someone to make a purchase on your website. Visits to Purchase shows the number of Visits until purchase</a:t>
            </a:r>
          </a:p>
          <a:p>
            <a:r>
              <a:rPr lang="en-US" dirty="0"/>
              <a:t>Based on what the data reveals, you would change your marketing, messaging, and calls to action.</a:t>
            </a:r>
          </a:p>
          <a:p>
            <a:r>
              <a:rPr lang="en-US" dirty="0"/>
              <a:t>For example, if it takes multiple days to make a purchase, then you need to focus on giving more information to your Visitors, helping them research and make their purchase decision at their own pace</a:t>
            </a:r>
            <a:endParaRPr lang="en-IN" dirty="0"/>
          </a:p>
        </p:txBody>
      </p:sp>
    </p:spTree>
    <p:extLst>
      <p:ext uri="{BB962C8B-B14F-4D97-AF65-F5344CB8AC3E}">
        <p14:creationId xmlns:p14="http://schemas.microsoft.com/office/powerpoint/2010/main" val="1189260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51BF-026D-BF4B-2096-C272CBD8BC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F5AE6E-A5F3-31F6-3CC1-FA6642E87811}"/>
              </a:ext>
            </a:extLst>
          </p:cNvPr>
          <p:cNvSpPr>
            <a:spLocks noGrp="1"/>
          </p:cNvSpPr>
          <p:nvPr>
            <p:ph idx="1"/>
          </p:nvPr>
        </p:nvSpPr>
        <p:spPr/>
        <p:txBody>
          <a:bodyPr/>
          <a:lstStyle/>
          <a:p>
            <a:r>
              <a:rPr lang="en-US" dirty="0"/>
              <a:t>Can you improve your Conversion Rate yet reduce your revenue? Of course. When you get 200 Orders from 10,000 Unique Visitors, you get a 2 percent Conversion Rate. </a:t>
            </a:r>
          </a:p>
          <a:p>
            <a:r>
              <a:rPr lang="en-US" dirty="0"/>
              <a:t>But if you reduce the amount of traffic to 100 Unique Visitors and get 20 Orders, you get a 20 percent conversion rate. That’s a vast improvement, but the revenue from 20 orders is typically less than from 200 orders.</a:t>
            </a:r>
          </a:p>
          <a:p>
            <a:r>
              <a:rPr lang="en-US" dirty="0"/>
              <a:t>Average Order Value is a simple metric</a:t>
            </a:r>
            <a:r>
              <a:rPr lang="en-US" dirty="0">
                <a:solidFill>
                  <a:srgbClr val="FF0000"/>
                </a:solidFill>
              </a:rPr>
              <a:t>. It’s the total amount of revenue divided by the total number of orders received</a:t>
            </a:r>
            <a:endParaRPr lang="en-IN" dirty="0">
              <a:solidFill>
                <a:srgbClr val="FF0000"/>
              </a:solidFill>
            </a:endParaRPr>
          </a:p>
        </p:txBody>
      </p:sp>
    </p:spTree>
    <p:extLst>
      <p:ext uri="{BB962C8B-B14F-4D97-AF65-F5344CB8AC3E}">
        <p14:creationId xmlns:p14="http://schemas.microsoft.com/office/powerpoint/2010/main" val="2741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89EF-E5D8-1A0A-D5F6-309B16417CE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904F9AD-1E5C-C257-369D-79FBD877AFDF}"/>
              </a:ext>
            </a:extLst>
          </p:cNvPr>
          <p:cNvPicPr>
            <a:picLocks noGrp="1" noChangeAspect="1"/>
          </p:cNvPicPr>
          <p:nvPr>
            <p:ph idx="1"/>
          </p:nvPr>
        </p:nvPicPr>
        <p:blipFill>
          <a:blip r:embed="rId2"/>
          <a:stretch>
            <a:fillRect/>
          </a:stretch>
        </p:blipFill>
        <p:spPr>
          <a:xfrm>
            <a:off x="2861534" y="1040389"/>
            <a:ext cx="5981252" cy="5475375"/>
          </a:xfrm>
        </p:spPr>
      </p:pic>
    </p:spTree>
    <p:extLst>
      <p:ext uri="{BB962C8B-B14F-4D97-AF65-F5344CB8AC3E}">
        <p14:creationId xmlns:p14="http://schemas.microsoft.com/office/powerpoint/2010/main" val="2020873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F39C-A070-E37B-55D7-F2B013F5DF49}"/>
              </a:ext>
            </a:extLst>
          </p:cNvPr>
          <p:cNvSpPr>
            <a:spLocks noGrp="1"/>
          </p:cNvSpPr>
          <p:nvPr>
            <p:ph type="title"/>
          </p:nvPr>
        </p:nvSpPr>
        <p:spPr/>
        <p:txBody>
          <a:bodyPr/>
          <a:lstStyle/>
          <a:p>
            <a:r>
              <a:rPr lang="en-US" dirty="0"/>
              <a:t>Primary Purpose (Identify the Convertible)</a:t>
            </a:r>
            <a:endParaRPr lang="en-IN" dirty="0"/>
          </a:p>
        </p:txBody>
      </p:sp>
      <p:sp>
        <p:nvSpPr>
          <p:cNvPr id="3" name="Content Placeholder 2">
            <a:extLst>
              <a:ext uri="{FF2B5EF4-FFF2-40B4-BE49-F238E27FC236}">
                <a16:creationId xmlns:a16="http://schemas.microsoft.com/office/drawing/2014/main" id="{F9A4AFFA-8B43-5644-5FBD-2A9ADC215E73}"/>
              </a:ext>
            </a:extLst>
          </p:cNvPr>
          <p:cNvSpPr>
            <a:spLocks noGrp="1"/>
          </p:cNvSpPr>
          <p:nvPr>
            <p:ph idx="1"/>
          </p:nvPr>
        </p:nvSpPr>
        <p:spPr/>
        <p:txBody>
          <a:bodyPr/>
          <a:lstStyle/>
          <a:p>
            <a:r>
              <a:rPr lang="en-US" dirty="0"/>
              <a:t>You can do this by analyzing the content Visitors consume on your website. For example, 20 percent of the Visitors went only to Jobs, 20 percent downloaded your press releases, and the last 60 percent went to your product pages. There you go: a primitive realization that your opportunity pie is no</a:t>
            </a:r>
          </a:p>
          <a:p>
            <a:r>
              <a:rPr lang="en-US" dirty="0"/>
              <a:t>With the survey, you get a much more robust understanding of the intent of your Visitors. You can see that people who come to learn about investing in your company (7%) did not come to </a:t>
            </a:r>
            <a:r>
              <a:rPr lang="en-US" dirty="0" err="1"/>
              <a:t>buyt</a:t>
            </a:r>
            <a:r>
              <a:rPr lang="en-US" dirty="0"/>
              <a:t> 98; it’s 60.</a:t>
            </a:r>
            <a:endParaRPr lang="en-IN" dirty="0"/>
          </a:p>
        </p:txBody>
      </p:sp>
    </p:spTree>
    <p:extLst>
      <p:ext uri="{BB962C8B-B14F-4D97-AF65-F5344CB8AC3E}">
        <p14:creationId xmlns:p14="http://schemas.microsoft.com/office/powerpoint/2010/main" val="3229402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3703-76BC-5617-6E74-88DA409020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7116BF9-7660-75AC-D7BC-8B98865DF13F}"/>
              </a:ext>
            </a:extLst>
          </p:cNvPr>
          <p:cNvPicPr>
            <a:picLocks noGrp="1" noChangeAspect="1"/>
          </p:cNvPicPr>
          <p:nvPr>
            <p:ph idx="1"/>
          </p:nvPr>
        </p:nvPicPr>
        <p:blipFill>
          <a:blip r:embed="rId2"/>
          <a:stretch>
            <a:fillRect/>
          </a:stretch>
        </p:blipFill>
        <p:spPr>
          <a:xfrm>
            <a:off x="2536675" y="730535"/>
            <a:ext cx="5660652" cy="5369051"/>
          </a:xfrm>
        </p:spPr>
      </p:pic>
    </p:spTree>
    <p:extLst>
      <p:ext uri="{BB962C8B-B14F-4D97-AF65-F5344CB8AC3E}">
        <p14:creationId xmlns:p14="http://schemas.microsoft.com/office/powerpoint/2010/main" val="2500580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D4DD-6EC7-BB80-BB92-37A0EF7762A4}"/>
              </a:ext>
            </a:extLst>
          </p:cNvPr>
          <p:cNvSpPr>
            <a:spLocks noGrp="1"/>
          </p:cNvSpPr>
          <p:nvPr>
            <p:ph type="title"/>
          </p:nvPr>
        </p:nvSpPr>
        <p:spPr/>
        <p:txBody>
          <a:bodyPr/>
          <a:lstStyle/>
          <a:p>
            <a:r>
              <a:rPr lang="en-US" dirty="0"/>
              <a:t>Measuring Macro and Micro Conversions</a:t>
            </a:r>
            <a:endParaRPr lang="en-IN" dirty="0"/>
          </a:p>
        </p:txBody>
      </p:sp>
      <p:sp>
        <p:nvSpPr>
          <p:cNvPr id="3" name="Content Placeholder 2">
            <a:extLst>
              <a:ext uri="{FF2B5EF4-FFF2-40B4-BE49-F238E27FC236}">
                <a16:creationId xmlns:a16="http://schemas.microsoft.com/office/drawing/2014/main" id="{067D3959-9134-06AA-EC1F-6480A4B2635D}"/>
              </a:ext>
            </a:extLst>
          </p:cNvPr>
          <p:cNvSpPr>
            <a:spLocks noGrp="1"/>
          </p:cNvSpPr>
          <p:nvPr>
            <p:ph idx="1"/>
          </p:nvPr>
        </p:nvSpPr>
        <p:spPr/>
        <p:txBody>
          <a:bodyPr/>
          <a:lstStyle/>
          <a:p>
            <a:pPr algn="l"/>
            <a:r>
              <a:rPr lang="en-US" sz="1800" b="0" i="0" u="none" strike="noStrike" baseline="0" dirty="0">
                <a:latin typeface="Sabon-Roman"/>
              </a:rPr>
              <a:t>The one primary goal of your site is the Macro Conversion. But, all the other </a:t>
            </a:r>
            <a:r>
              <a:rPr lang="en-US" sz="1800" b="0" i="1" u="none" strike="noStrike" baseline="0" dirty="0">
                <a:latin typeface="Sabon-Italic"/>
              </a:rPr>
              <a:t>jobs </a:t>
            </a:r>
            <a:r>
              <a:rPr lang="en-US" sz="1800" b="0" i="0" u="none" strike="noStrike" baseline="0" dirty="0">
                <a:latin typeface="Sabon-Roman"/>
              </a:rPr>
              <a:t>your site does are Micro Con</a:t>
            </a:r>
            <a:r>
              <a:rPr lang="en-US" sz="1800" dirty="0">
                <a:latin typeface="Sabon-Roman"/>
              </a:rPr>
              <a:t>v</a:t>
            </a:r>
            <a:r>
              <a:rPr lang="en-US" sz="1800" b="0" i="0" u="none" strike="noStrike" baseline="0" dirty="0">
                <a:latin typeface="Sabon-Roman"/>
              </a:rPr>
              <a:t>ersions</a:t>
            </a:r>
          </a:p>
          <a:p>
            <a:pPr algn="l"/>
            <a:endParaRPr lang="en-IN" dirty="0"/>
          </a:p>
        </p:txBody>
      </p:sp>
      <p:pic>
        <p:nvPicPr>
          <p:cNvPr id="5" name="Picture 4">
            <a:extLst>
              <a:ext uri="{FF2B5EF4-FFF2-40B4-BE49-F238E27FC236}">
                <a16:creationId xmlns:a16="http://schemas.microsoft.com/office/drawing/2014/main" id="{6BDC576F-6904-D2BD-7F72-9E1E135DF72E}"/>
              </a:ext>
            </a:extLst>
          </p:cNvPr>
          <p:cNvPicPr>
            <a:picLocks noChangeAspect="1"/>
          </p:cNvPicPr>
          <p:nvPr/>
        </p:nvPicPr>
        <p:blipFill>
          <a:blip r:embed="rId2"/>
          <a:stretch>
            <a:fillRect/>
          </a:stretch>
        </p:blipFill>
        <p:spPr>
          <a:xfrm>
            <a:off x="3262383" y="4630576"/>
            <a:ext cx="2205577" cy="1025850"/>
          </a:xfrm>
          <a:prstGeom prst="rect">
            <a:avLst/>
          </a:prstGeom>
        </p:spPr>
      </p:pic>
      <p:pic>
        <p:nvPicPr>
          <p:cNvPr id="7" name="Picture 6">
            <a:extLst>
              <a:ext uri="{FF2B5EF4-FFF2-40B4-BE49-F238E27FC236}">
                <a16:creationId xmlns:a16="http://schemas.microsoft.com/office/drawing/2014/main" id="{940413AE-F910-C230-9102-2DC89E489315}"/>
              </a:ext>
            </a:extLst>
          </p:cNvPr>
          <p:cNvPicPr>
            <a:picLocks noChangeAspect="1"/>
          </p:cNvPicPr>
          <p:nvPr/>
        </p:nvPicPr>
        <p:blipFill>
          <a:blip r:embed="rId3"/>
          <a:stretch>
            <a:fillRect/>
          </a:stretch>
        </p:blipFill>
        <p:spPr>
          <a:xfrm>
            <a:off x="6628373" y="2952712"/>
            <a:ext cx="2205577" cy="952575"/>
          </a:xfrm>
          <a:prstGeom prst="rect">
            <a:avLst/>
          </a:prstGeom>
        </p:spPr>
      </p:pic>
    </p:spTree>
    <p:extLst>
      <p:ext uri="{BB962C8B-B14F-4D97-AF65-F5344CB8AC3E}">
        <p14:creationId xmlns:p14="http://schemas.microsoft.com/office/powerpoint/2010/main" val="314410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A902-29D5-4941-E5D2-112B9DBA13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7D8C26-3B67-D662-17F0-01329AC025F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74C1CDE-CBEC-3C1E-52BB-DDBAB20A9E4E}"/>
              </a:ext>
            </a:extLst>
          </p:cNvPr>
          <p:cNvPicPr>
            <a:picLocks noChangeAspect="1"/>
          </p:cNvPicPr>
          <p:nvPr/>
        </p:nvPicPr>
        <p:blipFill>
          <a:blip r:embed="rId2"/>
          <a:stretch>
            <a:fillRect/>
          </a:stretch>
        </p:blipFill>
        <p:spPr>
          <a:xfrm>
            <a:off x="1635162" y="681037"/>
            <a:ext cx="7175351" cy="5182198"/>
          </a:xfrm>
          <a:prstGeom prst="rect">
            <a:avLst/>
          </a:prstGeom>
        </p:spPr>
      </p:pic>
    </p:spTree>
    <p:extLst>
      <p:ext uri="{BB962C8B-B14F-4D97-AF65-F5344CB8AC3E}">
        <p14:creationId xmlns:p14="http://schemas.microsoft.com/office/powerpoint/2010/main" val="43543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094F-E4FB-ADE6-A69E-84398A49B8CE}"/>
              </a:ext>
            </a:extLst>
          </p:cNvPr>
          <p:cNvSpPr>
            <a:spLocks noGrp="1"/>
          </p:cNvSpPr>
          <p:nvPr>
            <p:ph type="title"/>
          </p:nvPr>
        </p:nvSpPr>
        <p:spPr/>
        <p:txBody>
          <a:bodyPr/>
          <a:lstStyle/>
          <a:p>
            <a:r>
              <a:rPr lang="en-IN" sz="1800" b="1" i="0" u="none" strike="noStrike" baseline="0" dirty="0">
                <a:latin typeface="MyriadPro-BoldCond"/>
              </a:rPr>
              <a:t>Technical Support Website</a:t>
            </a:r>
            <a:endParaRPr lang="en-IN" dirty="0"/>
          </a:p>
        </p:txBody>
      </p:sp>
      <p:sp>
        <p:nvSpPr>
          <p:cNvPr id="3" name="Content Placeholder 2">
            <a:extLst>
              <a:ext uri="{FF2B5EF4-FFF2-40B4-BE49-F238E27FC236}">
                <a16:creationId xmlns:a16="http://schemas.microsoft.com/office/drawing/2014/main" id="{581D9BE8-F3AB-5537-9E7B-5FBEF7614B8E}"/>
              </a:ext>
            </a:extLst>
          </p:cNvPr>
          <p:cNvSpPr>
            <a:spLocks noGrp="1"/>
          </p:cNvSpPr>
          <p:nvPr>
            <p:ph idx="1"/>
          </p:nvPr>
        </p:nvSpPr>
        <p:spPr/>
        <p:txBody>
          <a:bodyPr/>
          <a:lstStyle/>
          <a:p>
            <a:pPr algn="l"/>
            <a:r>
              <a:rPr lang="en-US" sz="1800" b="0" i="0" u="none" strike="noStrike" baseline="0" dirty="0">
                <a:latin typeface="Sabon-Roman"/>
              </a:rPr>
              <a:t>The main job of a tech support website is to solve someone’s problem. So, its Macro Conversion is the Task Completion Rate. But a typical tech support site also does other jobs. </a:t>
            </a:r>
          </a:p>
          <a:p>
            <a:pPr algn="l"/>
            <a:r>
              <a:rPr lang="en-US" sz="1800" b="0" i="0" u="none" strike="noStrike" baseline="0" dirty="0">
                <a:latin typeface="Sabon-Roman"/>
              </a:rPr>
              <a:t>Here are  suggestions for Micro Conversions:</a:t>
            </a:r>
          </a:p>
          <a:p>
            <a:pPr algn="l"/>
            <a:r>
              <a:rPr lang="en-US" sz="1800" b="0" i="0" u="none" strike="noStrike" baseline="0" dirty="0">
                <a:latin typeface="Sabon-Roman"/>
              </a:rPr>
              <a:t>• </a:t>
            </a:r>
            <a:r>
              <a:rPr lang="en-US" sz="1800" b="0" i="0" u="none" strike="noStrike" baseline="0" dirty="0">
                <a:solidFill>
                  <a:srgbClr val="FF0000"/>
                </a:solidFill>
                <a:latin typeface="Sabon-Roman"/>
              </a:rPr>
              <a:t>Call Avoidance</a:t>
            </a:r>
            <a:r>
              <a:rPr lang="en-US" sz="1800" b="0" i="0" u="none" strike="noStrike" baseline="0" dirty="0">
                <a:latin typeface="Sabon-Roman"/>
              </a:rPr>
              <a:t>: This is the amount of Visitors who see the phone number page</a:t>
            </a:r>
          </a:p>
          <a:p>
            <a:pPr algn="l"/>
            <a:r>
              <a:rPr lang="en-US" sz="1800" b="0" i="0" u="none" strike="noStrike" baseline="0" dirty="0">
                <a:latin typeface="Sabon-Roman"/>
              </a:rPr>
              <a:t>(hypothesis: if the site is good, this amount goes down over time).</a:t>
            </a:r>
          </a:p>
          <a:p>
            <a:pPr algn="l"/>
            <a:r>
              <a:rPr lang="en-US" sz="1800" b="0" i="0" u="none" strike="noStrike" baseline="0" dirty="0">
                <a:latin typeface="Sabon-Roman"/>
              </a:rPr>
              <a:t>• </a:t>
            </a:r>
            <a:r>
              <a:rPr lang="en-US" sz="1800" b="0" i="0" u="none" strike="noStrike" baseline="0" dirty="0">
                <a:solidFill>
                  <a:srgbClr val="FF0000"/>
                </a:solidFill>
                <a:latin typeface="Sabon-Roman"/>
              </a:rPr>
              <a:t>Content Consumption</a:t>
            </a:r>
            <a:r>
              <a:rPr lang="en-US" sz="1800" b="0" i="0" u="none" strike="noStrike" baseline="0" dirty="0">
                <a:latin typeface="Sabon-Roman"/>
              </a:rPr>
              <a:t>: This is the number of Visits over time to each technical</a:t>
            </a:r>
          </a:p>
          <a:p>
            <a:pPr algn="l"/>
            <a:r>
              <a:rPr lang="en-US" sz="1800" b="0" i="0" u="none" strike="noStrike" baseline="0" dirty="0">
                <a:latin typeface="Sabon-Roman"/>
              </a:rPr>
              <a:t>support core area (for example, different products or types of problems).</a:t>
            </a:r>
          </a:p>
          <a:p>
            <a:pPr algn="l"/>
            <a:r>
              <a:rPr lang="en-US" sz="1800" b="0" i="0" u="none" strike="noStrike" baseline="0" dirty="0">
                <a:latin typeface="Sabon-Roman"/>
              </a:rPr>
              <a:t>• </a:t>
            </a:r>
            <a:r>
              <a:rPr lang="en-US" sz="1800" b="0" i="0" u="none" strike="noStrike" baseline="0" dirty="0">
                <a:solidFill>
                  <a:srgbClr val="FF0000"/>
                </a:solidFill>
                <a:latin typeface="Sabon-Roman"/>
              </a:rPr>
              <a:t>Tickets Opened</a:t>
            </a:r>
            <a:r>
              <a:rPr lang="en-US" sz="1800" b="0" i="0" u="none" strike="noStrike" baseline="0" dirty="0">
                <a:latin typeface="Sabon-Roman"/>
              </a:rPr>
              <a:t>: This is the number of technical support tickets opened on the</a:t>
            </a:r>
          </a:p>
          <a:p>
            <a:pPr algn="l"/>
            <a:r>
              <a:rPr lang="en-US" sz="1800" b="0" i="0" u="none" strike="noStrike" baseline="0" dirty="0">
                <a:latin typeface="Sabon-Roman"/>
              </a:rPr>
              <a:t>website (and over time compared to those opened over the phone).</a:t>
            </a:r>
            <a:endParaRPr lang="en-IN" dirty="0"/>
          </a:p>
        </p:txBody>
      </p:sp>
    </p:spTree>
    <p:extLst>
      <p:ext uri="{BB962C8B-B14F-4D97-AF65-F5344CB8AC3E}">
        <p14:creationId xmlns:p14="http://schemas.microsoft.com/office/powerpoint/2010/main" val="1377675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B06C-6D06-0C55-639A-09996486D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741C1F-5938-B506-CEAF-EDC6B87AD70C}"/>
              </a:ext>
            </a:extLst>
          </p:cNvPr>
          <p:cNvSpPr>
            <a:spLocks noGrp="1"/>
          </p:cNvSpPr>
          <p:nvPr>
            <p:ph idx="1"/>
          </p:nvPr>
        </p:nvSpPr>
        <p:spPr/>
        <p:txBody>
          <a:bodyPr/>
          <a:lstStyle/>
          <a:p>
            <a:pPr algn="l"/>
            <a:r>
              <a:rPr lang="en-US" sz="1800" b="0" i="0" u="none" strike="noStrike" baseline="0" dirty="0">
                <a:latin typeface="Sabon-Roman"/>
              </a:rPr>
              <a:t>Sales: This is the Revenue from referrals from the tech support site to the ecommerce site (sometimes the best solution to fix a problem is to buy the latest version of the product or an upgrade).</a:t>
            </a:r>
          </a:p>
          <a:p>
            <a:pPr algn="l"/>
            <a:r>
              <a:rPr lang="en-US" sz="1800" b="0" i="0" u="none" strike="noStrike" baseline="0" dirty="0">
                <a:latin typeface="Sabon-Roman"/>
              </a:rPr>
              <a:t>• Net Promoters (or Likelihood to Recommend): This is the percentage of people (or an indexed representation) who will recommend the company products after an experience on the tech support site.</a:t>
            </a:r>
            <a:endParaRPr lang="en-IN" dirty="0"/>
          </a:p>
        </p:txBody>
      </p:sp>
    </p:spTree>
    <p:extLst>
      <p:ext uri="{BB962C8B-B14F-4D97-AF65-F5344CB8AC3E}">
        <p14:creationId xmlns:p14="http://schemas.microsoft.com/office/powerpoint/2010/main" val="247523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588-726F-9CB6-53D0-1465AEAAAA29}"/>
              </a:ext>
            </a:extLst>
          </p:cNvPr>
          <p:cNvSpPr>
            <a:spLocks noGrp="1"/>
          </p:cNvSpPr>
          <p:nvPr>
            <p:ph type="title"/>
          </p:nvPr>
        </p:nvSpPr>
        <p:spPr/>
        <p:txBody>
          <a:bodyPr/>
          <a:lstStyle/>
          <a:p>
            <a:r>
              <a:rPr lang="en-IN" sz="1800" b="1" i="0" u="none" strike="noStrike" baseline="0" dirty="0">
                <a:latin typeface="MyriadPro-BoldCond"/>
              </a:rPr>
              <a:t>Multipurpose Ecommerce Website</a:t>
            </a:r>
            <a:endParaRPr lang="en-IN" dirty="0"/>
          </a:p>
        </p:txBody>
      </p:sp>
      <p:pic>
        <p:nvPicPr>
          <p:cNvPr id="5" name="Content Placeholder 4">
            <a:extLst>
              <a:ext uri="{FF2B5EF4-FFF2-40B4-BE49-F238E27FC236}">
                <a16:creationId xmlns:a16="http://schemas.microsoft.com/office/drawing/2014/main" id="{B276FB67-1883-4914-FBB6-7C14A63D3E44}"/>
              </a:ext>
            </a:extLst>
          </p:cNvPr>
          <p:cNvPicPr>
            <a:picLocks noGrp="1" noChangeAspect="1"/>
          </p:cNvPicPr>
          <p:nvPr>
            <p:ph idx="1"/>
          </p:nvPr>
        </p:nvPicPr>
        <p:blipFill>
          <a:blip r:embed="rId2"/>
          <a:stretch>
            <a:fillRect/>
          </a:stretch>
        </p:blipFill>
        <p:spPr>
          <a:xfrm>
            <a:off x="1635162" y="1460102"/>
            <a:ext cx="7153836" cy="4544951"/>
          </a:xfrm>
        </p:spPr>
      </p:pic>
    </p:spTree>
    <p:extLst>
      <p:ext uri="{BB962C8B-B14F-4D97-AF65-F5344CB8AC3E}">
        <p14:creationId xmlns:p14="http://schemas.microsoft.com/office/powerpoint/2010/main" val="410087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1976-D8D5-D31E-C24A-A05D798B9058}"/>
              </a:ext>
            </a:extLst>
          </p:cNvPr>
          <p:cNvSpPr>
            <a:spLocks noGrp="1"/>
          </p:cNvSpPr>
          <p:nvPr>
            <p:ph type="title"/>
          </p:nvPr>
        </p:nvSpPr>
        <p:spPr/>
        <p:txBody>
          <a:bodyPr/>
          <a:lstStyle/>
          <a:p>
            <a:r>
              <a:rPr lang="en-US" sz="4400" b="0" i="0" u="none" strike="noStrike" baseline="0" dirty="0">
                <a:latin typeface="Sabon-Roman"/>
              </a:rPr>
              <a:t>Focus on Customer Centricity</a:t>
            </a:r>
            <a:br>
              <a:rPr lang="en-US" sz="4400" b="0" i="0" u="none" strike="noStrike" baseline="0" dirty="0">
                <a:latin typeface="Sabon-Roman"/>
              </a:rPr>
            </a:br>
            <a:endParaRPr lang="en-IN" dirty="0"/>
          </a:p>
        </p:txBody>
      </p:sp>
      <p:sp>
        <p:nvSpPr>
          <p:cNvPr id="3" name="Content Placeholder 2">
            <a:extLst>
              <a:ext uri="{FF2B5EF4-FFF2-40B4-BE49-F238E27FC236}">
                <a16:creationId xmlns:a16="http://schemas.microsoft.com/office/drawing/2014/main" id="{79673110-5FC9-2221-836B-CE0E6EA122C3}"/>
              </a:ext>
            </a:extLst>
          </p:cNvPr>
          <p:cNvSpPr>
            <a:spLocks noGrp="1"/>
          </p:cNvSpPr>
          <p:nvPr>
            <p:ph idx="1"/>
          </p:nvPr>
        </p:nvSpPr>
        <p:spPr/>
        <p:txBody>
          <a:bodyPr>
            <a:normAutofit fontScale="92500" lnSpcReduction="20000"/>
          </a:bodyPr>
          <a:lstStyle/>
          <a:p>
            <a:pPr algn="l"/>
            <a:r>
              <a:rPr lang="en-US" sz="2600" b="0" i="0" u="none" strike="noStrike" baseline="0" dirty="0">
                <a:latin typeface="Sabon-Roman"/>
              </a:rPr>
              <a:t>Measuring how your website is delivering for your customers will help focus your web analytics program and cause you to radically rethink the metrics that you needs to measure to rate performance of the website.</a:t>
            </a:r>
          </a:p>
          <a:p>
            <a:pPr algn="l"/>
            <a:endParaRPr lang="en-IN" sz="1800" b="0" i="0" u="none" strike="noStrike" baseline="0" dirty="0">
              <a:latin typeface="Sabon-Roman"/>
            </a:endParaRPr>
          </a:p>
          <a:p>
            <a:pPr algn="l"/>
            <a:endParaRPr lang="en-IN" sz="1800" b="0" i="0" u="none" strike="noStrike" baseline="0" dirty="0">
              <a:latin typeface="Sabon-Roman"/>
            </a:endParaRPr>
          </a:p>
          <a:p>
            <a:pPr algn="l"/>
            <a:r>
              <a:rPr lang="en-IN" sz="1800" b="0" i="0" u="none" strike="noStrike" baseline="0" dirty="0">
                <a:latin typeface="Sabon-Roman"/>
              </a:rPr>
              <a:t>Following metrics </a:t>
            </a:r>
            <a:r>
              <a:rPr lang="en-US" sz="1800" b="0" i="0" u="none" strike="noStrike" baseline="0" dirty="0">
                <a:latin typeface="Sabon-Roman"/>
              </a:rPr>
              <a:t>to help them understand how they are doing in terms of delivering for customers:</a:t>
            </a:r>
          </a:p>
          <a:p>
            <a:pPr algn="l"/>
            <a:r>
              <a:rPr lang="en-US" sz="1800" b="0" i="0" u="none" strike="noStrike" baseline="0" dirty="0">
                <a:latin typeface="Sabon-Roman"/>
              </a:rPr>
              <a:t>Primary purpose (Why are you here?)</a:t>
            </a:r>
          </a:p>
          <a:p>
            <a:pPr marL="0" indent="0" algn="l">
              <a:buNone/>
            </a:pPr>
            <a:r>
              <a:rPr lang="en-US" sz="1800" b="0" i="0" u="none" strike="noStrike" baseline="0" dirty="0">
                <a:latin typeface="Sabon-Roman"/>
              </a:rPr>
              <a:t>• Task completion rates (Were you able to complete your task?)</a:t>
            </a:r>
          </a:p>
          <a:p>
            <a:pPr marL="0" indent="0" algn="l">
              <a:buNone/>
            </a:pPr>
            <a:r>
              <a:rPr lang="en-US" sz="1800" b="0" i="0" u="none" strike="noStrike" baseline="0" dirty="0">
                <a:latin typeface="Sabon-Roman"/>
              </a:rPr>
              <a:t>• Content and structural gaps (How can we improve your experience?)</a:t>
            </a:r>
          </a:p>
          <a:p>
            <a:pPr marL="0" indent="0" algn="l">
              <a:buNone/>
            </a:pPr>
            <a:r>
              <a:rPr lang="en-US" sz="1800" b="0" i="0" u="none" strike="noStrike" baseline="0" dirty="0">
                <a:latin typeface="Sabon-Roman"/>
              </a:rPr>
              <a:t>• Customer satisfaction (Did we blow your socks off as a result of your experience </a:t>
            </a:r>
            <a:r>
              <a:rPr lang="en-IN" sz="1800" b="0" i="0" u="none" strike="noStrike" baseline="0" dirty="0">
                <a:latin typeface="Sabon-Roman"/>
              </a:rPr>
              <a:t>today?)</a:t>
            </a:r>
          </a:p>
          <a:p>
            <a:pPr marL="0" indent="0" algn="l">
              <a:buNone/>
            </a:pPr>
            <a:r>
              <a:rPr lang="en-US" sz="1800" b="0" i="0" u="none" strike="noStrike" baseline="0" dirty="0">
                <a:latin typeface="Sabon-Roman"/>
              </a:rPr>
              <a:t>Bounce rates (Can the customers quickly find what they are looking for?)</a:t>
            </a:r>
          </a:p>
          <a:p>
            <a:pPr marL="0" indent="0" algn="l">
              <a:buNone/>
            </a:pPr>
            <a:r>
              <a:rPr lang="en-US" sz="1800" b="0" i="0" u="none" strike="noStrike" baseline="0" dirty="0">
                <a:latin typeface="Sabon-Roman"/>
              </a:rPr>
              <a:t>• Conversion rates (Are those who come to buy able to accomplish that task?)</a:t>
            </a:r>
          </a:p>
          <a:p>
            <a:pPr marL="0" indent="0" algn="l">
              <a:buNone/>
            </a:pPr>
            <a:r>
              <a:rPr lang="en-US" sz="1800" b="0" i="0" u="none" strike="noStrike" baseline="0" dirty="0">
                <a:latin typeface="Sabon-Roman"/>
              </a:rPr>
              <a:t>• Revenue (Is revenue in line with our goals for the websites?)</a:t>
            </a:r>
          </a:p>
          <a:p>
            <a:pPr marL="0" indent="0" algn="l">
              <a:buNone/>
            </a:pPr>
            <a:r>
              <a:rPr lang="en-US" sz="1800" b="0" i="0" u="none" strike="noStrike" baseline="0" dirty="0">
                <a:latin typeface="Sabon-Roman"/>
              </a:rPr>
              <a:t>• Multichannel impact (Are we funneling more customers to our retail partners or </a:t>
            </a:r>
            <a:r>
              <a:rPr lang="en-IN" sz="1800" b="0" i="0" u="none" strike="noStrike" baseline="0" dirty="0">
                <a:latin typeface="Sabon-Roman"/>
              </a:rPr>
              <a:t>our phone channel?)</a:t>
            </a:r>
            <a:endParaRPr lang="en-IN" dirty="0"/>
          </a:p>
        </p:txBody>
      </p:sp>
    </p:spTree>
    <p:extLst>
      <p:ext uri="{BB962C8B-B14F-4D97-AF65-F5344CB8AC3E}">
        <p14:creationId xmlns:p14="http://schemas.microsoft.com/office/powerpoint/2010/main" val="2095978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B156-6A25-A894-5724-6A2E916311E1}"/>
              </a:ext>
            </a:extLst>
          </p:cNvPr>
          <p:cNvSpPr>
            <a:spLocks noGrp="1"/>
          </p:cNvSpPr>
          <p:nvPr>
            <p:ph type="title"/>
          </p:nvPr>
        </p:nvSpPr>
        <p:spPr/>
        <p:txBody>
          <a:bodyPr/>
          <a:lstStyle/>
          <a:p>
            <a:r>
              <a:rPr lang="en-US" sz="1800" b="0" i="0" u="none" strike="noStrike" baseline="0" dirty="0">
                <a:latin typeface="MyriadPro-BlackCond"/>
              </a:rPr>
              <a:t>Measuring Success for a Non-ecommerce Website</a:t>
            </a:r>
            <a:endParaRPr lang="en-IN" dirty="0"/>
          </a:p>
        </p:txBody>
      </p:sp>
      <p:sp>
        <p:nvSpPr>
          <p:cNvPr id="3" name="Content Placeholder 2">
            <a:extLst>
              <a:ext uri="{FF2B5EF4-FFF2-40B4-BE49-F238E27FC236}">
                <a16:creationId xmlns:a16="http://schemas.microsoft.com/office/drawing/2014/main" id="{E29CA17E-EC6A-E9F6-E564-C30B040CD217}"/>
              </a:ext>
            </a:extLst>
          </p:cNvPr>
          <p:cNvSpPr>
            <a:spLocks noGrp="1"/>
          </p:cNvSpPr>
          <p:nvPr>
            <p:ph idx="1"/>
          </p:nvPr>
        </p:nvSpPr>
        <p:spPr/>
        <p:txBody>
          <a:bodyPr/>
          <a:lstStyle/>
          <a:p>
            <a:pPr algn="l"/>
            <a:r>
              <a:rPr lang="en-IN" sz="1800" b="0" i="0" u="none" strike="noStrike" baseline="0" dirty="0">
                <a:latin typeface="Sabon-Roman"/>
              </a:rPr>
              <a:t>Visitor Loyalty</a:t>
            </a:r>
          </a:p>
          <a:p>
            <a:pPr algn="l"/>
            <a:r>
              <a:rPr lang="en-IN" sz="1800" b="0" i="0" u="none" strike="noStrike" baseline="0" dirty="0">
                <a:latin typeface="Sabon-Roman"/>
              </a:rPr>
              <a:t> Visitor Recency</a:t>
            </a:r>
          </a:p>
          <a:p>
            <a:pPr algn="l"/>
            <a:r>
              <a:rPr lang="en-US" sz="1800" b="0" i="0" u="none" strike="noStrike" baseline="0" dirty="0">
                <a:latin typeface="Sabon-Roman"/>
              </a:rPr>
              <a:t>Length of Visit</a:t>
            </a:r>
          </a:p>
          <a:p>
            <a:pPr algn="l"/>
            <a:r>
              <a:rPr lang="en-US" sz="1800" b="0" i="0" u="none" strike="noStrike" baseline="0" dirty="0">
                <a:latin typeface="Sabon-Roman"/>
              </a:rPr>
              <a:t> Depth of Visit.</a:t>
            </a:r>
            <a:endParaRPr lang="en-IN" dirty="0"/>
          </a:p>
        </p:txBody>
      </p:sp>
    </p:spTree>
    <p:extLst>
      <p:ext uri="{BB962C8B-B14F-4D97-AF65-F5344CB8AC3E}">
        <p14:creationId xmlns:p14="http://schemas.microsoft.com/office/powerpoint/2010/main" val="1949232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B8B1-8841-FE7B-8C7E-713DC8934F13}"/>
              </a:ext>
            </a:extLst>
          </p:cNvPr>
          <p:cNvSpPr>
            <a:spLocks noGrp="1"/>
          </p:cNvSpPr>
          <p:nvPr>
            <p:ph type="title"/>
          </p:nvPr>
        </p:nvSpPr>
        <p:spPr/>
        <p:txBody>
          <a:bodyPr/>
          <a:lstStyle/>
          <a:p>
            <a:r>
              <a:rPr lang="en-IN" dirty="0"/>
              <a:t>Measuring B2B Websites</a:t>
            </a:r>
          </a:p>
        </p:txBody>
      </p:sp>
      <p:sp>
        <p:nvSpPr>
          <p:cNvPr id="3" name="Content Placeholder 2">
            <a:extLst>
              <a:ext uri="{FF2B5EF4-FFF2-40B4-BE49-F238E27FC236}">
                <a16:creationId xmlns:a16="http://schemas.microsoft.com/office/drawing/2014/main" id="{9500E51C-F731-B348-1897-881A23691CD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1019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38FE-D1F0-C4C7-D650-F000708DA390}"/>
              </a:ext>
            </a:extLst>
          </p:cNvPr>
          <p:cNvSpPr>
            <a:spLocks noGrp="1"/>
          </p:cNvSpPr>
          <p:nvPr>
            <p:ph type="title"/>
          </p:nvPr>
        </p:nvSpPr>
        <p:spPr/>
        <p:txBody>
          <a:bodyPr>
            <a:normAutofit/>
          </a:bodyPr>
          <a:lstStyle/>
          <a:p>
            <a:br>
              <a:rPr lang="en-IN" sz="1800" b="1" i="0" u="none" strike="noStrike" baseline="0" dirty="0">
                <a:latin typeface="MyriadMM_700_600_"/>
              </a:rPr>
            </a:br>
            <a:br>
              <a:rPr lang="en-US" sz="1800" b="0" i="0" u="none" strike="noStrike" baseline="0" dirty="0">
                <a:latin typeface="Sabon-Roman"/>
              </a:rPr>
            </a:br>
            <a:r>
              <a:rPr lang="en-IN" sz="3600" b="1" i="0" u="none" strike="noStrike" baseline="0" dirty="0">
                <a:latin typeface="MyriadMM_830_300_"/>
              </a:rPr>
              <a:t>Solve for Business Questions</a:t>
            </a:r>
            <a:endParaRPr lang="en-IN" sz="3600" dirty="0"/>
          </a:p>
        </p:txBody>
      </p:sp>
      <p:sp>
        <p:nvSpPr>
          <p:cNvPr id="3" name="Content Placeholder 2">
            <a:extLst>
              <a:ext uri="{FF2B5EF4-FFF2-40B4-BE49-F238E27FC236}">
                <a16:creationId xmlns:a16="http://schemas.microsoft.com/office/drawing/2014/main" id="{4BAA086C-1504-9E33-E650-064AABCAF828}"/>
              </a:ext>
            </a:extLst>
          </p:cNvPr>
          <p:cNvSpPr>
            <a:spLocks noGrp="1"/>
          </p:cNvSpPr>
          <p:nvPr>
            <p:ph idx="1"/>
          </p:nvPr>
        </p:nvSpPr>
        <p:spPr/>
        <p:txBody>
          <a:bodyPr>
            <a:normAutofit/>
          </a:bodyPr>
          <a:lstStyle/>
          <a:p>
            <a:pPr marL="0" indent="0" algn="l">
              <a:buNone/>
            </a:pPr>
            <a:r>
              <a:rPr lang="en-US" b="0" i="0" u="none" strike="noStrike" baseline="0" dirty="0">
                <a:latin typeface="Sabon-Roman"/>
              </a:rPr>
              <a:t>Business questions have these three characteristics:</a:t>
            </a:r>
          </a:p>
          <a:p>
            <a:pPr marL="0" indent="0" algn="l">
              <a:buNone/>
            </a:pPr>
            <a:r>
              <a:rPr lang="en-US" b="0" i="0" u="none" strike="noStrike" baseline="0" dirty="0">
                <a:latin typeface="Sabon-Roman"/>
              </a:rPr>
              <a:t>• They are usually open-ended and at a much higher level, leaving you room to </a:t>
            </a:r>
            <a:r>
              <a:rPr lang="en-IN" b="0" i="0" u="none" strike="noStrike" baseline="0" dirty="0">
                <a:latin typeface="Sabon-Roman"/>
              </a:rPr>
              <a:t>think and add value.</a:t>
            </a:r>
          </a:p>
          <a:p>
            <a:pPr marL="0" indent="0" algn="l">
              <a:buNone/>
            </a:pPr>
            <a:r>
              <a:rPr lang="en-US" b="0" i="0" u="none" strike="noStrike" baseline="0" dirty="0">
                <a:latin typeface="Sabon-Roman"/>
              </a:rPr>
              <a:t>• They likely require you to go outside your current systems and sources to look for data and guidance in order to measure success.</a:t>
            </a:r>
          </a:p>
          <a:p>
            <a:pPr marL="0" indent="0" algn="l">
              <a:buNone/>
            </a:pPr>
            <a:r>
              <a:rPr lang="en-US" b="0" i="0" u="none" strike="noStrike" baseline="0" dirty="0">
                <a:latin typeface="Sabon-Roman"/>
              </a:rPr>
              <a:t>• They rarely include columns and rows into which you can plunk data you </a:t>
            </a:r>
            <a:r>
              <a:rPr lang="en-IN" b="0" i="0" u="none" strike="noStrike" baseline="0" dirty="0">
                <a:latin typeface="Sabon-Roman"/>
              </a:rPr>
              <a:t>already have.</a:t>
            </a:r>
            <a:endParaRPr lang="en-IN" b="1" dirty="0"/>
          </a:p>
        </p:txBody>
      </p:sp>
    </p:spTree>
    <p:extLst>
      <p:ext uri="{BB962C8B-B14F-4D97-AF65-F5344CB8AC3E}">
        <p14:creationId xmlns:p14="http://schemas.microsoft.com/office/powerpoint/2010/main" val="4805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5866-D5C6-6AFD-D3D6-822B65DDF7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3139B6-6F44-B70B-E1EC-DF966BEC73A7}"/>
              </a:ext>
            </a:extLst>
          </p:cNvPr>
          <p:cNvSpPr>
            <a:spLocks noGrp="1"/>
          </p:cNvSpPr>
          <p:nvPr>
            <p:ph idx="1"/>
          </p:nvPr>
        </p:nvSpPr>
        <p:spPr>
          <a:xfrm>
            <a:off x="838200" y="1690688"/>
            <a:ext cx="10515600" cy="4486275"/>
          </a:xfrm>
        </p:spPr>
        <p:txBody>
          <a:bodyPr>
            <a:noAutofit/>
          </a:bodyPr>
          <a:lstStyle/>
          <a:p>
            <a:pPr marL="0" indent="0" algn="l">
              <a:buNone/>
            </a:pPr>
            <a:r>
              <a:rPr lang="en-US" sz="1600" b="0" i="0" u="none" strike="noStrike" baseline="0" dirty="0">
                <a:latin typeface="Sabon-Roman"/>
              </a:rPr>
              <a:t>Here are some examples of solid business questions:</a:t>
            </a:r>
          </a:p>
          <a:p>
            <a:pPr algn="l"/>
            <a:r>
              <a:rPr lang="en-US" sz="1600" b="0" i="0" u="none" strike="noStrike" baseline="0" dirty="0">
                <a:latin typeface="Sabon-Roman"/>
              </a:rPr>
              <a:t>• How can I improve revenue by 15 percent in the next three months from our </a:t>
            </a:r>
            <a:r>
              <a:rPr lang="en-IN" sz="1600" b="0" i="0" u="none" strike="noStrike" baseline="0" dirty="0">
                <a:latin typeface="Sabon-Roman"/>
              </a:rPr>
              <a:t>website?</a:t>
            </a:r>
          </a:p>
          <a:p>
            <a:pPr algn="l"/>
            <a:r>
              <a:rPr lang="en-US" sz="1600" b="0" i="0" u="none" strike="noStrike" baseline="0" dirty="0">
                <a:latin typeface="Sabon-Roman"/>
              </a:rPr>
              <a:t>• What are the most productive inbound traffic streams and which sources are we </a:t>
            </a:r>
            <a:r>
              <a:rPr lang="en-IN" sz="1600" b="0" i="0" u="none" strike="noStrike" baseline="0" dirty="0">
                <a:latin typeface="Sabon-Roman"/>
              </a:rPr>
              <a:t>missing?</a:t>
            </a:r>
          </a:p>
          <a:p>
            <a:pPr algn="l"/>
            <a:r>
              <a:rPr lang="en-US" sz="1600" b="0" i="0" u="none" strike="noStrike" baseline="0" dirty="0">
                <a:latin typeface="Sabon-Roman"/>
              </a:rPr>
              <a:t>• Have we gotten better at allowing our customers to solve their problems via self help on the website rather than our customers feeling like they have to call us?</a:t>
            </a:r>
          </a:p>
          <a:p>
            <a:pPr algn="l"/>
            <a:r>
              <a:rPr lang="en-US" sz="1600" b="0" i="0" u="none" strike="noStrike" baseline="0" dirty="0">
                <a:latin typeface="Sabon-Roman"/>
              </a:rPr>
              <a:t>• What is the impact of our website on our phone channel?</a:t>
            </a:r>
          </a:p>
          <a:p>
            <a:pPr algn="l"/>
            <a:r>
              <a:rPr lang="en-US" sz="1600" b="0" i="0" u="none" strike="noStrike" baseline="0" dirty="0">
                <a:latin typeface="Sabon-Roman"/>
              </a:rPr>
              <a:t>• What are the most influential buckets of content on our website?</a:t>
            </a:r>
          </a:p>
          <a:p>
            <a:pPr algn="l"/>
            <a:r>
              <a:rPr lang="en-US" sz="1600" b="0" i="0" u="none" strike="noStrike" baseline="0" dirty="0">
                <a:latin typeface="Sabon-Roman"/>
              </a:rPr>
              <a:t>• Are we building brand value on our website?</a:t>
            </a:r>
          </a:p>
          <a:p>
            <a:pPr algn="l"/>
            <a:r>
              <a:rPr lang="en-US" sz="1600" b="0" i="0" u="none" strike="noStrike" baseline="0" dirty="0">
                <a:latin typeface="Sabon-Roman"/>
              </a:rPr>
              <a:t>• Do fully featured trials or Flash demos work better on the website?</a:t>
            </a:r>
          </a:p>
          <a:p>
            <a:pPr algn="l"/>
            <a:r>
              <a:rPr lang="en-US" sz="1600" b="0" i="0" u="none" strike="noStrike" baseline="0" dirty="0">
                <a:latin typeface="Sabon-Roman"/>
              </a:rPr>
              <a:t>• What are the top five problems our customers face on our website?</a:t>
            </a:r>
          </a:p>
          <a:p>
            <a:pPr algn="l"/>
            <a:r>
              <a:rPr lang="en-US" sz="1600" b="0" i="0" u="none" strike="noStrike" baseline="0" dirty="0">
                <a:latin typeface="Sabon-Roman"/>
              </a:rPr>
              <a:t>• What is the cost for us to earn $1.00 on our website?</a:t>
            </a:r>
          </a:p>
          <a:p>
            <a:pPr algn="l"/>
            <a:r>
              <a:rPr lang="en-US" sz="1600" b="0" i="0" u="none" strike="noStrike" baseline="0" dirty="0">
                <a:latin typeface="Sabon-Roman"/>
              </a:rPr>
              <a:t>• What is the effect of our website on our offline sales?</a:t>
            </a:r>
            <a:endParaRPr lang="en-IN" sz="1600" dirty="0"/>
          </a:p>
        </p:txBody>
      </p:sp>
    </p:spTree>
    <p:extLst>
      <p:ext uri="{BB962C8B-B14F-4D97-AF65-F5344CB8AC3E}">
        <p14:creationId xmlns:p14="http://schemas.microsoft.com/office/powerpoint/2010/main" val="33844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9F98-F467-6AB3-7832-890381192025}"/>
              </a:ext>
            </a:extLst>
          </p:cNvPr>
          <p:cNvSpPr>
            <a:spLocks noGrp="1"/>
          </p:cNvSpPr>
          <p:nvPr>
            <p:ph type="title"/>
          </p:nvPr>
        </p:nvSpPr>
        <p:spPr/>
        <p:txBody>
          <a:bodyPr/>
          <a:lstStyle/>
          <a:p>
            <a:r>
              <a:rPr lang="en-IN" sz="1800" b="1" i="0" u="none" strike="noStrike" baseline="0" dirty="0">
                <a:latin typeface="MyriadMM_830_300_"/>
              </a:rPr>
              <a:t>Follow the 10/90 Rule</a:t>
            </a:r>
            <a:endParaRPr lang="en-IN" dirty="0"/>
          </a:p>
        </p:txBody>
      </p:sp>
      <p:sp>
        <p:nvSpPr>
          <p:cNvPr id="3" name="Content Placeholder 2">
            <a:extLst>
              <a:ext uri="{FF2B5EF4-FFF2-40B4-BE49-F238E27FC236}">
                <a16:creationId xmlns:a16="http://schemas.microsoft.com/office/drawing/2014/main" id="{FA477C70-3102-4542-7255-3720EBD7ED04}"/>
              </a:ext>
            </a:extLst>
          </p:cNvPr>
          <p:cNvSpPr>
            <a:spLocks noGrp="1"/>
          </p:cNvSpPr>
          <p:nvPr>
            <p:ph idx="1"/>
          </p:nvPr>
        </p:nvSpPr>
        <p:spPr/>
        <p:txBody>
          <a:bodyPr/>
          <a:lstStyle/>
          <a:p>
            <a:pPr algn="l"/>
            <a:r>
              <a:rPr lang="en-IN" sz="1800" b="0" i="0" u="none" strike="noStrike" baseline="0" dirty="0">
                <a:latin typeface="Sabon-Roman"/>
              </a:rPr>
              <a:t>10 percent of the </a:t>
            </a:r>
            <a:r>
              <a:rPr lang="en-US" sz="1800" b="0" i="0" u="none" strike="noStrike" baseline="0" dirty="0">
                <a:latin typeface="Sabon-Roman"/>
              </a:rPr>
              <a:t>budget should be spent on tools, and 90 percent spent on people (brains) who will be</a:t>
            </a:r>
          </a:p>
          <a:p>
            <a:pPr marL="0" indent="0" algn="l">
              <a:buNone/>
            </a:pPr>
            <a:r>
              <a:rPr lang="en-IN" sz="1800" b="0" i="0" u="none" strike="noStrike" baseline="0" dirty="0">
                <a:latin typeface="Sabon-Roman"/>
              </a:rPr>
              <a:t>responsible for insights. </a:t>
            </a:r>
          </a:p>
          <a:p>
            <a:pPr algn="l"/>
            <a:r>
              <a:rPr lang="en-US" sz="1800" b="0" i="0" u="none" strike="noStrike" baseline="0" dirty="0">
                <a:latin typeface="Sabon-Roman"/>
              </a:rPr>
              <a:t>You will need people who are smart and have business acumen, who can tie clickstream behavior to other sources of information</a:t>
            </a:r>
          </a:p>
          <a:p>
            <a:pPr algn="l"/>
            <a:endParaRPr lang="en-US" sz="1800" dirty="0">
              <a:latin typeface="Sabon-Roman"/>
            </a:endParaRPr>
          </a:p>
          <a:p>
            <a:pPr algn="l"/>
            <a:r>
              <a:rPr lang="en-IN" sz="1800" b="1" i="0" u="none" strike="noStrike" baseline="0" dirty="0">
                <a:latin typeface="MyriadMM_830_300_"/>
              </a:rPr>
              <a:t>Hire Great Web Analysts</a:t>
            </a:r>
            <a:r>
              <a:rPr lang="en-US" sz="1800" b="1" i="0" u="none" strike="noStrike" baseline="0" dirty="0">
                <a:latin typeface="Sabon-Roman"/>
              </a:rPr>
              <a:t>:</a:t>
            </a:r>
          </a:p>
          <a:p>
            <a:pPr algn="l"/>
            <a:r>
              <a:rPr lang="en-US" sz="1800" b="1" i="0" u="none" strike="noStrike" baseline="0" dirty="0">
                <a:latin typeface="Sabon-Bold"/>
              </a:rPr>
              <a:t>They have used more than one web analytics tool extensively</a:t>
            </a:r>
            <a:endParaRPr lang="en-US" sz="1800" b="1" dirty="0">
              <a:latin typeface="Sabon-Roman"/>
            </a:endParaRPr>
          </a:p>
          <a:p>
            <a:pPr algn="l"/>
            <a:r>
              <a:rPr lang="en-US" sz="1800" b="1" i="0" u="none" strike="noStrike" baseline="0" dirty="0">
                <a:latin typeface="Sabon-Bold"/>
              </a:rPr>
              <a:t>They frequent the Yahoo! web analytics group and the top web analytics blogs</a:t>
            </a:r>
            <a:endParaRPr lang="en-US" sz="1800" b="1" i="0" u="none" strike="noStrike" baseline="0" dirty="0">
              <a:latin typeface="Sabon-Roman"/>
            </a:endParaRPr>
          </a:p>
          <a:p>
            <a:pPr algn="l"/>
            <a:r>
              <a:rPr lang="en-US" sz="1800" b="1" i="0" u="none" strike="noStrike" baseline="0" dirty="0">
                <a:latin typeface="Sabon-Bold"/>
              </a:rPr>
              <a:t>Before doing any important analysis, they visit the website and look at the web pages.</a:t>
            </a:r>
          </a:p>
          <a:p>
            <a:pPr algn="l"/>
            <a:r>
              <a:rPr lang="en-US" sz="1800" b="1" i="0" u="none" strike="noStrike" baseline="0" dirty="0">
                <a:latin typeface="Sabon-Bold"/>
              </a:rPr>
              <a:t>Their core approach is customer centric (not company centric)</a:t>
            </a:r>
            <a:endParaRPr lang="en-US" sz="1800" b="1" dirty="0">
              <a:latin typeface="Sabon-Bold"/>
            </a:endParaRPr>
          </a:p>
          <a:p>
            <a:pPr algn="l"/>
            <a:r>
              <a:rPr lang="en-US" sz="1800" b="1" i="0" u="none" strike="noStrike" baseline="0" dirty="0">
                <a:latin typeface="Sabon-Bold"/>
              </a:rPr>
              <a:t>They understand the technical differences between page tagging, log files, packet sniffing,</a:t>
            </a:r>
            <a:r>
              <a:rPr lang="en-IN" sz="1800" b="1" i="0" u="none" strike="noStrike" baseline="0" dirty="0">
                <a:latin typeface="Sabon-Bold"/>
              </a:rPr>
              <a:t>and beacons.</a:t>
            </a:r>
            <a:endParaRPr lang="en-IN" dirty="0"/>
          </a:p>
        </p:txBody>
      </p:sp>
    </p:spTree>
    <p:extLst>
      <p:ext uri="{BB962C8B-B14F-4D97-AF65-F5344CB8AC3E}">
        <p14:creationId xmlns:p14="http://schemas.microsoft.com/office/powerpoint/2010/main" val="47343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B74E-3BAA-A0DA-8647-E9F7B6F3B5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C412F2-812F-35FA-6511-D9227FA58852}"/>
              </a:ext>
            </a:extLst>
          </p:cNvPr>
          <p:cNvSpPr>
            <a:spLocks noGrp="1"/>
          </p:cNvSpPr>
          <p:nvPr>
            <p:ph idx="1"/>
          </p:nvPr>
        </p:nvSpPr>
        <p:spPr/>
        <p:txBody>
          <a:bodyPr>
            <a:normAutofit/>
          </a:bodyPr>
          <a:lstStyle/>
          <a:p>
            <a:r>
              <a:rPr lang="en-US" sz="2400" b="1" i="0" u="none" strike="noStrike" baseline="0" dirty="0">
                <a:latin typeface="Sabon-Bold"/>
              </a:rPr>
              <a:t>They are comfortable in the quantitative and qualitative worlds.</a:t>
            </a:r>
          </a:p>
          <a:p>
            <a:r>
              <a:rPr lang="en-IN" sz="2400" b="1" i="0" u="none" strike="noStrike" baseline="0" dirty="0">
                <a:latin typeface="Sabon-Bold"/>
              </a:rPr>
              <a:t>They are avid explorers.</a:t>
            </a:r>
            <a:endParaRPr lang="en-US" sz="2400" b="1" dirty="0">
              <a:latin typeface="Sabon-Bold"/>
            </a:endParaRPr>
          </a:p>
          <a:p>
            <a:r>
              <a:rPr lang="en-IN" sz="2400" b="1" i="0" u="none" strike="noStrike" baseline="0" dirty="0">
                <a:latin typeface="Sabon-Bold"/>
              </a:rPr>
              <a:t>They are effective communicators.</a:t>
            </a:r>
            <a:endParaRPr lang="en-US" sz="2400" b="1" i="0" u="none" strike="noStrike" baseline="0" dirty="0">
              <a:latin typeface="Sabon-Bold"/>
            </a:endParaRPr>
          </a:p>
          <a:p>
            <a:r>
              <a:rPr lang="en-IN" sz="2400" b="1" i="0" u="none" strike="noStrike" baseline="0" dirty="0">
                <a:latin typeface="Sabon-Bold"/>
              </a:rPr>
              <a:t>They are street smart.</a:t>
            </a:r>
            <a:endParaRPr lang="en-US" sz="2400" b="1" dirty="0">
              <a:latin typeface="Sabon-Bold"/>
            </a:endParaRPr>
          </a:p>
          <a:p>
            <a:r>
              <a:rPr lang="en-US" sz="2400" b="1" i="0" u="none" strike="noStrike" baseline="0" dirty="0">
                <a:latin typeface="Sabon-Bold"/>
              </a:rPr>
              <a:t>They play offense and not just defense.</a:t>
            </a:r>
          </a:p>
          <a:p>
            <a:pPr algn="l"/>
            <a:r>
              <a:rPr lang="en-IN" sz="2400" b="1" i="0" u="none" strike="noStrike" baseline="0" dirty="0">
                <a:latin typeface="Sabon-Bold"/>
              </a:rPr>
              <a:t>Bonus: They are survivors.</a:t>
            </a:r>
            <a:r>
              <a:rPr lang="en-US" sz="2400" b="1" dirty="0">
                <a:latin typeface="Sabon-Bold"/>
              </a:rPr>
              <a:t>-</a:t>
            </a:r>
            <a:r>
              <a:rPr lang="en-US" sz="2400" b="0" i="0" u="none" strike="noStrike" baseline="0" dirty="0">
                <a:latin typeface="Sabon-Roman"/>
              </a:rPr>
              <a:t>A key skill of a great analyst is the ability to have  patience, survive, and stay motivated in a world where people might ask for suboptimal things (such as reports listing the top exit pages or hits or home page conversion </a:t>
            </a:r>
            <a:r>
              <a:rPr lang="en-IN" sz="2400" b="0" i="0" u="none" strike="noStrike" baseline="0" dirty="0">
                <a:latin typeface="Sabon-Roman"/>
              </a:rPr>
              <a:t>etc</a:t>
            </a:r>
            <a:endParaRPr lang="en-IN" sz="2400" dirty="0"/>
          </a:p>
        </p:txBody>
      </p:sp>
    </p:spTree>
    <p:extLst>
      <p:ext uri="{BB962C8B-B14F-4D97-AF65-F5344CB8AC3E}">
        <p14:creationId xmlns:p14="http://schemas.microsoft.com/office/powerpoint/2010/main" val="211497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E241-128C-1B5F-4311-D9432DFEE839}"/>
              </a:ext>
            </a:extLst>
          </p:cNvPr>
          <p:cNvSpPr>
            <a:spLocks noGrp="1"/>
          </p:cNvSpPr>
          <p:nvPr>
            <p:ph type="title"/>
          </p:nvPr>
        </p:nvSpPr>
        <p:spPr/>
        <p:txBody>
          <a:bodyPr/>
          <a:lstStyle/>
          <a:p>
            <a:r>
              <a:rPr lang="en-US" sz="1800" b="1" i="0" u="none" strike="noStrike" baseline="0" dirty="0">
                <a:latin typeface="MyriadMM_830_300_"/>
              </a:rPr>
              <a:t>Identify Optimal Organizational Structure and Responsibilities</a:t>
            </a:r>
            <a:endParaRPr lang="en-IN" dirty="0"/>
          </a:p>
        </p:txBody>
      </p:sp>
      <p:sp>
        <p:nvSpPr>
          <p:cNvPr id="3" name="Content Placeholder 2">
            <a:extLst>
              <a:ext uri="{FF2B5EF4-FFF2-40B4-BE49-F238E27FC236}">
                <a16:creationId xmlns:a16="http://schemas.microsoft.com/office/drawing/2014/main" id="{AD14F693-E9D4-18D5-7049-182F6871D806}"/>
              </a:ext>
            </a:extLst>
          </p:cNvPr>
          <p:cNvSpPr>
            <a:spLocks noGrp="1"/>
          </p:cNvSpPr>
          <p:nvPr>
            <p:ph idx="1"/>
          </p:nvPr>
        </p:nvSpPr>
        <p:spPr/>
        <p:txBody>
          <a:bodyPr>
            <a:normAutofit lnSpcReduction="10000"/>
          </a:bodyPr>
          <a:lstStyle/>
          <a:p>
            <a:pPr marL="0" indent="0" algn="l">
              <a:buNone/>
            </a:pPr>
            <a:r>
              <a:rPr lang="en-US" sz="1800" b="0" i="0" u="none" strike="noStrike" baseline="0" dirty="0">
                <a:latin typeface="Sabon-Roman"/>
              </a:rPr>
              <a:t>Traditionally, web analytics has been a part of the IT team. It has been one of the functions of the chief information officer (CIO) or chief technical officer (CTO) and usually has been supported by the IT team that works with web servers, databases,</a:t>
            </a:r>
            <a:r>
              <a:rPr lang="en-IN" sz="1800" b="0" i="0" u="none" strike="noStrike" baseline="0" dirty="0">
                <a:latin typeface="Sabon-Roman"/>
              </a:rPr>
              <a:t>web logs, and Apache HTTP Server or/ Microsoft Internet Information Services (IIS).</a:t>
            </a:r>
          </a:p>
          <a:p>
            <a:pPr algn="l"/>
            <a:r>
              <a:rPr lang="en-US" sz="1800" b="0" i="0" u="none" strike="noStrike" baseline="0" dirty="0">
                <a:latin typeface="Sabon-Roman"/>
              </a:rPr>
              <a:t>Accountability for the Web has shifted from the CTO/CIO to the CMO.</a:t>
            </a:r>
            <a:endParaRPr lang="en-IN" sz="1800" dirty="0">
              <a:latin typeface="Sabon-Roman"/>
            </a:endParaRPr>
          </a:p>
          <a:p>
            <a:pPr algn="l"/>
            <a:r>
              <a:rPr lang="en-US" sz="1800" b="0" i="0" u="none" strike="noStrike" baseline="0" dirty="0">
                <a:latin typeface="Sabon-Roman"/>
              </a:rPr>
              <a:t>There will be significant benefits from this shift:</a:t>
            </a:r>
          </a:p>
          <a:p>
            <a:pPr algn="l"/>
            <a:r>
              <a:rPr lang="en-US" sz="1800" b="0" i="0" u="none" strike="noStrike" baseline="0" dirty="0">
                <a:latin typeface="Sabon-Roman"/>
              </a:rPr>
              <a:t>• There is a fundamental difference in the use of data on the IT and business sides, almost as stark as the difference between reporting (the most frequent IT function) to analysis (the most frequent need of the business).</a:t>
            </a:r>
          </a:p>
          <a:p>
            <a:pPr algn="l"/>
            <a:r>
              <a:rPr lang="en-US" sz="1800" b="0" i="0" u="none" strike="noStrike" baseline="0" dirty="0">
                <a:latin typeface="Sabon-Roman"/>
              </a:rPr>
              <a:t>• The IT team, for very good reasons, </a:t>
            </a:r>
            <a:r>
              <a:rPr lang="en-US" sz="1800" b="0" i="0" u="none" strike="noStrike" baseline="0" dirty="0">
                <a:solidFill>
                  <a:srgbClr val="FF0000"/>
                </a:solidFill>
                <a:latin typeface="Sabon-Roman"/>
              </a:rPr>
              <a:t>solves for stability, scalability, repeatability, and process</a:t>
            </a:r>
            <a:r>
              <a:rPr lang="en-US" sz="1800" b="0" i="0" u="none" strike="noStrike" baseline="0" dirty="0">
                <a:latin typeface="Sabon-Roman"/>
              </a:rPr>
              <a:t>. The mindset required in web analytics is to solve for </a:t>
            </a:r>
            <a:r>
              <a:rPr lang="en-US" sz="1800" b="0" i="0" u="none" strike="noStrike" baseline="0" dirty="0">
                <a:solidFill>
                  <a:srgbClr val="FF0000"/>
                </a:solidFill>
                <a:latin typeface="Sabon-Roman"/>
              </a:rPr>
              <a:t>flexibility, agility, </a:t>
            </a:r>
            <a:r>
              <a:rPr lang="en-US" sz="1800" b="0" i="1" u="none" strike="noStrike" baseline="0" dirty="0">
                <a:solidFill>
                  <a:srgbClr val="FF0000"/>
                </a:solidFill>
                <a:latin typeface="Sabon-Italic"/>
              </a:rPr>
              <a:t>use and throw </a:t>
            </a:r>
            <a:r>
              <a:rPr lang="en-US" sz="1800" b="0" i="0" u="none" strike="noStrike" baseline="0" dirty="0">
                <a:solidFill>
                  <a:srgbClr val="FF0000"/>
                </a:solidFill>
                <a:latin typeface="Sabon-Roman"/>
              </a:rPr>
              <a:t>(short life cycle), and fast movement</a:t>
            </a:r>
            <a:r>
              <a:rPr lang="en-US" sz="1800" b="0" i="0" u="none" strike="noStrike" baseline="0" dirty="0">
                <a:latin typeface="Sabon-Roman"/>
              </a:rPr>
              <a:t>. Having business ownership will increase the chance of these latter goals coming true (of course every company’s mileage will vary).</a:t>
            </a:r>
          </a:p>
          <a:p>
            <a:pPr algn="l"/>
            <a:r>
              <a:rPr lang="en-US" sz="1800" b="0" i="0" u="none" strike="noStrike" baseline="0" dirty="0">
                <a:latin typeface="Sabon-Roman"/>
              </a:rPr>
              <a:t>• In cases where ASP-based JavaScript tagging is being used for data collection and reporting, business ownership will shorten the loop to action because the business owners can now directly work with the vendor as they need to</a:t>
            </a:r>
            <a:endParaRPr lang="en-IN" dirty="0"/>
          </a:p>
        </p:txBody>
      </p:sp>
    </p:spTree>
    <p:extLst>
      <p:ext uri="{BB962C8B-B14F-4D97-AF65-F5344CB8AC3E}">
        <p14:creationId xmlns:p14="http://schemas.microsoft.com/office/powerpoint/2010/main" val="330423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E9F1-158B-AABC-1975-6E88B27A16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C8FB07-8D5B-560C-BFD7-7ED0961F2B44}"/>
              </a:ext>
            </a:extLst>
          </p:cNvPr>
          <p:cNvSpPr>
            <a:spLocks noGrp="1"/>
          </p:cNvSpPr>
          <p:nvPr>
            <p:ph idx="1"/>
          </p:nvPr>
        </p:nvSpPr>
        <p:spPr/>
        <p:txBody>
          <a:bodyPr>
            <a:noAutofit/>
          </a:bodyPr>
          <a:lstStyle/>
          <a:p>
            <a:pPr algn="l"/>
            <a:r>
              <a:rPr lang="en-US" b="0" i="0" u="none" strike="noStrike" baseline="0" dirty="0">
                <a:latin typeface="Sabon-Roman"/>
              </a:rPr>
              <a:t>There are three ownership models: </a:t>
            </a:r>
            <a:r>
              <a:rPr lang="en-US" b="0" i="0" u="none" strike="noStrike" baseline="0" dirty="0">
                <a:solidFill>
                  <a:srgbClr val="FF0000"/>
                </a:solidFill>
                <a:latin typeface="Sabon-Roman"/>
              </a:rPr>
              <a:t>centralization, decentralization, and centralized</a:t>
            </a:r>
          </a:p>
          <a:p>
            <a:pPr algn="l"/>
            <a:r>
              <a:rPr lang="en-US" dirty="0"/>
              <a:t>Centralization</a:t>
            </a:r>
          </a:p>
          <a:p>
            <a:pPr algn="l"/>
            <a:r>
              <a:rPr lang="en-US" dirty="0"/>
              <a:t>In the centralization model, web analytics is centralized in a corporate function (IT or marketing, for example). The role of the team is to build a common platform for the entire company. Their responsibilities include providing reporting, training, and best practices, and managing the vendor relationships.</a:t>
            </a:r>
          </a:p>
          <a:p>
            <a:pPr algn="l"/>
            <a:r>
              <a:rPr lang="en-US" b="0" i="0" u="none" strike="noStrike" baseline="0" dirty="0">
                <a:latin typeface="Sabon-Roman"/>
              </a:rPr>
              <a:t>The challenge with centralization is that far from the actual decision makers and marketers, the team in short order transforms into the IT-driven analytics teams</a:t>
            </a:r>
            <a:endParaRPr lang="en-IN" dirty="0"/>
          </a:p>
        </p:txBody>
      </p:sp>
    </p:spTree>
    <p:extLst>
      <p:ext uri="{BB962C8B-B14F-4D97-AF65-F5344CB8AC3E}">
        <p14:creationId xmlns:p14="http://schemas.microsoft.com/office/powerpoint/2010/main" val="455285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2341</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MyriadMM_700_300_</vt:lpstr>
      <vt:lpstr>MyriadMM_700_600_</vt:lpstr>
      <vt:lpstr>MyriadMM_830_300_</vt:lpstr>
      <vt:lpstr>MyriadPro-BlackCond</vt:lpstr>
      <vt:lpstr>MyriadPro-BoldCond</vt:lpstr>
      <vt:lpstr>Sabon-Bold</vt:lpstr>
      <vt:lpstr>Sabon-Italic</vt:lpstr>
      <vt:lpstr>Sabon-Roman</vt:lpstr>
      <vt:lpstr>Office Theme</vt:lpstr>
      <vt:lpstr>PowerPoint Presentation</vt:lpstr>
      <vt:lpstr>PowerPoint Presentation</vt:lpstr>
      <vt:lpstr>Focus on Customer Centricity </vt:lpstr>
      <vt:lpstr>  Solve for Business Questions</vt:lpstr>
      <vt:lpstr>PowerPoint Presentation</vt:lpstr>
      <vt:lpstr>Follow the 10/90 Rule</vt:lpstr>
      <vt:lpstr>PowerPoint Presentation</vt:lpstr>
      <vt:lpstr>Identify Optimal Organizational Structure and Responsibilities</vt:lpstr>
      <vt:lpstr>PowerPoint Presentation</vt:lpstr>
      <vt:lpstr>PowerPoint Presentation</vt:lpstr>
      <vt:lpstr>PowerPoint Presentation</vt:lpstr>
      <vt:lpstr>PowerPoint Presentation</vt:lpstr>
      <vt:lpstr> Actionable Outcome KPIs</vt:lpstr>
      <vt:lpstr>PowerPoint Presentation</vt:lpstr>
      <vt:lpstr>PowerPoint Presentation</vt:lpstr>
      <vt:lpstr>PowerPoint Presentation</vt:lpstr>
      <vt:lpstr>PowerPoint Presentation</vt:lpstr>
      <vt:lpstr>Moving Beyond Conversion Rates</vt:lpstr>
      <vt:lpstr>PowerPoint Presentation</vt:lpstr>
      <vt:lpstr>Days and Visits to Purchase</vt:lpstr>
      <vt:lpstr>PowerPoint Presentation</vt:lpstr>
      <vt:lpstr>PowerPoint Presentation</vt:lpstr>
      <vt:lpstr>Primary Purpose (Identify the Convertible)</vt:lpstr>
      <vt:lpstr>PowerPoint Presentation</vt:lpstr>
      <vt:lpstr>Measuring Macro and Micro Conversions</vt:lpstr>
      <vt:lpstr>PowerPoint Presentation</vt:lpstr>
      <vt:lpstr>Technical Support Website</vt:lpstr>
      <vt:lpstr>PowerPoint Presentation</vt:lpstr>
      <vt:lpstr>Multipurpose Ecommerce Website</vt:lpstr>
      <vt:lpstr>Measuring Success for a Non-ecommerce Website</vt:lpstr>
      <vt:lpstr>Measuring B2B Websites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Jeba Roselet</cp:lastModifiedBy>
  <cp:revision>11</cp:revision>
  <dcterms:created xsi:type="dcterms:W3CDTF">2023-09-16T05:54:16Z</dcterms:created>
  <dcterms:modified xsi:type="dcterms:W3CDTF">2023-09-26T16:37:09Z</dcterms:modified>
</cp:coreProperties>
</file>