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FAE069-4FA3-4213-8458-FAAA501756EE}">
  <a:tblStyle styleId="{C7FAE069-4FA3-4213-8458-FAAA501756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2e21937f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2e21937f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2e21937f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2e21937f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cafc74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cafc74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cafc743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cafc743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cafc743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cafc743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cafc743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cafc743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cafc743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cafc743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cafc7430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cafc7430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5e1f390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5e1f390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5e1f390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5e1f390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2c5381e5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2c5381e5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5e1f390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5e1f390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5e1f390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5e1f390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5e1f390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5e1f390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e1a4cf0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e1a4cf0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e1a4cf0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e1a4cf0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e1a4cf0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e1a4cf0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e1a4cf0f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e1a4cf0f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e1a4cf0f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e1a4cf0f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e1a4cf0f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e1a4cf0f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2e2193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2e2193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2e21937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2e21937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e21937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e21937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e21937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e21937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2e21937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2e21937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2e21937f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2e21937f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2e21937f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2e21937f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javatpoint.com/ai-resolution-in-first-order-logi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youtube.com/watch?v=W5O8QAWu-OM" TargetMode="External"/><Relationship Id="rId4" Type="http://schemas.openxmlformats.org/officeDocument/2006/relationships/hyperlink" Target="https://www.youtube.com/watch?v=PBTSdx_C9WM" TargetMode="External"/><Relationship Id="rId5" Type="http://schemas.openxmlformats.org/officeDocument/2006/relationships/hyperlink" Target="https://www.javatpoint.com/forward-chaining-and-backward-chaining-in-a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4469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Resolution in FOL</a:t>
            </a:r>
            <a:endParaRPr/>
          </a:p>
        </p:txBody>
      </p:sp>
      <p:sp>
        <p:nvSpPr>
          <p:cNvPr id="67" name="Google Shape;67;p13"/>
          <p:cNvSpPr txBox="1"/>
          <p:nvPr>
            <p:ph idx="1" type="subTitle"/>
          </p:nvPr>
        </p:nvSpPr>
        <p:spPr>
          <a:xfrm>
            <a:off x="267200" y="2545250"/>
            <a:ext cx="8876700" cy="1141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Unit-4</a:t>
            </a:r>
            <a:endParaRPr/>
          </a:p>
          <a:p>
            <a:pPr indent="0" lvl="0" marL="0" rtl="0" algn="ctr">
              <a:spcBef>
                <a:spcPts val="0"/>
              </a:spcBef>
              <a:spcAft>
                <a:spcPts val="0"/>
              </a:spcAft>
              <a:buNone/>
            </a:pPr>
            <a:r>
              <a:rPr lang="en" u="sng">
                <a:solidFill>
                  <a:schemeClr val="hlink"/>
                </a:solidFill>
                <a:hlinkClick r:id="rId3"/>
              </a:rPr>
              <a:t>https://www.javatpoint.com/ai-resolution-in-first-order-logic</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64025"/>
            <a:ext cx="3706200" cy="1303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t>Step-4: Draw Resolution graph:</a:t>
            </a:r>
            <a:endParaRPr/>
          </a:p>
        </p:txBody>
      </p:sp>
      <p:pic>
        <p:nvPicPr>
          <p:cNvPr id="125" name="Google Shape;125;p22"/>
          <p:cNvPicPr preferRelativeResize="0"/>
          <p:nvPr/>
        </p:nvPicPr>
        <p:blipFill>
          <a:blip r:embed="rId3">
            <a:alphaModFix/>
          </a:blip>
          <a:stretch>
            <a:fillRect/>
          </a:stretch>
        </p:blipFill>
        <p:spPr>
          <a:xfrm>
            <a:off x="3686275" y="64025"/>
            <a:ext cx="4748925" cy="482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20025"/>
            <a:ext cx="8520600" cy="639300"/>
          </a:xfrm>
          <a:prstGeom prst="rect">
            <a:avLst/>
          </a:prstGeom>
        </p:spPr>
        <p:txBody>
          <a:bodyPr anchorCtr="0" anchor="t" bIns="91425" lIns="91425" spcFirstLastPara="1" rIns="91425" wrap="square" tIns="91425">
            <a:normAutofit/>
          </a:bodyPr>
          <a:lstStyle/>
          <a:p>
            <a:pPr indent="0" lvl="0" marL="0" rtl="0" algn="just">
              <a:lnSpc>
                <a:spcPct val="130000"/>
              </a:lnSpc>
              <a:spcBef>
                <a:spcPts val="1800"/>
              </a:spcBef>
              <a:spcAft>
                <a:spcPts val="400"/>
              </a:spcAft>
              <a:buNone/>
            </a:pPr>
            <a:r>
              <a:rPr lang="en" sz="2400">
                <a:solidFill>
                  <a:srgbClr val="610B38"/>
                </a:solidFill>
                <a:highlight>
                  <a:srgbClr val="FFFFFF"/>
                </a:highlight>
                <a:latin typeface="Arial"/>
                <a:ea typeface="Arial"/>
                <a:cs typeface="Arial"/>
                <a:sym typeface="Arial"/>
              </a:rPr>
              <a:t>Explanation of Resolution graph:</a:t>
            </a:r>
            <a:endParaRPr sz="4100"/>
          </a:p>
        </p:txBody>
      </p:sp>
      <p:sp>
        <p:nvSpPr>
          <p:cNvPr id="131" name="Google Shape;131;p23"/>
          <p:cNvSpPr txBox="1"/>
          <p:nvPr>
            <p:ph idx="1" type="body"/>
          </p:nvPr>
        </p:nvSpPr>
        <p:spPr>
          <a:xfrm>
            <a:off x="311700" y="931875"/>
            <a:ext cx="8520600" cy="3836400"/>
          </a:xfrm>
          <a:prstGeom prst="rect">
            <a:avLst/>
          </a:prstGeom>
        </p:spPr>
        <p:txBody>
          <a:bodyPr anchorCtr="0" anchor="t" bIns="91425" lIns="91425" spcFirstLastPara="1" rIns="91425" wrap="square" tIns="91425">
            <a:normAutofit fontScale="62500"/>
          </a:bodyPr>
          <a:lstStyle/>
          <a:p>
            <a:pPr indent="-327776" lvl="0" marL="457200" marR="25400" rtl="0" algn="l">
              <a:lnSpc>
                <a:spcPct val="156250"/>
              </a:lnSpc>
              <a:spcBef>
                <a:spcPts val="1500"/>
              </a:spcBef>
              <a:spcAft>
                <a:spcPts val="0"/>
              </a:spcAft>
              <a:buClr>
                <a:srgbClr val="000000"/>
              </a:buClr>
              <a:buSzPct val="100000"/>
              <a:buFont typeface="Roboto"/>
              <a:buChar char="●"/>
            </a:pPr>
            <a:r>
              <a:rPr lang="en" sz="2498">
                <a:solidFill>
                  <a:srgbClr val="000000"/>
                </a:solidFill>
                <a:highlight>
                  <a:srgbClr val="FFFFFF"/>
                </a:highlight>
                <a:latin typeface="Roboto"/>
                <a:ea typeface="Roboto"/>
                <a:cs typeface="Roboto"/>
                <a:sym typeface="Roboto"/>
              </a:rPr>
              <a:t>In the first step of resolution graph, </a:t>
            </a:r>
            <a:r>
              <a:rPr b="1" lang="en" sz="2498">
                <a:solidFill>
                  <a:srgbClr val="000000"/>
                </a:solidFill>
                <a:highlight>
                  <a:srgbClr val="FFFFFF"/>
                </a:highlight>
                <a:latin typeface="Roboto"/>
                <a:ea typeface="Roboto"/>
                <a:cs typeface="Roboto"/>
                <a:sym typeface="Roboto"/>
              </a:rPr>
              <a:t>¬likes(John, Peanuts) </a:t>
            </a:r>
            <a:r>
              <a:rPr lang="en" sz="2498">
                <a:solidFill>
                  <a:srgbClr val="000000"/>
                </a:solidFill>
                <a:highlight>
                  <a:srgbClr val="FFFFFF"/>
                </a:highlight>
                <a:latin typeface="Roboto"/>
                <a:ea typeface="Roboto"/>
                <a:cs typeface="Roboto"/>
                <a:sym typeface="Roboto"/>
              </a:rPr>
              <a:t>, and </a:t>
            </a:r>
            <a:r>
              <a:rPr b="1" lang="en" sz="2498">
                <a:solidFill>
                  <a:srgbClr val="000000"/>
                </a:solidFill>
                <a:highlight>
                  <a:srgbClr val="FFFFFF"/>
                </a:highlight>
                <a:latin typeface="Roboto"/>
                <a:ea typeface="Roboto"/>
                <a:cs typeface="Roboto"/>
                <a:sym typeface="Roboto"/>
              </a:rPr>
              <a:t>likes(John, x) </a:t>
            </a:r>
            <a:r>
              <a:rPr lang="en" sz="2498">
                <a:solidFill>
                  <a:srgbClr val="000000"/>
                </a:solidFill>
                <a:highlight>
                  <a:srgbClr val="FFFFFF"/>
                </a:highlight>
                <a:latin typeface="Roboto"/>
                <a:ea typeface="Roboto"/>
                <a:cs typeface="Roboto"/>
                <a:sym typeface="Roboto"/>
              </a:rPr>
              <a:t>get resolved(canceled) by substitution of </a:t>
            </a:r>
            <a:r>
              <a:rPr b="1" lang="en" sz="2498">
                <a:solidFill>
                  <a:srgbClr val="000000"/>
                </a:solidFill>
                <a:highlight>
                  <a:srgbClr val="FFFFFF"/>
                </a:highlight>
                <a:latin typeface="Roboto"/>
                <a:ea typeface="Roboto"/>
                <a:cs typeface="Roboto"/>
                <a:sym typeface="Roboto"/>
              </a:rPr>
              <a:t>{Peanuts/x}</a:t>
            </a:r>
            <a:r>
              <a:rPr lang="en" sz="2498">
                <a:solidFill>
                  <a:srgbClr val="000000"/>
                </a:solidFill>
                <a:highlight>
                  <a:srgbClr val="FFFFFF"/>
                </a:highlight>
                <a:latin typeface="Roboto"/>
                <a:ea typeface="Roboto"/>
                <a:cs typeface="Roboto"/>
                <a:sym typeface="Roboto"/>
              </a:rPr>
              <a:t>, and we are left with </a:t>
            </a:r>
            <a:r>
              <a:rPr b="1" lang="en" sz="2498">
                <a:solidFill>
                  <a:srgbClr val="000000"/>
                </a:solidFill>
                <a:highlight>
                  <a:srgbClr val="FFFFFF"/>
                </a:highlight>
                <a:latin typeface="Roboto"/>
                <a:ea typeface="Roboto"/>
                <a:cs typeface="Roboto"/>
                <a:sym typeface="Roboto"/>
              </a:rPr>
              <a:t>¬ food(Peanuts)</a:t>
            </a:r>
            <a:endParaRPr b="1" sz="2498">
              <a:solidFill>
                <a:srgbClr val="000000"/>
              </a:solidFill>
              <a:highlight>
                <a:srgbClr val="FFFFFF"/>
              </a:highlight>
              <a:latin typeface="Roboto"/>
              <a:ea typeface="Roboto"/>
              <a:cs typeface="Roboto"/>
              <a:sym typeface="Roboto"/>
            </a:endParaRPr>
          </a:p>
          <a:p>
            <a:pPr indent="-327776" lvl="0" marL="457200" marR="25400" rtl="0" algn="l">
              <a:lnSpc>
                <a:spcPct val="156250"/>
              </a:lnSpc>
              <a:spcBef>
                <a:spcPts val="0"/>
              </a:spcBef>
              <a:spcAft>
                <a:spcPts val="0"/>
              </a:spcAft>
              <a:buClr>
                <a:srgbClr val="000000"/>
              </a:buClr>
              <a:buSzPct val="100000"/>
              <a:buFont typeface="Roboto"/>
              <a:buChar char="●"/>
            </a:pPr>
            <a:r>
              <a:rPr lang="en" sz="2498">
                <a:solidFill>
                  <a:srgbClr val="000000"/>
                </a:solidFill>
                <a:highlight>
                  <a:srgbClr val="FFFFFF"/>
                </a:highlight>
                <a:latin typeface="Roboto"/>
                <a:ea typeface="Roboto"/>
                <a:cs typeface="Roboto"/>
                <a:sym typeface="Roboto"/>
              </a:rPr>
              <a:t>In the second step of the resolution graph, </a:t>
            </a:r>
            <a:r>
              <a:rPr b="1" lang="en" sz="2498">
                <a:solidFill>
                  <a:srgbClr val="000000"/>
                </a:solidFill>
                <a:highlight>
                  <a:srgbClr val="FFFFFF"/>
                </a:highlight>
                <a:latin typeface="Roboto"/>
                <a:ea typeface="Roboto"/>
                <a:cs typeface="Roboto"/>
                <a:sym typeface="Roboto"/>
              </a:rPr>
              <a:t>¬ food(Peanuts) </a:t>
            </a:r>
            <a:r>
              <a:rPr lang="en" sz="2498">
                <a:solidFill>
                  <a:srgbClr val="000000"/>
                </a:solidFill>
                <a:highlight>
                  <a:srgbClr val="FFFFFF"/>
                </a:highlight>
                <a:latin typeface="Roboto"/>
                <a:ea typeface="Roboto"/>
                <a:cs typeface="Roboto"/>
                <a:sym typeface="Roboto"/>
              </a:rPr>
              <a:t>, and </a:t>
            </a:r>
            <a:r>
              <a:rPr b="1" lang="en" sz="2498">
                <a:solidFill>
                  <a:srgbClr val="000000"/>
                </a:solidFill>
                <a:highlight>
                  <a:srgbClr val="FFFFFF"/>
                </a:highlight>
                <a:latin typeface="Roboto"/>
                <a:ea typeface="Roboto"/>
                <a:cs typeface="Roboto"/>
                <a:sym typeface="Roboto"/>
              </a:rPr>
              <a:t>food(z) </a:t>
            </a:r>
            <a:r>
              <a:rPr lang="en" sz="2498">
                <a:solidFill>
                  <a:srgbClr val="000000"/>
                </a:solidFill>
                <a:highlight>
                  <a:srgbClr val="FFFFFF"/>
                </a:highlight>
                <a:latin typeface="Roboto"/>
                <a:ea typeface="Roboto"/>
                <a:cs typeface="Roboto"/>
                <a:sym typeface="Roboto"/>
              </a:rPr>
              <a:t>get resolved (canceled) by substitution of </a:t>
            </a:r>
            <a:r>
              <a:rPr b="1" lang="en" sz="2498">
                <a:solidFill>
                  <a:srgbClr val="000000"/>
                </a:solidFill>
                <a:highlight>
                  <a:srgbClr val="FFFFFF"/>
                </a:highlight>
                <a:latin typeface="Roboto"/>
                <a:ea typeface="Roboto"/>
                <a:cs typeface="Roboto"/>
                <a:sym typeface="Roboto"/>
              </a:rPr>
              <a:t>{ Peanuts/z}</a:t>
            </a:r>
            <a:r>
              <a:rPr lang="en" sz="2498">
                <a:solidFill>
                  <a:srgbClr val="000000"/>
                </a:solidFill>
                <a:highlight>
                  <a:srgbClr val="FFFFFF"/>
                </a:highlight>
                <a:latin typeface="Roboto"/>
                <a:ea typeface="Roboto"/>
                <a:cs typeface="Roboto"/>
                <a:sym typeface="Roboto"/>
              </a:rPr>
              <a:t>, and we are left with </a:t>
            </a:r>
            <a:r>
              <a:rPr b="1" lang="en" sz="2498">
                <a:solidFill>
                  <a:srgbClr val="000000"/>
                </a:solidFill>
                <a:highlight>
                  <a:srgbClr val="FFFFFF"/>
                </a:highlight>
                <a:latin typeface="Roboto"/>
                <a:ea typeface="Roboto"/>
                <a:cs typeface="Roboto"/>
                <a:sym typeface="Roboto"/>
              </a:rPr>
              <a:t>¬ eats(y, Peanuts) V killed(y) </a:t>
            </a:r>
            <a:r>
              <a:rPr lang="en" sz="2498">
                <a:solidFill>
                  <a:srgbClr val="000000"/>
                </a:solidFill>
                <a:highlight>
                  <a:srgbClr val="FFFFFF"/>
                </a:highlight>
                <a:latin typeface="Roboto"/>
                <a:ea typeface="Roboto"/>
                <a:cs typeface="Roboto"/>
                <a:sym typeface="Roboto"/>
              </a:rPr>
              <a:t>.</a:t>
            </a:r>
            <a:endParaRPr sz="2498">
              <a:solidFill>
                <a:srgbClr val="000000"/>
              </a:solidFill>
              <a:highlight>
                <a:srgbClr val="FFFFFF"/>
              </a:highlight>
              <a:latin typeface="Roboto"/>
              <a:ea typeface="Roboto"/>
              <a:cs typeface="Roboto"/>
              <a:sym typeface="Roboto"/>
            </a:endParaRPr>
          </a:p>
          <a:p>
            <a:pPr indent="-327776" lvl="0" marL="457200" marR="25400" rtl="0" algn="l">
              <a:lnSpc>
                <a:spcPct val="156250"/>
              </a:lnSpc>
              <a:spcBef>
                <a:spcPts val="0"/>
              </a:spcBef>
              <a:spcAft>
                <a:spcPts val="0"/>
              </a:spcAft>
              <a:buClr>
                <a:srgbClr val="000000"/>
              </a:buClr>
              <a:buSzPct val="100000"/>
              <a:buFont typeface="Roboto"/>
              <a:buChar char="●"/>
            </a:pPr>
            <a:r>
              <a:rPr lang="en" sz="2498">
                <a:solidFill>
                  <a:srgbClr val="000000"/>
                </a:solidFill>
                <a:highlight>
                  <a:srgbClr val="FFFFFF"/>
                </a:highlight>
                <a:latin typeface="Roboto"/>
                <a:ea typeface="Roboto"/>
                <a:cs typeface="Roboto"/>
                <a:sym typeface="Roboto"/>
              </a:rPr>
              <a:t>In the third step of the resolution graph, </a:t>
            </a:r>
            <a:r>
              <a:rPr b="1" lang="en" sz="2498">
                <a:solidFill>
                  <a:srgbClr val="000000"/>
                </a:solidFill>
                <a:highlight>
                  <a:srgbClr val="FFFFFF"/>
                </a:highlight>
                <a:latin typeface="Roboto"/>
                <a:ea typeface="Roboto"/>
                <a:cs typeface="Roboto"/>
                <a:sym typeface="Roboto"/>
              </a:rPr>
              <a:t>¬ eats(y, Peanuts) </a:t>
            </a:r>
            <a:r>
              <a:rPr lang="en" sz="2498">
                <a:solidFill>
                  <a:srgbClr val="000000"/>
                </a:solidFill>
                <a:highlight>
                  <a:srgbClr val="FFFFFF"/>
                </a:highlight>
                <a:latin typeface="Roboto"/>
                <a:ea typeface="Roboto"/>
                <a:cs typeface="Roboto"/>
                <a:sym typeface="Roboto"/>
              </a:rPr>
              <a:t>and </a:t>
            </a:r>
            <a:r>
              <a:rPr b="1" lang="en" sz="2498">
                <a:solidFill>
                  <a:srgbClr val="000000"/>
                </a:solidFill>
                <a:highlight>
                  <a:srgbClr val="FFFFFF"/>
                </a:highlight>
                <a:latin typeface="Roboto"/>
                <a:ea typeface="Roboto"/>
                <a:cs typeface="Roboto"/>
                <a:sym typeface="Roboto"/>
              </a:rPr>
              <a:t>eats (Anil, Peanuts) </a:t>
            </a:r>
            <a:r>
              <a:rPr lang="en" sz="2498">
                <a:solidFill>
                  <a:srgbClr val="000000"/>
                </a:solidFill>
                <a:highlight>
                  <a:srgbClr val="FFFFFF"/>
                </a:highlight>
                <a:latin typeface="Roboto"/>
                <a:ea typeface="Roboto"/>
                <a:cs typeface="Roboto"/>
                <a:sym typeface="Roboto"/>
              </a:rPr>
              <a:t>get resolved by substitution </a:t>
            </a:r>
            <a:r>
              <a:rPr b="1" lang="en" sz="2498">
                <a:solidFill>
                  <a:srgbClr val="000000"/>
                </a:solidFill>
                <a:highlight>
                  <a:srgbClr val="FFFFFF"/>
                </a:highlight>
                <a:latin typeface="Roboto"/>
                <a:ea typeface="Roboto"/>
                <a:cs typeface="Roboto"/>
                <a:sym typeface="Roboto"/>
              </a:rPr>
              <a:t>{Anil/y}</a:t>
            </a:r>
            <a:r>
              <a:rPr lang="en" sz="2498">
                <a:solidFill>
                  <a:srgbClr val="000000"/>
                </a:solidFill>
                <a:highlight>
                  <a:srgbClr val="FFFFFF"/>
                </a:highlight>
                <a:latin typeface="Roboto"/>
                <a:ea typeface="Roboto"/>
                <a:cs typeface="Roboto"/>
                <a:sym typeface="Roboto"/>
              </a:rPr>
              <a:t>, and we are left with </a:t>
            </a:r>
            <a:r>
              <a:rPr b="1" lang="en" sz="2498">
                <a:solidFill>
                  <a:srgbClr val="000000"/>
                </a:solidFill>
                <a:highlight>
                  <a:srgbClr val="FFFFFF"/>
                </a:highlight>
                <a:latin typeface="Roboto"/>
                <a:ea typeface="Roboto"/>
                <a:cs typeface="Roboto"/>
                <a:sym typeface="Roboto"/>
              </a:rPr>
              <a:t>Killed(Anil) </a:t>
            </a:r>
            <a:r>
              <a:rPr lang="en" sz="2498">
                <a:solidFill>
                  <a:srgbClr val="000000"/>
                </a:solidFill>
                <a:highlight>
                  <a:srgbClr val="FFFFFF"/>
                </a:highlight>
                <a:latin typeface="Roboto"/>
                <a:ea typeface="Roboto"/>
                <a:cs typeface="Roboto"/>
                <a:sym typeface="Roboto"/>
              </a:rPr>
              <a:t>.</a:t>
            </a:r>
            <a:endParaRPr sz="2498">
              <a:solidFill>
                <a:srgbClr val="000000"/>
              </a:solidFill>
              <a:highlight>
                <a:srgbClr val="FFFFFF"/>
              </a:highlight>
              <a:latin typeface="Roboto"/>
              <a:ea typeface="Roboto"/>
              <a:cs typeface="Roboto"/>
              <a:sym typeface="Roboto"/>
            </a:endParaRPr>
          </a:p>
          <a:p>
            <a:pPr indent="-327776" lvl="0" marL="457200" marR="25400" rtl="0" algn="l">
              <a:lnSpc>
                <a:spcPct val="156250"/>
              </a:lnSpc>
              <a:spcBef>
                <a:spcPts val="0"/>
              </a:spcBef>
              <a:spcAft>
                <a:spcPts val="0"/>
              </a:spcAft>
              <a:buClr>
                <a:srgbClr val="000000"/>
              </a:buClr>
              <a:buSzPct val="100000"/>
              <a:buFont typeface="Roboto"/>
              <a:buChar char="●"/>
            </a:pPr>
            <a:r>
              <a:rPr lang="en" sz="2498">
                <a:solidFill>
                  <a:srgbClr val="000000"/>
                </a:solidFill>
                <a:highlight>
                  <a:srgbClr val="FFFFFF"/>
                </a:highlight>
                <a:latin typeface="Roboto"/>
                <a:ea typeface="Roboto"/>
                <a:cs typeface="Roboto"/>
                <a:sym typeface="Roboto"/>
              </a:rPr>
              <a:t>In the fourth step of the resolution graph, </a:t>
            </a:r>
            <a:r>
              <a:rPr b="1" lang="en" sz="2498">
                <a:solidFill>
                  <a:srgbClr val="000000"/>
                </a:solidFill>
                <a:highlight>
                  <a:srgbClr val="FFFFFF"/>
                </a:highlight>
                <a:latin typeface="Roboto"/>
                <a:ea typeface="Roboto"/>
                <a:cs typeface="Roboto"/>
                <a:sym typeface="Roboto"/>
              </a:rPr>
              <a:t>Killed(Anil) </a:t>
            </a:r>
            <a:r>
              <a:rPr lang="en" sz="2498">
                <a:solidFill>
                  <a:srgbClr val="000000"/>
                </a:solidFill>
                <a:highlight>
                  <a:srgbClr val="FFFFFF"/>
                </a:highlight>
                <a:latin typeface="Roboto"/>
                <a:ea typeface="Roboto"/>
                <a:cs typeface="Roboto"/>
                <a:sym typeface="Roboto"/>
              </a:rPr>
              <a:t>and </a:t>
            </a:r>
            <a:r>
              <a:rPr b="1" lang="en" sz="2498">
                <a:solidFill>
                  <a:srgbClr val="000000"/>
                </a:solidFill>
                <a:highlight>
                  <a:srgbClr val="FFFFFF"/>
                </a:highlight>
                <a:latin typeface="Roboto"/>
                <a:ea typeface="Roboto"/>
                <a:cs typeface="Roboto"/>
                <a:sym typeface="Roboto"/>
              </a:rPr>
              <a:t>¬ killed(k) </a:t>
            </a:r>
            <a:r>
              <a:rPr lang="en" sz="2498">
                <a:solidFill>
                  <a:srgbClr val="000000"/>
                </a:solidFill>
                <a:highlight>
                  <a:srgbClr val="FFFFFF"/>
                </a:highlight>
                <a:latin typeface="Roboto"/>
                <a:ea typeface="Roboto"/>
                <a:cs typeface="Roboto"/>
                <a:sym typeface="Roboto"/>
              </a:rPr>
              <a:t>get resolve by substitution </a:t>
            </a:r>
            <a:r>
              <a:rPr b="1" lang="en" sz="2498">
                <a:solidFill>
                  <a:srgbClr val="000000"/>
                </a:solidFill>
                <a:highlight>
                  <a:srgbClr val="FFFFFF"/>
                </a:highlight>
                <a:latin typeface="Roboto"/>
                <a:ea typeface="Roboto"/>
                <a:cs typeface="Roboto"/>
                <a:sym typeface="Roboto"/>
              </a:rPr>
              <a:t>{Anil/k}</a:t>
            </a:r>
            <a:r>
              <a:rPr lang="en" sz="2498">
                <a:solidFill>
                  <a:srgbClr val="000000"/>
                </a:solidFill>
                <a:highlight>
                  <a:srgbClr val="FFFFFF"/>
                </a:highlight>
                <a:latin typeface="Roboto"/>
                <a:ea typeface="Roboto"/>
                <a:cs typeface="Roboto"/>
                <a:sym typeface="Roboto"/>
              </a:rPr>
              <a:t>, and we are left with </a:t>
            </a:r>
            <a:r>
              <a:rPr b="1" lang="en" sz="2498">
                <a:solidFill>
                  <a:srgbClr val="000000"/>
                </a:solidFill>
                <a:highlight>
                  <a:srgbClr val="FFFFFF"/>
                </a:highlight>
                <a:latin typeface="Roboto"/>
                <a:ea typeface="Roboto"/>
                <a:cs typeface="Roboto"/>
                <a:sym typeface="Roboto"/>
              </a:rPr>
              <a:t>¬ alive(Anil) </a:t>
            </a:r>
            <a:r>
              <a:rPr lang="en" sz="2498">
                <a:solidFill>
                  <a:srgbClr val="000000"/>
                </a:solidFill>
                <a:highlight>
                  <a:srgbClr val="FFFFFF"/>
                </a:highlight>
                <a:latin typeface="Roboto"/>
                <a:ea typeface="Roboto"/>
                <a:cs typeface="Roboto"/>
                <a:sym typeface="Roboto"/>
              </a:rPr>
              <a:t>.</a:t>
            </a:r>
            <a:endParaRPr sz="2498">
              <a:solidFill>
                <a:srgbClr val="000000"/>
              </a:solidFill>
              <a:highlight>
                <a:srgbClr val="FFFFFF"/>
              </a:highlight>
              <a:latin typeface="Roboto"/>
              <a:ea typeface="Roboto"/>
              <a:cs typeface="Roboto"/>
              <a:sym typeface="Roboto"/>
            </a:endParaRPr>
          </a:p>
          <a:p>
            <a:pPr indent="-327776" lvl="0" marL="457200" marR="25400" rtl="0" algn="l">
              <a:lnSpc>
                <a:spcPct val="156250"/>
              </a:lnSpc>
              <a:spcBef>
                <a:spcPts val="0"/>
              </a:spcBef>
              <a:spcAft>
                <a:spcPts val="0"/>
              </a:spcAft>
              <a:buClr>
                <a:srgbClr val="000000"/>
              </a:buClr>
              <a:buSzPct val="100000"/>
              <a:buFont typeface="Roboto"/>
              <a:buChar char="●"/>
            </a:pPr>
            <a:r>
              <a:rPr lang="en" sz="2498">
                <a:solidFill>
                  <a:srgbClr val="000000"/>
                </a:solidFill>
                <a:highlight>
                  <a:srgbClr val="FFFFFF"/>
                </a:highlight>
                <a:latin typeface="Roboto"/>
                <a:ea typeface="Roboto"/>
                <a:cs typeface="Roboto"/>
                <a:sym typeface="Roboto"/>
              </a:rPr>
              <a:t>In the last step of the resolution graph </a:t>
            </a:r>
            <a:r>
              <a:rPr b="1" lang="en" sz="2498">
                <a:solidFill>
                  <a:srgbClr val="000000"/>
                </a:solidFill>
                <a:highlight>
                  <a:srgbClr val="FFFFFF"/>
                </a:highlight>
                <a:latin typeface="Roboto"/>
                <a:ea typeface="Roboto"/>
                <a:cs typeface="Roboto"/>
                <a:sym typeface="Roboto"/>
              </a:rPr>
              <a:t>¬ alive(Anil) </a:t>
            </a:r>
            <a:r>
              <a:rPr lang="en" sz="2498">
                <a:solidFill>
                  <a:srgbClr val="000000"/>
                </a:solidFill>
                <a:highlight>
                  <a:srgbClr val="FFFFFF"/>
                </a:highlight>
                <a:latin typeface="Roboto"/>
                <a:ea typeface="Roboto"/>
                <a:cs typeface="Roboto"/>
                <a:sym typeface="Roboto"/>
              </a:rPr>
              <a:t>and </a:t>
            </a:r>
            <a:r>
              <a:rPr b="1" lang="en" sz="2498">
                <a:solidFill>
                  <a:srgbClr val="000000"/>
                </a:solidFill>
                <a:highlight>
                  <a:srgbClr val="FFFFFF"/>
                </a:highlight>
                <a:latin typeface="Roboto"/>
                <a:ea typeface="Roboto"/>
                <a:cs typeface="Roboto"/>
                <a:sym typeface="Roboto"/>
              </a:rPr>
              <a:t>alive(Anil) </a:t>
            </a:r>
            <a:r>
              <a:rPr lang="en" sz="2498">
                <a:solidFill>
                  <a:srgbClr val="000000"/>
                </a:solidFill>
                <a:highlight>
                  <a:srgbClr val="FFFFFF"/>
                </a:highlight>
                <a:latin typeface="Roboto"/>
                <a:ea typeface="Roboto"/>
                <a:cs typeface="Roboto"/>
                <a:sym typeface="Roboto"/>
              </a:rPr>
              <a:t>get resolved.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311700" y="211200"/>
            <a:ext cx="8520600" cy="435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2100">
                <a:solidFill>
                  <a:srgbClr val="990000"/>
                </a:solidFill>
              </a:rPr>
              <a:t>Resolution example-</a:t>
            </a:r>
            <a:endParaRPr b="1" sz="2100">
              <a:solidFill>
                <a:srgbClr val="990000"/>
              </a:solidFill>
            </a:endParaRPr>
          </a:p>
          <a:p>
            <a:pPr indent="0" lvl="0" marL="0" rtl="0" algn="l">
              <a:lnSpc>
                <a:spcPct val="95000"/>
              </a:lnSpc>
              <a:spcBef>
                <a:spcPts val="1200"/>
              </a:spcBef>
              <a:spcAft>
                <a:spcPts val="0"/>
              </a:spcAft>
              <a:buNone/>
            </a:pPr>
            <a:r>
              <a:rPr lang="en" sz="2100">
                <a:solidFill>
                  <a:srgbClr val="000000"/>
                </a:solidFill>
              </a:rPr>
              <a:t>• KB:</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 allergies(X) → sneeze(X)</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 cat(Y) ∧ allergicToCats(X) → allergies(X)</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 cat(felix)</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 allergicToCats(mary)</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 </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Goal:</a:t>
            </a:r>
            <a:endParaRPr sz="2100">
              <a:solidFill>
                <a:srgbClr val="000000"/>
              </a:solidFill>
            </a:endParaRPr>
          </a:p>
          <a:p>
            <a:pPr indent="0" lvl="0" marL="0" rtl="0" algn="l">
              <a:lnSpc>
                <a:spcPct val="95000"/>
              </a:lnSpc>
              <a:spcBef>
                <a:spcPts val="1200"/>
              </a:spcBef>
              <a:spcAft>
                <a:spcPts val="0"/>
              </a:spcAft>
              <a:buNone/>
            </a:pPr>
            <a:r>
              <a:rPr lang="en" sz="2100">
                <a:solidFill>
                  <a:srgbClr val="000000"/>
                </a:solidFill>
              </a:rPr>
              <a:t>– sneeze(mary)</a:t>
            </a:r>
            <a:endParaRPr sz="2100">
              <a:solidFill>
                <a:srgbClr val="000000"/>
              </a:solidFill>
            </a:endParaRPr>
          </a:p>
          <a:p>
            <a:pPr indent="0" lvl="0" marL="0" rtl="0" algn="l">
              <a:lnSpc>
                <a:spcPct val="95000"/>
              </a:lnSpc>
              <a:spcBef>
                <a:spcPts val="1200"/>
              </a:spcBef>
              <a:spcAft>
                <a:spcPts val="1200"/>
              </a:spcAft>
              <a:buNone/>
            </a:pPr>
            <a:r>
              <a:t/>
            </a:r>
            <a:endParaRPr sz="2100">
              <a:solidFill>
                <a:srgbClr val="000000"/>
              </a:solidFill>
            </a:endParaRPr>
          </a:p>
        </p:txBody>
      </p:sp>
      <p:pic>
        <p:nvPicPr>
          <p:cNvPr id="137" name="Google Shape;137;p24"/>
          <p:cNvPicPr preferRelativeResize="0"/>
          <p:nvPr/>
        </p:nvPicPr>
        <p:blipFill>
          <a:blip r:embed="rId3">
            <a:alphaModFix/>
          </a:blip>
          <a:stretch>
            <a:fillRect/>
          </a:stretch>
        </p:blipFill>
        <p:spPr>
          <a:xfrm>
            <a:off x="5690150" y="306450"/>
            <a:ext cx="2995775" cy="144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52400" y="152400"/>
            <a:ext cx="7078326" cy="5069425"/>
          </a:xfrm>
          <a:prstGeom prst="rect">
            <a:avLst/>
          </a:prstGeom>
          <a:noFill/>
          <a:ln>
            <a:noFill/>
          </a:ln>
        </p:spPr>
      </p:pic>
      <p:pic>
        <p:nvPicPr>
          <p:cNvPr id="143" name="Google Shape;143;p25"/>
          <p:cNvPicPr preferRelativeResize="0"/>
          <p:nvPr/>
        </p:nvPicPr>
        <p:blipFill>
          <a:blip r:embed="rId4">
            <a:alphaModFix/>
          </a:blip>
          <a:stretch>
            <a:fillRect/>
          </a:stretch>
        </p:blipFill>
        <p:spPr>
          <a:xfrm>
            <a:off x="4892125" y="800925"/>
            <a:ext cx="3714750" cy="342900"/>
          </a:xfrm>
          <a:prstGeom prst="rect">
            <a:avLst/>
          </a:prstGeom>
          <a:noFill/>
          <a:ln>
            <a:noFill/>
          </a:ln>
        </p:spPr>
      </p:pic>
      <p:pic>
        <p:nvPicPr>
          <p:cNvPr id="144" name="Google Shape;144;p25"/>
          <p:cNvPicPr preferRelativeResize="0"/>
          <p:nvPr/>
        </p:nvPicPr>
        <p:blipFill>
          <a:blip r:embed="rId5">
            <a:alphaModFix/>
          </a:blip>
          <a:stretch>
            <a:fillRect/>
          </a:stretch>
        </p:blipFill>
        <p:spPr>
          <a:xfrm>
            <a:off x="1020825" y="800925"/>
            <a:ext cx="2419350" cy="342900"/>
          </a:xfrm>
          <a:prstGeom prst="rect">
            <a:avLst/>
          </a:prstGeom>
          <a:noFill/>
          <a:ln>
            <a:noFill/>
          </a:ln>
        </p:spPr>
      </p:pic>
      <p:pic>
        <p:nvPicPr>
          <p:cNvPr id="145" name="Google Shape;145;p25"/>
          <p:cNvPicPr preferRelativeResize="0"/>
          <p:nvPr/>
        </p:nvPicPr>
        <p:blipFill>
          <a:blip r:embed="rId6">
            <a:alphaModFix/>
          </a:blip>
          <a:stretch>
            <a:fillRect/>
          </a:stretch>
        </p:blipFill>
        <p:spPr>
          <a:xfrm>
            <a:off x="6604074" y="277450"/>
            <a:ext cx="2539925" cy="34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1368124" y="124250"/>
            <a:ext cx="6769825" cy="464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152400" y="152400"/>
            <a:ext cx="6221075" cy="465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52400" y="152400"/>
            <a:ext cx="6316525" cy="449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52400" y="152400"/>
            <a:ext cx="6245250" cy="4742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 </a:t>
            </a:r>
            <a:r>
              <a:rPr lang="en"/>
              <a:t>knowledge</a:t>
            </a:r>
            <a:r>
              <a:rPr lang="en"/>
              <a:t> using rules</a:t>
            </a:r>
            <a:endParaRPr/>
          </a:p>
        </p:txBody>
      </p:sp>
      <p:sp>
        <p:nvSpPr>
          <p:cNvPr id="171" name="Google Shape;171;p30"/>
          <p:cNvSpPr txBox="1"/>
          <p:nvPr>
            <p:ph idx="1" type="body"/>
          </p:nvPr>
        </p:nvSpPr>
        <p:spPr>
          <a:xfrm>
            <a:off x="311700" y="1266325"/>
            <a:ext cx="8520600" cy="37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Horn Clause- A horn clause is a disjunction with at most one positive literal.</a:t>
            </a:r>
            <a:endParaRPr/>
          </a:p>
          <a:p>
            <a:pPr indent="0" lvl="0" marL="0" rtl="0" algn="l">
              <a:spcBef>
                <a:spcPts val="1200"/>
              </a:spcBef>
              <a:spcAft>
                <a:spcPts val="1200"/>
              </a:spcAft>
              <a:buNone/>
            </a:pPr>
            <a:r>
              <a:t/>
            </a:r>
            <a:endParaRPr/>
          </a:p>
        </p:txBody>
      </p:sp>
      <p:pic>
        <p:nvPicPr>
          <p:cNvPr id="172" name="Google Shape;172;p30"/>
          <p:cNvPicPr preferRelativeResize="0"/>
          <p:nvPr/>
        </p:nvPicPr>
        <p:blipFill>
          <a:blip r:embed="rId3">
            <a:alphaModFix/>
          </a:blip>
          <a:stretch>
            <a:fillRect/>
          </a:stretch>
        </p:blipFill>
        <p:spPr>
          <a:xfrm>
            <a:off x="250725" y="1992750"/>
            <a:ext cx="5822675" cy="2352725"/>
          </a:xfrm>
          <a:prstGeom prst="rect">
            <a:avLst/>
          </a:prstGeom>
          <a:noFill/>
          <a:ln>
            <a:noFill/>
          </a:ln>
        </p:spPr>
      </p:pic>
      <p:pic>
        <p:nvPicPr>
          <p:cNvPr id="173" name="Google Shape;173;p30"/>
          <p:cNvPicPr preferRelativeResize="0"/>
          <p:nvPr/>
        </p:nvPicPr>
        <p:blipFill>
          <a:blip r:embed="rId4">
            <a:alphaModFix/>
          </a:blip>
          <a:stretch>
            <a:fillRect/>
          </a:stretch>
        </p:blipFill>
        <p:spPr>
          <a:xfrm>
            <a:off x="6081726" y="2145150"/>
            <a:ext cx="2819582" cy="211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WFF to Horn Clause - Example</a:t>
            </a:r>
            <a:endParaRPr/>
          </a:p>
        </p:txBody>
      </p:sp>
      <p:pic>
        <p:nvPicPr>
          <p:cNvPr id="179" name="Google Shape;179;p31"/>
          <p:cNvPicPr preferRelativeResize="0"/>
          <p:nvPr/>
        </p:nvPicPr>
        <p:blipFill>
          <a:blip r:embed="rId3">
            <a:alphaModFix/>
          </a:blip>
          <a:stretch>
            <a:fillRect/>
          </a:stretch>
        </p:blipFill>
        <p:spPr>
          <a:xfrm>
            <a:off x="152400" y="1304825"/>
            <a:ext cx="3820017" cy="3686275"/>
          </a:xfrm>
          <a:prstGeom prst="rect">
            <a:avLst/>
          </a:prstGeom>
          <a:noFill/>
          <a:ln>
            <a:noFill/>
          </a:ln>
        </p:spPr>
      </p:pic>
      <p:sp>
        <p:nvSpPr>
          <p:cNvPr id="180" name="Google Shape;180;p31"/>
          <p:cNvSpPr txBox="1"/>
          <p:nvPr/>
        </p:nvSpPr>
        <p:spPr>
          <a:xfrm>
            <a:off x="3182000" y="2458750"/>
            <a:ext cx="299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DE morgan’s law</a:t>
            </a:r>
            <a:endParaRPr b="1" sz="1600">
              <a:latin typeface="Open Sans"/>
              <a:ea typeface="Open Sans"/>
              <a:cs typeface="Open Sans"/>
              <a:sym typeface="Open Sans"/>
            </a:endParaRPr>
          </a:p>
        </p:txBody>
      </p:sp>
      <p:sp>
        <p:nvSpPr>
          <p:cNvPr id="181" name="Google Shape;181;p31"/>
          <p:cNvSpPr txBox="1"/>
          <p:nvPr/>
        </p:nvSpPr>
        <p:spPr>
          <a:xfrm>
            <a:off x="4172600" y="3754150"/>
            <a:ext cx="287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Distributive</a:t>
            </a:r>
            <a:r>
              <a:rPr b="1" lang="en" sz="1600">
                <a:latin typeface="Open Sans"/>
                <a:ea typeface="Open Sans"/>
                <a:cs typeface="Open Sans"/>
                <a:sym typeface="Open Sans"/>
              </a:rPr>
              <a:t> property</a:t>
            </a:r>
            <a:endParaRPr b="1" sz="16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in FOL</a:t>
            </a:r>
            <a:endParaRPr/>
          </a:p>
        </p:txBody>
      </p:sp>
      <p:sp>
        <p:nvSpPr>
          <p:cNvPr id="73" name="Google Shape;73;p14"/>
          <p:cNvSpPr txBox="1"/>
          <p:nvPr>
            <p:ph idx="1" type="body"/>
          </p:nvPr>
        </p:nvSpPr>
        <p:spPr>
          <a:xfrm>
            <a:off x="311700" y="707400"/>
            <a:ext cx="8520600" cy="4352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 sz="3287">
                <a:solidFill>
                  <a:srgbClr val="333333"/>
                </a:solidFill>
                <a:highlight>
                  <a:srgbClr val="FFFFFF"/>
                </a:highlight>
                <a:latin typeface="Roboto"/>
                <a:ea typeface="Roboto"/>
                <a:cs typeface="Roboto"/>
                <a:sym typeface="Roboto"/>
              </a:rPr>
              <a:t>Resolution </a:t>
            </a:r>
            <a:r>
              <a:rPr lang="en" sz="3287">
                <a:solidFill>
                  <a:srgbClr val="333333"/>
                </a:solidFill>
                <a:highlight>
                  <a:srgbClr val="FFFFFF"/>
                </a:highlight>
                <a:latin typeface="Roboto"/>
                <a:ea typeface="Roboto"/>
                <a:cs typeface="Roboto"/>
                <a:sym typeface="Roboto"/>
              </a:rPr>
              <a:t>is a theorem proving technique that proceeds by building refutation proofs, i.e., proofs by contradictions. It was invented by a Mathematician John Alan Robinson in the year 1965.</a:t>
            </a:r>
            <a:endParaRPr sz="3287">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3287">
                <a:solidFill>
                  <a:srgbClr val="333333"/>
                </a:solidFill>
                <a:highlight>
                  <a:srgbClr val="FFFFFF"/>
                </a:highlight>
                <a:latin typeface="Roboto"/>
                <a:ea typeface="Roboto"/>
                <a:cs typeface="Roboto"/>
                <a:sym typeface="Roboto"/>
              </a:rPr>
              <a:t>Resolution is used, if there various statements are given, and we need to prove a conclusion of those statements. </a:t>
            </a:r>
            <a:endParaRPr sz="3287">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3287">
                <a:solidFill>
                  <a:srgbClr val="333333"/>
                </a:solidFill>
                <a:highlight>
                  <a:srgbClr val="FFFFFF"/>
                </a:highlight>
                <a:latin typeface="Roboto"/>
                <a:ea typeface="Roboto"/>
                <a:cs typeface="Roboto"/>
                <a:sym typeface="Roboto"/>
              </a:rPr>
              <a:t>Unification is a key concept in proofs by resolutions. Resolution is a single inference rule which can efficiently operate on the </a:t>
            </a:r>
            <a:r>
              <a:rPr b="1" lang="en" sz="3287">
                <a:solidFill>
                  <a:srgbClr val="333333"/>
                </a:solidFill>
                <a:highlight>
                  <a:srgbClr val="FFFFFF"/>
                </a:highlight>
                <a:latin typeface="Roboto"/>
                <a:ea typeface="Roboto"/>
                <a:cs typeface="Roboto"/>
                <a:sym typeface="Roboto"/>
              </a:rPr>
              <a:t>conjunctive normal form or clausal form</a:t>
            </a:r>
            <a:r>
              <a:rPr lang="en" sz="3287">
                <a:solidFill>
                  <a:srgbClr val="333333"/>
                </a:solidFill>
                <a:highlight>
                  <a:srgbClr val="FFFFFF"/>
                </a:highlight>
                <a:latin typeface="Roboto"/>
                <a:ea typeface="Roboto"/>
                <a:cs typeface="Roboto"/>
                <a:sym typeface="Roboto"/>
              </a:rPr>
              <a:t>.</a:t>
            </a:r>
            <a:endParaRPr sz="3287">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3287">
                <a:solidFill>
                  <a:srgbClr val="333333"/>
                </a:solidFill>
                <a:highlight>
                  <a:srgbClr val="FFFFFF"/>
                </a:highlight>
                <a:latin typeface="Roboto"/>
                <a:ea typeface="Roboto"/>
                <a:cs typeface="Roboto"/>
                <a:sym typeface="Roboto"/>
              </a:rPr>
              <a:t>Clause</a:t>
            </a:r>
            <a:r>
              <a:rPr lang="en" sz="3287">
                <a:solidFill>
                  <a:srgbClr val="333333"/>
                </a:solidFill>
                <a:highlight>
                  <a:srgbClr val="FFFFFF"/>
                </a:highlight>
                <a:latin typeface="Roboto"/>
                <a:ea typeface="Roboto"/>
                <a:cs typeface="Roboto"/>
                <a:sym typeface="Roboto"/>
              </a:rPr>
              <a:t>: Disjunction of literals (an atomic sentence) is called a </a:t>
            </a:r>
            <a:r>
              <a:rPr b="1" lang="en" sz="3287">
                <a:solidFill>
                  <a:srgbClr val="333333"/>
                </a:solidFill>
                <a:highlight>
                  <a:srgbClr val="FFFFFF"/>
                </a:highlight>
                <a:latin typeface="Roboto"/>
                <a:ea typeface="Roboto"/>
                <a:cs typeface="Roboto"/>
                <a:sym typeface="Roboto"/>
              </a:rPr>
              <a:t>clause</a:t>
            </a:r>
            <a:r>
              <a:rPr lang="en" sz="3287">
                <a:solidFill>
                  <a:srgbClr val="333333"/>
                </a:solidFill>
                <a:highlight>
                  <a:srgbClr val="FFFFFF"/>
                </a:highlight>
                <a:latin typeface="Roboto"/>
                <a:ea typeface="Roboto"/>
                <a:cs typeface="Roboto"/>
                <a:sym typeface="Roboto"/>
              </a:rPr>
              <a:t>. It is also known as a unit clause.</a:t>
            </a:r>
            <a:endParaRPr sz="3287">
              <a:solidFill>
                <a:srgbClr val="333333"/>
              </a:solidFill>
              <a:highlight>
                <a:srgbClr val="FFFFFF"/>
              </a:highlight>
              <a:latin typeface="Roboto"/>
              <a:ea typeface="Roboto"/>
              <a:cs typeface="Roboto"/>
              <a:sym typeface="Roboto"/>
            </a:endParaRPr>
          </a:p>
          <a:p>
            <a:pPr indent="0" lvl="0" marL="0" rtl="0" algn="just">
              <a:spcBef>
                <a:spcPts val="1200"/>
              </a:spcBef>
              <a:spcAft>
                <a:spcPts val="1200"/>
              </a:spcAft>
              <a:buNone/>
            </a:pPr>
            <a:r>
              <a:rPr b="1" lang="en" sz="3287">
                <a:solidFill>
                  <a:srgbClr val="333333"/>
                </a:solidFill>
                <a:highlight>
                  <a:srgbClr val="FFFFFF"/>
                </a:highlight>
                <a:latin typeface="Roboto"/>
                <a:ea typeface="Roboto"/>
                <a:cs typeface="Roboto"/>
                <a:sym typeface="Roboto"/>
              </a:rPr>
              <a:t>Conjunctive Normal Form</a:t>
            </a:r>
            <a:r>
              <a:rPr lang="en" sz="3287">
                <a:solidFill>
                  <a:srgbClr val="333333"/>
                </a:solidFill>
                <a:highlight>
                  <a:srgbClr val="FFFFFF"/>
                </a:highlight>
                <a:latin typeface="Roboto"/>
                <a:ea typeface="Roboto"/>
                <a:cs typeface="Roboto"/>
                <a:sym typeface="Roboto"/>
              </a:rPr>
              <a:t>: A sentence represented as a conjunction of clauses is said to be </a:t>
            </a:r>
            <a:r>
              <a:rPr b="1" lang="en" sz="3287">
                <a:solidFill>
                  <a:srgbClr val="333333"/>
                </a:solidFill>
                <a:highlight>
                  <a:srgbClr val="FFFFFF"/>
                </a:highlight>
                <a:latin typeface="Roboto"/>
                <a:ea typeface="Roboto"/>
                <a:cs typeface="Roboto"/>
                <a:sym typeface="Roboto"/>
              </a:rPr>
              <a:t>conjunctive normal form</a:t>
            </a:r>
            <a:r>
              <a:rPr lang="en" sz="3287">
                <a:solidFill>
                  <a:srgbClr val="333333"/>
                </a:solidFill>
                <a:highlight>
                  <a:srgbClr val="FFFFFF"/>
                </a:highlight>
                <a:latin typeface="Roboto"/>
                <a:ea typeface="Roboto"/>
                <a:cs typeface="Roboto"/>
                <a:sym typeface="Roboto"/>
              </a:rPr>
              <a:t> or </a:t>
            </a:r>
            <a:r>
              <a:rPr b="1" lang="en" sz="3287">
                <a:solidFill>
                  <a:srgbClr val="333333"/>
                </a:solidFill>
                <a:highlight>
                  <a:srgbClr val="FFFFFF"/>
                </a:highlight>
                <a:latin typeface="Roboto"/>
                <a:ea typeface="Roboto"/>
                <a:cs typeface="Roboto"/>
                <a:sym typeface="Roboto"/>
              </a:rPr>
              <a:t>CNF</a:t>
            </a:r>
            <a:r>
              <a:rPr lang="en" sz="3287">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Horn Clause</a:t>
            </a:r>
            <a:endParaRPr/>
          </a:p>
        </p:txBody>
      </p:sp>
      <p:pic>
        <p:nvPicPr>
          <p:cNvPr id="187" name="Google Shape;187;p32"/>
          <p:cNvPicPr preferRelativeResize="0"/>
          <p:nvPr/>
        </p:nvPicPr>
        <p:blipFill>
          <a:blip r:embed="rId3">
            <a:alphaModFix/>
          </a:blip>
          <a:stretch>
            <a:fillRect/>
          </a:stretch>
        </p:blipFill>
        <p:spPr>
          <a:xfrm>
            <a:off x="152400" y="1304825"/>
            <a:ext cx="8106227" cy="368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152400" y="152400"/>
            <a:ext cx="4591050" cy="282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and forward Chaining video</a:t>
            </a:r>
            <a:endParaRPr/>
          </a:p>
        </p:txBody>
      </p:sp>
      <p:sp>
        <p:nvSpPr>
          <p:cNvPr id="198" name="Google Shape;19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https://www.youtube.com/watch?v=W5O8QAWu-OM</a:t>
            </a:r>
            <a:r>
              <a:rPr lang="en"/>
              <a:t> </a:t>
            </a:r>
            <a:endParaRPr/>
          </a:p>
          <a:p>
            <a:pPr indent="0" lvl="0" marL="0" rtl="0" algn="l">
              <a:spcBef>
                <a:spcPts val="1200"/>
              </a:spcBef>
              <a:spcAft>
                <a:spcPts val="0"/>
              </a:spcAft>
              <a:buNone/>
            </a:pPr>
            <a:r>
              <a:rPr lang="en" u="sng">
                <a:solidFill>
                  <a:schemeClr val="hlink"/>
                </a:solidFill>
                <a:hlinkClick r:id="rId4"/>
              </a:rPr>
              <a:t>https://www.youtube.com/watch?v=PBTSdx_C9WM</a:t>
            </a:r>
            <a:endParaRPr/>
          </a:p>
          <a:p>
            <a:pPr indent="0" lvl="0" marL="0" rtl="0" algn="l">
              <a:spcBef>
                <a:spcPts val="1200"/>
              </a:spcBef>
              <a:spcAft>
                <a:spcPts val="0"/>
              </a:spcAft>
              <a:buNone/>
            </a:pPr>
            <a:r>
              <a:rPr lang="en" u="sng">
                <a:solidFill>
                  <a:schemeClr val="hlink"/>
                </a:solidFill>
                <a:hlinkClick r:id="rId5"/>
              </a:rPr>
              <a:t>https://www.javatpoint.com/forward-chaining-and-backward-chaining-in-ai</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82400"/>
            <a:ext cx="8520600" cy="81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Difference between backward chaining and forward chaining</a:t>
            </a:r>
            <a:endParaRPr b="0" sz="1977">
              <a:solidFill>
                <a:srgbClr val="610B38"/>
              </a:solidFill>
              <a:highlight>
                <a:srgbClr val="FFFFFF"/>
              </a:highlight>
              <a:latin typeface="Arial"/>
              <a:ea typeface="Arial"/>
              <a:cs typeface="Arial"/>
              <a:sym typeface="Arial"/>
            </a:endParaRPr>
          </a:p>
          <a:p>
            <a:pPr indent="0" lvl="0" marL="0" rtl="0" algn="l">
              <a:spcBef>
                <a:spcPts val="0"/>
              </a:spcBef>
              <a:spcAft>
                <a:spcPts val="0"/>
              </a:spcAft>
              <a:buNone/>
            </a:pPr>
            <a:r>
              <a:t/>
            </a:r>
            <a:endParaRPr sz="3377"/>
          </a:p>
          <a:p>
            <a:pPr indent="0" lvl="0" marL="0" rtl="0" algn="l">
              <a:spcBef>
                <a:spcPts val="0"/>
              </a:spcBef>
              <a:spcAft>
                <a:spcPts val="0"/>
              </a:spcAft>
              <a:buNone/>
            </a:pPr>
            <a:r>
              <a:t/>
            </a:r>
            <a:endParaRPr/>
          </a:p>
        </p:txBody>
      </p:sp>
      <p:sp>
        <p:nvSpPr>
          <p:cNvPr id="204" name="Google Shape;204;p35"/>
          <p:cNvSpPr txBox="1"/>
          <p:nvPr>
            <p:ph idx="1" type="body"/>
          </p:nvPr>
        </p:nvSpPr>
        <p:spPr>
          <a:xfrm>
            <a:off x="392275" y="997750"/>
            <a:ext cx="8520600" cy="3702600"/>
          </a:xfrm>
          <a:prstGeom prst="rect">
            <a:avLst/>
          </a:prstGeom>
        </p:spPr>
        <p:txBody>
          <a:bodyPr anchorCtr="0" anchor="t" bIns="91425" lIns="91425" spcFirstLastPara="1" rIns="91425" wrap="square" tIns="91425">
            <a:normAutofit fontScale="85000" lnSpcReduction="10000"/>
          </a:bodyPr>
          <a:lstStyle/>
          <a:p>
            <a:pPr indent="-375207" lvl="0" marL="457200" marR="25400" rtl="0" algn="l">
              <a:lnSpc>
                <a:spcPct val="156250"/>
              </a:lnSpc>
              <a:spcBef>
                <a:spcPts val="1500"/>
              </a:spcBef>
              <a:spcAft>
                <a:spcPts val="0"/>
              </a:spcAft>
              <a:buClr>
                <a:srgbClr val="000000"/>
              </a:buClr>
              <a:buSzPct val="100000"/>
              <a:buFont typeface="Roboto"/>
              <a:buChar char="●"/>
            </a:pPr>
            <a:r>
              <a:rPr lang="en" sz="2716">
                <a:solidFill>
                  <a:srgbClr val="000000"/>
                </a:solidFill>
                <a:highlight>
                  <a:srgbClr val="FFFFFF"/>
                </a:highlight>
                <a:latin typeface="Roboto"/>
                <a:ea typeface="Roboto"/>
                <a:cs typeface="Roboto"/>
                <a:sym typeface="Roboto"/>
              </a:rPr>
              <a:t>Forward chaining as the name suggests, start from the known facts and move forward by applying inference rules to extract more data, and it continues until it reaches to the goal, whereas backward chaining starts from the goal, move backward by using inference rules to determine the facts that satisfy the goal.</a:t>
            </a:r>
            <a:endParaRPr sz="2716">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Difference between backward chaining and forward chaining</a:t>
            </a:r>
            <a:endParaRPr b="0" sz="1977">
              <a:solidFill>
                <a:srgbClr val="610B3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graphicFrame>
        <p:nvGraphicFramePr>
          <p:cNvPr id="210" name="Google Shape;210;p36"/>
          <p:cNvGraphicFramePr/>
          <p:nvPr/>
        </p:nvGraphicFramePr>
        <p:xfrm>
          <a:off x="331300" y="1209625"/>
          <a:ext cx="3000000" cy="3000000"/>
        </p:xfrm>
        <a:graphic>
          <a:graphicData uri="http://schemas.openxmlformats.org/drawingml/2006/table">
            <a:tbl>
              <a:tblPr>
                <a:noFill/>
                <a:tableStyleId>{C7FAE069-4FA3-4213-8458-FAAA501756EE}</a:tableStyleId>
              </a:tblPr>
              <a:tblGrid>
                <a:gridCol w="4260300"/>
                <a:gridCol w="4260300"/>
              </a:tblGrid>
              <a:tr h="541025">
                <a:tc>
                  <a:txBody>
                    <a:bodyPr/>
                    <a:lstStyle/>
                    <a:p>
                      <a:pPr indent="0" lvl="0" marL="0" rtl="0" algn="l">
                        <a:spcBef>
                          <a:spcPts val="0"/>
                        </a:spcBef>
                        <a:spcAft>
                          <a:spcPts val="0"/>
                        </a:spcAft>
                        <a:buNone/>
                      </a:pPr>
                      <a:r>
                        <a:rPr lang="en" sz="2500"/>
                        <a:t>Forward Chaining</a:t>
                      </a:r>
                      <a:endParaRPr sz="2500"/>
                    </a:p>
                  </a:txBody>
                  <a:tcPr marT="114300" marB="114300" marR="114300" marL="114300">
                    <a:solidFill>
                      <a:srgbClr val="C7CCBE"/>
                    </a:solidFill>
                  </a:tcPr>
                </a:tc>
                <a:tc>
                  <a:txBody>
                    <a:bodyPr/>
                    <a:lstStyle/>
                    <a:p>
                      <a:pPr indent="0" lvl="0" marL="0" rtl="0" algn="l">
                        <a:spcBef>
                          <a:spcPts val="0"/>
                        </a:spcBef>
                        <a:spcAft>
                          <a:spcPts val="0"/>
                        </a:spcAft>
                        <a:buNone/>
                      </a:pPr>
                      <a:r>
                        <a:rPr lang="en" sz="2500"/>
                        <a:t>Backward Chaining</a:t>
                      </a:r>
                      <a:endParaRPr sz="2500"/>
                    </a:p>
                  </a:txBody>
                  <a:tcPr marT="114300" marB="114300" marR="114300" marL="114300">
                    <a:solidFill>
                      <a:srgbClr val="C7CCBE"/>
                    </a:solidFill>
                  </a:tcPr>
                </a:tc>
              </a:tr>
              <a:tr h="822925">
                <a:tc>
                  <a:txBody>
                    <a:bodyPr/>
                    <a:lstStyle/>
                    <a:p>
                      <a:pPr indent="0" lvl="0" marL="0" rtl="0" algn="l">
                        <a:spcBef>
                          <a:spcPts val="0"/>
                        </a:spcBef>
                        <a:spcAft>
                          <a:spcPts val="0"/>
                        </a:spcAft>
                        <a:buNone/>
                      </a:pPr>
                      <a:r>
                        <a:rPr lang="en"/>
                        <a:t>Forward chaining starts from known facts and applies inference rule to extract more data unit it reaches to the goal.</a:t>
                      </a:r>
                      <a:endParaRPr/>
                    </a:p>
                  </a:txBody>
                  <a:tcPr marT="91425" marB="91425" marR="91425" marL="91425"/>
                </a:tc>
                <a:tc>
                  <a:txBody>
                    <a:bodyPr/>
                    <a:lstStyle/>
                    <a:p>
                      <a:pPr indent="0" lvl="0" marL="0" rtl="0" algn="l">
                        <a:spcBef>
                          <a:spcPts val="0"/>
                        </a:spcBef>
                        <a:spcAft>
                          <a:spcPts val="0"/>
                        </a:spcAft>
                        <a:buNone/>
                      </a:pPr>
                      <a:r>
                        <a:rPr lang="en"/>
                        <a:t>Backward chaining starts from the goal and works backward through inference rules to find the required facts that support the goal.</a:t>
                      </a:r>
                      <a:endParaRPr/>
                    </a:p>
                  </a:txBody>
                  <a:tcPr marT="91425" marB="91425" marR="91425" marL="91425"/>
                </a:tc>
              </a:tr>
              <a:tr h="487325">
                <a:tc>
                  <a:txBody>
                    <a:bodyPr/>
                    <a:lstStyle/>
                    <a:p>
                      <a:pPr indent="0" lvl="0" marL="0" rtl="0" algn="l">
                        <a:spcBef>
                          <a:spcPts val="0"/>
                        </a:spcBef>
                        <a:spcAft>
                          <a:spcPts val="0"/>
                        </a:spcAft>
                        <a:buNone/>
                      </a:pPr>
                      <a:r>
                        <a:rPr lang="en"/>
                        <a:t>It is a bottom-up approach</a:t>
                      </a:r>
                      <a:endParaRPr/>
                    </a:p>
                  </a:txBody>
                  <a:tcPr marT="91425" marB="91425" marR="91425" marL="91425"/>
                </a:tc>
                <a:tc>
                  <a:txBody>
                    <a:bodyPr/>
                    <a:lstStyle/>
                    <a:p>
                      <a:pPr indent="0" lvl="0" marL="0" rtl="0" algn="l">
                        <a:spcBef>
                          <a:spcPts val="0"/>
                        </a:spcBef>
                        <a:spcAft>
                          <a:spcPts val="0"/>
                        </a:spcAft>
                        <a:buNone/>
                      </a:pPr>
                      <a:r>
                        <a:rPr lang="en"/>
                        <a:t>It is a top-down approach</a:t>
                      </a:r>
                      <a:endParaRPr/>
                    </a:p>
                  </a:txBody>
                  <a:tcPr marT="91425" marB="91425" marR="91425" marL="91425"/>
                </a:tc>
              </a:tr>
              <a:tr h="822925">
                <a:tc>
                  <a:txBody>
                    <a:bodyPr/>
                    <a:lstStyle/>
                    <a:p>
                      <a:pPr indent="0" lvl="0" marL="0" rtl="0" algn="l">
                        <a:spcBef>
                          <a:spcPts val="0"/>
                        </a:spcBef>
                        <a:spcAft>
                          <a:spcPts val="0"/>
                        </a:spcAft>
                        <a:buNone/>
                      </a:pPr>
                      <a:r>
                        <a:rPr lang="en"/>
                        <a:t>Forward chaining is known as data-driven inference technique as we reach to the goal using the available data.</a:t>
                      </a:r>
                      <a:endParaRPr/>
                    </a:p>
                  </a:txBody>
                  <a:tcPr marT="91425" marB="91425" marR="91425" marL="91425"/>
                </a:tc>
                <a:tc>
                  <a:txBody>
                    <a:bodyPr/>
                    <a:lstStyle/>
                    <a:p>
                      <a:pPr indent="0" lvl="0" marL="0" rtl="0" algn="l">
                        <a:spcBef>
                          <a:spcPts val="0"/>
                        </a:spcBef>
                        <a:spcAft>
                          <a:spcPts val="0"/>
                        </a:spcAft>
                        <a:buNone/>
                      </a:pPr>
                      <a:r>
                        <a:rPr lang="en"/>
                        <a:t>Backward chaining is known as goal-driven technique as we start from the goal and divide into sub-goal to extract the facts.</a:t>
                      </a:r>
                      <a:endParaRPr/>
                    </a:p>
                  </a:txBody>
                  <a:tcPr marT="91425" marB="91425" marR="91425" marL="91425"/>
                </a:tc>
              </a:tr>
              <a:tr h="742475">
                <a:tc>
                  <a:txBody>
                    <a:bodyPr/>
                    <a:lstStyle/>
                    <a:p>
                      <a:pPr indent="0" lvl="0" marL="0" rtl="0" algn="l">
                        <a:spcBef>
                          <a:spcPts val="0"/>
                        </a:spcBef>
                        <a:spcAft>
                          <a:spcPts val="0"/>
                        </a:spcAft>
                        <a:buNone/>
                      </a:pPr>
                      <a:r>
                        <a:rPr lang="en"/>
                        <a:t>Forward chaining reasoning applies a breadth-first search strategy.</a:t>
                      </a:r>
                      <a:endParaRPr/>
                    </a:p>
                  </a:txBody>
                  <a:tcPr marT="91425" marB="91425" marR="91425" marL="91425"/>
                </a:tc>
                <a:tc>
                  <a:txBody>
                    <a:bodyPr/>
                    <a:lstStyle/>
                    <a:p>
                      <a:pPr indent="0" lvl="0" marL="0" rtl="0" algn="l">
                        <a:spcBef>
                          <a:spcPts val="0"/>
                        </a:spcBef>
                        <a:spcAft>
                          <a:spcPts val="0"/>
                        </a:spcAft>
                        <a:buNone/>
                      </a:pPr>
                      <a:r>
                        <a:rPr lang="en"/>
                        <a:t>Backward chaining reasoning applies a depth-first search strategy.</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Difference between backward chaining and forward chaining</a:t>
            </a:r>
            <a:endParaRPr b="0" sz="1977">
              <a:solidFill>
                <a:srgbClr val="610B38"/>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graphicFrame>
        <p:nvGraphicFramePr>
          <p:cNvPr id="216" name="Google Shape;216;p37"/>
          <p:cNvGraphicFramePr/>
          <p:nvPr/>
        </p:nvGraphicFramePr>
        <p:xfrm>
          <a:off x="331300" y="1057225"/>
          <a:ext cx="3000000" cy="3000000"/>
        </p:xfrm>
        <a:graphic>
          <a:graphicData uri="http://schemas.openxmlformats.org/drawingml/2006/table">
            <a:tbl>
              <a:tblPr>
                <a:noFill/>
                <a:tableStyleId>{C7FAE069-4FA3-4213-8458-FAAA501756EE}</a:tableStyleId>
              </a:tblPr>
              <a:tblGrid>
                <a:gridCol w="4260300"/>
                <a:gridCol w="4260300"/>
              </a:tblGrid>
              <a:tr h="541025">
                <a:tc>
                  <a:txBody>
                    <a:bodyPr/>
                    <a:lstStyle/>
                    <a:p>
                      <a:pPr indent="0" lvl="0" marL="0" rtl="0" algn="l">
                        <a:spcBef>
                          <a:spcPts val="0"/>
                        </a:spcBef>
                        <a:spcAft>
                          <a:spcPts val="0"/>
                        </a:spcAft>
                        <a:buNone/>
                      </a:pPr>
                      <a:r>
                        <a:rPr lang="en" sz="2500"/>
                        <a:t>Forward Chaining</a:t>
                      </a:r>
                      <a:endParaRPr sz="2500"/>
                    </a:p>
                  </a:txBody>
                  <a:tcPr marT="114300" marB="114300" marR="114300" marL="114300">
                    <a:solidFill>
                      <a:srgbClr val="C7CCBE"/>
                    </a:solidFill>
                  </a:tcPr>
                </a:tc>
                <a:tc>
                  <a:txBody>
                    <a:bodyPr/>
                    <a:lstStyle/>
                    <a:p>
                      <a:pPr indent="0" lvl="0" marL="0" rtl="0" algn="l">
                        <a:spcBef>
                          <a:spcPts val="0"/>
                        </a:spcBef>
                        <a:spcAft>
                          <a:spcPts val="0"/>
                        </a:spcAft>
                        <a:buNone/>
                      </a:pPr>
                      <a:r>
                        <a:rPr lang="en" sz="2500"/>
                        <a:t>Backward Chaining</a:t>
                      </a:r>
                      <a:endParaRPr sz="2500"/>
                    </a:p>
                  </a:txBody>
                  <a:tcPr marT="114300" marB="114300" marR="114300" marL="114300">
                    <a:solidFill>
                      <a:srgbClr val="C7CCBE"/>
                    </a:solidFill>
                  </a:tcPr>
                </a:tc>
              </a:tr>
              <a:tr h="541025">
                <a:tc>
                  <a:txBody>
                    <a:bodyPr/>
                    <a:lstStyle/>
                    <a:p>
                      <a:pPr indent="0" lvl="0" marL="0" rtl="0" algn="l">
                        <a:spcBef>
                          <a:spcPts val="0"/>
                        </a:spcBef>
                        <a:spcAft>
                          <a:spcPts val="0"/>
                        </a:spcAft>
                        <a:buNone/>
                      </a:pPr>
                      <a:r>
                        <a:rPr lang="en" sz="1700"/>
                        <a:t>Forward chaining tests for all the available rules</a:t>
                      </a:r>
                      <a:endParaRPr sz="1700"/>
                    </a:p>
                  </a:txBody>
                  <a:tcPr marT="114300" marB="114300" marR="114300" marL="114300">
                    <a:solidFill>
                      <a:srgbClr val="C7CCBE"/>
                    </a:solidFill>
                  </a:tcPr>
                </a:tc>
                <a:tc>
                  <a:txBody>
                    <a:bodyPr/>
                    <a:lstStyle/>
                    <a:p>
                      <a:pPr indent="0" lvl="0" marL="0" rtl="0" algn="l">
                        <a:spcBef>
                          <a:spcPts val="0"/>
                        </a:spcBef>
                        <a:spcAft>
                          <a:spcPts val="0"/>
                        </a:spcAft>
                        <a:buNone/>
                      </a:pPr>
                      <a:r>
                        <a:rPr lang="en" sz="1700"/>
                        <a:t>Backward chaining only tests for few required rules.</a:t>
                      </a:r>
                      <a:endParaRPr sz="1700"/>
                    </a:p>
                  </a:txBody>
                  <a:tcPr marT="114300" marB="114300" marR="114300" marL="114300">
                    <a:solidFill>
                      <a:srgbClr val="C7CCBE"/>
                    </a:solidFill>
                  </a:tcPr>
                </a:tc>
              </a:tr>
              <a:tr h="541025">
                <a:tc>
                  <a:txBody>
                    <a:bodyPr/>
                    <a:lstStyle/>
                    <a:p>
                      <a:pPr indent="0" lvl="0" marL="0" rtl="0" algn="l">
                        <a:spcBef>
                          <a:spcPts val="0"/>
                        </a:spcBef>
                        <a:spcAft>
                          <a:spcPts val="0"/>
                        </a:spcAft>
                        <a:buNone/>
                      </a:pPr>
                      <a:r>
                        <a:rPr lang="en" sz="1700"/>
                        <a:t>Forward chaining is suitable for the planning, monitoring, control, and interpretation application.</a:t>
                      </a:r>
                      <a:endParaRPr sz="1700"/>
                    </a:p>
                  </a:txBody>
                  <a:tcPr marT="114300" marB="114300" marR="114300" marL="114300">
                    <a:solidFill>
                      <a:srgbClr val="C7CCBE"/>
                    </a:solidFill>
                  </a:tcPr>
                </a:tc>
                <a:tc>
                  <a:txBody>
                    <a:bodyPr/>
                    <a:lstStyle/>
                    <a:p>
                      <a:pPr indent="0" lvl="0" marL="0" rtl="0" algn="l">
                        <a:spcBef>
                          <a:spcPts val="0"/>
                        </a:spcBef>
                        <a:spcAft>
                          <a:spcPts val="0"/>
                        </a:spcAft>
                        <a:buNone/>
                      </a:pPr>
                      <a:r>
                        <a:rPr lang="en" sz="1700"/>
                        <a:t>Backward chaining is suitable for diagnostic, prescription, and debugging application.</a:t>
                      </a:r>
                      <a:endParaRPr sz="1700"/>
                    </a:p>
                  </a:txBody>
                  <a:tcPr marT="114300" marB="114300" marR="114300" marL="114300">
                    <a:solidFill>
                      <a:srgbClr val="C7CCBE"/>
                    </a:solidFill>
                  </a:tcPr>
                </a:tc>
              </a:tr>
              <a:tr h="541025">
                <a:tc>
                  <a:txBody>
                    <a:bodyPr/>
                    <a:lstStyle/>
                    <a:p>
                      <a:pPr indent="0" lvl="0" marL="0" rtl="0" algn="l">
                        <a:spcBef>
                          <a:spcPts val="0"/>
                        </a:spcBef>
                        <a:spcAft>
                          <a:spcPts val="0"/>
                        </a:spcAft>
                        <a:buNone/>
                      </a:pPr>
                      <a:r>
                        <a:rPr lang="en" sz="1700"/>
                        <a:t>Forward chaining can generate an infinite number of possible conclusions.</a:t>
                      </a:r>
                      <a:endParaRPr sz="1700"/>
                    </a:p>
                  </a:txBody>
                  <a:tcPr marT="114300" marB="114300" marR="114300" marL="114300">
                    <a:solidFill>
                      <a:srgbClr val="C7CCBE"/>
                    </a:solidFill>
                  </a:tcPr>
                </a:tc>
                <a:tc>
                  <a:txBody>
                    <a:bodyPr/>
                    <a:lstStyle/>
                    <a:p>
                      <a:pPr indent="0" lvl="0" marL="0" rtl="0" algn="l">
                        <a:spcBef>
                          <a:spcPts val="0"/>
                        </a:spcBef>
                        <a:spcAft>
                          <a:spcPts val="0"/>
                        </a:spcAft>
                        <a:buNone/>
                      </a:pPr>
                      <a:r>
                        <a:rPr lang="en" sz="1700"/>
                        <a:t>Backward chaining generates a finite number of possible conclusions.</a:t>
                      </a:r>
                      <a:endParaRPr sz="1700"/>
                    </a:p>
                  </a:txBody>
                  <a:tcPr marT="114300" marB="114300" marR="114300" marL="114300">
                    <a:solidFill>
                      <a:srgbClr val="C7CCBE"/>
                    </a:solidFill>
                  </a:tcPr>
                </a:tc>
              </a:tr>
              <a:tr h="541025">
                <a:tc>
                  <a:txBody>
                    <a:bodyPr/>
                    <a:lstStyle/>
                    <a:p>
                      <a:pPr indent="0" lvl="0" marL="0" rtl="0" algn="l">
                        <a:spcBef>
                          <a:spcPts val="0"/>
                        </a:spcBef>
                        <a:spcAft>
                          <a:spcPts val="0"/>
                        </a:spcAft>
                        <a:buNone/>
                      </a:pPr>
                      <a:r>
                        <a:rPr lang="en" sz="1700"/>
                        <a:t>Forward chaining is aimed for any conclusion.</a:t>
                      </a:r>
                      <a:endParaRPr sz="1700"/>
                    </a:p>
                  </a:txBody>
                  <a:tcPr marT="114300" marB="114300" marR="114300" marL="114300">
                    <a:solidFill>
                      <a:srgbClr val="C7CCBE"/>
                    </a:solidFill>
                  </a:tcPr>
                </a:tc>
                <a:tc>
                  <a:txBody>
                    <a:bodyPr/>
                    <a:lstStyle/>
                    <a:p>
                      <a:pPr indent="0" lvl="0" marL="0" rtl="0" algn="l">
                        <a:spcBef>
                          <a:spcPts val="0"/>
                        </a:spcBef>
                        <a:spcAft>
                          <a:spcPts val="0"/>
                        </a:spcAft>
                        <a:buNone/>
                      </a:pPr>
                      <a:r>
                        <a:rPr lang="en" sz="1700"/>
                        <a:t>Backward chaining is only aimed for the required data.</a:t>
                      </a:r>
                      <a:endParaRPr sz="1700"/>
                    </a:p>
                  </a:txBody>
                  <a:tcPr marT="114300" marB="114300" marR="114300" marL="114300">
                    <a:solidFill>
                      <a:srgbClr val="C7CCBE"/>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forward chaining - Example</a:t>
            </a:r>
            <a:endParaRPr/>
          </a:p>
        </p:txBody>
      </p:sp>
      <p:sp>
        <p:nvSpPr>
          <p:cNvPr id="222" name="Google Shape;222;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If D barks and D eats bone, then D is a dog.</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If V is cold and V is sweet, then V is ice-cream.</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If D is a dog, then D is black.</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If V is ice-cream, then it is Vanilla.</a:t>
            </a:r>
            <a:endParaRPr sz="13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b="1" lang="en" sz="1300">
                <a:solidFill>
                  <a:srgbClr val="504B3A"/>
                </a:solidFill>
                <a:highlight>
                  <a:srgbClr val="FFFFFF"/>
                </a:highlight>
                <a:latin typeface="Arial"/>
                <a:ea typeface="Arial"/>
                <a:cs typeface="Arial"/>
                <a:sym typeface="Arial"/>
              </a:rPr>
              <a:t>Derive forward chaining using the given known facts to prove Tomy is black.</a:t>
            </a:r>
            <a:endParaRPr b="1" sz="1300">
              <a:solidFill>
                <a:srgbClr val="504B3A"/>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Char char="●"/>
            </a:pPr>
            <a:r>
              <a:rPr lang="en" sz="1300">
                <a:solidFill>
                  <a:srgbClr val="666666"/>
                </a:solidFill>
                <a:highlight>
                  <a:srgbClr val="FFFFFF"/>
                </a:highlight>
                <a:latin typeface="Arial"/>
                <a:ea typeface="Arial"/>
                <a:cs typeface="Arial"/>
                <a:sym typeface="Arial"/>
              </a:rPr>
              <a:t>Tomy barks.</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Char char="●"/>
            </a:pPr>
            <a:r>
              <a:rPr lang="en" sz="1300">
                <a:solidFill>
                  <a:srgbClr val="666666"/>
                </a:solidFill>
                <a:highlight>
                  <a:srgbClr val="FFFFFF"/>
                </a:highlight>
                <a:latin typeface="Arial"/>
                <a:ea typeface="Arial"/>
                <a:cs typeface="Arial"/>
                <a:sym typeface="Arial"/>
              </a:rPr>
              <a:t>Tomy eats bone.</a:t>
            </a:r>
            <a:endParaRPr sz="1300">
              <a:solidFill>
                <a:srgbClr val="66666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backward chaining</a:t>
            </a:r>
            <a:endParaRPr/>
          </a:p>
        </p:txBody>
      </p:sp>
      <p:sp>
        <p:nvSpPr>
          <p:cNvPr id="228" name="Google Shape;228;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504B3A"/>
                </a:solidFill>
                <a:highlight>
                  <a:srgbClr val="FFFFFF"/>
                </a:highlight>
                <a:latin typeface="Arial"/>
                <a:ea typeface="Arial"/>
                <a:cs typeface="Arial"/>
                <a:sym typeface="Arial"/>
              </a:rPr>
              <a:t>Consider the below axioms:</a:t>
            </a:r>
            <a:endParaRPr b="1" sz="1700">
              <a:solidFill>
                <a:srgbClr val="504B3A"/>
              </a:solidFill>
              <a:highlight>
                <a:srgbClr val="FFFFFF"/>
              </a:highlight>
              <a:latin typeface="Arial"/>
              <a:ea typeface="Arial"/>
              <a:cs typeface="Arial"/>
              <a:sym typeface="Arial"/>
            </a:endParaRPr>
          </a:p>
          <a:p>
            <a:pPr indent="-336550" lvl="0" marL="457200" rtl="0" algn="l">
              <a:lnSpc>
                <a:spcPct val="144230"/>
              </a:lnSpc>
              <a:spcBef>
                <a:spcPts val="0"/>
              </a:spcBef>
              <a:spcAft>
                <a:spcPts val="0"/>
              </a:spcAft>
              <a:buClr>
                <a:srgbClr val="666666"/>
              </a:buClr>
              <a:buSzPts val="1700"/>
              <a:buFont typeface="Arial"/>
              <a:buAutoNum type="arabicPeriod"/>
            </a:pPr>
            <a:r>
              <a:rPr lang="en" sz="1700">
                <a:solidFill>
                  <a:srgbClr val="666666"/>
                </a:solidFill>
                <a:highlight>
                  <a:srgbClr val="FFFFFF"/>
                </a:highlight>
                <a:latin typeface="Arial"/>
                <a:ea typeface="Arial"/>
                <a:cs typeface="Arial"/>
                <a:sym typeface="Arial"/>
              </a:rPr>
              <a:t>Gita loves all types of clothes.</a:t>
            </a:r>
            <a:endParaRPr sz="1700">
              <a:solidFill>
                <a:srgbClr val="666666"/>
              </a:solidFill>
              <a:highlight>
                <a:srgbClr val="FFFFFF"/>
              </a:highlight>
              <a:latin typeface="Arial"/>
              <a:ea typeface="Arial"/>
              <a:cs typeface="Arial"/>
              <a:sym typeface="Arial"/>
            </a:endParaRPr>
          </a:p>
          <a:p>
            <a:pPr indent="-336550" lvl="0" marL="457200" rtl="0" algn="l">
              <a:lnSpc>
                <a:spcPct val="144230"/>
              </a:lnSpc>
              <a:spcBef>
                <a:spcPts val="0"/>
              </a:spcBef>
              <a:spcAft>
                <a:spcPts val="0"/>
              </a:spcAft>
              <a:buClr>
                <a:srgbClr val="666666"/>
              </a:buClr>
              <a:buSzPts val="1700"/>
              <a:buFont typeface="Arial"/>
              <a:buAutoNum type="arabicPeriod"/>
            </a:pPr>
            <a:r>
              <a:rPr lang="en" sz="1700">
                <a:solidFill>
                  <a:srgbClr val="666666"/>
                </a:solidFill>
                <a:highlight>
                  <a:srgbClr val="FFFFFF"/>
                </a:highlight>
                <a:latin typeface="Arial"/>
                <a:ea typeface="Arial"/>
                <a:cs typeface="Arial"/>
                <a:sym typeface="Arial"/>
              </a:rPr>
              <a:t>Suits are clothes.</a:t>
            </a:r>
            <a:endParaRPr sz="1700">
              <a:solidFill>
                <a:srgbClr val="666666"/>
              </a:solidFill>
              <a:highlight>
                <a:srgbClr val="FFFFFF"/>
              </a:highlight>
              <a:latin typeface="Arial"/>
              <a:ea typeface="Arial"/>
              <a:cs typeface="Arial"/>
              <a:sym typeface="Arial"/>
            </a:endParaRPr>
          </a:p>
          <a:p>
            <a:pPr indent="-336550" lvl="0" marL="457200" rtl="0" algn="l">
              <a:lnSpc>
                <a:spcPct val="144230"/>
              </a:lnSpc>
              <a:spcBef>
                <a:spcPts val="0"/>
              </a:spcBef>
              <a:spcAft>
                <a:spcPts val="0"/>
              </a:spcAft>
              <a:buClr>
                <a:srgbClr val="666666"/>
              </a:buClr>
              <a:buSzPts val="1700"/>
              <a:buFont typeface="Arial"/>
              <a:buAutoNum type="arabicPeriod"/>
            </a:pPr>
            <a:r>
              <a:rPr lang="en" sz="1700">
                <a:solidFill>
                  <a:srgbClr val="666666"/>
                </a:solidFill>
                <a:highlight>
                  <a:srgbClr val="FFFFFF"/>
                </a:highlight>
                <a:latin typeface="Arial"/>
                <a:ea typeface="Arial"/>
                <a:cs typeface="Arial"/>
                <a:sym typeface="Arial"/>
              </a:rPr>
              <a:t>Jackets are clothes.</a:t>
            </a:r>
            <a:endParaRPr sz="1700">
              <a:solidFill>
                <a:srgbClr val="666666"/>
              </a:solidFill>
              <a:highlight>
                <a:srgbClr val="FFFFFF"/>
              </a:highlight>
              <a:latin typeface="Arial"/>
              <a:ea typeface="Arial"/>
              <a:cs typeface="Arial"/>
              <a:sym typeface="Arial"/>
            </a:endParaRPr>
          </a:p>
          <a:p>
            <a:pPr indent="-336550" lvl="0" marL="457200" rtl="0" algn="l">
              <a:lnSpc>
                <a:spcPct val="144230"/>
              </a:lnSpc>
              <a:spcBef>
                <a:spcPts val="0"/>
              </a:spcBef>
              <a:spcAft>
                <a:spcPts val="0"/>
              </a:spcAft>
              <a:buClr>
                <a:srgbClr val="666666"/>
              </a:buClr>
              <a:buSzPts val="1700"/>
              <a:buFont typeface="Arial"/>
              <a:buAutoNum type="arabicPeriod"/>
            </a:pPr>
            <a:r>
              <a:rPr lang="en" sz="1700">
                <a:solidFill>
                  <a:srgbClr val="666666"/>
                </a:solidFill>
                <a:highlight>
                  <a:srgbClr val="FFFFFF"/>
                </a:highlight>
                <a:latin typeface="Arial"/>
                <a:ea typeface="Arial"/>
                <a:cs typeface="Arial"/>
                <a:sym typeface="Arial"/>
              </a:rPr>
              <a:t>Anything any wear and isn’t bad is clothes.</a:t>
            </a:r>
            <a:endParaRPr sz="1700">
              <a:solidFill>
                <a:srgbClr val="666666"/>
              </a:solidFill>
              <a:highlight>
                <a:srgbClr val="FFFFFF"/>
              </a:highlight>
              <a:latin typeface="Arial"/>
              <a:ea typeface="Arial"/>
              <a:cs typeface="Arial"/>
              <a:sym typeface="Arial"/>
            </a:endParaRPr>
          </a:p>
          <a:p>
            <a:pPr indent="-336550" lvl="0" marL="457200" rtl="0" algn="l">
              <a:lnSpc>
                <a:spcPct val="144230"/>
              </a:lnSpc>
              <a:spcBef>
                <a:spcPts val="0"/>
              </a:spcBef>
              <a:spcAft>
                <a:spcPts val="0"/>
              </a:spcAft>
              <a:buClr>
                <a:srgbClr val="666666"/>
              </a:buClr>
              <a:buSzPts val="1700"/>
              <a:buFont typeface="Arial"/>
              <a:buAutoNum type="arabicPeriod"/>
            </a:pPr>
            <a:r>
              <a:rPr lang="en" sz="1700">
                <a:solidFill>
                  <a:srgbClr val="666666"/>
                </a:solidFill>
                <a:highlight>
                  <a:srgbClr val="FFFFFF"/>
                </a:highlight>
                <a:latin typeface="Arial"/>
                <a:ea typeface="Arial"/>
                <a:cs typeface="Arial"/>
                <a:sym typeface="Arial"/>
              </a:rPr>
              <a:t>Sita wears skirt and is good.</a:t>
            </a:r>
            <a:endParaRPr sz="1700">
              <a:solidFill>
                <a:srgbClr val="666666"/>
              </a:solidFill>
              <a:highlight>
                <a:srgbClr val="FFFFFF"/>
              </a:highlight>
              <a:latin typeface="Arial"/>
              <a:ea typeface="Arial"/>
              <a:cs typeface="Arial"/>
              <a:sym typeface="Arial"/>
            </a:endParaRPr>
          </a:p>
          <a:p>
            <a:pPr indent="-336550" lvl="0" marL="457200" rtl="0" algn="l">
              <a:lnSpc>
                <a:spcPct val="144230"/>
              </a:lnSpc>
              <a:spcBef>
                <a:spcPts val="0"/>
              </a:spcBef>
              <a:spcAft>
                <a:spcPts val="0"/>
              </a:spcAft>
              <a:buClr>
                <a:srgbClr val="666666"/>
              </a:buClr>
              <a:buSzPts val="1700"/>
              <a:buFont typeface="Arial"/>
              <a:buAutoNum type="arabicPeriod"/>
            </a:pPr>
            <a:r>
              <a:rPr lang="en" sz="1700">
                <a:solidFill>
                  <a:srgbClr val="666666"/>
                </a:solidFill>
                <a:highlight>
                  <a:srgbClr val="FFFFFF"/>
                </a:highlight>
                <a:latin typeface="Arial"/>
                <a:ea typeface="Arial"/>
                <a:cs typeface="Arial"/>
                <a:sym typeface="Arial"/>
              </a:rPr>
              <a:t>Renu wears anything Sita wears.</a:t>
            </a:r>
            <a:endParaRPr sz="1700">
              <a:solidFill>
                <a:srgbClr val="666666"/>
              </a:solidFill>
              <a:highlight>
                <a:srgbClr val="FFFFFF"/>
              </a:highlight>
              <a:latin typeface="Arial"/>
              <a:ea typeface="Arial"/>
              <a:cs typeface="Arial"/>
              <a:sym typeface="Arial"/>
            </a:endParaRPr>
          </a:p>
          <a:p>
            <a:pPr indent="0" lvl="0" marL="457200" rtl="0" algn="l">
              <a:lnSpc>
                <a:spcPct val="144230"/>
              </a:lnSpc>
              <a:spcBef>
                <a:spcPts val="1200"/>
              </a:spcBef>
              <a:spcAft>
                <a:spcPts val="0"/>
              </a:spcAft>
              <a:buNone/>
            </a:pPr>
            <a:r>
              <a:rPr b="1" lang="en" sz="1700">
                <a:solidFill>
                  <a:srgbClr val="504B3A"/>
                </a:solidFill>
                <a:highlight>
                  <a:srgbClr val="FFFFFF"/>
                </a:highlight>
                <a:latin typeface="Arial"/>
                <a:ea typeface="Arial"/>
                <a:cs typeface="Arial"/>
                <a:sym typeface="Arial"/>
              </a:rPr>
              <a:t>Apply backward chaining and prove that </a:t>
            </a:r>
            <a:r>
              <a:rPr b="1" lang="en" sz="1700">
                <a:solidFill>
                  <a:srgbClr val="610B38"/>
                </a:solidFill>
                <a:highlight>
                  <a:srgbClr val="FFFFFF"/>
                </a:highlight>
                <a:latin typeface="Arial"/>
                <a:ea typeface="Arial"/>
                <a:cs typeface="Arial"/>
                <a:sym typeface="Arial"/>
              </a:rPr>
              <a:t>Gita loves Kurtis.</a:t>
            </a:r>
            <a:endParaRPr sz="1700">
              <a:solidFill>
                <a:srgbClr val="610B3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idx="1" type="body"/>
          </p:nvPr>
        </p:nvSpPr>
        <p:spPr>
          <a:xfrm>
            <a:off x="311700" y="308875"/>
            <a:ext cx="8520600" cy="42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504B3A"/>
                </a:solidFill>
                <a:highlight>
                  <a:srgbClr val="FFFFFF"/>
                </a:highlight>
                <a:latin typeface="Arial"/>
                <a:ea typeface="Arial"/>
                <a:cs typeface="Arial"/>
                <a:sym typeface="Arial"/>
              </a:rPr>
              <a:t>Solution:</a:t>
            </a:r>
            <a:r>
              <a:rPr lang="en" sz="1300">
                <a:solidFill>
                  <a:srgbClr val="666666"/>
                </a:solidFill>
                <a:highlight>
                  <a:srgbClr val="FFFFFF"/>
                </a:highlight>
                <a:latin typeface="Arial"/>
                <a:ea typeface="Arial"/>
                <a:cs typeface="Arial"/>
                <a:sym typeface="Arial"/>
              </a:rPr>
              <a:t> Convert the given axioms into FOPL as:</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x: clothes(x) ^loves(Gita, x).</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Suits(x)-&gt;Clothes(x).</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Jackets(x)?Clothes(x).</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wears(x,y)? ¬bad(y)?Clothes(x)</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wears(Sita,skirt) ? ¬good(Sita)</a:t>
            </a:r>
            <a:endParaRPr sz="1300">
              <a:solidFill>
                <a:srgbClr val="666666"/>
              </a:solidFill>
              <a:highlight>
                <a:srgbClr val="FFFFFF"/>
              </a:highlight>
              <a:latin typeface="Arial"/>
              <a:ea typeface="Arial"/>
              <a:cs typeface="Arial"/>
              <a:sym typeface="Arial"/>
            </a:endParaRPr>
          </a:p>
          <a:p>
            <a:pPr indent="-311150" lvl="0" marL="457200" rtl="0" algn="l">
              <a:lnSpc>
                <a:spcPct val="144230"/>
              </a:lnSpc>
              <a:spcBef>
                <a:spcPts val="0"/>
              </a:spcBef>
              <a:spcAft>
                <a:spcPts val="0"/>
              </a:spcAft>
              <a:buClr>
                <a:srgbClr val="666666"/>
              </a:buClr>
              <a:buSzPts val="1300"/>
              <a:buFont typeface="Arial"/>
              <a:buAutoNum type="arabicPeriod"/>
            </a:pPr>
            <a:r>
              <a:rPr lang="en" sz="1300">
                <a:solidFill>
                  <a:srgbClr val="666666"/>
                </a:solidFill>
                <a:highlight>
                  <a:srgbClr val="FFFFFF"/>
                </a:highlight>
                <a:latin typeface="Arial"/>
                <a:ea typeface="Arial"/>
                <a:cs typeface="Arial"/>
                <a:sym typeface="Arial"/>
              </a:rPr>
              <a:t>wears(Sita,x)?wears(Renu,x)</a:t>
            </a:r>
            <a:endParaRPr sz="13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b="1" lang="en" sz="1300">
                <a:solidFill>
                  <a:srgbClr val="504B3A"/>
                </a:solidFill>
                <a:highlight>
                  <a:srgbClr val="FFFFFF"/>
                </a:highlight>
                <a:latin typeface="Arial"/>
                <a:ea typeface="Arial"/>
                <a:cs typeface="Arial"/>
                <a:sym typeface="Arial"/>
              </a:rPr>
              <a:t>To prove:</a:t>
            </a:r>
            <a:r>
              <a:rPr lang="en" sz="1300">
                <a:solidFill>
                  <a:srgbClr val="666666"/>
                </a:solidFill>
                <a:highlight>
                  <a:srgbClr val="FFFFFF"/>
                </a:highlight>
                <a:latin typeface="Arial"/>
                <a:ea typeface="Arial"/>
                <a:cs typeface="Arial"/>
                <a:sym typeface="Arial"/>
              </a:rPr>
              <a:t> Gita loves Kurtis.</a:t>
            </a:r>
            <a:endParaRPr sz="1300">
              <a:solidFill>
                <a:srgbClr val="666666"/>
              </a:solidFill>
              <a:highlight>
                <a:srgbClr val="FFFFFF"/>
              </a:highlight>
              <a:latin typeface="Arial"/>
              <a:ea typeface="Arial"/>
              <a:cs typeface="Arial"/>
              <a:sym typeface="Arial"/>
            </a:endParaRPr>
          </a:p>
          <a:p>
            <a:pPr indent="0" lvl="0" marL="0" rtl="0" algn="l">
              <a:spcBef>
                <a:spcPts val="0"/>
              </a:spcBef>
              <a:spcAft>
                <a:spcPts val="0"/>
              </a:spcAft>
              <a:buNone/>
            </a:pPr>
            <a:r>
              <a:rPr b="1" lang="en" sz="1300">
                <a:solidFill>
                  <a:srgbClr val="504B3A"/>
                </a:solidFill>
                <a:highlight>
                  <a:srgbClr val="FFFFFF"/>
                </a:highlight>
                <a:latin typeface="Arial"/>
                <a:ea typeface="Arial"/>
                <a:cs typeface="Arial"/>
                <a:sym typeface="Arial"/>
              </a:rPr>
              <a:t>FOPL:</a:t>
            </a:r>
            <a:r>
              <a:rPr lang="en" sz="1300">
                <a:solidFill>
                  <a:srgbClr val="666666"/>
                </a:solidFill>
                <a:highlight>
                  <a:srgbClr val="FFFFFF"/>
                </a:highlight>
                <a:latin typeface="Arial"/>
                <a:ea typeface="Arial"/>
                <a:cs typeface="Arial"/>
                <a:sym typeface="Arial"/>
              </a:rPr>
              <a:t> loves(Gita, Kurtis).</a:t>
            </a:r>
            <a:endParaRPr sz="1300">
              <a:solidFill>
                <a:srgbClr val="666666"/>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a:t>
            </a:r>
            <a:r>
              <a:rPr lang="en"/>
              <a:t>Step-1: Conversion of Facts into FOL</a:t>
            </a:r>
            <a:endParaRPr/>
          </a:p>
        </p:txBody>
      </p:sp>
      <p:pic>
        <p:nvPicPr>
          <p:cNvPr id="79" name="Google Shape;79;p15"/>
          <p:cNvPicPr preferRelativeResize="0"/>
          <p:nvPr/>
        </p:nvPicPr>
        <p:blipFill>
          <a:blip r:embed="rId3">
            <a:alphaModFix/>
          </a:blip>
          <a:stretch>
            <a:fillRect/>
          </a:stretch>
        </p:blipFill>
        <p:spPr>
          <a:xfrm>
            <a:off x="152400" y="1299625"/>
            <a:ext cx="4573375" cy="2887800"/>
          </a:xfrm>
          <a:prstGeom prst="rect">
            <a:avLst/>
          </a:prstGeom>
          <a:noFill/>
          <a:ln>
            <a:noFill/>
          </a:ln>
        </p:spPr>
      </p:pic>
      <p:pic>
        <p:nvPicPr>
          <p:cNvPr id="80" name="Google Shape;80;p15"/>
          <p:cNvPicPr preferRelativeResize="0"/>
          <p:nvPr/>
        </p:nvPicPr>
        <p:blipFill>
          <a:blip r:embed="rId4">
            <a:alphaModFix/>
          </a:blip>
          <a:stretch>
            <a:fillRect/>
          </a:stretch>
        </p:blipFill>
        <p:spPr>
          <a:xfrm>
            <a:off x="4725775" y="1299625"/>
            <a:ext cx="4334350" cy="320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Step-2: Conversion of FOL into CNF</a:t>
            </a:r>
            <a:endParaRPr/>
          </a:p>
        </p:txBody>
      </p:sp>
      <p:sp>
        <p:nvSpPr>
          <p:cNvPr id="86" name="Google Shape;86;p16"/>
          <p:cNvSpPr txBox="1"/>
          <p:nvPr>
            <p:ph idx="1" type="body"/>
          </p:nvPr>
        </p:nvSpPr>
        <p:spPr>
          <a:xfrm>
            <a:off x="311700" y="762450"/>
            <a:ext cx="8520600" cy="4066500"/>
          </a:xfrm>
          <a:prstGeom prst="rect">
            <a:avLst/>
          </a:prstGeom>
        </p:spPr>
        <p:txBody>
          <a:bodyPr anchorCtr="0" anchor="t" bIns="91425" lIns="91425" spcFirstLastPara="1" rIns="91425" wrap="square" tIns="91425">
            <a:normAutofit/>
          </a:bodyPr>
          <a:lstStyle/>
          <a:p>
            <a:pPr indent="-345655" lvl="0" marL="457200" marR="25400" rtl="0" algn="l">
              <a:lnSpc>
                <a:spcPct val="156250"/>
              </a:lnSpc>
              <a:spcBef>
                <a:spcPts val="1500"/>
              </a:spcBef>
              <a:spcAft>
                <a:spcPts val="0"/>
              </a:spcAft>
              <a:buClr>
                <a:srgbClr val="000000"/>
              </a:buClr>
              <a:buSzPts val="1843"/>
              <a:buFont typeface="Roboto"/>
              <a:buChar char="●"/>
            </a:pPr>
            <a:r>
              <a:rPr b="1" lang="en" sz="1843">
                <a:solidFill>
                  <a:srgbClr val="000000"/>
                </a:solidFill>
                <a:highlight>
                  <a:srgbClr val="FFFFFF"/>
                </a:highlight>
                <a:latin typeface="Roboto"/>
                <a:ea typeface="Roboto"/>
                <a:cs typeface="Roboto"/>
                <a:sym typeface="Roboto"/>
              </a:rPr>
              <a:t>Eliminate all implication (→) and rewrite</a:t>
            </a:r>
            <a:endParaRPr b="1"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∀x ¬ food(x) V likes(John, x)</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food(Apple) Λ food(vegetables)</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∀x ∀y ¬ [eats(x, y) Λ ¬ killed(x)] V food(y)</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eats (Anil, Peanuts) Λ alive(Anil)</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∀x ¬ eats(Anil, x) V eats(Harry, x)</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∀x¬ [¬ killed(x) ] V alive(x)</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∀x ¬ alive(x) V ¬ killed(x)</a:t>
            </a:r>
            <a:endParaRPr sz="1843">
              <a:solidFill>
                <a:srgbClr val="000000"/>
              </a:solidFill>
              <a:highlight>
                <a:srgbClr val="FFFFFF"/>
              </a:highlight>
              <a:latin typeface="Roboto"/>
              <a:ea typeface="Roboto"/>
              <a:cs typeface="Roboto"/>
              <a:sym typeface="Roboto"/>
            </a:endParaRPr>
          </a:p>
          <a:p>
            <a:pPr indent="-345655" lvl="1" marL="914400" marR="50800" rtl="0" algn="l">
              <a:lnSpc>
                <a:spcPct val="156250"/>
              </a:lnSpc>
              <a:spcBef>
                <a:spcPts val="0"/>
              </a:spcBef>
              <a:spcAft>
                <a:spcPts val="0"/>
              </a:spcAft>
              <a:buClr>
                <a:srgbClr val="000000"/>
              </a:buClr>
              <a:buSzPts val="1843"/>
              <a:buFont typeface="Roboto"/>
              <a:buAutoNum type="alphaLcPeriod"/>
            </a:pPr>
            <a:r>
              <a:rPr lang="en" sz="1843">
                <a:solidFill>
                  <a:srgbClr val="000000"/>
                </a:solidFill>
                <a:highlight>
                  <a:srgbClr val="FFFFFF"/>
                </a:highlight>
                <a:latin typeface="Roboto"/>
                <a:ea typeface="Roboto"/>
                <a:cs typeface="Roboto"/>
                <a:sym typeface="Roboto"/>
              </a:rPr>
              <a:t>likes(John, Peanuts).</a:t>
            </a:r>
            <a:endParaRPr/>
          </a:p>
        </p:txBody>
      </p:sp>
      <p:pic>
        <p:nvPicPr>
          <p:cNvPr id="87" name="Google Shape;87;p16"/>
          <p:cNvPicPr preferRelativeResize="0"/>
          <p:nvPr/>
        </p:nvPicPr>
        <p:blipFill>
          <a:blip r:embed="rId3">
            <a:alphaModFix/>
          </a:blip>
          <a:stretch>
            <a:fillRect/>
          </a:stretch>
        </p:blipFill>
        <p:spPr>
          <a:xfrm>
            <a:off x="5640175" y="1299625"/>
            <a:ext cx="3192125" cy="23585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Step-2: Conversion of FOL into CNF</a:t>
            </a:r>
            <a:endParaRPr/>
          </a:p>
        </p:txBody>
      </p:sp>
      <p:sp>
        <p:nvSpPr>
          <p:cNvPr id="93" name="Google Shape;93;p17"/>
          <p:cNvSpPr txBox="1"/>
          <p:nvPr>
            <p:ph idx="1" type="body"/>
          </p:nvPr>
        </p:nvSpPr>
        <p:spPr>
          <a:xfrm>
            <a:off x="311700" y="762450"/>
            <a:ext cx="8520600" cy="4066500"/>
          </a:xfrm>
          <a:prstGeom prst="rect">
            <a:avLst/>
          </a:prstGeom>
        </p:spPr>
        <p:txBody>
          <a:bodyPr anchorCtr="0" anchor="t" bIns="91425" lIns="91425" spcFirstLastPara="1" rIns="91425" wrap="square" tIns="91425">
            <a:normAutofit fontScale="92500" lnSpcReduction="20000"/>
          </a:bodyPr>
          <a:lstStyle/>
          <a:p>
            <a:pPr indent="-360371" lvl="0" marL="457200" marR="25400" rtl="0" algn="l">
              <a:lnSpc>
                <a:spcPct val="156250"/>
              </a:lnSpc>
              <a:spcBef>
                <a:spcPts val="1500"/>
              </a:spcBef>
              <a:spcAft>
                <a:spcPts val="0"/>
              </a:spcAft>
              <a:buClr>
                <a:srgbClr val="000000"/>
              </a:buClr>
              <a:buSzPct val="100000"/>
              <a:buFont typeface="Roboto"/>
              <a:buChar char="●"/>
            </a:pPr>
            <a:r>
              <a:rPr b="1" lang="en" sz="2243">
                <a:solidFill>
                  <a:srgbClr val="000000"/>
                </a:solidFill>
                <a:highlight>
                  <a:srgbClr val="FFFFFF"/>
                </a:highlight>
                <a:latin typeface="Roboto"/>
                <a:ea typeface="Roboto"/>
                <a:cs typeface="Roboto"/>
                <a:sym typeface="Roboto"/>
              </a:rPr>
              <a:t>Move negation (¬)inwards and rewrite</a:t>
            </a:r>
            <a:endParaRPr b="1"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∀x ¬ food(x) V likes(John, x)</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food(Apple) Λ food(vegetables)</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∀x ∀y ¬ eats(x, y) V killed(x) V food(y)</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eats (Anil, Peanuts) Λ alive(Anil)</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∀x ¬ eats(Anil, x) V eats(Harry, x)</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∀x ¬killed(x) ] V alive(x)</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∀x ¬ alive(x) V ¬ killed(x)</a:t>
            </a:r>
            <a:endParaRPr sz="2243">
              <a:solidFill>
                <a:srgbClr val="000000"/>
              </a:solidFill>
              <a:highlight>
                <a:srgbClr val="FFFFFF"/>
              </a:highlight>
              <a:latin typeface="Roboto"/>
              <a:ea typeface="Roboto"/>
              <a:cs typeface="Roboto"/>
              <a:sym typeface="Roboto"/>
            </a:endParaRPr>
          </a:p>
          <a:p>
            <a:pPr indent="-360371" lvl="1" marL="914400" marR="50800" rtl="0" algn="l">
              <a:lnSpc>
                <a:spcPct val="156250"/>
              </a:lnSpc>
              <a:spcBef>
                <a:spcPts val="0"/>
              </a:spcBef>
              <a:spcAft>
                <a:spcPts val="0"/>
              </a:spcAft>
              <a:buClr>
                <a:srgbClr val="000000"/>
              </a:buClr>
              <a:buSzPct val="100000"/>
              <a:buFont typeface="Roboto"/>
              <a:buAutoNum type="alphaLcPeriod"/>
            </a:pPr>
            <a:r>
              <a:rPr lang="en" sz="2243">
                <a:solidFill>
                  <a:srgbClr val="000000"/>
                </a:solidFill>
                <a:highlight>
                  <a:srgbClr val="FFFFFF"/>
                </a:highlight>
                <a:latin typeface="Roboto"/>
                <a:ea typeface="Roboto"/>
                <a:cs typeface="Roboto"/>
                <a:sym typeface="Roboto"/>
              </a:rPr>
              <a:t>likes(John, Peanuts).</a:t>
            </a:r>
            <a:endParaRPr b="1" sz="1843">
              <a:solidFill>
                <a:srgbClr val="000000"/>
              </a:solidFill>
              <a:highlight>
                <a:srgbClr val="FFFFFF"/>
              </a:highlight>
              <a:latin typeface="Roboto"/>
              <a:ea typeface="Roboto"/>
              <a:cs typeface="Roboto"/>
              <a:sym typeface="Roboto"/>
            </a:endParaRPr>
          </a:p>
        </p:txBody>
      </p:sp>
      <p:pic>
        <p:nvPicPr>
          <p:cNvPr id="94" name="Google Shape;94;p17"/>
          <p:cNvPicPr preferRelativeResize="0"/>
          <p:nvPr/>
        </p:nvPicPr>
        <p:blipFill>
          <a:blip r:embed="rId3">
            <a:alphaModFix/>
          </a:blip>
          <a:stretch>
            <a:fillRect/>
          </a:stretch>
        </p:blipFill>
        <p:spPr>
          <a:xfrm>
            <a:off x="5640175" y="1299625"/>
            <a:ext cx="3192125" cy="23585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Step-2: Conversion of FOL into CNF</a:t>
            </a:r>
            <a:endParaRPr/>
          </a:p>
        </p:txBody>
      </p:sp>
      <p:sp>
        <p:nvSpPr>
          <p:cNvPr id="100" name="Google Shape;100;p18"/>
          <p:cNvSpPr txBox="1"/>
          <p:nvPr>
            <p:ph idx="1" type="body"/>
          </p:nvPr>
        </p:nvSpPr>
        <p:spPr>
          <a:xfrm>
            <a:off x="311700" y="762450"/>
            <a:ext cx="8520600" cy="4066500"/>
          </a:xfrm>
          <a:prstGeom prst="rect">
            <a:avLst/>
          </a:prstGeom>
        </p:spPr>
        <p:txBody>
          <a:bodyPr anchorCtr="0" anchor="t" bIns="91425" lIns="91425" spcFirstLastPara="1" rIns="91425" wrap="square" tIns="91425">
            <a:normAutofit/>
          </a:bodyPr>
          <a:lstStyle/>
          <a:p>
            <a:pPr indent="-361950" lvl="0" marL="457200" marR="25400" rtl="0" algn="l">
              <a:lnSpc>
                <a:spcPct val="156250"/>
              </a:lnSpc>
              <a:spcBef>
                <a:spcPts val="1500"/>
              </a:spcBef>
              <a:spcAft>
                <a:spcPts val="0"/>
              </a:spcAft>
              <a:buClr>
                <a:srgbClr val="000000"/>
              </a:buClr>
              <a:buSzPts val="2100"/>
              <a:buFont typeface="Roboto"/>
              <a:buChar char="●"/>
            </a:pPr>
            <a:r>
              <a:rPr b="1" lang="en" sz="2100">
                <a:solidFill>
                  <a:srgbClr val="000000"/>
                </a:solidFill>
                <a:highlight>
                  <a:srgbClr val="FFFFFF"/>
                </a:highlight>
                <a:latin typeface="Roboto"/>
                <a:ea typeface="Roboto"/>
                <a:cs typeface="Roboto"/>
                <a:sym typeface="Roboto"/>
              </a:rPr>
              <a:t>Rename variables or standardize variables</a:t>
            </a:r>
            <a:endParaRPr b="1" sz="21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∀x ¬ food(x) V likes(John, x)</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food(Apple) Λ food(vegetables)</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∀y ∀z ¬ eats(y, z) V killed(y) V food(z)</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eats (Anil, Peanuts) Λ alive(Anil)</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∀w¬ eats(Anil, w) V eats(Harry, w)</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∀g ¬killed(g) ] V alive(g)</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∀k ¬ alive(k) V ¬ killed(k)</a:t>
            </a:r>
            <a:endParaRPr sz="1800">
              <a:solidFill>
                <a:srgbClr val="000000"/>
              </a:solidFill>
              <a:highlight>
                <a:srgbClr val="FFFFFF"/>
              </a:highlight>
              <a:latin typeface="Roboto"/>
              <a:ea typeface="Roboto"/>
              <a:cs typeface="Roboto"/>
              <a:sym typeface="Roboto"/>
            </a:endParaRPr>
          </a:p>
          <a:p>
            <a:pPr indent="-342900" lvl="1" marL="914400" marR="50800" rtl="0" algn="l">
              <a:lnSpc>
                <a:spcPct val="156250"/>
              </a:lnSpc>
              <a:spcBef>
                <a:spcPts val="0"/>
              </a:spcBef>
              <a:spcAft>
                <a:spcPts val="0"/>
              </a:spcAft>
              <a:buClr>
                <a:srgbClr val="000000"/>
              </a:buClr>
              <a:buSzPts val="1800"/>
              <a:buFont typeface="Roboto"/>
              <a:buAutoNum type="alphaLcPeriod"/>
            </a:pPr>
            <a:r>
              <a:rPr lang="en" sz="1800">
                <a:solidFill>
                  <a:srgbClr val="000000"/>
                </a:solidFill>
                <a:highlight>
                  <a:srgbClr val="FFFFFF"/>
                </a:highlight>
                <a:latin typeface="Roboto"/>
                <a:ea typeface="Roboto"/>
                <a:cs typeface="Roboto"/>
                <a:sym typeface="Roboto"/>
              </a:rPr>
              <a:t>likes(John, Peanuts)</a:t>
            </a:r>
            <a:r>
              <a:rPr lang="en" sz="1200">
                <a:solidFill>
                  <a:srgbClr val="000000"/>
                </a:solidFill>
                <a:highlight>
                  <a:srgbClr val="FFFFFF"/>
                </a:highlight>
                <a:latin typeface="Roboto"/>
                <a:ea typeface="Roboto"/>
                <a:cs typeface="Roboto"/>
                <a:sym typeface="Roboto"/>
              </a:rPr>
              <a:t>.</a:t>
            </a:r>
            <a:endParaRPr b="1" sz="2243">
              <a:solidFill>
                <a:srgbClr val="000000"/>
              </a:solidFill>
              <a:highlight>
                <a:srgbClr val="FFFFFF"/>
              </a:highlight>
              <a:latin typeface="Roboto"/>
              <a:ea typeface="Roboto"/>
              <a:cs typeface="Roboto"/>
              <a:sym typeface="Roboto"/>
            </a:endParaRPr>
          </a:p>
        </p:txBody>
      </p:sp>
      <p:pic>
        <p:nvPicPr>
          <p:cNvPr id="101" name="Google Shape;101;p18"/>
          <p:cNvPicPr preferRelativeResize="0"/>
          <p:nvPr/>
        </p:nvPicPr>
        <p:blipFill>
          <a:blip r:embed="rId3">
            <a:alphaModFix/>
          </a:blip>
          <a:stretch>
            <a:fillRect/>
          </a:stretch>
        </p:blipFill>
        <p:spPr>
          <a:xfrm>
            <a:off x="5245200" y="1597500"/>
            <a:ext cx="3636325" cy="268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Step-2: Conversion of FOL into CNF</a:t>
            </a:r>
            <a:endParaRPr/>
          </a:p>
          <a:p>
            <a:pPr indent="0" lvl="0" marL="0" rtl="0" algn="l">
              <a:spcBef>
                <a:spcPts val="0"/>
              </a:spcBef>
              <a:spcAft>
                <a:spcPts val="0"/>
              </a:spcAft>
              <a:buNone/>
            </a:pPr>
            <a:r>
              <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marR="25400" rtl="0" algn="l">
              <a:lnSpc>
                <a:spcPct val="156250"/>
              </a:lnSpc>
              <a:spcBef>
                <a:spcPts val="1500"/>
              </a:spcBef>
              <a:spcAft>
                <a:spcPts val="0"/>
              </a:spcAft>
              <a:buClr>
                <a:srgbClr val="000000"/>
              </a:buClr>
              <a:buSzPts val="1900"/>
              <a:buFont typeface="Roboto"/>
              <a:buChar char="●"/>
            </a:pPr>
            <a:r>
              <a:rPr b="1" lang="en" sz="1900">
                <a:solidFill>
                  <a:srgbClr val="000000"/>
                </a:solidFill>
                <a:highlight>
                  <a:srgbClr val="FFFFFF"/>
                </a:highlight>
                <a:latin typeface="Roboto"/>
                <a:ea typeface="Roboto"/>
                <a:cs typeface="Roboto"/>
                <a:sym typeface="Roboto"/>
              </a:rPr>
              <a:t>Eliminate existential instantiation quantifier by elimination.</a:t>
            </a:r>
            <a:br>
              <a:rPr b="1" lang="en" sz="1900">
                <a:solidFill>
                  <a:srgbClr val="000000"/>
                </a:solidFill>
                <a:highlight>
                  <a:srgbClr val="FFFFFF"/>
                </a:highlight>
                <a:latin typeface="Roboto"/>
                <a:ea typeface="Roboto"/>
                <a:cs typeface="Roboto"/>
                <a:sym typeface="Roboto"/>
              </a:rPr>
            </a:br>
            <a:r>
              <a:rPr lang="en" sz="1900">
                <a:solidFill>
                  <a:srgbClr val="000000"/>
                </a:solidFill>
                <a:highlight>
                  <a:srgbClr val="FFFFFF"/>
                </a:highlight>
                <a:latin typeface="Roboto"/>
                <a:ea typeface="Roboto"/>
                <a:cs typeface="Roboto"/>
                <a:sym typeface="Roboto"/>
              </a:rPr>
              <a:t>In this step, we will eliminate existential quantifier ∃, and this process is known as </a:t>
            </a:r>
            <a:r>
              <a:rPr b="1" lang="en" sz="1900">
                <a:solidFill>
                  <a:srgbClr val="000000"/>
                </a:solidFill>
                <a:highlight>
                  <a:srgbClr val="FFFFFF"/>
                </a:highlight>
                <a:latin typeface="Roboto"/>
                <a:ea typeface="Roboto"/>
                <a:cs typeface="Roboto"/>
                <a:sym typeface="Roboto"/>
              </a:rPr>
              <a:t>Skolemization</a:t>
            </a:r>
            <a:r>
              <a:rPr lang="en" sz="1900">
                <a:solidFill>
                  <a:srgbClr val="000000"/>
                </a:solidFill>
                <a:highlight>
                  <a:srgbClr val="FFFFFF"/>
                </a:highlight>
                <a:latin typeface="Roboto"/>
                <a:ea typeface="Roboto"/>
                <a:cs typeface="Roboto"/>
                <a:sym typeface="Roboto"/>
              </a:rPr>
              <a:t>. But in this example problem since there is no existential quantifier so all the statements will remain same in this step.</a:t>
            </a:r>
            <a:endParaRPr sz="19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2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Step-2: Conversion of FOL into CNF</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311700" y="695225"/>
            <a:ext cx="8520600" cy="4242600"/>
          </a:xfrm>
          <a:prstGeom prst="rect">
            <a:avLst/>
          </a:prstGeom>
        </p:spPr>
        <p:txBody>
          <a:bodyPr anchorCtr="0" anchor="t" bIns="91425" lIns="91425" spcFirstLastPara="1" rIns="91425" wrap="square" tIns="91425">
            <a:normAutofit fontScale="85000" lnSpcReduction="20000"/>
          </a:bodyPr>
          <a:lstStyle/>
          <a:p>
            <a:pPr indent="-322105" lvl="0" marL="457200" marR="25400" rtl="0" algn="l">
              <a:lnSpc>
                <a:spcPct val="156250"/>
              </a:lnSpc>
              <a:spcBef>
                <a:spcPts val="1500"/>
              </a:spcBef>
              <a:spcAft>
                <a:spcPts val="0"/>
              </a:spcAft>
              <a:buClr>
                <a:srgbClr val="000000"/>
              </a:buClr>
              <a:buSzPct val="74651"/>
              <a:buFont typeface="Roboto"/>
              <a:buChar char="●"/>
            </a:pPr>
            <a:r>
              <a:rPr b="1" lang="en" sz="2320">
                <a:solidFill>
                  <a:srgbClr val="000000"/>
                </a:solidFill>
                <a:highlight>
                  <a:srgbClr val="FFFFFF"/>
                </a:highlight>
                <a:latin typeface="Roboto"/>
                <a:ea typeface="Roboto"/>
                <a:cs typeface="Roboto"/>
                <a:sym typeface="Roboto"/>
              </a:rPr>
              <a:t>Drop Universal quantifiers.</a:t>
            </a:r>
            <a:br>
              <a:rPr b="1" lang="en" sz="1732">
                <a:solidFill>
                  <a:srgbClr val="000000"/>
                </a:solidFill>
                <a:highlight>
                  <a:srgbClr val="FFFFFF"/>
                </a:highlight>
                <a:latin typeface="Roboto"/>
                <a:ea typeface="Roboto"/>
                <a:cs typeface="Roboto"/>
                <a:sym typeface="Roboto"/>
              </a:rPr>
            </a:br>
            <a:r>
              <a:rPr lang="en" sz="1732">
                <a:solidFill>
                  <a:srgbClr val="000000"/>
                </a:solidFill>
                <a:highlight>
                  <a:srgbClr val="FFFFFF"/>
                </a:highlight>
                <a:latin typeface="Roboto"/>
                <a:ea typeface="Roboto"/>
                <a:cs typeface="Roboto"/>
                <a:sym typeface="Roboto"/>
              </a:rPr>
              <a:t>In this step we will drop all universal quantifier since all the statements are not implicitly quantified so we don't need it.</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 food(x) V likes(John, x)</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food(Apple)</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food(vegetables)</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 eats(y, z) V killed(y) V food(z)</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eats (Anil, Peanuts)</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alive(Anil)</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 eats(Anil, w) V eats(Harry, w)</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killed(g) V alive(g)</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 alive(k) V ¬ killed(k)</a:t>
            </a:r>
            <a:endParaRPr sz="1732">
              <a:solidFill>
                <a:srgbClr val="000000"/>
              </a:solidFill>
              <a:highlight>
                <a:srgbClr val="FFFFFF"/>
              </a:highlight>
              <a:latin typeface="Roboto"/>
              <a:ea typeface="Roboto"/>
              <a:cs typeface="Roboto"/>
              <a:sym typeface="Roboto"/>
            </a:endParaRPr>
          </a:p>
          <a:p>
            <a:pPr indent="-322105" lvl="1" marL="914400" marR="50800" rtl="0" algn="l">
              <a:lnSpc>
                <a:spcPct val="156250"/>
              </a:lnSpc>
              <a:spcBef>
                <a:spcPts val="0"/>
              </a:spcBef>
              <a:spcAft>
                <a:spcPts val="0"/>
              </a:spcAft>
              <a:buClr>
                <a:srgbClr val="000000"/>
              </a:buClr>
              <a:buSzPct val="100000"/>
              <a:buFont typeface="Roboto"/>
              <a:buAutoNum type="alphaLcPeriod"/>
            </a:pPr>
            <a:r>
              <a:rPr lang="en" sz="1732">
                <a:solidFill>
                  <a:srgbClr val="000000"/>
                </a:solidFill>
                <a:highlight>
                  <a:srgbClr val="FFFFFF"/>
                </a:highlight>
                <a:latin typeface="Roboto"/>
                <a:ea typeface="Roboto"/>
                <a:cs typeface="Roboto"/>
                <a:sym typeface="Roboto"/>
              </a:rPr>
              <a:t>likes(John, Peanuts).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Step-3: Negate the statement to be proved</a:t>
            </a:r>
            <a:endParaRPr/>
          </a:p>
          <a:p>
            <a:pPr indent="0" lvl="0" marL="0" marR="0" rtl="0" algn="l">
              <a:lnSpc>
                <a:spcPct val="100000"/>
              </a:lnSpc>
              <a:spcBef>
                <a:spcPts val="0"/>
              </a:spcBef>
              <a:spcAft>
                <a:spcPts val="0"/>
              </a:spcAft>
              <a:buNone/>
            </a:pPr>
            <a:r>
              <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10000"/>
          </a:bodyPr>
          <a:lstStyle/>
          <a:p>
            <a:pPr indent="-335569" lvl="0" marL="457200" marR="25400" rtl="0" algn="l">
              <a:lnSpc>
                <a:spcPct val="156250"/>
              </a:lnSpc>
              <a:spcBef>
                <a:spcPts val="1500"/>
              </a:spcBef>
              <a:spcAft>
                <a:spcPts val="0"/>
              </a:spcAft>
              <a:buClr>
                <a:srgbClr val="000000"/>
              </a:buClr>
              <a:buSzPct val="100000"/>
              <a:buFont typeface="Roboto"/>
              <a:buChar char="●"/>
            </a:pPr>
            <a:r>
              <a:rPr b="1" lang="en" sz="2695">
                <a:solidFill>
                  <a:srgbClr val="000000"/>
                </a:solidFill>
                <a:highlight>
                  <a:srgbClr val="FFFFFF"/>
                </a:highlight>
                <a:latin typeface="Roboto"/>
                <a:ea typeface="Roboto"/>
                <a:cs typeface="Roboto"/>
                <a:sym typeface="Roboto"/>
              </a:rPr>
              <a:t>Distribute conjunction ∧ over disjunction ¬.</a:t>
            </a:r>
            <a:br>
              <a:rPr b="1" lang="en" sz="2695">
                <a:solidFill>
                  <a:srgbClr val="000000"/>
                </a:solidFill>
                <a:highlight>
                  <a:srgbClr val="FFFFFF"/>
                </a:highlight>
                <a:latin typeface="Roboto"/>
                <a:ea typeface="Roboto"/>
                <a:cs typeface="Roboto"/>
                <a:sym typeface="Roboto"/>
              </a:rPr>
            </a:br>
            <a:r>
              <a:rPr lang="en" sz="2695">
                <a:solidFill>
                  <a:srgbClr val="000000"/>
                </a:solidFill>
                <a:highlight>
                  <a:srgbClr val="FFFFFF"/>
                </a:highlight>
                <a:latin typeface="Roboto"/>
                <a:ea typeface="Roboto"/>
                <a:cs typeface="Roboto"/>
                <a:sym typeface="Roboto"/>
              </a:rPr>
              <a:t>This step will not make any change in this problem.</a:t>
            </a:r>
            <a:endParaRPr sz="2695">
              <a:solidFill>
                <a:srgbClr val="000000"/>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sz="2695">
              <a:solidFill>
                <a:srgbClr val="000000"/>
              </a:solidFill>
              <a:highlight>
                <a:srgbClr val="FFFFFF"/>
              </a:highlight>
              <a:latin typeface="Roboto"/>
              <a:ea typeface="Roboto"/>
              <a:cs typeface="Roboto"/>
              <a:sym typeface="Roboto"/>
            </a:endParaRPr>
          </a:p>
          <a:p>
            <a:pPr indent="0" lvl="0" marL="0" rtl="0" algn="just">
              <a:spcBef>
                <a:spcPts val="1200"/>
              </a:spcBef>
              <a:spcAft>
                <a:spcPts val="0"/>
              </a:spcAft>
              <a:buNone/>
            </a:pPr>
            <a:r>
              <a:rPr b="1" lang="en" sz="2645">
                <a:solidFill>
                  <a:srgbClr val="333333"/>
                </a:solidFill>
                <a:highlight>
                  <a:srgbClr val="FFFFFF"/>
                </a:highlight>
                <a:latin typeface="Roboto"/>
                <a:ea typeface="Roboto"/>
                <a:cs typeface="Roboto"/>
                <a:sym typeface="Roboto"/>
              </a:rPr>
              <a:t>Step-3: Negate the statement to be proved</a:t>
            </a:r>
            <a:endParaRPr b="1" sz="2645">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2695">
                <a:solidFill>
                  <a:srgbClr val="333333"/>
                </a:solidFill>
                <a:highlight>
                  <a:srgbClr val="FFFFFF"/>
                </a:highlight>
                <a:latin typeface="Roboto"/>
                <a:ea typeface="Roboto"/>
                <a:cs typeface="Roboto"/>
                <a:sym typeface="Roboto"/>
              </a:rPr>
              <a:t>In this statement, we will apply negation to the conclusion statements, which will be written as ¬likes(John, Peanuts)</a:t>
            </a:r>
            <a:endParaRPr sz="2695">
              <a:solidFill>
                <a:srgbClr val="333333"/>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