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73" r:id="rId3"/>
    <p:sldId id="258" r:id="rId4"/>
    <p:sldId id="259" r:id="rId5"/>
    <p:sldId id="260" r:id="rId6"/>
    <p:sldId id="261" r:id="rId7"/>
    <p:sldId id="288" r:id="rId8"/>
    <p:sldId id="263" r:id="rId9"/>
    <p:sldId id="289" r:id="rId10"/>
    <p:sldId id="290" r:id="rId11"/>
    <p:sldId id="264" r:id="rId12"/>
    <p:sldId id="266" r:id="rId13"/>
    <p:sldId id="291" r:id="rId14"/>
    <p:sldId id="277" r:id="rId15"/>
    <p:sldId id="292" r:id="rId16"/>
    <p:sldId id="293" r:id="rId17"/>
    <p:sldId id="294" r:id="rId18"/>
    <p:sldId id="295" r:id="rId19"/>
    <p:sldId id="296" r:id="rId20"/>
    <p:sldId id="297" r:id="rId21"/>
    <p:sldId id="298" r:id="rId22"/>
    <p:sldId id="270" r:id="rId23"/>
    <p:sldId id="274"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3741" autoAdjust="0"/>
  </p:normalViewPr>
  <p:slideViewPr>
    <p:cSldViewPr snapToGrid="0">
      <p:cViewPr varScale="1">
        <p:scale>
          <a:sx n="80" d="100"/>
          <a:sy n="80" d="100"/>
        </p:scale>
        <p:origin x="8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409858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8095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141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892109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489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43799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99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92160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79794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9C6181-1E39-44D1-85F7-BBDE906C82F3}"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48252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9C6181-1E39-44D1-85F7-BBDE906C82F3}"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51546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9C6181-1E39-44D1-85F7-BBDE906C82F3}" type="datetimeFigureOut">
              <a:rPr lang="en-IN" smtClean="0"/>
              <a:t>27-01-2025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38840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9C6181-1E39-44D1-85F7-BBDE906C82F3}" type="datetimeFigureOut">
              <a:rPr lang="en-IN" smtClean="0"/>
              <a:t>27-01-2025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180442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C6181-1E39-44D1-85F7-BBDE906C82F3}" type="datetimeFigureOut">
              <a:rPr lang="en-IN" smtClean="0"/>
              <a:t>27-01-2025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222776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9C6181-1E39-44D1-85F7-BBDE906C82F3}"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Tree>
    <p:extLst>
      <p:ext uri="{BB962C8B-B14F-4D97-AF65-F5344CB8AC3E}">
        <p14:creationId xmlns:p14="http://schemas.microsoft.com/office/powerpoint/2010/main" val="28602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873FF-B457-4CC4-90E3-BD632F3C99B5}" type="slidenum">
              <a:rPr lang="en-IN" smtClean="0"/>
              <a:t>‹#›</a:t>
            </a:fld>
            <a:endParaRPr lang="en-IN"/>
          </a:p>
        </p:txBody>
      </p:sp>
      <p:sp>
        <p:nvSpPr>
          <p:cNvPr id="5" name="Date Placeholder 4"/>
          <p:cNvSpPr>
            <a:spLocks noGrp="1"/>
          </p:cNvSpPr>
          <p:nvPr>
            <p:ph type="dt" sz="half" idx="10"/>
          </p:nvPr>
        </p:nvSpPr>
        <p:spPr/>
        <p:txBody>
          <a:bodyPr/>
          <a:lstStyle/>
          <a:p>
            <a:fld id="{A49C6181-1E39-44D1-85F7-BBDE906C82F3}" type="datetimeFigureOut">
              <a:rPr lang="en-IN" smtClean="0"/>
              <a:t>27-01-2025</a:t>
            </a:fld>
            <a:endParaRPr lang="en-IN"/>
          </a:p>
        </p:txBody>
      </p:sp>
    </p:spTree>
    <p:extLst>
      <p:ext uri="{BB962C8B-B14F-4D97-AF65-F5344CB8AC3E}">
        <p14:creationId xmlns:p14="http://schemas.microsoft.com/office/powerpoint/2010/main" val="408252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9C6181-1E39-44D1-85F7-BBDE906C82F3}" type="datetimeFigureOut">
              <a:rPr lang="en-IN" smtClean="0"/>
              <a:t>27-01-2025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C873FF-B457-4CC4-90E3-BD632F3C99B5}" type="slidenum">
              <a:rPr lang="en-IN" smtClean="0"/>
              <a:t>‹#›</a:t>
            </a:fld>
            <a:endParaRPr lang="en-IN"/>
          </a:p>
        </p:txBody>
      </p:sp>
    </p:spTree>
    <p:extLst>
      <p:ext uri="{BB962C8B-B14F-4D97-AF65-F5344CB8AC3E}">
        <p14:creationId xmlns:p14="http://schemas.microsoft.com/office/powerpoint/2010/main" val="12908626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DA07-6820-4568-F08A-59A6FE64EBC9}"/>
              </a:ext>
            </a:extLst>
          </p:cNvPr>
          <p:cNvSpPr>
            <a:spLocks noGrp="1"/>
          </p:cNvSpPr>
          <p:nvPr>
            <p:ph type="title"/>
          </p:nvPr>
        </p:nvSpPr>
        <p:spPr>
          <a:xfrm>
            <a:off x="1193533" y="56308"/>
            <a:ext cx="10453864" cy="531812"/>
          </a:xfrm>
        </p:spPr>
        <p:txBody>
          <a:bodyPr>
            <a:normAutofit/>
          </a:bodyPr>
          <a:lstStyle/>
          <a:p>
            <a:r>
              <a:rPr lang="en-US" sz="2300" b="1" dirty="0">
                <a:solidFill>
                  <a:schemeClr val="tx1"/>
                </a:solidFill>
                <a:latin typeface="Times New Roman" panose="02020603050405020304" pitchFamily="18" charset="0"/>
                <a:cs typeface="Times New Roman" panose="02020603050405020304" pitchFamily="18" charset="0"/>
              </a:rPr>
              <a:t>D</a:t>
            </a:r>
            <a:r>
              <a:rPr lang="en-IN" sz="2300" b="1" dirty="0">
                <a:solidFill>
                  <a:schemeClr val="tx1"/>
                </a:solidFill>
                <a:latin typeface="Times New Roman" panose="02020603050405020304" pitchFamily="18" charset="0"/>
                <a:cs typeface="Times New Roman" panose="02020603050405020304" pitchFamily="18" charset="0"/>
              </a:rPr>
              <a:t>EVELOPMENT OF AN AI BASED FERTILIZER PREDICTION SYSTEM</a:t>
            </a:r>
          </a:p>
        </p:txBody>
      </p:sp>
      <p:sp>
        <p:nvSpPr>
          <p:cNvPr id="12" name="Rectangle 7">
            <a:extLst>
              <a:ext uri="{FF2B5EF4-FFF2-40B4-BE49-F238E27FC236}">
                <a16:creationId xmlns:a16="http://schemas.microsoft.com/office/drawing/2014/main" id="{1A22B700-100D-220E-C9B8-320C07AEBAE4}"/>
              </a:ext>
            </a:extLst>
          </p:cNvPr>
          <p:cNvSpPr>
            <a:spLocks noGrp="1" noChangeArrowheads="1"/>
          </p:cNvSpPr>
          <p:nvPr>
            <p:ph type="body" sz="half" idx="2"/>
          </p:nvPr>
        </p:nvSpPr>
        <p:spPr bwMode="auto">
          <a:xfrm>
            <a:off x="453231" y="3429000"/>
            <a:ext cx="425681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0325" algn="ctr"/>
              </a:tabLst>
              <a:defRPr>
                <a:solidFill>
                  <a:schemeClr val="tx1"/>
                </a:solidFill>
                <a:latin typeface="Arial" panose="020B0604020202020204" pitchFamily="34" charset="0"/>
              </a:defRPr>
            </a:lvl1pPr>
            <a:lvl2pPr eaLnBrk="0" fontAlgn="base" hangingPunct="0">
              <a:spcBef>
                <a:spcPct val="0"/>
              </a:spcBef>
              <a:spcAft>
                <a:spcPct val="0"/>
              </a:spcAft>
              <a:tabLst>
                <a:tab pos="1330325" algn="ctr"/>
              </a:tabLst>
              <a:defRPr>
                <a:solidFill>
                  <a:schemeClr val="tx1"/>
                </a:solidFill>
                <a:latin typeface="Arial" panose="020B0604020202020204" pitchFamily="34" charset="0"/>
              </a:defRPr>
            </a:lvl2pPr>
            <a:lvl3pPr eaLnBrk="0" fontAlgn="base" hangingPunct="0">
              <a:spcBef>
                <a:spcPct val="0"/>
              </a:spcBef>
              <a:spcAft>
                <a:spcPct val="0"/>
              </a:spcAft>
              <a:tabLst>
                <a:tab pos="1330325" algn="ctr"/>
              </a:tabLst>
              <a:defRPr>
                <a:solidFill>
                  <a:schemeClr val="tx1"/>
                </a:solidFill>
                <a:latin typeface="Arial" panose="020B0604020202020204" pitchFamily="34" charset="0"/>
              </a:defRPr>
            </a:lvl3pPr>
            <a:lvl4pPr eaLnBrk="0" fontAlgn="base" hangingPunct="0">
              <a:spcBef>
                <a:spcPct val="0"/>
              </a:spcBef>
              <a:spcAft>
                <a:spcPct val="0"/>
              </a:spcAft>
              <a:tabLst>
                <a:tab pos="1330325" algn="ctr"/>
              </a:tabLst>
              <a:defRPr>
                <a:solidFill>
                  <a:schemeClr val="tx1"/>
                </a:solidFill>
                <a:latin typeface="Arial" panose="020B0604020202020204" pitchFamily="34" charset="0"/>
              </a:defRPr>
            </a:lvl4pPr>
            <a:lvl5pPr eaLnBrk="0" fontAlgn="base" hangingPunct="0">
              <a:spcBef>
                <a:spcPct val="0"/>
              </a:spcBef>
              <a:spcAft>
                <a:spcPct val="0"/>
              </a:spcAft>
              <a:tabLst>
                <a:tab pos="1330325" algn="ctr"/>
              </a:tabLst>
              <a:defRPr>
                <a:solidFill>
                  <a:schemeClr val="tx1"/>
                </a:solidFill>
                <a:latin typeface="Arial" panose="020B0604020202020204" pitchFamily="34" charset="0"/>
              </a:defRPr>
            </a:lvl5pPr>
            <a:lvl6pPr eaLnBrk="0" fontAlgn="base" hangingPunct="0">
              <a:spcBef>
                <a:spcPct val="0"/>
              </a:spcBef>
              <a:spcAft>
                <a:spcPct val="0"/>
              </a:spcAft>
              <a:tabLst>
                <a:tab pos="1330325" algn="ctr"/>
              </a:tabLst>
              <a:defRPr>
                <a:solidFill>
                  <a:schemeClr val="tx1"/>
                </a:solidFill>
                <a:latin typeface="Arial" panose="020B0604020202020204" pitchFamily="34" charset="0"/>
              </a:defRPr>
            </a:lvl6pPr>
            <a:lvl7pPr eaLnBrk="0" fontAlgn="base" hangingPunct="0">
              <a:spcBef>
                <a:spcPct val="0"/>
              </a:spcBef>
              <a:spcAft>
                <a:spcPct val="0"/>
              </a:spcAft>
              <a:tabLst>
                <a:tab pos="1330325" algn="ctr"/>
              </a:tabLst>
              <a:defRPr>
                <a:solidFill>
                  <a:schemeClr val="tx1"/>
                </a:solidFill>
                <a:latin typeface="Arial" panose="020B0604020202020204" pitchFamily="34" charset="0"/>
              </a:defRPr>
            </a:lvl7pPr>
            <a:lvl8pPr eaLnBrk="0" fontAlgn="base" hangingPunct="0">
              <a:spcBef>
                <a:spcPct val="0"/>
              </a:spcBef>
              <a:spcAft>
                <a:spcPct val="0"/>
              </a:spcAft>
              <a:tabLst>
                <a:tab pos="1330325" algn="ctr"/>
              </a:tabLst>
              <a:defRPr>
                <a:solidFill>
                  <a:schemeClr val="tx1"/>
                </a:solidFill>
                <a:latin typeface="Arial" panose="020B0604020202020204" pitchFamily="34" charset="0"/>
              </a:defRPr>
            </a:lvl8pPr>
            <a:lvl9pPr eaLnBrk="0" fontAlgn="base" hangingPunct="0">
              <a:spcBef>
                <a:spcPct val="0"/>
              </a:spcBef>
              <a:spcAft>
                <a:spcPct val="0"/>
              </a:spcAft>
              <a:tabLst>
                <a:tab pos="1330325"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0325" algn="ctr"/>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B</a:t>
            </a:r>
            <a:r>
              <a:rPr lang="en-US" altLang="en-US" sz="2400" b="1" u="sng" dirty="0">
                <a:latin typeface="Times New Roman" panose="02020603050405020304" pitchFamily="18" charset="0"/>
                <a:ea typeface="Times New Roman" panose="02020603050405020304" pitchFamily="18" charset="0"/>
                <a:cs typeface="Times New Roman" panose="02020603050405020304" pitchFamily="18" charset="0"/>
              </a:rPr>
              <a:t>Y</a:t>
            </a: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30325"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Image result for logo makaut">
            <a:extLst>
              <a:ext uri="{FF2B5EF4-FFF2-40B4-BE49-F238E27FC236}">
                <a16:creationId xmlns:a16="http://schemas.microsoft.com/office/drawing/2014/main" id="{4F93D400-6BBF-14EA-29C4-A1C59C291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8"/>
            <a:ext cx="906463" cy="777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E0E8AD95-12BE-FBC1-3241-92E685BDDE9D}"/>
              </a:ext>
            </a:extLst>
          </p:cNvPr>
          <p:cNvSpPr>
            <a:spLocks noChangeArrowheads="1"/>
          </p:cNvSpPr>
          <p:nvPr/>
        </p:nvSpPr>
        <p:spPr bwMode="auto">
          <a:xfrm>
            <a:off x="0" y="1311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6DEBE4B6-F8C7-26E0-C164-472302CF9B29}"/>
              </a:ext>
            </a:extLst>
          </p:cNvPr>
          <p:cNvSpPr txBox="1"/>
          <p:nvPr/>
        </p:nvSpPr>
        <p:spPr>
          <a:xfrm>
            <a:off x="544603" y="588120"/>
            <a:ext cx="10524565" cy="2125390"/>
          </a:xfrm>
          <a:prstGeom prst="rect">
            <a:avLst/>
          </a:prstGeom>
          <a:noFill/>
        </p:spPr>
        <p:txBody>
          <a:bodyPr wrap="square">
            <a:spAutoFit/>
          </a:bodyPr>
          <a:lstStyle/>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MCKV INSTITUTE OF ENGINEERING</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(NAAC ACCREDIATED “A” GRADE AUTONOMOUS INSTITUTE) </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 G.T. ROAD(NORTH), LILUAH</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HOWRAH-711204</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F6AE615-66A0-7B9A-9898-46937547B9EB}"/>
              </a:ext>
            </a:extLst>
          </p:cNvPr>
          <p:cNvPicPr>
            <a:picLocks noChangeAspect="1"/>
          </p:cNvPicPr>
          <p:nvPr/>
        </p:nvPicPr>
        <p:blipFill>
          <a:blip r:embed="rId3"/>
          <a:srcRect r="-3297"/>
          <a:stretch>
            <a:fillRect/>
          </a:stretch>
        </p:blipFill>
        <p:spPr bwMode="auto">
          <a:xfrm>
            <a:off x="5502275" y="2713510"/>
            <a:ext cx="1187450" cy="800100"/>
          </a:xfrm>
          <a:prstGeom prst="rect">
            <a:avLst/>
          </a:prstGeom>
          <a:noFill/>
          <a:ln w="9525">
            <a:noFill/>
            <a:miter lim="800000"/>
            <a:headEnd/>
            <a:tailEnd/>
          </a:ln>
        </p:spPr>
      </p:pic>
      <p:sp>
        <p:nvSpPr>
          <p:cNvPr id="20" name="TextBox 19">
            <a:extLst>
              <a:ext uri="{FF2B5EF4-FFF2-40B4-BE49-F238E27FC236}">
                <a16:creationId xmlns:a16="http://schemas.microsoft.com/office/drawing/2014/main" id="{5E8BF113-1F45-85AB-C383-C3EF124A2BFE}"/>
              </a:ext>
            </a:extLst>
          </p:cNvPr>
          <p:cNvSpPr txBox="1"/>
          <p:nvPr/>
        </p:nvSpPr>
        <p:spPr>
          <a:xfrm>
            <a:off x="7028330" y="5598509"/>
            <a:ext cx="5012874" cy="1092607"/>
          </a:xfrm>
          <a:prstGeom prst="rect">
            <a:avLst/>
          </a:prstGeom>
          <a:noFill/>
        </p:spPr>
        <p:txBody>
          <a:bodyPr wrap="square">
            <a:spAutoFit/>
          </a:bodyPr>
          <a:lstStyle/>
          <a:p>
            <a:pPr algn="ctr">
              <a:spcAft>
                <a:spcPts val="6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DR. SHAMPA SENGUPTA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32F8BB13-E8FD-B06E-EB63-7B386AB92B83}"/>
              </a:ext>
            </a:extLst>
          </p:cNvPr>
          <p:cNvGraphicFramePr>
            <a:graphicFrameLocks noGrp="1"/>
          </p:cNvGraphicFramePr>
          <p:nvPr>
            <p:extLst>
              <p:ext uri="{D42A27DB-BD31-4B8C-83A1-F6EECF244321}">
                <p14:modId xmlns:p14="http://schemas.microsoft.com/office/powerpoint/2010/main" val="495277372"/>
              </p:ext>
            </p:extLst>
          </p:nvPr>
        </p:nvGraphicFramePr>
        <p:xfrm>
          <a:off x="490888" y="3884890"/>
          <a:ext cx="5900287" cy="2806223"/>
        </p:xfrm>
        <a:graphic>
          <a:graphicData uri="http://schemas.openxmlformats.org/drawingml/2006/table">
            <a:tbl>
              <a:tblPr firstRow="1" bandRow="1">
                <a:tableStyleId>{5C22544A-7EE6-4342-B048-85BDC9FD1C3A}</a:tableStyleId>
              </a:tblPr>
              <a:tblGrid>
                <a:gridCol w="2977001">
                  <a:extLst>
                    <a:ext uri="{9D8B030D-6E8A-4147-A177-3AD203B41FA5}">
                      <a16:colId xmlns:a16="http://schemas.microsoft.com/office/drawing/2014/main" val="3659755973"/>
                    </a:ext>
                  </a:extLst>
                </a:gridCol>
                <a:gridCol w="2923286">
                  <a:extLst>
                    <a:ext uri="{9D8B030D-6E8A-4147-A177-3AD203B41FA5}">
                      <a16:colId xmlns:a16="http://schemas.microsoft.com/office/drawing/2014/main" val="1794649451"/>
                    </a:ext>
                  </a:extLst>
                </a:gridCol>
              </a:tblGrid>
              <a:tr h="400889">
                <a:tc>
                  <a:txBody>
                    <a:bodyPr/>
                    <a:lstStyle/>
                    <a:p>
                      <a:r>
                        <a:rPr lang="en-US" dirty="0">
                          <a:latin typeface="Times New Roman" panose="02020603050405020304" pitchFamily="18" charset="0"/>
                          <a:cs typeface="Times New Roman" panose="02020603050405020304" pitchFamily="18" charset="0"/>
                        </a:rPr>
                        <a:t>Name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Univ. Roll No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3012434"/>
                  </a:ext>
                </a:extLst>
              </a:tr>
              <a:tr h="400889">
                <a:tc>
                  <a:txBody>
                    <a:bodyPr/>
                    <a:lstStyle/>
                    <a:p>
                      <a:r>
                        <a:rPr lang="en-US" dirty="0">
                          <a:latin typeface="Times New Roman" panose="02020603050405020304" pitchFamily="18" charset="0"/>
                          <a:cs typeface="Times New Roman" panose="02020603050405020304" pitchFamily="18" charset="0"/>
                        </a:rPr>
                        <a:t>Achisman Basu</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11600721003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4768348"/>
                  </a:ext>
                </a:extLst>
              </a:tr>
              <a:tr h="400889">
                <a:tc>
                  <a:txBody>
                    <a:bodyPr/>
                    <a:lstStyle/>
                    <a:p>
                      <a:r>
                        <a:rPr lang="en-US" dirty="0">
                          <a:latin typeface="Times New Roman" panose="02020603050405020304" pitchFamily="18" charset="0"/>
                          <a:cs typeface="Times New Roman" panose="02020603050405020304" pitchFamily="18" charset="0"/>
                        </a:rPr>
                        <a:t>Anushka Nath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11600721012</a:t>
                      </a:r>
                    </a:p>
                  </a:txBody>
                  <a:tcPr/>
                </a:tc>
                <a:extLst>
                  <a:ext uri="{0D108BD9-81ED-4DB2-BD59-A6C34878D82A}">
                    <a16:rowId xmlns:a16="http://schemas.microsoft.com/office/drawing/2014/main" val="4135500840"/>
                  </a:ext>
                </a:extLst>
              </a:tr>
              <a:tr h="400889">
                <a:tc>
                  <a:txBody>
                    <a:bodyPr/>
                    <a:lstStyle/>
                    <a:p>
                      <a:r>
                        <a:rPr lang="en-US" dirty="0">
                          <a:latin typeface="Times New Roman" panose="02020603050405020304" pitchFamily="18" charset="0"/>
                          <a:cs typeface="Times New Roman" panose="02020603050405020304" pitchFamily="18" charset="0"/>
                        </a:rPr>
                        <a:t>Nilanjan Dubey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11600721028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7236142"/>
                  </a:ext>
                </a:extLst>
              </a:tr>
              <a:tr h="400889">
                <a:tc>
                  <a:txBody>
                    <a:bodyPr/>
                    <a:lstStyle/>
                    <a:p>
                      <a:r>
                        <a:rPr lang="en-US" dirty="0">
                          <a:latin typeface="Times New Roman" panose="02020603050405020304" pitchFamily="18" charset="0"/>
                          <a:cs typeface="Times New Roman" panose="02020603050405020304" pitchFamily="18" charset="0"/>
                        </a:rPr>
                        <a:t>Parambrata Chatterjee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11600721032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5700463"/>
                  </a:ext>
                </a:extLst>
              </a:tr>
              <a:tr h="400889">
                <a:tc>
                  <a:txBody>
                    <a:bodyPr/>
                    <a:lstStyle/>
                    <a:p>
                      <a:r>
                        <a:rPr lang="en-US" dirty="0">
                          <a:latin typeface="Times New Roman" panose="02020603050405020304" pitchFamily="18" charset="0"/>
                          <a:cs typeface="Times New Roman" panose="02020603050405020304" pitchFamily="18" charset="0"/>
                        </a:rPr>
                        <a:t>Srijoni Chakraborty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11600721055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7756888"/>
                  </a:ext>
                </a:extLst>
              </a:tr>
              <a:tr h="400889">
                <a:tc>
                  <a:txBody>
                    <a:bodyPr/>
                    <a:lstStyle/>
                    <a:p>
                      <a:r>
                        <a:rPr lang="en-US" dirty="0">
                          <a:latin typeface="Times New Roman" panose="02020603050405020304" pitchFamily="18" charset="0"/>
                          <a:cs typeface="Times New Roman" panose="02020603050405020304" pitchFamily="18" charset="0"/>
                        </a:rPr>
                        <a:t>Sudeshna Ghosh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11600721057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079747"/>
                  </a:ext>
                </a:extLst>
              </a:tr>
            </a:tbl>
          </a:graphicData>
        </a:graphic>
      </p:graphicFrame>
    </p:spTree>
    <p:extLst>
      <p:ext uri="{BB962C8B-B14F-4D97-AF65-F5344CB8AC3E}">
        <p14:creationId xmlns:p14="http://schemas.microsoft.com/office/powerpoint/2010/main" val="1347005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6249CF-80A5-DB3A-4084-0225D3DD764B}"/>
              </a:ext>
            </a:extLst>
          </p:cNvPr>
          <p:cNvPicPr>
            <a:picLocks noChangeAspect="1"/>
          </p:cNvPicPr>
          <p:nvPr/>
        </p:nvPicPr>
        <p:blipFill>
          <a:blip r:embed="rId2"/>
          <a:stretch>
            <a:fillRect/>
          </a:stretch>
        </p:blipFill>
        <p:spPr>
          <a:xfrm>
            <a:off x="2229492" y="1684962"/>
            <a:ext cx="6873411" cy="4068566"/>
          </a:xfrm>
          <a:prstGeom prst="rect">
            <a:avLst/>
          </a:prstGeom>
        </p:spPr>
      </p:pic>
      <p:sp>
        <p:nvSpPr>
          <p:cNvPr id="3" name="Title 2">
            <a:extLst>
              <a:ext uri="{FF2B5EF4-FFF2-40B4-BE49-F238E27FC236}">
                <a16:creationId xmlns:a16="http://schemas.microsoft.com/office/drawing/2014/main" id="{83B0FB68-B0C4-74D8-104A-16D86545F067}"/>
              </a:ext>
            </a:extLst>
          </p:cNvPr>
          <p:cNvSpPr>
            <a:spLocks noGrp="1"/>
          </p:cNvSpPr>
          <p:nvPr>
            <p:ph type="title"/>
          </p:nvPr>
        </p:nvSpPr>
        <p:spPr>
          <a:xfrm>
            <a:off x="677334" y="821932"/>
            <a:ext cx="8596668" cy="1108467"/>
          </a:xfrm>
        </p:spPr>
        <p:txBody>
          <a:bodyPr>
            <a:normAutofit/>
          </a:bodyPr>
          <a:lstStyle/>
          <a:p>
            <a:pPr marL="342900" indent="-342900">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Model Evaluation</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192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7D0-1EBE-3A67-93B7-EB8D2E22FF7C}"/>
              </a:ext>
            </a:extLst>
          </p:cNvPr>
          <p:cNvSpPr>
            <a:spLocks noGrp="1"/>
          </p:cNvSpPr>
          <p:nvPr>
            <p:ph type="ctrTitle"/>
          </p:nvPr>
        </p:nvSpPr>
        <p:spPr>
          <a:xfrm>
            <a:off x="1524000" y="367553"/>
            <a:ext cx="9144000" cy="930555"/>
          </a:xfrm>
        </p:spPr>
        <p:txBody>
          <a:bodyPr>
            <a:normAutofit/>
          </a:bodyPr>
          <a:lstStyle/>
          <a:p>
            <a:pPr algn="ctr"/>
            <a:r>
              <a:rPr lang="en-IN" sz="5400" b="1" u="sng" dirty="0">
                <a:solidFill>
                  <a:schemeClr val="tx1"/>
                </a:solidFill>
                <a:latin typeface="Times New Roman" panose="02020603050405020304" pitchFamily="18" charset="0"/>
                <a:cs typeface="Times New Roman" panose="02020603050405020304" pitchFamily="18" charset="0"/>
              </a:rPr>
              <a:t>Working of System</a:t>
            </a:r>
          </a:p>
        </p:txBody>
      </p:sp>
      <p:sp>
        <p:nvSpPr>
          <p:cNvPr id="3" name="Subtitle 2">
            <a:extLst>
              <a:ext uri="{FF2B5EF4-FFF2-40B4-BE49-F238E27FC236}">
                <a16:creationId xmlns:a16="http://schemas.microsoft.com/office/drawing/2014/main" id="{B7078DCA-37C3-1D36-6B8B-8F42182A0624}"/>
              </a:ext>
            </a:extLst>
          </p:cNvPr>
          <p:cNvSpPr>
            <a:spLocks noGrp="1"/>
          </p:cNvSpPr>
          <p:nvPr>
            <p:ph type="subTitle" idx="1"/>
          </p:nvPr>
        </p:nvSpPr>
        <p:spPr>
          <a:xfrm>
            <a:off x="1017142" y="1408812"/>
            <a:ext cx="9650858" cy="5207141"/>
          </a:xfrm>
        </p:spPr>
        <p:txBody>
          <a:bodyPr>
            <a:norm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In this project for predicting fertilizer, we used different machine learning models as follows-</a:t>
            </a:r>
          </a:p>
          <a:p>
            <a:pPr marL="342900" indent="-342900" algn="just">
              <a:buFont typeface="Wingdings" panose="05000000000000000000" pitchFamily="2" charset="2"/>
              <a:buChar char="q"/>
            </a:pPr>
            <a:r>
              <a:rPr lang="en-IN" sz="2800" b="1" dirty="0">
                <a:solidFill>
                  <a:schemeClr val="tx1"/>
                </a:solidFill>
                <a:effectLst/>
                <a:latin typeface="Times New Roman" panose="02020603050405020304" pitchFamily="18" charset="0"/>
                <a:ea typeface="Calibri" panose="020F0502020204030204" pitchFamily="34" charset="0"/>
              </a:rPr>
              <a:t>Implementation of Random Forest Classifier:</a:t>
            </a: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Initialize the Random Forest Classifier</a:t>
            </a: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 the model</a:t>
            </a: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Make predictions on the test data</a:t>
            </a:r>
          </a:p>
          <a:p>
            <a:pPr algn="just"/>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1800" b="1" dirty="0">
                <a:solidFill>
                  <a:schemeClr val="tx1"/>
                </a:solidFill>
                <a:effectLst/>
                <a:latin typeface="Times New Roman" panose="02020603050405020304" pitchFamily="18" charset="0"/>
                <a:ea typeface="Calibri" panose="020F0502020204030204" pitchFamily="34" charset="0"/>
              </a:rPr>
              <a:t>  </a:t>
            </a:r>
            <a:r>
              <a:rPr lang="en-IN" sz="2800" b="1" dirty="0">
                <a:solidFill>
                  <a:schemeClr val="tx1"/>
                </a:solidFill>
                <a:effectLst/>
                <a:latin typeface="Times New Roman" panose="02020603050405020304" pitchFamily="18" charset="0"/>
                <a:ea typeface="Calibri" panose="020F0502020204030204" pitchFamily="34" charset="0"/>
              </a:rPr>
              <a:t>Implementation of Logistic Regression:</a:t>
            </a: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Initialize Logistic Regression with increased maximum iteration</a:t>
            </a: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 the model</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Make predictions on the test data</a:t>
            </a:r>
          </a:p>
          <a:p>
            <a:pPr marL="342900" indent="-342900" algn="just">
              <a:buFont typeface="Arial" panose="020B0604020202020204" pitchFamily="34" charset="0"/>
              <a:buChar char="•"/>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675647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0286AA-5412-AEEA-2601-E1AA66064887}"/>
              </a:ext>
            </a:extLst>
          </p:cNvPr>
          <p:cNvSpPr txBox="1"/>
          <p:nvPr/>
        </p:nvSpPr>
        <p:spPr>
          <a:xfrm>
            <a:off x="1150706" y="1190017"/>
            <a:ext cx="9441950" cy="6473375"/>
          </a:xfrm>
          <a:prstGeom prst="rect">
            <a:avLst/>
          </a:prstGeom>
          <a:noFill/>
        </p:spPr>
        <p:txBody>
          <a:bodyPr wrap="square">
            <a:spAutoFit/>
          </a:bodyPr>
          <a:lstStyle/>
          <a:p>
            <a:pPr marL="342900" indent="-342900">
              <a:lnSpc>
                <a:spcPct val="115000"/>
              </a:lnSpc>
              <a:spcAft>
                <a:spcPts val="1000"/>
              </a:spcAft>
              <a:buFont typeface="Wingdings" panose="05000000000000000000" pitchFamily="2" charset="2"/>
              <a:buChar char="q"/>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of Support Vector Machine (SVM):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Initialize Support Vector Classifier with probability output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 the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Make predictions on the test data</a:t>
            </a:r>
          </a:p>
          <a:p>
            <a:pPr>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q"/>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of K-Nearest Neighbors (KNN):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Initialize K-Nearest Neighbors Classifier with k=5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 the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Make predictions on the test data</a:t>
            </a:r>
          </a:p>
          <a:p>
            <a:pPr>
              <a:lnSpc>
                <a:spcPct val="115000"/>
              </a:lnSpc>
              <a:spcAft>
                <a:spcPts val="10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20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1DDD3-5F0F-92F2-61DC-8827F8879CDE}"/>
              </a:ext>
            </a:extLst>
          </p:cNvPr>
          <p:cNvSpPr txBox="1"/>
          <p:nvPr/>
        </p:nvSpPr>
        <p:spPr>
          <a:xfrm>
            <a:off x="1130156" y="645715"/>
            <a:ext cx="9195371" cy="5503686"/>
          </a:xfrm>
          <a:prstGeom prst="rect">
            <a:avLst/>
          </a:prstGeom>
          <a:noFill/>
        </p:spPr>
        <p:txBody>
          <a:bodyPr wrap="square">
            <a:spAutoFit/>
          </a:bodyPr>
          <a:lstStyle/>
          <a:p>
            <a:pPr marL="457200" indent="-457200">
              <a:lnSpc>
                <a:spcPct val="115000"/>
              </a:lnSpc>
              <a:spcAft>
                <a:spcPts val="1000"/>
              </a:spcAft>
              <a:buFont typeface="Wingdings" panose="05000000000000000000" pitchFamily="2" charset="2"/>
              <a:buChar char="q"/>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of Decision Tree Classifier:</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Initialize Decision Tree Classifier</a:t>
            </a: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 the model</a:t>
            </a: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Make predictions on the test data</a:t>
            </a:r>
          </a:p>
          <a:p>
            <a:pPr>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q"/>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of Gradient Boosting Classifier:</a:t>
            </a: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Initialize Gradient Boosting Classifier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Train the model</a:t>
            </a:r>
          </a:p>
          <a:p>
            <a:pPr marL="285750" indent="-285750">
              <a:lnSpc>
                <a:spcPct val="115000"/>
              </a:lnSpc>
              <a:spcAft>
                <a:spcPts val="10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Make predictions on the test data</a:t>
            </a:r>
          </a:p>
          <a:p>
            <a:pPr>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433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5CCD5-7D98-419F-4F25-84791569A969}"/>
              </a:ext>
            </a:extLst>
          </p:cNvPr>
          <p:cNvSpPr txBox="1"/>
          <p:nvPr/>
        </p:nvSpPr>
        <p:spPr>
          <a:xfrm>
            <a:off x="3110753" y="126536"/>
            <a:ext cx="6096000" cy="923330"/>
          </a:xfrm>
          <a:prstGeom prst="rect">
            <a:avLst/>
          </a:prstGeom>
          <a:noFill/>
        </p:spPr>
        <p:txBody>
          <a:bodyPr wrap="square">
            <a:spAutoFit/>
          </a:bodyPr>
          <a:lstStyle/>
          <a:p>
            <a:pPr algn="ctr"/>
            <a:r>
              <a:rPr lang="en-IN" sz="5400" b="1" u="sng" dirty="0">
                <a:effectLst/>
                <a:latin typeface="Times New Roman" panose="02020603050405020304" pitchFamily="18" charset="0"/>
                <a:ea typeface="Times New Roman" panose="02020603050405020304" pitchFamily="18" charset="0"/>
              </a:rPr>
              <a:t>Result Analysis</a:t>
            </a:r>
            <a:endParaRPr lang="en-IN" sz="5400" u="sng" dirty="0"/>
          </a:p>
        </p:txBody>
      </p:sp>
      <p:sp>
        <p:nvSpPr>
          <p:cNvPr id="5" name="TextBox 4">
            <a:extLst>
              <a:ext uri="{FF2B5EF4-FFF2-40B4-BE49-F238E27FC236}">
                <a16:creationId xmlns:a16="http://schemas.microsoft.com/office/drawing/2014/main" id="{9170BE8D-4B23-3B11-E912-63B76EB39CB7}"/>
              </a:ext>
            </a:extLst>
          </p:cNvPr>
          <p:cNvSpPr txBox="1"/>
          <p:nvPr/>
        </p:nvSpPr>
        <p:spPr>
          <a:xfrm>
            <a:off x="479612" y="1376151"/>
            <a:ext cx="10143867" cy="7294305"/>
          </a:xfrm>
          <a:prstGeom prst="rect">
            <a:avLst/>
          </a:prstGeom>
          <a:noFill/>
        </p:spPr>
        <p:txBody>
          <a:bodyPr wrap="square">
            <a:spAutoFit/>
          </a:bodyPr>
          <a:lstStyle/>
          <a:p>
            <a:pPr marL="285750" indent="-285750" algn="jus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Model Accuracy and Precision</a:t>
            </a:r>
          </a:p>
          <a:p>
            <a:pPr algn="just"/>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on Test Data</a:t>
            </a:r>
          </a:p>
          <a:p>
            <a:pPr algn="just"/>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User Feedback and Usability</a:t>
            </a:r>
          </a:p>
          <a:p>
            <a:pPr algn="just"/>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b="1" dirty="0">
                <a:effectLst/>
                <a:latin typeface="Times New Roman" panose="02020603050405020304" pitchFamily="18" charset="0"/>
                <a:ea typeface="Calibri" panose="020F0502020204030204" pitchFamily="34" charset="0"/>
              </a:rPr>
              <a:t>System Efficiency</a:t>
            </a:r>
          </a:p>
          <a:p>
            <a:pPr algn="just"/>
            <a:endParaRPr lang="en-IN" sz="2400" b="1" dirty="0">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
            </a:pPr>
            <a:r>
              <a:rPr lang="en-IN" sz="2400" b="1" dirty="0">
                <a:effectLst/>
                <a:latin typeface="Times New Roman" panose="02020603050405020304" pitchFamily="18" charset="0"/>
                <a:ea typeface="Calibri" panose="020F0502020204030204" pitchFamily="34" charset="0"/>
              </a:rPr>
              <a:t>Flask Output:</a:t>
            </a: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83F7B1A-3CFA-D9F5-FB74-EB1F12F24E84}"/>
              </a:ext>
            </a:extLst>
          </p:cNvPr>
          <p:cNvPicPr>
            <a:picLocks noChangeAspect="1"/>
          </p:cNvPicPr>
          <p:nvPr/>
        </p:nvPicPr>
        <p:blipFill>
          <a:blip r:embed="rId2"/>
          <a:stretch>
            <a:fillRect/>
          </a:stretch>
        </p:blipFill>
        <p:spPr>
          <a:xfrm>
            <a:off x="657546" y="4756935"/>
            <a:ext cx="9965933" cy="1974529"/>
          </a:xfrm>
          <a:prstGeom prst="rect">
            <a:avLst/>
          </a:prstGeom>
        </p:spPr>
      </p:pic>
    </p:spTree>
    <p:extLst>
      <p:ext uri="{BB962C8B-B14F-4D97-AF65-F5344CB8AC3E}">
        <p14:creationId xmlns:p14="http://schemas.microsoft.com/office/powerpoint/2010/main" val="190714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042414-5FF7-21FE-A734-B9DEA5EFA2A0}"/>
              </a:ext>
            </a:extLst>
          </p:cNvPr>
          <p:cNvPicPr>
            <a:picLocks noChangeAspect="1"/>
          </p:cNvPicPr>
          <p:nvPr/>
        </p:nvPicPr>
        <p:blipFill>
          <a:blip r:embed="rId2"/>
          <a:stretch>
            <a:fillRect/>
          </a:stretch>
        </p:blipFill>
        <p:spPr>
          <a:xfrm>
            <a:off x="585977" y="1623317"/>
            <a:ext cx="8688025" cy="3791164"/>
          </a:xfrm>
          <a:prstGeom prst="rect">
            <a:avLst/>
          </a:prstGeom>
        </p:spPr>
      </p:pic>
      <p:sp>
        <p:nvSpPr>
          <p:cNvPr id="3" name="Title 2">
            <a:extLst>
              <a:ext uri="{FF2B5EF4-FFF2-40B4-BE49-F238E27FC236}">
                <a16:creationId xmlns:a16="http://schemas.microsoft.com/office/drawing/2014/main" id="{CF5FBA6C-5139-3CE4-CEC0-D55010A6A86E}"/>
              </a:ext>
            </a:extLst>
          </p:cNvPr>
          <p:cNvSpPr>
            <a:spLocks noGrp="1"/>
          </p:cNvSpPr>
          <p:nvPr>
            <p:ph type="title"/>
          </p:nvPr>
        </p:nvSpPr>
        <p:spPr>
          <a:xfrm>
            <a:off x="677334" y="609600"/>
            <a:ext cx="8596668" cy="700355"/>
          </a:xfrm>
        </p:spPr>
        <p:txBody>
          <a:bodyPr/>
          <a:lstStyle/>
          <a:p>
            <a:pPr marL="571500" indent="-571500">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Output of Spring:</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18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6C71-234F-9B31-9488-8E4ACBBDDC25}"/>
              </a:ext>
            </a:extLst>
          </p:cNvPr>
          <p:cNvSpPr>
            <a:spLocks noGrp="1"/>
          </p:cNvSpPr>
          <p:nvPr>
            <p:ph type="title"/>
          </p:nvPr>
        </p:nvSpPr>
        <p:spPr/>
        <p:txBody>
          <a:bodyPr/>
          <a:lstStyle/>
          <a:p>
            <a:pPr marL="571500" indent="-571500">
              <a:buFont typeface="Wingdings" panose="05000000000000000000" pitchFamily="2" charset="2"/>
              <a:buChar char="§"/>
            </a:pPr>
            <a:r>
              <a:rPr lang="en-US" b="1" dirty="0">
                <a:solidFill>
                  <a:schemeClr val="tx1"/>
                </a:solidFill>
                <a:latin typeface="Times New Roman" panose="02020603050405020304" pitchFamily="18" charset="0"/>
                <a:cs typeface="Times New Roman" panose="02020603050405020304" pitchFamily="18" charset="0"/>
              </a:rPr>
              <a:t>POST Mapping:</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479C81-06FC-EA7A-B502-3519098758B2}"/>
              </a:ext>
            </a:extLst>
          </p:cNvPr>
          <p:cNvPicPr>
            <a:picLocks noChangeAspect="1"/>
          </p:cNvPicPr>
          <p:nvPr/>
        </p:nvPicPr>
        <p:blipFill>
          <a:blip r:embed="rId2"/>
          <a:stretch>
            <a:fillRect/>
          </a:stretch>
        </p:blipFill>
        <p:spPr>
          <a:xfrm>
            <a:off x="934948" y="1479479"/>
            <a:ext cx="8106309" cy="4972692"/>
          </a:xfrm>
          <a:prstGeom prst="rect">
            <a:avLst/>
          </a:prstGeom>
        </p:spPr>
      </p:pic>
    </p:spTree>
    <p:extLst>
      <p:ext uri="{BB962C8B-B14F-4D97-AF65-F5344CB8AC3E}">
        <p14:creationId xmlns:p14="http://schemas.microsoft.com/office/powerpoint/2010/main" val="3704600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846E-2E09-CEA9-521E-AA6DD417AC9F}"/>
              </a:ext>
            </a:extLst>
          </p:cNvPr>
          <p:cNvSpPr>
            <a:spLocks noGrp="1"/>
          </p:cNvSpPr>
          <p:nvPr>
            <p:ph type="title"/>
          </p:nvPr>
        </p:nvSpPr>
        <p:spPr>
          <a:xfrm>
            <a:off x="677334" y="609600"/>
            <a:ext cx="8596668" cy="859604"/>
          </a:xfrm>
        </p:spPr>
        <p:txBody>
          <a:bodyPr/>
          <a:lstStyle/>
          <a:p>
            <a:r>
              <a:rPr lang="en-US" b="1" dirty="0">
                <a:solidFill>
                  <a:schemeClr val="tx1"/>
                </a:solidFill>
                <a:latin typeface="Times New Roman" panose="02020603050405020304" pitchFamily="18" charset="0"/>
                <a:cs typeface="Times New Roman" panose="02020603050405020304" pitchFamily="18" charset="0"/>
              </a:rPr>
              <a:t>GET Mapping:</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0F2FD9-4438-2A53-0359-10E0CBD5194B}"/>
              </a:ext>
            </a:extLst>
          </p:cNvPr>
          <p:cNvPicPr>
            <a:picLocks noChangeAspect="1"/>
          </p:cNvPicPr>
          <p:nvPr/>
        </p:nvPicPr>
        <p:blipFill>
          <a:blip r:embed="rId2"/>
          <a:stretch>
            <a:fillRect/>
          </a:stretch>
        </p:blipFill>
        <p:spPr>
          <a:xfrm>
            <a:off x="677334" y="1387782"/>
            <a:ext cx="8723519" cy="4776712"/>
          </a:xfrm>
          <a:prstGeom prst="rect">
            <a:avLst/>
          </a:prstGeom>
        </p:spPr>
      </p:pic>
    </p:spTree>
    <p:extLst>
      <p:ext uri="{BB962C8B-B14F-4D97-AF65-F5344CB8AC3E}">
        <p14:creationId xmlns:p14="http://schemas.microsoft.com/office/powerpoint/2010/main" val="3239024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605C-A58B-79F9-8B80-21B9ABC855A8}"/>
              </a:ext>
            </a:extLst>
          </p:cNvPr>
          <p:cNvSpPr>
            <a:spLocks noGrp="1"/>
          </p:cNvSpPr>
          <p:nvPr>
            <p:ph type="title"/>
          </p:nvPr>
        </p:nvSpPr>
        <p:spPr>
          <a:xfrm>
            <a:off x="677334" y="410966"/>
            <a:ext cx="8596668" cy="523982"/>
          </a:xfrm>
        </p:spPr>
        <p:txBody>
          <a:bodyPr>
            <a:normAutofit/>
          </a:bodyPr>
          <a:lstStyle/>
          <a:p>
            <a:r>
              <a:rPr lang="en-US" sz="2800" b="1" dirty="0">
                <a:solidFill>
                  <a:schemeClr val="tx1"/>
                </a:solidFill>
                <a:effectLst/>
                <a:latin typeface="Times New Roman" panose="02020603050405020304" pitchFamily="18" charset="0"/>
                <a:ea typeface="Calibri" panose="020F0502020204030204" pitchFamily="34" charset="0"/>
              </a:rPr>
              <a:t>Model Accuracy Comparison using bar chart:</a:t>
            </a:r>
            <a:endParaRPr lang="en-IN" sz="2800" b="1" dirty="0">
              <a:solidFill>
                <a:schemeClr val="tx1"/>
              </a:solidFill>
            </a:endParaRPr>
          </a:p>
        </p:txBody>
      </p:sp>
      <p:pic>
        <p:nvPicPr>
          <p:cNvPr id="3" name="Picture 2">
            <a:extLst>
              <a:ext uri="{FF2B5EF4-FFF2-40B4-BE49-F238E27FC236}">
                <a16:creationId xmlns:a16="http://schemas.microsoft.com/office/drawing/2014/main" id="{287E6D16-B298-796F-1879-811DC6A5A045}"/>
              </a:ext>
            </a:extLst>
          </p:cNvPr>
          <p:cNvPicPr>
            <a:picLocks noChangeAspect="1"/>
          </p:cNvPicPr>
          <p:nvPr/>
        </p:nvPicPr>
        <p:blipFill>
          <a:blip r:embed="rId2"/>
          <a:stretch>
            <a:fillRect/>
          </a:stretch>
        </p:blipFill>
        <p:spPr>
          <a:xfrm>
            <a:off x="775318" y="1099335"/>
            <a:ext cx="8400699" cy="5563456"/>
          </a:xfrm>
          <a:prstGeom prst="rect">
            <a:avLst/>
          </a:prstGeom>
        </p:spPr>
      </p:pic>
    </p:spTree>
    <p:extLst>
      <p:ext uri="{BB962C8B-B14F-4D97-AF65-F5344CB8AC3E}">
        <p14:creationId xmlns:p14="http://schemas.microsoft.com/office/powerpoint/2010/main" val="1043886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0B69A6-09CB-D04E-0D38-A04DE9FB4AA1}"/>
              </a:ext>
            </a:extLst>
          </p:cNvPr>
          <p:cNvSpPr>
            <a:spLocks noGrp="1"/>
          </p:cNvSpPr>
          <p:nvPr>
            <p:ph type="title"/>
          </p:nvPr>
        </p:nvSpPr>
        <p:spPr>
          <a:xfrm>
            <a:off x="677334" y="609600"/>
            <a:ext cx="8596668" cy="736315"/>
          </a:xfrm>
        </p:spPr>
        <p:txBody>
          <a:bodyPr/>
          <a:lstStyle/>
          <a:p>
            <a:r>
              <a:rPr lang="en-US" b="1" dirty="0">
                <a:solidFill>
                  <a:schemeClr val="tx1"/>
                </a:solidFill>
                <a:latin typeface="Times New Roman" panose="02020603050405020304" pitchFamily="18" charset="0"/>
                <a:cs typeface="Times New Roman" panose="02020603050405020304" pitchFamily="18" charset="0"/>
              </a:rPr>
              <a:t>Reports: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E69578-77A0-A717-A0A0-5957A7994FC7}"/>
              </a:ext>
            </a:extLst>
          </p:cNvPr>
          <p:cNvSpPr>
            <a:spLocks noGrp="1"/>
          </p:cNvSpPr>
          <p:nvPr>
            <p:ph sz="half" idx="2"/>
          </p:nvPr>
        </p:nvSpPr>
        <p:spPr>
          <a:xfrm>
            <a:off x="5089970" y="1767155"/>
            <a:ext cx="4184034" cy="4274207"/>
          </a:xfrm>
        </p:spPr>
        <p:txBody>
          <a:bodyPr/>
          <a:lstStyle/>
          <a:p>
            <a:r>
              <a:rPr lang="en-US" dirty="0">
                <a:solidFill>
                  <a:schemeClr val="tx1"/>
                </a:solidFill>
                <a:latin typeface="Times New Roman" panose="02020603050405020304" pitchFamily="18" charset="0"/>
                <a:cs typeface="Times New Roman" panose="02020603050405020304" pitchFamily="18" charset="0"/>
              </a:rPr>
              <a:t>Logistic Regression</a:t>
            </a:r>
          </a:p>
          <a:p>
            <a:endParaRPr lang="en-IN" dirty="0"/>
          </a:p>
        </p:txBody>
      </p:sp>
      <p:pic>
        <p:nvPicPr>
          <p:cNvPr id="7" name="Picture 6">
            <a:extLst>
              <a:ext uri="{FF2B5EF4-FFF2-40B4-BE49-F238E27FC236}">
                <a16:creationId xmlns:a16="http://schemas.microsoft.com/office/drawing/2014/main" id="{F9A872CD-41EA-A454-B5FD-4F2F2C6B299C}"/>
              </a:ext>
            </a:extLst>
          </p:cNvPr>
          <p:cNvPicPr>
            <a:picLocks noChangeAspect="1"/>
          </p:cNvPicPr>
          <p:nvPr/>
        </p:nvPicPr>
        <p:blipFill>
          <a:blip r:embed="rId2"/>
          <a:stretch>
            <a:fillRect/>
          </a:stretch>
        </p:blipFill>
        <p:spPr>
          <a:xfrm>
            <a:off x="5089970" y="2160589"/>
            <a:ext cx="4184032" cy="3757327"/>
          </a:xfrm>
          <a:prstGeom prst="rect">
            <a:avLst/>
          </a:prstGeom>
        </p:spPr>
      </p:pic>
      <p:sp>
        <p:nvSpPr>
          <p:cNvPr id="9" name="Content Placeholder 8">
            <a:extLst>
              <a:ext uri="{FF2B5EF4-FFF2-40B4-BE49-F238E27FC236}">
                <a16:creationId xmlns:a16="http://schemas.microsoft.com/office/drawing/2014/main" id="{874F8472-37CB-5216-16AB-D3B41C1D854D}"/>
              </a:ext>
            </a:extLst>
          </p:cNvPr>
          <p:cNvSpPr>
            <a:spLocks noGrp="1"/>
          </p:cNvSpPr>
          <p:nvPr>
            <p:ph sz="half" idx="1"/>
          </p:nvPr>
        </p:nvSpPr>
        <p:spPr>
          <a:xfrm>
            <a:off x="677334" y="1767155"/>
            <a:ext cx="4184035" cy="4274206"/>
          </a:xfrm>
        </p:spPr>
        <p:txBody>
          <a:bodyPr/>
          <a:lstStyle/>
          <a:p>
            <a:r>
              <a:rPr lang="en-US" dirty="0">
                <a:solidFill>
                  <a:schemeClr val="tx1"/>
                </a:solidFill>
                <a:latin typeface="Times New Roman" panose="02020603050405020304" pitchFamily="18" charset="0"/>
                <a:cs typeface="Times New Roman" panose="02020603050405020304" pitchFamily="18" charset="0"/>
              </a:rPr>
              <a:t>Random Forest Classifier</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979A1A6-4F78-0F27-A000-1EEA8B8916A5}"/>
              </a:ext>
            </a:extLst>
          </p:cNvPr>
          <p:cNvPicPr>
            <a:picLocks noChangeAspect="1"/>
          </p:cNvPicPr>
          <p:nvPr/>
        </p:nvPicPr>
        <p:blipFill>
          <a:blip r:embed="rId3"/>
          <a:stretch>
            <a:fillRect/>
          </a:stretch>
        </p:blipFill>
        <p:spPr>
          <a:xfrm>
            <a:off x="832207" y="2160589"/>
            <a:ext cx="3883631" cy="3757326"/>
          </a:xfrm>
          <a:prstGeom prst="rect">
            <a:avLst/>
          </a:prstGeom>
        </p:spPr>
      </p:pic>
    </p:spTree>
    <p:extLst>
      <p:ext uri="{BB962C8B-B14F-4D97-AF65-F5344CB8AC3E}">
        <p14:creationId xmlns:p14="http://schemas.microsoft.com/office/powerpoint/2010/main" val="1436575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69B4-DCC4-29BF-BCC4-DD15E12F8967}"/>
              </a:ext>
            </a:extLst>
          </p:cNvPr>
          <p:cNvSpPr>
            <a:spLocks noGrp="1"/>
          </p:cNvSpPr>
          <p:nvPr>
            <p:ph type="ctrTitle"/>
          </p:nvPr>
        </p:nvSpPr>
        <p:spPr>
          <a:xfrm>
            <a:off x="1524000" y="0"/>
            <a:ext cx="9144000" cy="742295"/>
          </a:xfrm>
        </p:spPr>
        <p:txBody>
          <a:bodyPr>
            <a:noAutofit/>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663078C8-0D61-85E3-D0D7-C5F0CC67D13A}"/>
              </a:ext>
            </a:extLst>
          </p:cNvPr>
          <p:cNvSpPr>
            <a:spLocks noGrp="1"/>
          </p:cNvSpPr>
          <p:nvPr>
            <p:ph type="subTitle" idx="1"/>
          </p:nvPr>
        </p:nvSpPr>
        <p:spPr>
          <a:xfrm>
            <a:off x="1524000" y="742295"/>
            <a:ext cx="9144000" cy="5999164"/>
          </a:xfrm>
        </p:spPr>
        <p:txBody>
          <a:bodyPr>
            <a:normAutofit/>
          </a:bodyPr>
          <a:lstStyle/>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Abstract</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Literature Review</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Proposed Methodology</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Working of System</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Result Analysis</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Future Work</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Acknowledgement</a:t>
            </a:r>
          </a:p>
          <a:p>
            <a:pPr marL="342900" indent="-342900" algn="l">
              <a:buFont typeface="Wingdings" panose="05000000000000000000" pitchFamily="2" charset="2"/>
              <a:buChar char="v"/>
            </a:pPr>
            <a:r>
              <a:rPr lang="en-IN" sz="2800" dirty="0">
                <a:solidFill>
                  <a:schemeClr val="tx1"/>
                </a:solidFill>
                <a:latin typeface="Times New Roman" panose="02020603050405020304" pitchFamily="18" charset="0"/>
                <a:cs typeface="Times New Roman" panose="02020603050405020304" pitchFamily="18" charset="0"/>
              </a:rPr>
              <a:t>References</a:t>
            </a:r>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2042445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1432-C05C-2D09-DEC4-C87166D6E569}"/>
              </a:ext>
            </a:extLst>
          </p:cNvPr>
          <p:cNvSpPr>
            <a:spLocks noGrp="1"/>
          </p:cNvSpPr>
          <p:nvPr>
            <p:ph type="title"/>
          </p:nvPr>
        </p:nvSpPr>
        <p:spPr>
          <a:xfrm>
            <a:off x="677334" y="609600"/>
            <a:ext cx="8596668" cy="726040"/>
          </a:xfrm>
        </p:spPr>
        <p:txBody>
          <a:bodyPr/>
          <a:lstStyle/>
          <a:p>
            <a:r>
              <a:rPr lang="en-US" b="1" dirty="0">
                <a:solidFill>
                  <a:schemeClr val="tx1"/>
                </a:solidFill>
                <a:latin typeface="Times New Roman" panose="02020603050405020304" pitchFamily="18" charset="0"/>
                <a:cs typeface="Times New Roman" panose="02020603050405020304" pitchFamily="18" charset="0"/>
              </a:rPr>
              <a:t>Reports: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AFCA5A-43DF-47D9-1CB3-27C009D5B9F6}"/>
              </a:ext>
            </a:extLst>
          </p:cNvPr>
          <p:cNvSpPr>
            <a:spLocks noGrp="1"/>
          </p:cNvSpPr>
          <p:nvPr>
            <p:ph sz="half" idx="1"/>
          </p:nvPr>
        </p:nvSpPr>
        <p:spPr>
          <a:xfrm>
            <a:off x="677334" y="1479479"/>
            <a:ext cx="4184035" cy="4561882"/>
          </a:xfrm>
        </p:spPr>
        <p:txBody>
          <a:bodyPr/>
          <a:lstStyle/>
          <a:p>
            <a:r>
              <a:rPr lang="en-US" b="1" dirty="0">
                <a:solidFill>
                  <a:schemeClr val="tx1"/>
                </a:solidFill>
                <a:latin typeface="Times New Roman" panose="02020603050405020304" pitchFamily="18" charset="0"/>
                <a:cs typeface="Times New Roman" panose="02020603050405020304" pitchFamily="18" charset="0"/>
              </a:rPr>
              <a:t>Support vector Machine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B5679A3-8F1C-FEF5-E994-FF1CC5DAE578}"/>
              </a:ext>
            </a:extLst>
          </p:cNvPr>
          <p:cNvSpPr>
            <a:spLocks noGrp="1"/>
          </p:cNvSpPr>
          <p:nvPr>
            <p:ph sz="half" idx="2"/>
          </p:nvPr>
        </p:nvSpPr>
        <p:spPr>
          <a:xfrm>
            <a:off x="5089970" y="1479479"/>
            <a:ext cx="4184034" cy="4561884"/>
          </a:xfrm>
        </p:spPr>
        <p:txBody>
          <a:bodyPr/>
          <a:lstStyle/>
          <a:p>
            <a:r>
              <a:rPr lang="en-US" b="1" dirty="0">
                <a:solidFill>
                  <a:schemeClr val="tx1"/>
                </a:solidFill>
                <a:latin typeface="Times New Roman" panose="02020603050405020304" pitchFamily="18" charset="0"/>
                <a:cs typeface="Times New Roman" panose="02020603050405020304" pitchFamily="18" charset="0"/>
              </a:rPr>
              <a:t>K-Nearest Algorithms</a:t>
            </a:r>
          </a:p>
          <a:p>
            <a:endParaRPr lang="en-IN" dirty="0"/>
          </a:p>
        </p:txBody>
      </p:sp>
      <p:pic>
        <p:nvPicPr>
          <p:cNvPr id="5" name="Picture 4">
            <a:extLst>
              <a:ext uri="{FF2B5EF4-FFF2-40B4-BE49-F238E27FC236}">
                <a16:creationId xmlns:a16="http://schemas.microsoft.com/office/drawing/2014/main" id="{CB7E8FB7-98A8-AA19-7634-6CFA24E557B9}"/>
              </a:ext>
            </a:extLst>
          </p:cNvPr>
          <p:cNvPicPr>
            <a:picLocks noChangeAspect="1"/>
          </p:cNvPicPr>
          <p:nvPr/>
        </p:nvPicPr>
        <p:blipFill>
          <a:blip r:embed="rId2"/>
          <a:stretch>
            <a:fillRect/>
          </a:stretch>
        </p:blipFill>
        <p:spPr>
          <a:xfrm>
            <a:off x="677331" y="1921268"/>
            <a:ext cx="4184035" cy="3965824"/>
          </a:xfrm>
          <a:prstGeom prst="rect">
            <a:avLst/>
          </a:prstGeom>
        </p:spPr>
      </p:pic>
      <p:pic>
        <p:nvPicPr>
          <p:cNvPr id="6" name="Picture 5">
            <a:extLst>
              <a:ext uri="{FF2B5EF4-FFF2-40B4-BE49-F238E27FC236}">
                <a16:creationId xmlns:a16="http://schemas.microsoft.com/office/drawing/2014/main" id="{E9EB5665-C2D8-CE01-D107-DDAC8795EB4C}"/>
              </a:ext>
            </a:extLst>
          </p:cNvPr>
          <p:cNvPicPr>
            <a:picLocks noChangeAspect="1"/>
          </p:cNvPicPr>
          <p:nvPr/>
        </p:nvPicPr>
        <p:blipFill>
          <a:blip r:embed="rId3"/>
          <a:stretch>
            <a:fillRect/>
          </a:stretch>
        </p:blipFill>
        <p:spPr>
          <a:xfrm>
            <a:off x="5219272" y="1921268"/>
            <a:ext cx="4184035" cy="3965823"/>
          </a:xfrm>
          <a:prstGeom prst="rect">
            <a:avLst/>
          </a:prstGeom>
        </p:spPr>
      </p:pic>
    </p:spTree>
    <p:extLst>
      <p:ext uri="{BB962C8B-B14F-4D97-AF65-F5344CB8AC3E}">
        <p14:creationId xmlns:p14="http://schemas.microsoft.com/office/powerpoint/2010/main" val="2613633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6045-721D-1F73-A2CC-9D8A59A48D14}"/>
              </a:ext>
            </a:extLst>
          </p:cNvPr>
          <p:cNvSpPr>
            <a:spLocks noGrp="1"/>
          </p:cNvSpPr>
          <p:nvPr>
            <p:ph type="title"/>
          </p:nvPr>
        </p:nvSpPr>
        <p:spPr>
          <a:xfrm>
            <a:off x="677334" y="609600"/>
            <a:ext cx="8596668" cy="705492"/>
          </a:xfrm>
        </p:spPr>
        <p:txBody>
          <a:bodyPr/>
          <a:lstStyle/>
          <a:p>
            <a:r>
              <a:rPr lang="en-US" b="1" dirty="0">
                <a:solidFill>
                  <a:schemeClr val="tx1"/>
                </a:solidFill>
                <a:latin typeface="Times New Roman" panose="02020603050405020304" pitchFamily="18" charset="0"/>
                <a:cs typeface="Times New Roman" panose="02020603050405020304" pitchFamily="18" charset="0"/>
              </a:rPr>
              <a:t>Reports: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FE2FA5-83B9-3BCA-1518-812FB358293D}"/>
              </a:ext>
            </a:extLst>
          </p:cNvPr>
          <p:cNvSpPr>
            <a:spLocks noGrp="1"/>
          </p:cNvSpPr>
          <p:nvPr>
            <p:ph sz="half" idx="1"/>
          </p:nvPr>
        </p:nvSpPr>
        <p:spPr>
          <a:xfrm>
            <a:off x="677334" y="1469204"/>
            <a:ext cx="4184035" cy="4572157"/>
          </a:xfrm>
        </p:spPr>
        <p:txBody>
          <a:bodyPr/>
          <a:lstStyle/>
          <a:p>
            <a:r>
              <a:rPr lang="en-US" b="1" dirty="0">
                <a:latin typeface="Times New Roman" panose="02020603050405020304" pitchFamily="18" charset="0"/>
                <a:cs typeface="Times New Roman" panose="02020603050405020304" pitchFamily="18" charset="0"/>
              </a:rPr>
              <a:t>Decision Tree</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62D04D-226A-2A55-81D2-51E84D3014F3}"/>
              </a:ext>
            </a:extLst>
          </p:cNvPr>
          <p:cNvSpPr>
            <a:spLocks noGrp="1"/>
          </p:cNvSpPr>
          <p:nvPr>
            <p:ph sz="half" idx="2"/>
          </p:nvPr>
        </p:nvSpPr>
        <p:spPr>
          <a:xfrm>
            <a:off x="4783526" y="1469204"/>
            <a:ext cx="4184034" cy="4572158"/>
          </a:xfrm>
        </p:spPr>
        <p:txBody>
          <a:bodyPr/>
          <a:lstStyle/>
          <a:p>
            <a:r>
              <a:rPr lang="en-US" b="1" dirty="0">
                <a:solidFill>
                  <a:schemeClr val="tx1"/>
                </a:solidFill>
                <a:latin typeface="Times New Roman" panose="02020603050405020304" pitchFamily="18" charset="0"/>
                <a:cs typeface="Times New Roman" panose="02020603050405020304" pitchFamily="18" charset="0"/>
              </a:rPr>
              <a:t>Gradient Boosting</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DDFC7D-8C82-5E50-1F41-AD0B554BF342}"/>
              </a:ext>
            </a:extLst>
          </p:cNvPr>
          <p:cNvPicPr>
            <a:picLocks noChangeAspect="1"/>
          </p:cNvPicPr>
          <p:nvPr/>
        </p:nvPicPr>
        <p:blipFill>
          <a:blip r:embed="rId2"/>
          <a:stretch>
            <a:fillRect/>
          </a:stretch>
        </p:blipFill>
        <p:spPr>
          <a:xfrm>
            <a:off x="677334" y="1972637"/>
            <a:ext cx="3997408" cy="3791165"/>
          </a:xfrm>
          <a:prstGeom prst="rect">
            <a:avLst/>
          </a:prstGeom>
        </p:spPr>
      </p:pic>
      <p:pic>
        <p:nvPicPr>
          <p:cNvPr id="6" name="Picture 5">
            <a:extLst>
              <a:ext uri="{FF2B5EF4-FFF2-40B4-BE49-F238E27FC236}">
                <a16:creationId xmlns:a16="http://schemas.microsoft.com/office/drawing/2014/main" id="{59F681D7-E6E6-A99E-665D-779C94594A68}"/>
              </a:ext>
            </a:extLst>
          </p:cNvPr>
          <p:cNvPicPr>
            <a:picLocks noChangeAspect="1"/>
          </p:cNvPicPr>
          <p:nvPr/>
        </p:nvPicPr>
        <p:blipFill>
          <a:blip r:embed="rId3"/>
          <a:stretch>
            <a:fillRect/>
          </a:stretch>
        </p:blipFill>
        <p:spPr>
          <a:xfrm>
            <a:off x="5089970" y="1972637"/>
            <a:ext cx="3986373" cy="3791165"/>
          </a:xfrm>
          <a:prstGeom prst="rect">
            <a:avLst/>
          </a:prstGeom>
        </p:spPr>
      </p:pic>
    </p:spTree>
    <p:extLst>
      <p:ext uri="{BB962C8B-B14F-4D97-AF65-F5344CB8AC3E}">
        <p14:creationId xmlns:p14="http://schemas.microsoft.com/office/powerpoint/2010/main" val="3711211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343-EDE9-6D60-CF47-438929B8DE79}"/>
              </a:ext>
            </a:extLst>
          </p:cNvPr>
          <p:cNvSpPr>
            <a:spLocks noGrp="1"/>
          </p:cNvSpPr>
          <p:nvPr>
            <p:ph type="ctrTitle"/>
          </p:nvPr>
        </p:nvSpPr>
        <p:spPr>
          <a:xfrm>
            <a:off x="1524000" y="181069"/>
            <a:ext cx="9144000" cy="1655762"/>
          </a:xfrm>
        </p:spPr>
        <p:txBody>
          <a:bodyPr>
            <a:normAutofit/>
          </a:bodyPr>
          <a:lstStyle/>
          <a:p>
            <a:pPr algn="ctr"/>
            <a:r>
              <a:rPr lang="en-IN" sz="48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F7037DAE-F9DB-9A7B-8D54-57DFDA00422D}"/>
              </a:ext>
            </a:extLst>
          </p:cNvPr>
          <p:cNvSpPr>
            <a:spLocks noGrp="1"/>
          </p:cNvSpPr>
          <p:nvPr>
            <p:ph type="subTitle" idx="1"/>
          </p:nvPr>
        </p:nvSpPr>
        <p:spPr>
          <a:xfrm>
            <a:off x="729465" y="1510301"/>
            <a:ext cx="10222787" cy="5166630"/>
          </a:xfrm>
        </p:spPr>
        <p:txBody>
          <a:bodyPr>
            <a:normAutofit/>
          </a:bodyPr>
          <a:lstStyle/>
          <a:p>
            <a:pPr algn="just"/>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the AI-Based Fertilizer Prediction System provides an innovative approach to enhancing sustainable agriculture through data-driven insights. By leveraging machine learning and AI models, this system predicts optimal fertilizer recommendations based on diverse environmental and soil conditions, such as temperature, humidity, and nutrient content. The integration of Flask and Spring Boot enables seamless API interactions for data input, prediction, and historical tracking, enhancing accessibility and user experience.</a:t>
            </a:r>
          </a:p>
          <a:p>
            <a:pPr algn="just"/>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not only improves the efficiency of fertilizer usage but also contributes to economic and environmental sustainability by minimizing overuse and waste. This project addresses critical issues in modern agriculture, like resource optimization and crop productivity, by guiding farmers toward balanced nutrient application tailored to specific crops and soil types.</a:t>
            </a:r>
          </a:p>
          <a:p>
            <a:pPr algn="just"/>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system serves as a foundation for broader IoT integration, where real-time data from sensors or satellite imagery could lead to more dynamic and precise fertilizer recommendations. The System signifies a step forward in smart farming, offering practical solutions to improve food security and agricultural sustainability.</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675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3253-6A95-24C9-66A1-421F506E4C48}"/>
              </a:ext>
            </a:extLst>
          </p:cNvPr>
          <p:cNvSpPr>
            <a:spLocks noGrp="1"/>
          </p:cNvSpPr>
          <p:nvPr>
            <p:ph type="ctrTitle"/>
          </p:nvPr>
        </p:nvSpPr>
        <p:spPr>
          <a:xfrm>
            <a:off x="1524000" y="360364"/>
            <a:ext cx="9144000" cy="993308"/>
          </a:xfrm>
        </p:spPr>
        <p:txBody>
          <a:bodyPr>
            <a:normAutofit/>
          </a:bodyPr>
          <a:lstStyle/>
          <a:p>
            <a:pPr algn="ctr"/>
            <a:r>
              <a:rPr lang="en-IN" sz="5200" b="1" u="sng" dirty="0">
                <a:solidFill>
                  <a:schemeClr val="tx1"/>
                </a:solidFill>
                <a:latin typeface="Times New Roman" panose="02020603050405020304" pitchFamily="18" charset="0"/>
                <a:cs typeface="Times New Roman" panose="02020603050405020304" pitchFamily="18" charset="0"/>
              </a:rPr>
              <a:t>Future Work</a:t>
            </a:r>
          </a:p>
        </p:txBody>
      </p:sp>
      <p:sp>
        <p:nvSpPr>
          <p:cNvPr id="3" name="Subtitle 2">
            <a:extLst>
              <a:ext uri="{FF2B5EF4-FFF2-40B4-BE49-F238E27FC236}">
                <a16:creationId xmlns:a16="http://schemas.microsoft.com/office/drawing/2014/main" id="{68B2D596-0C33-57E5-952E-A0C92FCCDDD5}"/>
              </a:ext>
            </a:extLst>
          </p:cNvPr>
          <p:cNvSpPr>
            <a:spLocks noGrp="1"/>
          </p:cNvSpPr>
          <p:nvPr>
            <p:ph type="subTitle" idx="1"/>
          </p:nvPr>
        </p:nvSpPr>
        <p:spPr>
          <a:xfrm>
            <a:off x="1524000" y="1918448"/>
            <a:ext cx="9144000" cy="4437528"/>
          </a:xfrm>
        </p:spPr>
        <p:txBody>
          <a:bodyPr>
            <a:normAutofit/>
          </a:bodyPr>
          <a:lstStyle/>
          <a:p>
            <a:pPr algn="just">
              <a:spcBef>
                <a:spcPts val="2200"/>
              </a:spcBef>
              <a:spcAft>
                <a:spcPts val="1100"/>
              </a:spcAft>
              <a:tabLst>
                <a:tab pos="323850" algn="l"/>
              </a:tabLst>
            </a:pPr>
            <a:r>
              <a:rPr lang="en-US" sz="24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In future we would like to expand our project by adding these few more tasks:	</a:t>
            </a:r>
            <a:endParaRPr lang="en-IN" sz="24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endParaRPr>
          </a:p>
          <a:p>
            <a:pPr marL="342900" indent="-342900" algn="just">
              <a:spcBef>
                <a:spcPts val="2200"/>
              </a:spcBef>
              <a:spcAft>
                <a:spcPts val="1100"/>
              </a:spcAft>
              <a:buFont typeface="Wingdings" panose="05000000000000000000" pitchFamily="2" charset="2"/>
              <a:buChar char="q"/>
              <a:tabLst>
                <a:tab pos="323850" algn="l"/>
              </a:tabLst>
            </a:pPr>
            <a:r>
              <a:rPr lang="en-IN" sz="24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Integration with IoT Devices</a:t>
            </a:r>
            <a:endParaRPr lang="en-IN" sz="2400" b="1" dirty="0">
              <a:solidFill>
                <a:schemeClr val="tx1"/>
              </a:solidFill>
              <a:latin typeface="Times New Roman" panose="02020603050405020304" pitchFamily="18" charset="0"/>
              <a:ea typeface="Malgun Gothic" panose="020B0503020000020004" pitchFamily="34" charset="-127"/>
              <a:cs typeface="Times New Roman" panose="02020603050405020304" pitchFamily="18" charset="0"/>
            </a:endParaRPr>
          </a:p>
          <a:p>
            <a:pPr marL="342900" indent="-342900" algn="just">
              <a:spcBef>
                <a:spcPts val="2200"/>
              </a:spcBef>
              <a:spcAft>
                <a:spcPts val="1100"/>
              </a:spcAft>
              <a:buFont typeface="Wingdings" panose="05000000000000000000" pitchFamily="2" charset="2"/>
              <a:buChar char="q"/>
              <a:tabLst>
                <a:tab pos="323850" algn="l"/>
              </a:tabLst>
            </a:pPr>
            <a:r>
              <a:rPr lang="en-IN" sz="24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Fertilizer Scheduling and Tracking</a:t>
            </a:r>
          </a:p>
          <a:p>
            <a:pPr marL="342900" indent="-342900" algn="just">
              <a:spcBef>
                <a:spcPts val="2200"/>
              </a:spcBef>
              <a:spcAft>
                <a:spcPts val="1100"/>
              </a:spcAft>
              <a:buFont typeface="Wingdings" panose="05000000000000000000" pitchFamily="2" charset="2"/>
              <a:buChar char="q"/>
              <a:tabLst>
                <a:tab pos="323850" algn="l"/>
              </a:tabLst>
            </a:pPr>
            <a:r>
              <a:rPr lang="en-US" sz="24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Integration of Real-Time Weather Data</a:t>
            </a:r>
            <a:endParaRPr lang="en-IN" sz="24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p>
            <a:pPr algn="just"/>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07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75FB-D269-7043-73AE-694178C42734}"/>
              </a:ext>
            </a:extLst>
          </p:cNvPr>
          <p:cNvSpPr>
            <a:spLocks noGrp="1"/>
          </p:cNvSpPr>
          <p:nvPr>
            <p:ph type="ctrTitle"/>
          </p:nvPr>
        </p:nvSpPr>
        <p:spPr>
          <a:xfrm>
            <a:off x="1524000" y="109351"/>
            <a:ext cx="9144000" cy="1091919"/>
          </a:xfrm>
        </p:spPr>
        <p:txBody>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ACKNOWLEDGEMENT</a:t>
            </a:r>
          </a:p>
        </p:txBody>
      </p:sp>
      <p:sp>
        <p:nvSpPr>
          <p:cNvPr id="3" name="Subtitle 2">
            <a:extLst>
              <a:ext uri="{FF2B5EF4-FFF2-40B4-BE49-F238E27FC236}">
                <a16:creationId xmlns:a16="http://schemas.microsoft.com/office/drawing/2014/main" id="{FFFDE5A8-2207-84DE-A628-288A6BB9B933}"/>
              </a:ext>
            </a:extLst>
          </p:cNvPr>
          <p:cNvSpPr>
            <a:spLocks noGrp="1"/>
          </p:cNvSpPr>
          <p:nvPr>
            <p:ph type="subTitle" idx="1"/>
          </p:nvPr>
        </p:nvSpPr>
        <p:spPr>
          <a:xfrm>
            <a:off x="1524000" y="1407459"/>
            <a:ext cx="9144000" cy="5154705"/>
          </a:xfrm>
        </p:spPr>
        <p:txBody>
          <a:bodyPr/>
          <a:lstStyle/>
          <a:p>
            <a:pPr marR="64135"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our great privilege to express our profound and sincere gratitude to our Project Supervisor, Dr. Shampa Sengupta for providing us a very cooperative and precious guidance at every stage of the present project work being carried out under her supervision. Her valuable advice and instructions in carrying out the present study has been a very rewarding and pleasurable experience that has greatly benefited us throughout the course of 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would like to convey our sincere gratitude towards Head of the Department of Information Technology of MCKV INSTITUTE OF ENGINEERING for providing us the requisite support for timely completion of our work. We would also like to pay our heartiest thanks and gratitude to all the teachers of the INFORMATION TECHNOLOGY for various suggestions being provided in attaining success in our work</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864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936-991B-F3F2-9A0F-2B1BA145F550}"/>
              </a:ext>
            </a:extLst>
          </p:cNvPr>
          <p:cNvSpPr>
            <a:spLocks noGrp="1"/>
          </p:cNvSpPr>
          <p:nvPr>
            <p:ph type="ctrTitle"/>
          </p:nvPr>
        </p:nvSpPr>
        <p:spPr>
          <a:xfrm>
            <a:off x="1524000" y="369328"/>
            <a:ext cx="9144000" cy="760225"/>
          </a:xfrm>
        </p:spPr>
        <p:txBody>
          <a:bodyPr>
            <a:normAutofit fontScale="90000"/>
          </a:bodyPr>
          <a:lstStyle/>
          <a:p>
            <a:pPr algn="ctr"/>
            <a:r>
              <a:rPr lang="en-IN" sz="4800" b="1" u="sng" dirty="0">
                <a:solidFill>
                  <a:schemeClr val="tx1"/>
                </a:solidFill>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48A7662C-F3BF-C0F3-EAEB-3125261C1F28}"/>
              </a:ext>
            </a:extLst>
          </p:cNvPr>
          <p:cNvSpPr>
            <a:spLocks noGrp="1"/>
          </p:cNvSpPr>
          <p:nvPr>
            <p:ph type="subTitle" idx="1"/>
          </p:nvPr>
        </p:nvSpPr>
        <p:spPr>
          <a:xfrm>
            <a:off x="698643" y="1524000"/>
            <a:ext cx="11093307" cy="4600575"/>
          </a:xfrm>
        </p:spPr>
        <p:txBody>
          <a:bodyPr>
            <a:normAutofit/>
          </a:bodyPr>
          <a:lstStyle/>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Meng Zhang,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Huazhao</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Liang,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Zhongju</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Wang, Long Wang, Chao Huang, Xiong Luo, Damaged apple detection with a hybrid YOLOv3 algorithm, 3rd December 2022.</a:t>
            </a:r>
          </a:p>
          <a:p>
            <a:pPr marL="342900" indent="-342900" algn="just">
              <a:buFont typeface="Wingdings" panose="05000000000000000000" pitchFamily="2" charset="2"/>
              <a:buChar char="q"/>
            </a:pPr>
            <a:r>
              <a:rPr lang="en-IN" sz="19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Madhumathi</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R,Arumuganathan</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 Sneha Iyer R, Shruthi R,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Shruthhi</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 , Soil Nutrient Analysis Using Machine Learning Techniques.</a:t>
            </a:r>
          </a:p>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Pranav Pramod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Pawase</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Sachin Madhukar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Nalawade</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Girishkumar</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Balasaheb</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Bhanage</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Avdhoot</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Ashok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Walunj</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Pravin Bhaskar Kadam, Anil G </a:t>
            </a:r>
            <a:r>
              <a:rPr lang="en-IN"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Durgude</a:t>
            </a: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Mahesh R Patil, Variable rate fertilizer application technology for nutrient management: A review, 2023.</a:t>
            </a:r>
          </a:p>
          <a:p>
            <a:pPr marL="342900" indent="-342900" algn="just">
              <a:buFont typeface="Wingdings" panose="05000000000000000000" pitchFamily="2" charset="2"/>
              <a:buChar char="q"/>
            </a:pPr>
            <a:r>
              <a:rPr lang="en-IN" sz="19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ChatGPT</a:t>
            </a:r>
          </a:p>
          <a:p>
            <a:pPr marL="342900" indent="-342900" algn="just">
              <a:buFont typeface="Wingdings" panose="05000000000000000000" pitchFamily="2" charset="2"/>
              <a:buChar char="q"/>
            </a:pPr>
            <a:r>
              <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Kaggle</a:t>
            </a:r>
          </a:p>
          <a:p>
            <a:pPr marL="342900" indent="-342900" algn="just">
              <a:buFont typeface="Wingdings" panose="05000000000000000000" pitchFamily="2" charset="2"/>
              <a:buChar char="q"/>
            </a:pPr>
            <a:endParaRPr lang="en-IN" sz="1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THANK YOU!</a:t>
            </a:r>
            <a:endParaRPr lang="en-IN" sz="2400" b="1" dirty="0">
              <a:solidFill>
                <a:schemeClr val="tx1"/>
              </a:solidFill>
              <a:latin typeface="Times New Roman" panose="02020603050405020304" pitchFamily="18" charset="0"/>
              <a:cs typeface="Times New Roman" panose="02020603050405020304" pitchFamily="18" charset="0"/>
            </a:endParaRPr>
          </a:p>
          <a:p>
            <a:r>
              <a:rPr lang="en-IN" dirty="0"/>
              <a:t>		</a:t>
            </a:r>
          </a:p>
        </p:txBody>
      </p:sp>
    </p:spTree>
    <p:extLst>
      <p:ext uri="{BB962C8B-B14F-4D97-AF65-F5344CB8AC3E}">
        <p14:creationId xmlns:p14="http://schemas.microsoft.com/office/powerpoint/2010/main" val="1100718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F74D-8D0B-AEAB-6E86-03A5BFA2B89E}"/>
              </a:ext>
            </a:extLst>
          </p:cNvPr>
          <p:cNvSpPr>
            <a:spLocks noGrp="1"/>
          </p:cNvSpPr>
          <p:nvPr>
            <p:ph type="ctrTitle"/>
          </p:nvPr>
        </p:nvSpPr>
        <p:spPr>
          <a:xfrm>
            <a:off x="2772076" y="375384"/>
            <a:ext cx="6150543" cy="1713297"/>
          </a:xfrm>
        </p:spPr>
        <p:txBody>
          <a:bodyPr>
            <a:normAutofit fontScale="90000"/>
          </a:bodyPr>
          <a:lstStyle/>
          <a:p>
            <a:pPr algn="ctr"/>
            <a:r>
              <a:rPr lang="en-IN" sz="60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60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b="1" dirty="0"/>
          </a:p>
        </p:txBody>
      </p:sp>
      <p:sp>
        <p:nvSpPr>
          <p:cNvPr id="3" name="Subtitle 2">
            <a:extLst>
              <a:ext uri="{FF2B5EF4-FFF2-40B4-BE49-F238E27FC236}">
                <a16:creationId xmlns:a16="http://schemas.microsoft.com/office/drawing/2014/main" id="{B0CE5223-2463-075B-294D-0B75236327AF}"/>
              </a:ext>
            </a:extLst>
          </p:cNvPr>
          <p:cNvSpPr>
            <a:spLocks noGrp="1"/>
          </p:cNvSpPr>
          <p:nvPr>
            <p:ph type="subTitle" idx="1"/>
          </p:nvPr>
        </p:nvSpPr>
        <p:spPr>
          <a:xfrm>
            <a:off x="765868" y="1636295"/>
            <a:ext cx="10283934" cy="4928134"/>
          </a:xfrm>
        </p:spPr>
        <p:txBody>
          <a:bodyPr>
            <a:noAutofit/>
          </a:bodyPr>
          <a:lstStyle/>
          <a:p>
            <a:pPr algn="just">
              <a:lnSpc>
                <a:spcPct val="150000"/>
              </a:lnSpc>
              <a:spcAft>
                <a:spcPts val="100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Fertilizer prediction is foundational for sustainable agriculture, optimizing resource use to enhance productivity while promoting environmental and economic health. This AI-powered Fertilizer Prediction System leverages machine learning to recommend optimal fertilizer types and predict soil moisture based on various crop and soil conditions. By processing inputs like soil type, crop type, and nutrient levels, the system delivers precise recommendations to maximize crop yield and ensure balanced nutrient management.</a:t>
            </a:r>
          </a:p>
          <a:p>
            <a:pPr algn="just">
              <a:lnSpc>
                <a:spcPct val="150000"/>
              </a:lnSpc>
              <a:spcAft>
                <a:spcPts val="100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solution is built using machine learning models in Python, hosted via Flask, and connected to a MySQL database through Spring Boot, ensuring seamless data handling and integration. The Flask API processes requests and performs predictions in real-time, while Spring Boot manages robust backend operations and database interactions. Integrating AI with agricultural practices ensures that resources are utilized effectively, promoting balanced nutrient management and enhancing crop yield.</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60048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0C89-44AF-A6FD-F2F4-DB47CC081AE7}"/>
              </a:ext>
            </a:extLst>
          </p:cNvPr>
          <p:cNvSpPr>
            <a:spLocks noGrp="1"/>
          </p:cNvSpPr>
          <p:nvPr>
            <p:ph type="ctrTitle"/>
          </p:nvPr>
        </p:nvSpPr>
        <p:spPr>
          <a:xfrm>
            <a:off x="1524000" y="158818"/>
            <a:ext cx="9144000" cy="842210"/>
          </a:xfrm>
        </p:spPr>
        <p:txBody>
          <a:bodyPr>
            <a:normAutofit/>
          </a:bodyPr>
          <a:lstStyle/>
          <a:p>
            <a:pPr algn="ctr"/>
            <a:r>
              <a:rPr lang="en-IN" sz="4400" b="1" u="sng"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BD2D140B-F5D7-7D06-EF5F-284D724CEA2F}"/>
              </a:ext>
            </a:extLst>
          </p:cNvPr>
          <p:cNvSpPr>
            <a:spLocks noGrp="1"/>
          </p:cNvSpPr>
          <p:nvPr>
            <p:ph type="subTitle" idx="1"/>
          </p:nvPr>
        </p:nvSpPr>
        <p:spPr>
          <a:xfrm>
            <a:off x="433138" y="1001028"/>
            <a:ext cx="7267074" cy="5698155"/>
          </a:xfrm>
        </p:spPr>
        <p:txBody>
          <a:bodyPr>
            <a:normAutofit fontScale="92500" lnSpcReduction="20000"/>
          </a:bodyPr>
          <a:lstStyle/>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AI has revolutionized modern agriculture by enabling data-driven decision-making.</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AI-based systems optimize crop yield, resource management, and environmental sustainability.</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Fertilizer prediction is a key application of AI in agriculture.</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AI models analyze factors such as soil conditions, crop types, and environmental data to recommend ideal fertilizers and their quantities.</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Benefits include precise fertilizer application, increased productivity, reduced wastage, and minimized environmental impact.</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"AI-Based Fertilizer Prediction System" project aims to: Predict the type and quantity of fertilizer needed based on input parameters like temperature, humidity, soil type, crop type, and nutrient levels.</a:t>
            </a:r>
          </a:p>
          <a:p>
            <a:pPr marL="342900" indent="-342900"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system utilizes:</a:t>
            </a:r>
          </a:p>
          <a:p>
            <a:pPr marL="342900" indent="-342900" algn="just">
              <a:lnSpc>
                <a:spcPct val="12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Flask for machine learning model deployment.</a:t>
            </a:r>
          </a:p>
          <a:p>
            <a:pPr marL="342900" indent="-342900" algn="just">
              <a:lnSpc>
                <a:spcPct val="12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Spring Boot for API management.</a:t>
            </a:r>
          </a:p>
          <a:p>
            <a:pPr marL="342900" indent="-342900" algn="just">
              <a:lnSpc>
                <a:spcPct val="12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 database for storing and managing fertilizer data.</a:t>
            </a:r>
          </a:p>
          <a:p>
            <a:pPr marL="342900" indent="-342900" algn="just">
              <a:lnSpc>
                <a:spcPct val="120000"/>
              </a:lnSpc>
              <a:buFont typeface="Wingdings" panose="05000000000000000000" pitchFamily="2" charset="2"/>
              <a:buChar char="Ø"/>
            </a:pPr>
            <a:endParaRPr lang="en-US" sz="1800" dirty="0"/>
          </a:p>
          <a:p>
            <a:pPr marL="342900" indent="-342900" algn="just">
              <a:lnSpc>
                <a:spcPct val="120000"/>
              </a:lnSpc>
              <a:buFont typeface="Wingdings" panose="05000000000000000000" pitchFamily="2" charset="2"/>
              <a:buChar char="q"/>
            </a:pPr>
            <a:endParaRPr lang="en-US" sz="1800" dirty="0"/>
          </a:p>
          <a:p>
            <a:pPr marL="342900" indent="-342900" algn="just">
              <a:lnSpc>
                <a:spcPct val="120000"/>
              </a:lnSpc>
              <a:buFont typeface="Wingdings" panose="05000000000000000000" pitchFamily="2" charset="2"/>
              <a:buChar char="q"/>
            </a:pPr>
            <a:endParaRPr lang="en-US" sz="1800" dirty="0"/>
          </a:p>
          <a:p>
            <a:pPr marL="342900" indent="-342900" algn="just">
              <a:lnSpc>
                <a:spcPct val="120000"/>
              </a:lnSpc>
              <a:buFont typeface="Wingdings" panose="05000000000000000000" pitchFamily="2" charset="2"/>
              <a:buChar char="q"/>
            </a:pPr>
            <a:endParaRPr lang="en-IN" sz="1800" dirty="0"/>
          </a:p>
        </p:txBody>
      </p:sp>
      <p:pic>
        <p:nvPicPr>
          <p:cNvPr id="6" name="Picture 5">
            <a:extLst>
              <a:ext uri="{FF2B5EF4-FFF2-40B4-BE49-F238E27FC236}">
                <a16:creationId xmlns:a16="http://schemas.microsoft.com/office/drawing/2014/main" id="{C7F95D36-C4D9-9C87-930C-D7BE4C9B4784}"/>
              </a:ext>
            </a:extLst>
          </p:cNvPr>
          <p:cNvPicPr>
            <a:picLocks noChangeAspect="1"/>
          </p:cNvPicPr>
          <p:nvPr/>
        </p:nvPicPr>
        <p:blipFill>
          <a:blip r:embed="rId2"/>
          <a:stretch>
            <a:fillRect/>
          </a:stretch>
        </p:blipFill>
        <p:spPr>
          <a:xfrm>
            <a:off x="8060840" y="3850105"/>
            <a:ext cx="3255071" cy="2173008"/>
          </a:xfrm>
          <a:prstGeom prst="rect">
            <a:avLst/>
          </a:prstGeom>
        </p:spPr>
      </p:pic>
      <p:pic>
        <p:nvPicPr>
          <p:cNvPr id="8" name="Picture 7">
            <a:extLst>
              <a:ext uri="{FF2B5EF4-FFF2-40B4-BE49-F238E27FC236}">
                <a16:creationId xmlns:a16="http://schemas.microsoft.com/office/drawing/2014/main" id="{9C07C040-8511-E075-950E-FC1CD69F333A}"/>
              </a:ext>
            </a:extLst>
          </p:cNvPr>
          <p:cNvPicPr>
            <a:picLocks noChangeAspect="1"/>
          </p:cNvPicPr>
          <p:nvPr/>
        </p:nvPicPr>
        <p:blipFill>
          <a:blip r:embed="rId3"/>
          <a:stretch>
            <a:fillRect/>
          </a:stretch>
        </p:blipFill>
        <p:spPr>
          <a:xfrm>
            <a:off x="8060840" y="1578543"/>
            <a:ext cx="3255071" cy="2047323"/>
          </a:xfrm>
          <a:prstGeom prst="rect">
            <a:avLst/>
          </a:prstGeom>
        </p:spPr>
      </p:pic>
    </p:spTree>
    <p:extLst>
      <p:ext uri="{BB962C8B-B14F-4D97-AF65-F5344CB8AC3E}">
        <p14:creationId xmlns:p14="http://schemas.microsoft.com/office/powerpoint/2010/main" val="252827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744D-D9F9-01D7-4854-9113D09E1127}"/>
              </a:ext>
            </a:extLst>
          </p:cNvPr>
          <p:cNvSpPr>
            <a:spLocks noGrp="1"/>
          </p:cNvSpPr>
          <p:nvPr>
            <p:ph type="ctrTitle"/>
          </p:nvPr>
        </p:nvSpPr>
        <p:spPr>
          <a:xfrm>
            <a:off x="2531444" y="255070"/>
            <a:ext cx="7074569" cy="1496728"/>
          </a:xfrm>
        </p:spPr>
        <p:txBody>
          <a:bodyPr>
            <a:normAutofit fontScale="90000"/>
          </a:bodyPr>
          <a:lstStyle/>
          <a:p>
            <a:pPr algn="ctr"/>
            <a:r>
              <a:rPr lang="en-IN" sz="44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a:t>
            </a:r>
            <a:r>
              <a:rPr lang="en-IN" sz="4400" b="1" u="sng"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REVIEW</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206630E-351B-7ED4-08BE-24419973BFD2}"/>
              </a:ext>
            </a:extLst>
          </p:cNvPr>
          <p:cNvSpPr>
            <a:spLocks noGrp="1"/>
          </p:cNvSpPr>
          <p:nvPr>
            <p:ph type="subTitle" idx="1"/>
          </p:nvPr>
        </p:nvSpPr>
        <p:spPr>
          <a:xfrm>
            <a:off x="587141" y="1049154"/>
            <a:ext cx="10491537" cy="5553776"/>
          </a:xfrm>
        </p:spPr>
        <p:txBody>
          <a:bodyPr>
            <a:noAutofit/>
          </a:bodyPr>
          <a:lstStyle/>
          <a:p>
            <a:pPr algn="just">
              <a:lnSpc>
                <a:spcPct val="150000"/>
              </a:lnSpc>
              <a:spcBef>
                <a:spcPts val="1200"/>
              </a:spcBef>
              <a:spcAft>
                <a:spcPts val="100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are some papers regarding Fertilizer prediction proposed by some of the scholars,</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The title "Damaged apple detection with a hybrid YOLOv3 algorithm" by Meng Zhang,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Huazhao</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Liang,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Zhongju</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Wang, Long Wang, Chao Huang, Xiong Luo was accepted on 3rd December, 2022.This paper was available online from 11th December, 2023.This paper proposed an improved You Only Look Once (YOLOv3) algorithm for the automatic detection of damaged apples. The main moto was to promote the automation of the fruit processing industry.</a:t>
            </a:r>
            <a:endParaRPr lang="en-IN"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The research article "Soil Nutrient Analysis Using Machine Learning Techniques" by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Madhumathi</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R,Arumuganathan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Sneha Iyer R, Shruthi R,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Shruthhi</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 proposed a method to help the farmers in choosing the right crop and fertilizer for having better harvest of crops. This paper aimed to provide a solution obtained through the machine learning model.</a:t>
            </a:r>
            <a:endParaRPr lang="en-IN"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The title "Variable rate fertilizer application technology for nutrient management: A review" by Pranav Pramod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Pawase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Sachin Madhukar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Nalawade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Girishkumar</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Balasaheb</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Bhanage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Avdhoot</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Ashok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Walunj</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Pravin Bhaskar Kadam, Anil G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Durgude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Mahesh R Patil was published on 2023. The paper proposed two</a:t>
            </a:r>
            <a:r>
              <a:rPr lang="en-IN" sz="1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approaches for implementing VRT, one was sensor based and another was map based. In sensor based approach suitable sensors measured the soil and crop characteristics by calculating the nutrients needed per unit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area.In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map based approach </a:t>
            </a: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553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3F37-BB2E-24A1-AD87-A2A8F9AA822E}"/>
              </a:ext>
            </a:extLst>
          </p:cNvPr>
          <p:cNvSpPr>
            <a:spLocks noGrp="1"/>
          </p:cNvSpPr>
          <p:nvPr>
            <p:ph type="ctrTitle"/>
          </p:nvPr>
        </p:nvSpPr>
        <p:spPr>
          <a:xfrm>
            <a:off x="1524000" y="188259"/>
            <a:ext cx="9144000" cy="1631576"/>
          </a:xfrm>
        </p:spPr>
        <p:txBody>
          <a:bodyPr>
            <a:noAutofit/>
          </a:bodyPr>
          <a:lstStyle/>
          <a:p>
            <a:pPr algn="ctr"/>
            <a:r>
              <a:rPr lang="en-IN" sz="4800" b="1" u="sng"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METHODOLOGY</a:t>
            </a:r>
            <a:br>
              <a:rPr lang="en-IN" sz="5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5400" dirty="0"/>
          </a:p>
        </p:txBody>
      </p:sp>
      <p:sp>
        <p:nvSpPr>
          <p:cNvPr id="4" name="Rectangle 2">
            <a:extLst>
              <a:ext uri="{FF2B5EF4-FFF2-40B4-BE49-F238E27FC236}">
                <a16:creationId xmlns:a16="http://schemas.microsoft.com/office/drawing/2014/main" id="{A451817E-7EBC-F5FD-C879-B9E91AF5D976}"/>
              </a:ext>
            </a:extLst>
          </p:cNvPr>
          <p:cNvSpPr>
            <a:spLocks noChangeArrowheads="1"/>
          </p:cNvSpPr>
          <p:nvPr/>
        </p:nvSpPr>
        <p:spPr bwMode="auto">
          <a:xfrm>
            <a:off x="1087655" y="1450503"/>
            <a:ext cx="96008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Flowchart </a:t>
            </a: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representing the Working of Machine Learning Models</a:t>
            </a: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91FFA0B3-20D0-EB84-C344-39BE83452CF8}"/>
              </a:ext>
            </a:extLst>
          </p:cNvPr>
          <p:cNvPicPr>
            <a:picLocks noChangeAspect="1"/>
          </p:cNvPicPr>
          <p:nvPr/>
        </p:nvPicPr>
        <p:blipFill>
          <a:blip r:embed="rId2"/>
          <a:stretch>
            <a:fillRect/>
          </a:stretch>
        </p:blipFill>
        <p:spPr>
          <a:xfrm>
            <a:off x="1424540" y="2261937"/>
            <a:ext cx="7892715" cy="4302493"/>
          </a:xfrm>
          <a:prstGeom prst="rect">
            <a:avLst/>
          </a:prstGeom>
        </p:spPr>
      </p:pic>
    </p:spTree>
    <p:extLst>
      <p:ext uri="{BB962C8B-B14F-4D97-AF65-F5344CB8AC3E}">
        <p14:creationId xmlns:p14="http://schemas.microsoft.com/office/powerpoint/2010/main" val="3869882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019E-FB53-F757-A971-B8E6452BAF2A}"/>
              </a:ext>
            </a:extLst>
          </p:cNvPr>
          <p:cNvSpPr>
            <a:spLocks noGrp="1"/>
          </p:cNvSpPr>
          <p:nvPr>
            <p:ph type="title"/>
          </p:nvPr>
        </p:nvSpPr>
        <p:spPr>
          <a:xfrm>
            <a:off x="677334" y="182880"/>
            <a:ext cx="8596668" cy="452387"/>
          </a:xfrm>
        </p:spPr>
        <p:txBody>
          <a:bodyPr>
            <a:normAutofit fontScale="90000"/>
          </a:bodyPr>
          <a:lstStyle/>
          <a:p>
            <a:pPr marL="342900" indent="-342900">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Overall System Flowchart:</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EEF3362-5A9C-09AB-AD75-F08BDD8095D2}"/>
              </a:ext>
            </a:extLst>
          </p:cNvPr>
          <p:cNvPicPr>
            <a:picLocks noGrp="1" noChangeAspect="1"/>
          </p:cNvPicPr>
          <p:nvPr>
            <p:ph idx="1"/>
          </p:nvPr>
        </p:nvPicPr>
        <p:blipFill>
          <a:blip r:embed="rId2"/>
          <a:stretch>
            <a:fillRect/>
          </a:stretch>
        </p:blipFill>
        <p:spPr>
          <a:xfrm>
            <a:off x="3632744" y="635267"/>
            <a:ext cx="3316695" cy="2675824"/>
          </a:xfrm>
          <a:prstGeom prst="rect">
            <a:avLst/>
          </a:prstGeom>
        </p:spPr>
      </p:pic>
      <p:pic>
        <p:nvPicPr>
          <p:cNvPr id="5" name="Picture 4">
            <a:extLst>
              <a:ext uri="{FF2B5EF4-FFF2-40B4-BE49-F238E27FC236}">
                <a16:creationId xmlns:a16="http://schemas.microsoft.com/office/drawing/2014/main" id="{9FC886BD-6A6F-ECD5-F8A2-189012A8B9FD}"/>
              </a:ext>
            </a:extLst>
          </p:cNvPr>
          <p:cNvPicPr>
            <a:picLocks noChangeAspect="1"/>
          </p:cNvPicPr>
          <p:nvPr/>
        </p:nvPicPr>
        <p:blipFill>
          <a:blip r:embed="rId3"/>
          <a:stretch>
            <a:fillRect/>
          </a:stretch>
        </p:blipFill>
        <p:spPr>
          <a:xfrm>
            <a:off x="3632744" y="3311091"/>
            <a:ext cx="3316695" cy="3364029"/>
          </a:xfrm>
          <a:prstGeom prst="rect">
            <a:avLst/>
          </a:prstGeom>
        </p:spPr>
      </p:pic>
    </p:spTree>
    <p:extLst>
      <p:ext uri="{BB962C8B-B14F-4D97-AF65-F5344CB8AC3E}">
        <p14:creationId xmlns:p14="http://schemas.microsoft.com/office/powerpoint/2010/main" val="3033714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E79-A74A-ACEF-ED02-7F4D16C3FDD7}"/>
              </a:ext>
            </a:extLst>
          </p:cNvPr>
          <p:cNvSpPr>
            <a:spLocks noGrp="1"/>
          </p:cNvSpPr>
          <p:nvPr>
            <p:ph type="ctrTitle"/>
          </p:nvPr>
        </p:nvSpPr>
        <p:spPr>
          <a:xfrm>
            <a:off x="1524000" y="92466"/>
            <a:ext cx="9144000" cy="636999"/>
          </a:xfrm>
        </p:spPr>
        <p:txBody>
          <a:bodyPr>
            <a:noAutofit/>
          </a:bodyPr>
          <a:lstStyle/>
          <a:p>
            <a:pPr algn="ctr"/>
            <a:r>
              <a:rPr lang="en-IN" sz="4000" b="1" u="sng" spc="15" dirty="0">
                <a:solidFill>
                  <a:srgbClr val="000000"/>
                </a:solidFill>
                <a:effectLst/>
                <a:latin typeface="Times New Roman" panose="02020603050405020304" pitchFamily="18" charset="0"/>
                <a:ea typeface="Times New Roman" panose="02020603050405020304" pitchFamily="18" charset="0"/>
              </a:rPr>
              <a:t>Steps involves for Fertilizer Prediction</a:t>
            </a:r>
            <a:endParaRPr lang="en-IN" sz="4000" u="sng" dirty="0"/>
          </a:p>
        </p:txBody>
      </p:sp>
      <p:sp>
        <p:nvSpPr>
          <p:cNvPr id="3" name="Subtitle 2">
            <a:extLst>
              <a:ext uri="{FF2B5EF4-FFF2-40B4-BE49-F238E27FC236}">
                <a16:creationId xmlns:a16="http://schemas.microsoft.com/office/drawing/2014/main" id="{16A0523E-62B7-76E1-7E40-3DD878984A6A}"/>
              </a:ext>
            </a:extLst>
          </p:cNvPr>
          <p:cNvSpPr>
            <a:spLocks noGrp="1"/>
          </p:cNvSpPr>
          <p:nvPr>
            <p:ph type="subTitle" idx="1"/>
          </p:nvPr>
        </p:nvSpPr>
        <p:spPr>
          <a:xfrm>
            <a:off x="914400" y="821933"/>
            <a:ext cx="9753600" cy="6152608"/>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steps that involves to predict the proper fertilizer are as follows:</a:t>
            </a:r>
          </a:p>
          <a:p>
            <a:pPr marL="514350" indent="-514350" algn="just">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Data Collection</a:t>
            </a:r>
          </a:p>
          <a:p>
            <a:pPr marL="514350" indent="-514350" algn="just">
              <a:buFont typeface="Wingdings" panose="05000000000000000000" pitchFamily="2" charset="2"/>
              <a:buChar char="§"/>
            </a:pPr>
            <a:endParaRPr lang="en-IN" dirty="0">
              <a:solidFill>
                <a:schemeClr val="tx1"/>
              </a:solidFill>
            </a:endParaRPr>
          </a:p>
          <a:p>
            <a:pPr marL="514350" indent="-514350" algn="just">
              <a:buFont typeface="Wingdings" panose="05000000000000000000" pitchFamily="2" charset="2"/>
              <a:buChar char="§"/>
            </a:pPr>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marL="514350" indent="-514350" algn="just">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Feature Extraction</a:t>
            </a:r>
          </a:p>
          <a:p>
            <a:pPr marL="514350" indent="-514350" algn="just">
              <a:buFont typeface="Wingdings" panose="05000000000000000000" pitchFamily="2" charset="2"/>
              <a:buChar char="§"/>
            </a:pPr>
            <a:endParaRPr lang="en-IN" dirty="0">
              <a:solidFill>
                <a:schemeClr val="tx1"/>
              </a:solidFill>
            </a:endParaRPr>
          </a:p>
          <a:p>
            <a:pPr marL="514350" indent="-514350" algn="just">
              <a:buFont typeface="Wingdings" panose="05000000000000000000" pitchFamily="2" charset="2"/>
              <a:buChar char="§"/>
            </a:pPr>
            <a:endParaRPr lang="en-IN" dirty="0">
              <a:solidFill>
                <a:schemeClr val="tx1"/>
              </a:solidFill>
            </a:endParaRPr>
          </a:p>
          <a:p>
            <a:pPr marL="514350" indent="-514350" algn="just">
              <a:buFont typeface="Wingdings" panose="05000000000000000000" pitchFamily="2" charset="2"/>
              <a:buChar char="§"/>
            </a:pPr>
            <a:endParaRPr lang="en-IN" dirty="0">
              <a:solidFill>
                <a:schemeClr val="tx1"/>
              </a:solidFill>
            </a:endParaRPr>
          </a:p>
          <a:p>
            <a:pPr marL="514350" indent="-514350" algn="just">
              <a:buFont typeface="Wingdings" panose="05000000000000000000" pitchFamily="2" charset="2"/>
              <a:buChar char="§"/>
            </a:pPr>
            <a:endParaRPr lang="en-IN" dirty="0">
              <a:solidFill>
                <a:schemeClr val="tx1"/>
              </a:solidFill>
            </a:endParaRPr>
          </a:p>
          <a:p>
            <a:pPr algn="just"/>
            <a:endParaRPr lang="en-IN" dirty="0">
              <a:solidFill>
                <a:schemeClr val="tx1"/>
              </a:solidFill>
            </a:endParaRPr>
          </a:p>
        </p:txBody>
      </p:sp>
      <p:pic>
        <p:nvPicPr>
          <p:cNvPr id="4" name="Picture 3">
            <a:extLst>
              <a:ext uri="{FF2B5EF4-FFF2-40B4-BE49-F238E27FC236}">
                <a16:creationId xmlns:a16="http://schemas.microsoft.com/office/drawing/2014/main" id="{2E03204E-1E44-53AE-7483-BCD7593BC33A}"/>
              </a:ext>
            </a:extLst>
          </p:cNvPr>
          <p:cNvPicPr>
            <a:picLocks noChangeAspect="1"/>
          </p:cNvPicPr>
          <p:nvPr/>
        </p:nvPicPr>
        <p:blipFill>
          <a:blip r:embed="rId2"/>
          <a:stretch>
            <a:fillRect/>
          </a:stretch>
        </p:blipFill>
        <p:spPr>
          <a:xfrm>
            <a:off x="1962364" y="1619529"/>
            <a:ext cx="6657654" cy="1959427"/>
          </a:xfrm>
          <a:prstGeom prst="rect">
            <a:avLst/>
          </a:prstGeom>
        </p:spPr>
      </p:pic>
      <p:pic>
        <p:nvPicPr>
          <p:cNvPr id="5" name="Picture 4">
            <a:extLst>
              <a:ext uri="{FF2B5EF4-FFF2-40B4-BE49-F238E27FC236}">
                <a16:creationId xmlns:a16="http://schemas.microsoft.com/office/drawing/2014/main" id="{F5F5C5CE-15B4-5D7C-D9AE-DE0D4D1D34F2}"/>
              </a:ext>
            </a:extLst>
          </p:cNvPr>
          <p:cNvPicPr>
            <a:picLocks noChangeAspect="1"/>
          </p:cNvPicPr>
          <p:nvPr/>
        </p:nvPicPr>
        <p:blipFill>
          <a:blip r:embed="rId3"/>
          <a:stretch>
            <a:fillRect/>
          </a:stretch>
        </p:blipFill>
        <p:spPr>
          <a:xfrm>
            <a:off x="1758719" y="3975458"/>
            <a:ext cx="7301664" cy="2526023"/>
          </a:xfrm>
          <a:prstGeom prst="rect">
            <a:avLst/>
          </a:prstGeom>
        </p:spPr>
      </p:pic>
    </p:spTree>
    <p:extLst>
      <p:ext uri="{BB962C8B-B14F-4D97-AF65-F5344CB8AC3E}">
        <p14:creationId xmlns:p14="http://schemas.microsoft.com/office/powerpoint/2010/main" val="1247614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AC9745-5235-AF3C-CBE9-1573345CC64F}"/>
              </a:ext>
            </a:extLst>
          </p:cNvPr>
          <p:cNvSpPr txBox="1"/>
          <p:nvPr/>
        </p:nvSpPr>
        <p:spPr>
          <a:xfrm>
            <a:off x="1222626" y="183496"/>
            <a:ext cx="8455630" cy="5078313"/>
          </a:xfrm>
          <a:prstGeom prst="rect">
            <a:avLst/>
          </a:prstGeom>
          <a:noFill/>
        </p:spPr>
        <p:txBody>
          <a:bodyPr wrap="square">
            <a:spAutoFit/>
          </a:bodyPr>
          <a:lstStyle/>
          <a:p>
            <a:pPr marL="514350" indent="-514350" algn="just">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Feature Selection</a:t>
            </a: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Model Building</a:t>
            </a: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a:p>
            <a:pPr algn="just"/>
            <a:endParaRPr lang="en-IN" b="1" dirty="0">
              <a:solidFill>
                <a:schemeClr val="tx1"/>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C505F1-1651-0A45-739E-CA8335F24582}"/>
              </a:ext>
            </a:extLst>
          </p:cNvPr>
          <p:cNvPicPr>
            <a:picLocks noChangeAspect="1"/>
          </p:cNvPicPr>
          <p:nvPr/>
        </p:nvPicPr>
        <p:blipFill>
          <a:blip r:embed="rId2"/>
          <a:stretch>
            <a:fillRect/>
          </a:stretch>
        </p:blipFill>
        <p:spPr>
          <a:xfrm>
            <a:off x="3359649" y="554805"/>
            <a:ext cx="3780890" cy="2537716"/>
          </a:xfrm>
          <a:prstGeom prst="rect">
            <a:avLst/>
          </a:prstGeom>
        </p:spPr>
      </p:pic>
      <p:pic>
        <p:nvPicPr>
          <p:cNvPr id="7" name="Picture 6">
            <a:extLst>
              <a:ext uri="{FF2B5EF4-FFF2-40B4-BE49-F238E27FC236}">
                <a16:creationId xmlns:a16="http://schemas.microsoft.com/office/drawing/2014/main" id="{FCDB1B41-0541-E2DF-3647-147A2C3114A8}"/>
              </a:ext>
            </a:extLst>
          </p:cNvPr>
          <p:cNvPicPr>
            <a:picLocks noChangeAspect="1"/>
          </p:cNvPicPr>
          <p:nvPr/>
        </p:nvPicPr>
        <p:blipFill>
          <a:blip r:embed="rId3"/>
          <a:stretch>
            <a:fillRect/>
          </a:stretch>
        </p:blipFill>
        <p:spPr>
          <a:xfrm>
            <a:off x="3000054" y="3503488"/>
            <a:ext cx="5044611" cy="2958957"/>
          </a:xfrm>
          <a:prstGeom prst="rect">
            <a:avLst/>
          </a:prstGeom>
        </p:spPr>
      </p:pic>
    </p:spTree>
    <p:extLst>
      <p:ext uri="{BB962C8B-B14F-4D97-AF65-F5344CB8AC3E}">
        <p14:creationId xmlns:p14="http://schemas.microsoft.com/office/powerpoint/2010/main" val="393446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415</TotalTime>
  <Words>1384</Words>
  <Application>Microsoft Office PowerPoint</Application>
  <PresentationFormat>Widescreen</PresentationFormat>
  <Paragraphs>189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DEVELOPMENT OF AN AI BASED FERTILIZER PREDICTION SYSTEM</vt:lpstr>
      <vt:lpstr>CONTENTS</vt:lpstr>
      <vt:lpstr>ABSTRACT </vt:lpstr>
      <vt:lpstr>INTRODUCTION</vt:lpstr>
      <vt:lpstr>LITERATURE REVIEW </vt:lpstr>
      <vt:lpstr>PROPOSED METHODOLOGY </vt:lpstr>
      <vt:lpstr>Overall System Flowchart:</vt:lpstr>
      <vt:lpstr>Steps involves for Fertilizer Prediction</vt:lpstr>
      <vt:lpstr>PowerPoint Presentation</vt:lpstr>
      <vt:lpstr>Model Evaluation</vt:lpstr>
      <vt:lpstr>Working of System</vt:lpstr>
      <vt:lpstr>PowerPoint Presentation</vt:lpstr>
      <vt:lpstr>PowerPoint Presentation</vt:lpstr>
      <vt:lpstr>PowerPoint Presentation</vt:lpstr>
      <vt:lpstr>Output of Spring:</vt:lpstr>
      <vt:lpstr>POST Mapping:</vt:lpstr>
      <vt:lpstr>GET Mapping:</vt:lpstr>
      <vt:lpstr>Model Accuracy Comparison using bar chart:</vt:lpstr>
      <vt:lpstr>Reports:</vt:lpstr>
      <vt:lpstr>Reports:</vt:lpstr>
      <vt:lpstr>Reports:</vt:lpstr>
      <vt:lpstr>CONCLUSION </vt:lpstr>
      <vt:lpstr>Future Work</vt:lpstr>
      <vt:lpstr>ACKNOWLEDGEMENT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USING MACHINE LEARNING TECHNIQUES</dc:title>
  <dc:creator>Parambrata Chatterjee</dc:creator>
  <cp:lastModifiedBy>Parambrata Chatterjee</cp:lastModifiedBy>
  <cp:revision>9</cp:revision>
  <dcterms:created xsi:type="dcterms:W3CDTF">2023-12-01T08:46:37Z</dcterms:created>
  <dcterms:modified xsi:type="dcterms:W3CDTF">2025-01-27T17:38:51Z</dcterms:modified>
</cp:coreProperties>
</file>