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73" r:id="rId4"/>
    <p:sldId id="274" r:id="rId5"/>
    <p:sldId id="257"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34.jpeg"/><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GIF"/></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4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9910" y="929005"/>
            <a:ext cx="11130915" cy="1521460"/>
          </a:xfrm>
        </p:spPr>
        <p:txBody>
          <a:bodyPr/>
          <a:lstStyle/>
          <a:p>
            <a:r>
              <a:rPr lang="en-US" sz="4400" b="1" dirty="0">
                <a:solidFill>
                  <a:schemeClr val="bg1"/>
                </a:solidFill>
                <a:effectLst>
                  <a:outerShdw blurRad="38100" dist="38100" dir="2700000" algn="tl">
                    <a:srgbClr val="000000">
                      <a:alpha val="43137"/>
                    </a:srgbClr>
                  </a:outerShdw>
                </a:effectLst>
                <a:latin typeface="Calibri" panose="020F0502020204030204" charset="0"/>
                <a:cs typeface="Calibri" panose="020F0502020204030204" charset="0"/>
              </a:rPr>
              <a:t>A Study of Cloud Properties and Rainy Cloud Prediction Model of Indian Cities using MODIS</a:t>
            </a:r>
            <a:endParaRPr lang="en-US" sz="4400" b="1" dirty="0">
              <a:solidFill>
                <a:schemeClr val="bg1"/>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sp>
        <p:nvSpPr>
          <p:cNvPr id="100" name="Text Box 99"/>
          <p:cNvSpPr txBox="1"/>
          <p:nvPr/>
        </p:nvSpPr>
        <p:spPr>
          <a:xfrm>
            <a:off x="7807325" y="3112135"/>
            <a:ext cx="3873500" cy="953135"/>
          </a:xfrm>
          <a:prstGeom prst="rect">
            <a:avLst/>
          </a:prstGeom>
          <a:noFill/>
          <a:ln w="9525">
            <a:noFill/>
          </a:ln>
        </p:spPr>
        <p:txBody>
          <a:bodyPr wrap="square">
            <a:spAutoFit/>
          </a:bodyPr>
          <a:p>
            <a:pPr indent="0" algn="r"/>
            <a:r>
              <a:rPr lang="en-US" sz="2000" b="1">
                <a:solidFill>
                  <a:schemeClr val="bg1"/>
                </a:solidFill>
                <a:effectLst>
                  <a:outerShdw blurRad="38100" dist="38100" dir="2700000" algn="tl">
                    <a:srgbClr val="000000">
                      <a:alpha val="43137"/>
                    </a:srgbClr>
                  </a:outerShdw>
                </a:effectLst>
                <a:latin typeface="Times New Roman" panose="02020603050405020304" charset="0"/>
                <a:ea typeface="SimSun" panose="02010600030101010101" pitchFamily="2" charset="-122"/>
              </a:rPr>
              <a:t>Ratul Chakraborty</a:t>
            </a:r>
            <a:endParaRPr lang="en-US" b="1">
              <a:solidFill>
                <a:schemeClr val="bg1"/>
              </a:solidFill>
              <a:effectLst>
                <a:outerShdw blurRad="38100" dist="38100" dir="2700000" algn="tl">
                  <a:srgbClr val="000000">
                    <a:alpha val="43137"/>
                  </a:srgbClr>
                </a:outerShdw>
              </a:effectLst>
              <a:latin typeface="Times New Roman" panose="02020603050405020304" charset="0"/>
              <a:ea typeface="SimSun" panose="02010600030101010101" pitchFamily="2" charset="-122"/>
            </a:endParaRPr>
          </a:p>
          <a:p>
            <a:pPr indent="0" algn="r"/>
            <a:r>
              <a:rPr lang="en-US" b="1">
                <a:solidFill>
                  <a:schemeClr val="bg1"/>
                </a:solidFill>
                <a:effectLst>
                  <a:outerShdw blurRad="38100" dist="38100" dir="2700000" algn="tl">
                    <a:srgbClr val="000000">
                      <a:alpha val="43137"/>
                    </a:srgbClr>
                  </a:outerShdw>
                </a:effectLst>
                <a:latin typeface="Times New Roman" panose="02020603050405020304" charset="0"/>
                <a:ea typeface="SimSun" panose="02010600030101010101" pitchFamily="2" charset="-122"/>
              </a:rPr>
              <a:t>Registration No.: 146-1121-0352-16</a:t>
            </a:r>
            <a:endParaRPr lang="en-US" b="1">
              <a:solidFill>
                <a:schemeClr val="bg1"/>
              </a:solidFill>
              <a:effectLst>
                <a:outerShdw blurRad="38100" dist="38100" dir="2700000" algn="tl">
                  <a:srgbClr val="000000">
                    <a:alpha val="43137"/>
                  </a:srgbClr>
                </a:outerShdw>
              </a:effectLst>
              <a:latin typeface="Times New Roman" panose="02020603050405020304" charset="0"/>
              <a:ea typeface="SimSun" panose="02010600030101010101" pitchFamily="2" charset="-122"/>
            </a:endParaRPr>
          </a:p>
          <a:p>
            <a:pPr indent="0" algn="r"/>
            <a:r>
              <a:rPr lang="en-US" b="1">
                <a:solidFill>
                  <a:schemeClr val="bg1"/>
                </a:solidFill>
                <a:effectLst>
                  <a:outerShdw blurRad="38100" dist="38100" dir="2700000" algn="tl">
                    <a:srgbClr val="000000">
                      <a:alpha val="43137"/>
                    </a:srgbClr>
                  </a:outerShdw>
                </a:effectLst>
                <a:latin typeface="Times New Roman" panose="02020603050405020304" charset="0"/>
                <a:ea typeface="SimSun" panose="02010600030101010101" pitchFamily="2" charset="-122"/>
              </a:rPr>
              <a:t>Roll No.: T91/ECE/186012</a:t>
            </a:r>
            <a:endParaRPr lang="en-US" b="1">
              <a:solidFill>
                <a:schemeClr val="bg1"/>
              </a:solidFill>
              <a:effectLst>
                <a:outerShdw blurRad="38100" dist="38100" dir="2700000" algn="tl">
                  <a:srgbClr val="000000">
                    <a:alpha val="43137"/>
                  </a:srgbClr>
                </a:outerShdw>
              </a:effectLst>
              <a:latin typeface="Times New Roman" panose="02020603050405020304" charset="0"/>
              <a:ea typeface="SimSun" panose="02010600030101010101" pitchFamily="2" charset="-122"/>
            </a:endParaRPr>
          </a:p>
        </p:txBody>
      </p:sp>
      <p:sp>
        <p:nvSpPr>
          <p:cNvPr id="3" name="Text Box 2"/>
          <p:cNvSpPr txBox="1"/>
          <p:nvPr/>
        </p:nvSpPr>
        <p:spPr>
          <a:xfrm>
            <a:off x="775335" y="3112135"/>
            <a:ext cx="4115435" cy="953135"/>
          </a:xfrm>
          <a:prstGeom prst="rect">
            <a:avLst/>
          </a:prstGeom>
          <a:noFill/>
          <a:ln w="9525">
            <a:noFill/>
          </a:ln>
        </p:spPr>
        <p:txBody>
          <a:bodyPr wrap="square">
            <a:spAutoFit/>
          </a:bodyPr>
          <a:p>
            <a:pPr indent="0"/>
            <a:r>
              <a:rPr lang="en-US" sz="2000" b="1">
                <a:solidFill>
                  <a:schemeClr val="accent3"/>
                </a:solidFill>
                <a:effectLst>
                  <a:outerShdw blurRad="38100" dist="38100" dir="2700000" algn="tl">
                    <a:srgbClr val="000000">
                      <a:alpha val="43137"/>
                    </a:srgbClr>
                  </a:outerShdw>
                </a:effectLst>
                <a:latin typeface="Times New Roman" panose="02020603050405020304" charset="0"/>
                <a:ea typeface="SimSun" panose="02010600030101010101" pitchFamily="2" charset="-122"/>
              </a:rPr>
              <a:t>Sudeshna Pahari</a:t>
            </a:r>
            <a:endParaRPr lang="en-US" sz="2000" b="1">
              <a:solidFill>
                <a:schemeClr val="accent3"/>
              </a:solidFill>
              <a:effectLst>
                <a:outerShdw blurRad="38100" dist="38100" dir="2700000" algn="tl">
                  <a:srgbClr val="000000">
                    <a:alpha val="43137"/>
                  </a:srgbClr>
                </a:outerShdw>
              </a:effectLst>
              <a:latin typeface="Times New Roman" panose="02020603050405020304" charset="0"/>
              <a:ea typeface="SimSun" panose="02010600030101010101" pitchFamily="2" charset="-122"/>
            </a:endParaRPr>
          </a:p>
          <a:p>
            <a:pPr indent="0"/>
            <a:r>
              <a:rPr lang="en-US" b="1">
                <a:solidFill>
                  <a:schemeClr val="accent3"/>
                </a:solidFill>
                <a:effectLst>
                  <a:outerShdw blurRad="38100" dist="38100" dir="2700000" algn="tl">
                    <a:srgbClr val="000000">
                      <a:alpha val="43137"/>
                    </a:srgbClr>
                  </a:outerShdw>
                </a:effectLst>
                <a:latin typeface="Times New Roman" panose="02020603050405020304" charset="0"/>
                <a:ea typeface="SimSun" panose="02010600030101010101" pitchFamily="2" charset="-122"/>
              </a:rPr>
              <a:t>Registration No.: 041-1221-0369-16</a:t>
            </a:r>
            <a:endParaRPr lang="en-US" b="1">
              <a:solidFill>
                <a:schemeClr val="accent3"/>
              </a:solidFill>
              <a:effectLst>
                <a:outerShdw blurRad="38100" dist="38100" dir="2700000" algn="tl">
                  <a:srgbClr val="000000">
                    <a:alpha val="43137"/>
                  </a:srgbClr>
                </a:outerShdw>
              </a:effectLst>
              <a:latin typeface="Times New Roman" panose="02020603050405020304" charset="0"/>
              <a:ea typeface="SimSun" panose="02010600030101010101" pitchFamily="2" charset="-122"/>
            </a:endParaRPr>
          </a:p>
          <a:p>
            <a:pPr indent="0"/>
            <a:r>
              <a:rPr lang="en-US" b="1">
                <a:solidFill>
                  <a:schemeClr val="accent3"/>
                </a:solidFill>
                <a:effectLst>
                  <a:outerShdw blurRad="38100" dist="38100" dir="2700000" algn="tl">
                    <a:srgbClr val="000000">
                      <a:alpha val="43137"/>
                    </a:srgbClr>
                  </a:outerShdw>
                </a:effectLst>
                <a:latin typeface="Times New Roman" panose="02020603050405020304" charset="0"/>
                <a:ea typeface="SimSun" panose="02010600030101010101" pitchFamily="2" charset="-122"/>
              </a:rPr>
              <a:t>Roll No.: T91/ECE/186015</a:t>
            </a:r>
            <a:endParaRPr lang="en-US" b="1">
              <a:solidFill>
                <a:schemeClr val="accent3"/>
              </a:solidFill>
              <a:effectLst>
                <a:outerShdw blurRad="38100" dist="38100" dir="2700000" algn="tl">
                  <a:srgbClr val="000000">
                    <a:alpha val="43137"/>
                  </a:srgbClr>
                </a:outerShdw>
              </a:effectLst>
              <a:latin typeface="Times New Roman" panose="02020603050405020304" charset="0"/>
              <a:ea typeface="SimSun" panose="02010600030101010101" pitchFamily="2" charset="-122"/>
            </a:endParaRPr>
          </a:p>
        </p:txBody>
      </p:sp>
      <p:sp>
        <p:nvSpPr>
          <p:cNvPr id="4" name="Text Box 3"/>
          <p:cNvSpPr txBox="1"/>
          <p:nvPr/>
        </p:nvSpPr>
        <p:spPr>
          <a:xfrm>
            <a:off x="3823970" y="4600575"/>
            <a:ext cx="4408170" cy="368300"/>
          </a:xfrm>
          <a:prstGeom prst="rect">
            <a:avLst/>
          </a:prstGeom>
          <a:noFill/>
        </p:spPr>
        <p:txBody>
          <a:bodyPr wrap="square" rtlCol="0">
            <a:spAutoFit/>
          </a:bodyPr>
          <a:p>
            <a:pPr algn="ctr"/>
            <a:r>
              <a:rPr lang="en-US" b="1">
                <a:solidFill>
                  <a:srgbClr val="00B050"/>
                </a:solidFill>
              </a:rPr>
              <a:t>Under the supervision of</a:t>
            </a:r>
            <a:endParaRPr lang="en-US" b="1">
              <a:solidFill>
                <a:srgbClr val="00B050"/>
              </a:solidFill>
            </a:endParaRPr>
          </a:p>
        </p:txBody>
      </p:sp>
      <p:sp>
        <p:nvSpPr>
          <p:cNvPr id="5" name="Text Box 4"/>
          <p:cNvSpPr txBox="1"/>
          <p:nvPr/>
        </p:nvSpPr>
        <p:spPr>
          <a:xfrm>
            <a:off x="3823335" y="4999355"/>
            <a:ext cx="4408170" cy="460375"/>
          </a:xfrm>
          <a:prstGeom prst="rect">
            <a:avLst/>
          </a:prstGeom>
          <a:noFill/>
        </p:spPr>
        <p:txBody>
          <a:bodyPr wrap="square" rtlCol="0">
            <a:spAutoFit/>
          </a:bodyPr>
          <a:p>
            <a:pPr algn="ctr"/>
            <a:r>
              <a:rPr lang="en-US" sz="2400" b="1">
                <a:solidFill>
                  <a:schemeClr val="accent6">
                    <a:lumMod val="75000"/>
                  </a:schemeClr>
                </a:solidFill>
              </a:rPr>
              <a:t>Mr. Souvik Majumder</a:t>
            </a:r>
            <a:endParaRPr lang="en-US" sz="2400" b="1">
              <a:solidFill>
                <a:schemeClr val="accent6">
                  <a:lumMod val="75000"/>
                </a:schemeClr>
              </a:solidFill>
            </a:endParaRPr>
          </a:p>
        </p:txBody>
      </p:sp>
      <p:sp>
        <p:nvSpPr>
          <p:cNvPr id="6" name="Text Box 5"/>
          <p:cNvSpPr txBox="1"/>
          <p:nvPr/>
        </p:nvSpPr>
        <p:spPr>
          <a:xfrm>
            <a:off x="3823970" y="2691765"/>
            <a:ext cx="4407535" cy="398780"/>
          </a:xfrm>
          <a:prstGeom prst="rect">
            <a:avLst/>
          </a:prstGeom>
          <a:noFill/>
        </p:spPr>
        <p:txBody>
          <a:bodyPr wrap="square" rtlCol="0">
            <a:spAutoFit/>
          </a:bodyPr>
          <a:p>
            <a:pPr algn="ctr"/>
            <a:r>
              <a:rPr lang="en-US" sz="2000" b="1" i="1">
                <a:solidFill>
                  <a:schemeClr val="bg1"/>
                </a:solidFill>
                <a:effectLst>
                  <a:outerShdw blurRad="38100" dist="38100" dir="2700000" algn="tl">
                    <a:srgbClr val="000000">
                      <a:alpha val="43137"/>
                    </a:srgbClr>
                  </a:outerShdw>
                </a:effectLst>
                <a:latin typeface="Calibri" panose="020F0502020204030204" charset="0"/>
                <a:cs typeface="Calibri" panose="020F0502020204030204" charset="0"/>
              </a:rPr>
              <a:t>by</a:t>
            </a:r>
            <a:endParaRPr lang="en-US" sz="2000" b="1" i="1">
              <a:solidFill>
                <a:schemeClr val="bg1"/>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990" y="209550"/>
            <a:ext cx="10798810" cy="1120775"/>
          </a:xfrm>
        </p:spPr>
        <p:txBody>
          <a:bodyPr/>
          <a:p>
            <a:r>
              <a:rPr lang="en-US" b="1">
                <a:solidFill>
                  <a:srgbClr val="00B0F0"/>
                </a:solidFill>
                <a:effectLst>
                  <a:outerShdw blurRad="38100" dist="38100" dir="2700000" algn="tl">
                    <a:srgbClr val="000000">
                      <a:alpha val="43137"/>
                    </a:srgbClr>
                  </a:outerShdw>
                </a:effectLst>
                <a:latin typeface="Calibri" panose="020F0502020204030204" charset="0"/>
                <a:cs typeface="Calibri" panose="020F0502020204030204" charset="0"/>
              </a:rPr>
              <a:t>Analysis of COD Distributions:</a:t>
            </a:r>
            <a:endParaRPr lang="en-US" b="1">
              <a:solidFill>
                <a:srgbClr val="00B0F0"/>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554355" y="4344035"/>
            <a:ext cx="5254625" cy="2380615"/>
          </a:xfrm>
          <a:ln>
            <a:noFill/>
          </a:ln>
        </p:spPr>
        <p:txBody>
          <a:bodyPr>
            <a:noAutofit/>
          </a:bodyPr>
          <a:p>
            <a:pPr marL="0" indent="0">
              <a:buFont typeface="Arial" panose="020B0604020202020204" pitchFamily="34" charset="0"/>
              <a:buNone/>
            </a:pPr>
            <a:r>
              <a:rPr lang="en-US" sz="1400">
                <a:latin typeface="Calibri" panose="020F0502020204030204" charset="0"/>
                <a:cs typeface="Calibri" panose="020F0502020204030204" charset="0"/>
              </a:rPr>
              <a:t>We can infer from the above table that in tropical regions like Kolkata, Mumbai and Delhi the mean COD values are more compared to the southern regions.</a:t>
            </a:r>
            <a:endParaRPr lang="en-US" sz="1400">
              <a:latin typeface="Calibri" panose="020F0502020204030204" charset="0"/>
              <a:cs typeface="Calibri" panose="020F0502020204030204" charset="0"/>
            </a:endParaRPr>
          </a:p>
          <a:p>
            <a:pPr marL="0" indent="0">
              <a:buFont typeface="Arial" panose="020B0604020202020204" pitchFamily="34" charset="0"/>
              <a:buNone/>
            </a:pPr>
            <a:r>
              <a:rPr lang="en-US" sz="1400">
                <a:latin typeface="Calibri" panose="020F0502020204030204" charset="0"/>
                <a:cs typeface="Calibri" panose="020F0502020204030204" charset="0"/>
              </a:rPr>
              <a:t>Also from </a:t>
            </a:r>
            <a:r>
              <a:rPr lang="en-US" sz="1400" b="1">
                <a:latin typeface="Calibri" panose="020F0502020204030204" charset="0"/>
                <a:cs typeface="Calibri" panose="020F0502020204030204" charset="0"/>
              </a:rPr>
              <a:t>Gettelman Et Al. 2002; Liu Et Al. 2007 </a:t>
            </a:r>
            <a:r>
              <a:rPr lang="en-US" sz="1400">
                <a:latin typeface="Calibri" panose="020F0502020204030204" charset="0"/>
                <a:cs typeface="Calibri" panose="020F0502020204030204" charset="0"/>
              </a:rPr>
              <a:t>we get the information that the tropics and extratropical regions are the active regions for DCC formation.</a:t>
            </a:r>
            <a:endParaRPr lang="en-US" sz="1400">
              <a:latin typeface="Calibri" panose="020F0502020204030204" charset="0"/>
              <a:cs typeface="Calibri" panose="020F0502020204030204" charset="0"/>
            </a:endParaRPr>
          </a:p>
          <a:p>
            <a:pPr marL="0" indent="0">
              <a:buFont typeface="Arial" panose="020B0604020202020204" pitchFamily="34" charset="0"/>
              <a:buNone/>
            </a:pPr>
            <a:r>
              <a:rPr lang="en-US" sz="1400">
                <a:latin typeface="Calibri" panose="020F0502020204030204" charset="0"/>
                <a:cs typeface="Calibri" panose="020F0502020204030204" charset="0"/>
              </a:rPr>
              <a:t>Hence we get an affirmation about our observation.</a:t>
            </a:r>
            <a:endParaRPr lang="en-US" sz="1400">
              <a:latin typeface="Calibri" panose="020F0502020204030204" charset="0"/>
              <a:cs typeface="Calibri" panose="020F0502020204030204" charset="0"/>
            </a:endParaRPr>
          </a:p>
          <a:p>
            <a:pPr marL="0" indent="0">
              <a:buFont typeface="Arial" panose="020B0604020202020204" pitchFamily="34" charset="0"/>
              <a:buNone/>
            </a:pPr>
            <a:r>
              <a:rPr lang="en-US" sz="1400">
                <a:latin typeface="Calibri" panose="020F0502020204030204" charset="0"/>
                <a:cs typeface="Calibri" panose="020F0502020204030204" charset="0"/>
              </a:rPr>
              <a:t>Also in the regions near to the Equator the COD values are less compared to the regions nearer to the Tropic of Cancer.</a:t>
            </a:r>
            <a:endParaRPr lang="en-US" sz="1400">
              <a:latin typeface="Calibri" panose="020F0502020204030204" charset="0"/>
              <a:cs typeface="Calibri" panose="020F0502020204030204" charset="0"/>
            </a:endParaRPr>
          </a:p>
        </p:txBody>
      </p:sp>
      <p:graphicFrame>
        <p:nvGraphicFramePr>
          <p:cNvPr id="5" name="Content Placeholder 4"/>
          <p:cNvGraphicFramePr/>
          <p:nvPr>
            <p:ph sz="half" idx="2"/>
          </p:nvPr>
        </p:nvGraphicFramePr>
        <p:xfrm>
          <a:off x="1164590" y="1858645"/>
          <a:ext cx="3787140" cy="2336800"/>
        </p:xfrm>
        <a:graphic>
          <a:graphicData uri="http://schemas.openxmlformats.org/drawingml/2006/table">
            <a:tbl>
              <a:tblPr firstRow="1" bandRow="1">
                <a:tableStyleId>{5C22544A-7EE6-4342-B048-85BDC9FD1C3A}</a:tableStyleId>
              </a:tblPr>
              <a:tblGrid>
                <a:gridCol w="983615"/>
                <a:gridCol w="395605"/>
                <a:gridCol w="476885"/>
                <a:gridCol w="477520"/>
                <a:gridCol w="499745"/>
                <a:gridCol w="476885"/>
                <a:gridCol w="476885"/>
              </a:tblGrid>
              <a:tr h="266065">
                <a:tc rowSpan="2">
                  <a:txBody>
                    <a:bodyPr/>
                    <a:p>
                      <a:pPr indent="0" algn="ctr">
                        <a:buNone/>
                      </a:pPr>
                      <a:r>
                        <a:rPr lang="en-US" sz="1200" b="1">
                          <a:solidFill>
                            <a:srgbClr val="000000"/>
                          </a:solidFill>
                          <a:latin typeface="Calibri" panose="020F0502020204030204" charset="-122"/>
                        </a:rPr>
                        <a:t>LOCATION</a:t>
                      </a:r>
                      <a:endParaRPr lang="en-US" sz="12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3">
                  <a:txBody>
                    <a:bodyPr/>
                    <a:p>
                      <a:pPr indent="0" algn="ctr">
                        <a:buNone/>
                      </a:pPr>
                      <a:r>
                        <a:rPr lang="en-US" sz="1200" b="1" i="1">
                          <a:solidFill>
                            <a:srgbClr val="000000"/>
                          </a:solidFill>
                          <a:latin typeface="Calibri" panose="020F0502020204030204" charset="-122"/>
                        </a:rPr>
                        <a:t>AQUA</a:t>
                      </a:r>
                      <a:endParaRPr lang="en-US" sz="1200" b="1" i="1">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3">
                  <a:txBody>
                    <a:bodyPr/>
                    <a:p>
                      <a:pPr indent="0" algn="ctr">
                        <a:buNone/>
                      </a:pPr>
                      <a:r>
                        <a:rPr lang="en-US" sz="1200" b="1" i="1">
                          <a:solidFill>
                            <a:srgbClr val="000000"/>
                          </a:solidFill>
                          <a:latin typeface="Calibri" panose="020F0502020204030204" charset="-122"/>
                        </a:rPr>
                        <a:t>TERRA</a:t>
                      </a:r>
                      <a:endParaRPr lang="en-US" sz="1200" b="1" i="1">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47434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sz="1200" b="1">
                          <a:solidFill>
                            <a:srgbClr val="000000"/>
                          </a:solidFill>
                          <a:latin typeface="Calibri" panose="020F0502020204030204" charset="-122"/>
                        </a:rPr>
                        <a:t>PEAK</a:t>
                      </a:r>
                      <a:endParaRPr lang="en-US" sz="1200" b="1">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1">
                          <a:solidFill>
                            <a:srgbClr val="000000"/>
                          </a:solidFill>
                          <a:latin typeface="Calibri" panose="020F0502020204030204" charset="-122"/>
                        </a:rPr>
                        <a:t>STD</a:t>
                      </a:r>
                      <a:endParaRPr lang="en-US" sz="1200" b="1">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1">
                          <a:solidFill>
                            <a:srgbClr val="000000"/>
                          </a:solidFill>
                          <a:latin typeface="Calibri" panose="020F0502020204030204" charset="-122"/>
                        </a:rPr>
                        <a:t>MEAN</a:t>
                      </a:r>
                      <a:endParaRPr lang="en-US" sz="1200" b="1">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1">
                          <a:solidFill>
                            <a:srgbClr val="000000"/>
                          </a:solidFill>
                          <a:latin typeface="Calibri" panose="020F0502020204030204" charset="-122"/>
                        </a:rPr>
                        <a:t>PEAK</a:t>
                      </a:r>
                      <a:endParaRPr lang="en-US" sz="1200" b="1">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1">
                          <a:solidFill>
                            <a:srgbClr val="000000"/>
                          </a:solidFill>
                          <a:latin typeface="Calibri" panose="020F0502020204030204" charset="-122"/>
                        </a:rPr>
                        <a:t>STD</a:t>
                      </a:r>
                      <a:endParaRPr lang="en-US" sz="1200" b="1">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1">
                          <a:solidFill>
                            <a:srgbClr val="000000"/>
                          </a:solidFill>
                          <a:latin typeface="Calibri" panose="020F0502020204030204" charset="-122"/>
                        </a:rPr>
                        <a:t>MEAN</a:t>
                      </a:r>
                      <a:endParaRPr lang="en-US" sz="1200" b="1">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6700">
                <a:tc>
                  <a:txBody>
                    <a:bodyPr/>
                    <a:p>
                      <a:pPr indent="0" algn="ctr">
                        <a:buNone/>
                      </a:pPr>
                      <a:r>
                        <a:rPr lang="en-US" sz="1200" b="0">
                          <a:solidFill>
                            <a:srgbClr val="000000"/>
                          </a:solidFill>
                          <a:latin typeface="Calibri" panose="020F0502020204030204" charset="-122"/>
                        </a:rPr>
                        <a:t>Delhi</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0-7</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10.46</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9.72</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0-5</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8.78</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9.38</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6065">
                <a:tc>
                  <a:txBody>
                    <a:bodyPr/>
                    <a:p>
                      <a:pPr indent="0" algn="ctr">
                        <a:buNone/>
                      </a:pPr>
                      <a:r>
                        <a:rPr lang="en-US" sz="1200" b="0">
                          <a:solidFill>
                            <a:srgbClr val="000000"/>
                          </a:solidFill>
                          <a:latin typeface="Calibri" panose="020F0502020204030204" charset="-122"/>
                        </a:rPr>
                        <a:t>Mumbai</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0-10</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17.69</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16.43</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0-12</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12.65</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15.52</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5430">
                <a:tc>
                  <a:txBody>
                    <a:bodyPr/>
                    <a:p>
                      <a:pPr indent="0" algn="ctr">
                        <a:buNone/>
                      </a:pPr>
                      <a:r>
                        <a:rPr lang="en-US" sz="1200" b="0">
                          <a:solidFill>
                            <a:srgbClr val="000000"/>
                          </a:solidFill>
                          <a:latin typeface="Calibri" panose="020F0502020204030204" charset="-122"/>
                        </a:rPr>
                        <a:t>Kolkata</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0-10</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15.8</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11.56</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0-20</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19.38</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17.56</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6065">
                <a:tc>
                  <a:txBody>
                    <a:bodyPr/>
                    <a:p>
                      <a:pPr indent="0" algn="ctr">
                        <a:buNone/>
                      </a:pPr>
                      <a:r>
                        <a:rPr lang="en-US" sz="1200" b="0">
                          <a:solidFill>
                            <a:srgbClr val="000000"/>
                          </a:solidFill>
                          <a:latin typeface="Calibri" panose="020F0502020204030204" charset="-122"/>
                        </a:rPr>
                        <a:t>Hyderabad</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0-5</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8.64</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9.37</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0-5</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8.16</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8.76</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6065">
                <a:tc>
                  <a:txBody>
                    <a:bodyPr/>
                    <a:p>
                      <a:pPr indent="0" algn="ctr">
                        <a:buNone/>
                      </a:pPr>
                      <a:r>
                        <a:rPr lang="en-US" sz="1200" b="0">
                          <a:solidFill>
                            <a:srgbClr val="000000"/>
                          </a:solidFill>
                          <a:latin typeface="Calibri" panose="020F0502020204030204" charset="-122"/>
                        </a:rPr>
                        <a:t>Bangalore</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5-7</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5.83</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6.73</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7-9</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4.25</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6.79</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6065">
                <a:tc>
                  <a:txBody>
                    <a:bodyPr/>
                    <a:p>
                      <a:pPr indent="0" algn="ctr">
                        <a:buNone/>
                      </a:pPr>
                      <a:r>
                        <a:rPr lang="en-US" sz="1200" b="0">
                          <a:solidFill>
                            <a:srgbClr val="000000"/>
                          </a:solidFill>
                          <a:latin typeface="Calibri" panose="020F0502020204030204" charset="-122"/>
                        </a:rPr>
                        <a:t>Chennai</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0-9</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10.3</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7.42</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0-9</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9.69</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Calibri" panose="020F0502020204030204" charset="-122"/>
                        </a:rPr>
                        <a:t>6.68</a:t>
                      </a:r>
                      <a:endParaRPr lang="en-US" sz="1200" b="0">
                        <a:solidFill>
                          <a:srgbClr val="000000"/>
                        </a:solidFill>
                        <a:latin typeface="Calibri" panose="020F050202020403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7" name="Text Box 6"/>
          <p:cNvSpPr txBox="1"/>
          <p:nvPr/>
        </p:nvSpPr>
        <p:spPr>
          <a:xfrm>
            <a:off x="6205220" y="1214755"/>
            <a:ext cx="5080000" cy="1660525"/>
          </a:xfrm>
          <a:prstGeom prst="rect">
            <a:avLst/>
          </a:prstGeom>
          <a:noFill/>
          <a:ln w="9525">
            <a:noFill/>
          </a:ln>
        </p:spPr>
        <p:txBody>
          <a:bodyPr>
            <a:spAutoFit/>
          </a:bodyPr>
          <a:p>
            <a:pPr marL="228600" indent="-228600"/>
            <a:r>
              <a:rPr lang="en-US" b="0">
                <a:latin typeface="Calibri" panose="020F0502020204030204" charset="0"/>
              </a:rPr>
              <a:t>2. </a:t>
            </a:r>
            <a:r>
              <a:rPr lang="en-US" sz="1400" b="0">
                <a:latin typeface="Calibri" panose="020F0502020204030204" charset="0"/>
                <a:cs typeface="Times New Roman" panose="02020603050405020304" charset="0"/>
              </a:rPr>
              <a:t>According </a:t>
            </a:r>
            <a:r>
              <a:rPr lang="en-US" sz="1400">
                <a:latin typeface="Calibri" panose="020F0502020204030204" charset="0"/>
                <a:cs typeface="Times New Roman" panose="02020603050405020304" charset="0"/>
              </a:rPr>
              <a:t>to</a:t>
            </a:r>
            <a:r>
              <a:rPr lang="en-US" sz="1400" b="1">
                <a:latin typeface="Calibri" panose="020F0502020204030204" charset="0"/>
                <a:cs typeface="Times New Roman" panose="02020603050405020304" charset="0"/>
              </a:rPr>
              <a:t> Indian Journal of Physics</a:t>
            </a:r>
            <a:r>
              <a:rPr lang="en-US" sz="1400" b="0">
                <a:latin typeface="Calibri" panose="020F0502020204030204" charset="0"/>
                <a:cs typeface="Times New Roman" panose="02020603050405020304" charset="0"/>
              </a:rPr>
              <a:t> the places where industrial activities take place vividly, pollution occurs and the COD values of those respective places also increase significantly. Because according to Twomey’s effect (</a:t>
            </a:r>
            <a:r>
              <a:rPr lang="en-US" sz="1400" b="1">
                <a:latin typeface="Calibri" panose="020F0502020204030204" charset="0"/>
                <a:cs typeface="Times New Roman" panose="02020603050405020304" charset="0"/>
              </a:rPr>
              <a:t>Pollution and The Planetary Albedo, Sean Twomey</a:t>
            </a:r>
            <a:r>
              <a:rPr lang="en-US" sz="1400" b="0">
                <a:latin typeface="Calibri" panose="020F0502020204030204" charset="0"/>
                <a:cs typeface="Times New Roman" panose="02020603050405020304" charset="0"/>
              </a:rPr>
              <a:t>) pollution increases the albedo and also Albedo increases with optical thickness. Below is the concave inclination relationship between Albedo and COD –</a:t>
            </a:r>
            <a:endParaRPr lang="en-US"/>
          </a:p>
        </p:txBody>
      </p:sp>
      <p:pic>
        <p:nvPicPr>
          <p:cNvPr id="8" name="Picture 7"/>
          <p:cNvPicPr/>
          <p:nvPr/>
        </p:nvPicPr>
        <p:blipFill>
          <a:blip r:embed="rId1"/>
          <a:stretch>
            <a:fillRect/>
          </a:stretch>
        </p:blipFill>
        <p:spPr>
          <a:xfrm>
            <a:off x="6990715" y="2994660"/>
            <a:ext cx="3529965" cy="1998345"/>
          </a:xfrm>
          <a:prstGeom prst="rect">
            <a:avLst/>
          </a:prstGeom>
          <a:noFill/>
          <a:ln w="19050">
            <a:solidFill>
              <a:schemeClr val="accent1"/>
            </a:solidFill>
          </a:ln>
        </p:spPr>
      </p:pic>
      <p:sp>
        <p:nvSpPr>
          <p:cNvPr id="102" name="Text Box 101"/>
          <p:cNvSpPr txBox="1"/>
          <p:nvPr/>
        </p:nvSpPr>
        <p:spPr>
          <a:xfrm>
            <a:off x="6376035" y="4644390"/>
            <a:ext cx="5149215" cy="1814830"/>
          </a:xfrm>
          <a:prstGeom prst="rect">
            <a:avLst/>
          </a:prstGeom>
          <a:noFill/>
          <a:ln w="9525">
            <a:noFill/>
          </a:ln>
        </p:spPr>
        <p:txBody>
          <a:bodyPr wrap="square">
            <a:spAutoFit/>
          </a:bodyPr>
          <a:p>
            <a:pPr indent="0"/>
            <a:r>
              <a:rPr lang="en-US" sz="1400" b="0">
                <a:latin typeface="Calibri" panose="020F0502020204030204" charset="0"/>
                <a:cs typeface="Times New Roman" panose="02020603050405020304" charset="0"/>
              </a:rPr>
              <a:t> Also from </a:t>
            </a:r>
            <a:r>
              <a:rPr lang="en-US" sz="1400" b="1">
                <a:latin typeface="Calibri" panose="020F0502020204030204" charset="0"/>
                <a:cs typeface="Times New Roman" panose="02020603050405020304" charset="0"/>
              </a:rPr>
              <a:t>CPCB</a:t>
            </a:r>
            <a:r>
              <a:rPr lang="en-US" sz="1400" b="0">
                <a:latin typeface="Calibri" panose="020F0502020204030204" charset="0"/>
                <a:cs typeface="Times New Roman" panose="02020603050405020304" charset="0"/>
              </a:rPr>
              <a:t>’s statistics (</a:t>
            </a:r>
            <a:r>
              <a:rPr lang="en-US" sz="1400" b="1">
                <a:latin typeface="Calibri" panose="020F0502020204030204" charset="0"/>
                <a:cs typeface="Times New Roman" panose="02020603050405020304" charset="0"/>
              </a:rPr>
              <a:t>The Hindustan Times,Nov. 23,2021</a:t>
            </a:r>
            <a:r>
              <a:rPr lang="en-US" sz="1400" b="0">
                <a:latin typeface="Calibri" panose="020F0502020204030204" charset="0"/>
                <a:cs typeface="Times New Roman" panose="02020603050405020304" charset="0"/>
              </a:rPr>
              <a:t>) and </a:t>
            </a:r>
            <a:r>
              <a:rPr lang="en-US" sz="1400" b="1">
                <a:latin typeface="Calibri" panose="020F0502020204030204" charset="0"/>
                <a:cs typeface="Times New Roman" panose="02020603050405020304" charset="0"/>
              </a:rPr>
              <a:t>IQAir</a:t>
            </a:r>
            <a:r>
              <a:rPr lang="en-US" sz="1400" b="0">
                <a:latin typeface="Calibri" panose="020F0502020204030204" charset="0"/>
                <a:cs typeface="Times New Roman" panose="02020603050405020304" charset="0"/>
              </a:rPr>
              <a:t> it is evident that Kolkata and Mumbai along with Delhi NCR are the most polluted cities.Hence we infer from our observation that in the tropical region where we have achieved greater COD values are more sensitive towards pollution.</a:t>
            </a:r>
            <a:endParaRPr lang="en-US"/>
          </a:p>
        </p:txBody>
      </p:sp>
      <p:sp>
        <p:nvSpPr>
          <p:cNvPr id="9" name="Text Box 8"/>
          <p:cNvSpPr txBox="1"/>
          <p:nvPr/>
        </p:nvSpPr>
        <p:spPr>
          <a:xfrm>
            <a:off x="554355" y="1216342"/>
            <a:ext cx="5080000" cy="583565"/>
          </a:xfrm>
          <a:prstGeom prst="rect">
            <a:avLst/>
          </a:prstGeom>
          <a:noFill/>
          <a:ln w="9525">
            <a:noFill/>
          </a:ln>
        </p:spPr>
        <p:txBody>
          <a:bodyPr>
            <a:spAutoFit/>
          </a:bodyPr>
          <a:p>
            <a:pPr marL="228600" indent="-228600"/>
            <a:r>
              <a:rPr lang="en-US" b="0">
                <a:latin typeface="Calibri" panose="020F0502020204030204" charset="0"/>
              </a:rPr>
              <a:t>1. </a:t>
            </a:r>
            <a:r>
              <a:rPr lang="en-US" sz="1400" b="0">
                <a:latin typeface="Calibri" panose="020F0502020204030204" charset="0"/>
                <a:cs typeface="Times New Roman" panose="02020603050405020304" charset="0"/>
              </a:rPr>
              <a:t>From the histograms we get the following comparison table of COD values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676275" y="420370"/>
            <a:ext cx="5685155" cy="2306955"/>
          </a:xfrm>
          <a:prstGeom prst="rect">
            <a:avLst/>
          </a:prstGeom>
          <a:noFill/>
          <a:ln w="9525">
            <a:noFill/>
          </a:ln>
        </p:spPr>
        <p:txBody>
          <a:bodyPr wrap="square">
            <a:spAutoFit/>
          </a:bodyPr>
          <a:p>
            <a:pPr marL="228600" indent="-228600"/>
            <a:r>
              <a:rPr lang="en-US" b="1">
                <a:latin typeface="Calibri" panose="020F0502020204030204" charset="0"/>
                <a:cs typeface="Times New Roman" panose="02020603050405020304" charset="0"/>
              </a:rPr>
              <a:t>3. </a:t>
            </a:r>
            <a:r>
              <a:rPr lang="en-US" sz="1400">
                <a:latin typeface="Calibri" panose="020F0502020204030204" charset="0"/>
                <a:cs typeface="Times New Roman" panose="02020603050405020304" charset="0"/>
              </a:rPr>
              <a:t>We have found that cloud optical thickness has an effect on Zenith position. As Zenith position may shift throughout the year depending on the cloudiness, ozone content and water vapour we can find a non linear relationship between the Zenith position and COD.</a:t>
            </a:r>
            <a:r>
              <a:rPr lang="en-US" sz="1400" b="0">
                <a:latin typeface="Calibri" panose="020F0502020204030204" charset="0"/>
              </a:rPr>
              <a:t>We have taken the combined COD data of year 2020, 1</a:t>
            </a:r>
            <a:r>
              <a:rPr lang="en-US" sz="1400" b="0" baseline="30000">
                <a:latin typeface="Calibri" panose="020F0502020204030204" charset="0"/>
              </a:rPr>
              <a:t>st</a:t>
            </a:r>
            <a:r>
              <a:rPr lang="en-US" sz="1400" b="0">
                <a:latin typeface="Calibri" panose="020F0502020204030204" charset="0"/>
              </a:rPr>
              <a:t> June from MODIS. Also we have calculated the SZA or solar Zenith angle of the same date and year at 2.30 pm. We have taken the information that </a:t>
            </a:r>
            <a:r>
              <a:rPr lang="en-US" sz="1400" b="0">
                <a:solidFill>
                  <a:srgbClr val="000000"/>
                </a:solidFill>
                <a:latin typeface="Calibri" panose="020F0502020204030204" charset="0"/>
              </a:rPr>
              <a:t>Indian Standard Time is calculated from the clock tower in Mirzapur nearly exactly on the reference longitude of IST at 81°44'E, within 4 angular minutes.</a:t>
            </a:r>
            <a:endParaRPr lang="en-US"/>
          </a:p>
        </p:txBody>
      </p:sp>
      <p:sp>
        <p:nvSpPr>
          <p:cNvPr id="8" name="Text Box 7"/>
          <p:cNvSpPr txBox="1"/>
          <p:nvPr/>
        </p:nvSpPr>
        <p:spPr>
          <a:xfrm>
            <a:off x="6932930" y="349250"/>
            <a:ext cx="4748530" cy="3076575"/>
          </a:xfrm>
          <a:prstGeom prst="rect">
            <a:avLst/>
          </a:prstGeom>
          <a:noFill/>
          <a:ln w="9525">
            <a:noFill/>
          </a:ln>
        </p:spPr>
        <p:txBody>
          <a:bodyPr wrap="square">
            <a:spAutoFit/>
          </a:bodyPr>
          <a:p>
            <a:pPr indent="0"/>
            <a:r>
              <a:rPr lang="en-US" sz="1400" b="1" u="sng">
                <a:latin typeface="Calibri" panose="020F0502020204030204" charset="0"/>
                <a:cs typeface="Times New Roman" panose="02020603050405020304" charset="0"/>
              </a:rPr>
              <a:t>Calculations </a:t>
            </a:r>
            <a:r>
              <a:rPr lang="en-US" sz="1200" b="1">
                <a:latin typeface="Times New Roman" panose="02020603050405020304" charset="0"/>
              </a:rPr>
              <a:t>:</a:t>
            </a:r>
            <a:endParaRPr lang="en-US" sz="1200" b="1" u="wavy">
              <a:latin typeface="Wingdings" panose="05000000000000000000" charset="0"/>
              <a:cs typeface="Times New Roman" panose="02020603050405020304" charset="0"/>
            </a:endParaRPr>
          </a:p>
          <a:p>
            <a:pPr indent="0"/>
            <a:r>
              <a:rPr lang="en-US" sz="1200" b="1" u="sng">
                <a:latin typeface="Wingdings" panose="05000000000000000000" charset="0"/>
                <a:cs typeface="Times New Roman" panose="02020603050405020304" charset="0"/>
              </a:rPr>
              <a:t>v</a:t>
            </a:r>
            <a:r>
              <a:rPr lang="en-US" sz="1200" b="1" u="sng">
                <a:latin typeface="Times New Roman" panose="02020603050405020304" charset="0"/>
              </a:rPr>
              <a:t>For Delhi:</a:t>
            </a:r>
            <a:r>
              <a:rPr lang="en-US" sz="1200" b="1">
                <a:latin typeface="Calibri" panose="020F0502020204030204" charset="0"/>
                <a:cs typeface="Times New Roman" panose="02020603050405020304" charset="0"/>
              </a:rPr>
              <a:t>From given data, n= day of the year counted from 1</a:t>
            </a:r>
            <a:r>
              <a:rPr lang="en-US" sz="1200" b="1" baseline="30000">
                <a:latin typeface="Calibri" panose="020F0502020204030204" charset="0"/>
                <a:cs typeface="Times New Roman" panose="02020603050405020304" charset="0"/>
              </a:rPr>
              <a:t>st</a:t>
            </a:r>
            <a:r>
              <a:rPr lang="en-US" sz="1200" b="1">
                <a:latin typeface="Calibri" panose="020F0502020204030204" charset="0"/>
                <a:cs typeface="Times New Roman" panose="02020603050405020304" charset="0"/>
              </a:rPr>
              <a:t> January = 152Angle of declination, δ  = 23.45 × Sin[(360/365) × (284+n)]°                                         = 23.45 × Sin[(360/365) × (284+152)]°                                         = 23.44B = (360/364) × (n-1) = (360/364) × (152-1) = 149.38Equation of time or E = (9.87Sin2B-7.53CosB-1.5SinB) min                                       = -2.947 minLST or local solar time = 2:30 hrs ± 4 × (L</a:t>
            </a:r>
            <a:r>
              <a:rPr lang="en-US" sz="1200" b="1" baseline="-25000">
                <a:latin typeface="Calibri" panose="020F0502020204030204" charset="0"/>
                <a:cs typeface="Times New Roman" panose="02020603050405020304" charset="0"/>
              </a:rPr>
              <a:t>sat </a:t>
            </a:r>
            <a:r>
              <a:rPr lang="en-US" sz="1200" b="1">
                <a:latin typeface="Calibri" panose="020F0502020204030204" charset="0"/>
                <a:cs typeface="Times New Roman" panose="02020603050405020304" charset="0"/>
              </a:rPr>
              <a:t>– L</a:t>
            </a:r>
            <a:r>
              <a:rPr lang="en-US" sz="1200" b="1" baseline="-25000">
                <a:latin typeface="Calibri" panose="020F0502020204030204" charset="0"/>
                <a:cs typeface="Times New Roman" panose="02020603050405020304" charset="0"/>
              </a:rPr>
              <a:t>loc</a:t>
            </a:r>
            <a:r>
              <a:rPr lang="en-US" sz="1200" b="1">
                <a:latin typeface="Calibri" panose="020F0502020204030204" charset="0"/>
                <a:cs typeface="Times New Roman" panose="02020603050405020304" charset="0"/>
              </a:rPr>
              <a:t>) (min) + E                                         = 2:30 hrs ± 4 × (L</a:t>
            </a:r>
            <a:r>
              <a:rPr lang="en-US" sz="1200" b="1" baseline="-25000">
                <a:latin typeface="Calibri" panose="020F0502020204030204" charset="0"/>
                <a:cs typeface="Times New Roman" panose="02020603050405020304" charset="0"/>
              </a:rPr>
              <a:t>sat </a:t>
            </a:r>
            <a:r>
              <a:rPr lang="en-US" sz="1200" b="1">
                <a:latin typeface="Calibri" panose="020F0502020204030204" charset="0"/>
                <a:cs typeface="Times New Roman" panose="02020603050405020304" charset="0"/>
              </a:rPr>
              <a:t>– L</a:t>
            </a:r>
            <a:r>
              <a:rPr lang="en-US" sz="1200" b="1" baseline="-25000">
                <a:latin typeface="Calibri" panose="020F0502020204030204" charset="0"/>
                <a:cs typeface="Times New Roman" panose="02020603050405020304" charset="0"/>
              </a:rPr>
              <a:t>loc</a:t>
            </a:r>
            <a:r>
              <a:rPr lang="en-US" sz="1200" b="1">
                <a:latin typeface="Calibri" panose="020F0502020204030204" charset="0"/>
                <a:cs typeface="Times New Roman" panose="02020603050405020304" charset="0"/>
              </a:rPr>
              <a:t>) (min) – 2.947                                          = 2:8:47.22Hour angle, ω = (12:00 - LST) hrs × 15° = -32.19°Cosθ</a:t>
            </a:r>
            <a:r>
              <a:rPr lang="en-US" sz="1200" b="1" baseline="-25000">
                <a:latin typeface="Calibri" panose="020F0502020204030204" charset="0"/>
                <a:cs typeface="Times New Roman" panose="02020603050405020304" charset="0"/>
              </a:rPr>
              <a:t>z </a:t>
            </a:r>
            <a:r>
              <a:rPr lang="en-US" sz="1200" b="1">
                <a:latin typeface="Calibri" panose="020F0502020204030204" charset="0"/>
                <a:cs typeface="Times New Roman" panose="02020603050405020304" charset="0"/>
              </a:rPr>
              <a:t>= Cos(28.7) Cos(23.44) Cos(-32.19) + Sin(23.44)Sin(28.7)            = 0.8720Therefore, Zenith angle θ</a:t>
            </a:r>
            <a:r>
              <a:rPr lang="en-US" sz="1200" b="1" baseline="-25000">
                <a:latin typeface="Calibri" panose="020F0502020204030204" charset="0"/>
                <a:cs typeface="Times New Roman" panose="02020603050405020304" charset="0"/>
              </a:rPr>
              <a:t>z </a:t>
            </a:r>
            <a:r>
              <a:rPr lang="en-US" sz="1200" b="1">
                <a:latin typeface="Calibri" panose="020F0502020204030204" charset="0"/>
                <a:cs typeface="Times New Roman" panose="02020603050405020304" charset="0"/>
              </a:rPr>
              <a:t>= Cos</a:t>
            </a:r>
            <a:r>
              <a:rPr lang="en-US" sz="1200" b="1" baseline="30000">
                <a:latin typeface="Calibri" panose="020F0502020204030204" charset="0"/>
                <a:cs typeface="Times New Roman" panose="02020603050405020304" charset="0"/>
              </a:rPr>
              <a:t>-1</a:t>
            </a:r>
            <a:r>
              <a:rPr lang="en-US" sz="1200" b="1">
                <a:latin typeface="Calibri" panose="020F0502020204030204" charset="0"/>
                <a:cs typeface="Times New Roman" panose="02020603050405020304" charset="0"/>
              </a:rPr>
              <a:t>(0.8720) = 29.30°</a:t>
            </a:r>
            <a:endParaRPr lang="en-US" sz="1200" b="1">
              <a:latin typeface="Calibri" panose="020F0502020204030204" charset="0"/>
              <a:cs typeface="Times New Roman" panose="02020603050405020304" charset="0"/>
            </a:endParaRPr>
          </a:p>
        </p:txBody>
      </p:sp>
      <p:sp>
        <p:nvSpPr>
          <p:cNvPr id="9" name="Text Box 8"/>
          <p:cNvSpPr txBox="1"/>
          <p:nvPr/>
        </p:nvSpPr>
        <p:spPr>
          <a:xfrm>
            <a:off x="6601460" y="3621405"/>
            <a:ext cx="5080000" cy="521970"/>
          </a:xfrm>
          <a:prstGeom prst="rect">
            <a:avLst/>
          </a:prstGeom>
          <a:noFill/>
          <a:ln w="9525">
            <a:noFill/>
          </a:ln>
        </p:spPr>
        <p:txBody>
          <a:bodyPr>
            <a:spAutoFit/>
          </a:bodyPr>
          <a:p>
            <a:pPr indent="0"/>
            <a:r>
              <a:rPr lang="en-US" sz="1400" b="0">
                <a:latin typeface="Calibri" panose="020F0502020204030204" charset="0"/>
                <a:ea typeface="SimSun" panose="02010600030101010101" pitchFamily="2" charset="-122"/>
              </a:rPr>
              <a:t>We have calculated the respective Zenith angles using the above method. Here is our results:</a:t>
            </a:r>
            <a:endParaRPr lang="en-US"/>
          </a:p>
        </p:txBody>
      </p:sp>
      <p:graphicFrame>
        <p:nvGraphicFramePr>
          <p:cNvPr id="10" name="Content Placeholder 9"/>
          <p:cNvGraphicFramePr/>
          <p:nvPr>
            <p:ph sz="half" idx="1"/>
          </p:nvPr>
        </p:nvGraphicFramePr>
        <p:xfrm>
          <a:off x="7393940" y="4291330"/>
          <a:ext cx="3494405" cy="2311400"/>
        </p:xfrm>
        <a:graphic>
          <a:graphicData uri="http://schemas.openxmlformats.org/drawingml/2006/table">
            <a:tbl>
              <a:tblPr firstRow="1" bandRow="1">
                <a:tableStyleId>{5940675A-B579-460E-94D1-54222C63F5DA}</a:tableStyleId>
              </a:tblPr>
              <a:tblGrid>
                <a:gridCol w="1163955"/>
                <a:gridCol w="1166495"/>
                <a:gridCol w="1163955"/>
              </a:tblGrid>
              <a:tr h="349250">
                <a:tc>
                  <a:txBody>
                    <a:bodyPr/>
                    <a:p>
                      <a:pPr indent="0" algn="ctr">
                        <a:buNone/>
                      </a:pPr>
                      <a:r>
                        <a:rPr lang="en-US" sz="1200" b="1">
                          <a:latin typeface="Calibri" panose="020F0502020204030204" charset="0"/>
                          <a:cs typeface="Calibri" panose="020F0502020204030204" charset="0"/>
                        </a:rPr>
                        <a:t>Location</a:t>
                      </a:r>
                      <a:endParaRPr lang="en-US" sz="12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1">
                          <a:latin typeface="Calibri" panose="020F0502020204030204" charset="0"/>
                          <a:cs typeface="Calibri" panose="020F0502020204030204" charset="0"/>
                        </a:rPr>
                        <a:t>SZA in degrees</a:t>
                      </a:r>
                      <a:endParaRPr lang="en-US" sz="12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1">
                          <a:latin typeface="Calibri" panose="020F0502020204030204" charset="0"/>
                          <a:cs typeface="Calibri" panose="020F0502020204030204" charset="0"/>
                        </a:rPr>
                        <a:t>COD</a:t>
                      </a:r>
                      <a:endParaRPr lang="en-US" sz="12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1945">
                <a:tc>
                  <a:txBody>
                    <a:bodyPr/>
                    <a:p>
                      <a:pPr indent="0" algn="ctr">
                        <a:buNone/>
                      </a:pPr>
                      <a:r>
                        <a:rPr lang="en-US" sz="1200" b="1">
                          <a:latin typeface="Calibri" panose="020F0502020204030204" charset="0"/>
                          <a:cs typeface="Calibri" panose="020F0502020204030204" charset="0"/>
                        </a:rPr>
                        <a:t>Mumbai</a:t>
                      </a:r>
                      <a:endParaRPr lang="en-US" sz="12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Calibri" panose="020F0502020204030204" charset="0"/>
                          <a:cs typeface="Calibri" panose="020F0502020204030204" charset="0"/>
                        </a:rPr>
                        <a:t>28.18</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Calibri" panose="020F0502020204030204" charset="0"/>
                          <a:cs typeface="Calibri" panose="020F0502020204030204" charset="0"/>
                        </a:rPr>
                        <a:t>9.249</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1945">
                <a:tc>
                  <a:txBody>
                    <a:bodyPr/>
                    <a:p>
                      <a:pPr indent="0" algn="ctr">
                        <a:buNone/>
                      </a:pPr>
                      <a:r>
                        <a:rPr lang="en-US" sz="1200" b="1">
                          <a:latin typeface="Calibri" panose="020F0502020204030204" charset="0"/>
                          <a:cs typeface="Calibri" panose="020F0502020204030204" charset="0"/>
                        </a:rPr>
                        <a:t>Delhi</a:t>
                      </a:r>
                      <a:endParaRPr lang="en-US" sz="12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Calibri" panose="020F0502020204030204" charset="0"/>
                          <a:cs typeface="Calibri" panose="020F0502020204030204" charset="0"/>
                        </a:rPr>
                        <a:t>29.30</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Calibri" panose="020F0502020204030204" charset="0"/>
                          <a:cs typeface="Calibri" panose="020F0502020204030204" charset="0"/>
                        </a:rPr>
                        <a:t>15.54</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105">
                <a:tc>
                  <a:txBody>
                    <a:bodyPr/>
                    <a:p>
                      <a:pPr indent="0" algn="ctr">
                        <a:buNone/>
                      </a:pPr>
                      <a:r>
                        <a:rPr lang="en-US" sz="1200" b="1">
                          <a:latin typeface="Calibri" panose="020F0502020204030204" charset="0"/>
                          <a:cs typeface="Calibri" panose="020F0502020204030204" charset="0"/>
                        </a:rPr>
                        <a:t>Hyderabad</a:t>
                      </a:r>
                      <a:endParaRPr lang="en-US" sz="12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Calibri" panose="020F0502020204030204" charset="0"/>
                          <a:cs typeface="Calibri" panose="020F0502020204030204" charset="0"/>
                        </a:rPr>
                        <a:t>32.2</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Calibri" panose="020F0502020204030204" charset="0"/>
                          <a:cs typeface="Calibri" panose="020F0502020204030204" charset="0"/>
                        </a:rPr>
                        <a:t>1.83</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105">
                <a:tc>
                  <a:txBody>
                    <a:bodyPr/>
                    <a:p>
                      <a:pPr indent="0" algn="ctr">
                        <a:buNone/>
                      </a:pPr>
                      <a:r>
                        <a:rPr lang="en-US" sz="1200" b="1">
                          <a:latin typeface="Calibri" panose="020F0502020204030204" charset="0"/>
                          <a:cs typeface="Calibri" panose="020F0502020204030204" charset="0"/>
                        </a:rPr>
                        <a:t>Bangalore</a:t>
                      </a:r>
                      <a:endParaRPr lang="en-US" sz="12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Calibri" panose="020F0502020204030204" charset="0"/>
                          <a:cs typeface="Calibri" panose="020F0502020204030204" charset="0"/>
                        </a:rPr>
                        <a:t>32.99</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Calibri" panose="020F0502020204030204" charset="0"/>
                          <a:cs typeface="Calibri" panose="020F0502020204030204" charset="0"/>
                        </a:rPr>
                        <a:t>3.54</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2580">
                <a:tc>
                  <a:txBody>
                    <a:bodyPr/>
                    <a:p>
                      <a:pPr indent="0" algn="ctr">
                        <a:buNone/>
                      </a:pPr>
                      <a:r>
                        <a:rPr lang="en-US" sz="1200" b="1">
                          <a:latin typeface="Calibri" panose="020F0502020204030204" charset="0"/>
                          <a:cs typeface="Calibri" panose="020F0502020204030204" charset="0"/>
                        </a:rPr>
                        <a:t>Chennai</a:t>
                      </a:r>
                      <a:endParaRPr lang="en-US" sz="12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Calibri" panose="020F0502020204030204" charset="0"/>
                          <a:cs typeface="Calibri" panose="020F0502020204030204" charset="0"/>
                        </a:rPr>
                        <a:t>28.02</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Calibri" panose="020F0502020204030204" charset="0"/>
                          <a:cs typeface="Calibri" panose="020F0502020204030204" charset="0"/>
                        </a:rPr>
                        <a:t>1.71</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lgn="ctr">
                        <a:buNone/>
                      </a:pPr>
                      <a:r>
                        <a:rPr lang="en-US" sz="1200" b="1">
                          <a:latin typeface="Calibri" panose="020F0502020204030204" charset="0"/>
                          <a:cs typeface="Calibri" panose="020F0502020204030204" charset="0"/>
                        </a:rPr>
                        <a:t>Kolkata</a:t>
                      </a:r>
                      <a:endParaRPr lang="en-US" sz="12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Calibri" panose="020F0502020204030204" charset="0"/>
                          <a:cs typeface="Calibri" panose="020F0502020204030204" charset="0"/>
                        </a:rPr>
                        <a:t>40.02</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Calibri" panose="020F0502020204030204" charset="0"/>
                          <a:cs typeface="Calibri" panose="020F0502020204030204" charset="0"/>
                        </a:rPr>
                        <a:t>2.65</a:t>
                      </a:r>
                      <a:endParaRPr 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2" name="Text Box 11"/>
          <p:cNvSpPr txBox="1"/>
          <p:nvPr/>
        </p:nvSpPr>
        <p:spPr>
          <a:xfrm>
            <a:off x="901065" y="2731452"/>
            <a:ext cx="5080000" cy="306705"/>
          </a:xfrm>
          <a:prstGeom prst="rect">
            <a:avLst/>
          </a:prstGeom>
          <a:noFill/>
          <a:ln w="9525">
            <a:noFill/>
          </a:ln>
        </p:spPr>
        <p:txBody>
          <a:bodyPr>
            <a:spAutoFit/>
          </a:bodyPr>
          <a:p>
            <a:pPr indent="0"/>
            <a:r>
              <a:rPr lang="en-US" sz="1400">
                <a:latin typeface="Calibri" panose="020F0502020204030204" charset="0"/>
                <a:cs typeface="Times New Roman" panose="02020603050405020304" charset="0"/>
              </a:rPr>
              <a:t>Hence we have plotted the graph of SZA vs COD using Matplotlib.</a:t>
            </a:r>
            <a:endParaRPr lang="en-US"/>
          </a:p>
        </p:txBody>
      </p:sp>
      <p:pic>
        <p:nvPicPr>
          <p:cNvPr id="15" name="Picture 5"/>
          <p:cNvPicPr>
            <a:picLocks noChangeAspect="1"/>
          </p:cNvPicPr>
          <p:nvPr/>
        </p:nvPicPr>
        <p:blipFill>
          <a:blip r:embed="rId1">
            <a:extLst>
              <a:ext uri="{28A0092B-C50C-407E-A947-70E740481C1C}">
                <a14:useLocalDpi xmlns:a14="http://schemas.microsoft.com/office/drawing/2010/main" val="0"/>
              </a:ext>
            </a:extLst>
          </a:blip>
          <a:srcRect t="-1" r="47629" b="-137"/>
          <a:stretch>
            <a:fillRect/>
          </a:stretch>
        </p:blipFill>
        <p:spPr>
          <a:xfrm>
            <a:off x="3837940" y="4291330"/>
            <a:ext cx="2445385" cy="1854200"/>
          </a:xfrm>
          <a:prstGeom prst="rect">
            <a:avLst/>
          </a:prstGeom>
          <a:ln>
            <a:noFill/>
          </a:ln>
        </p:spPr>
      </p:pic>
      <p:sp>
        <p:nvSpPr>
          <p:cNvPr id="17" name="Text Box 16"/>
          <p:cNvSpPr txBox="1"/>
          <p:nvPr/>
        </p:nvSpPr>
        <p:spPr>
          <a:xfrm>
            <a:off x="893445" y="3032443"/>
            <a:ext cx="5080000" cy="953135"/>
          </a:xfrm>
          <a:prstGeom prst="rect">
            <a:avLst/>
          </a:prstGeom>
          <a:noFill/>
          <a:ln w="9525">
            <a:noFill/>
          </a:ln>
        </p:spPr>
        <p:txBody>
          <a:bodyPr>
            <a:spAutoFit/>
          </a:bodyPr>
          <a:p>
            <a:pPr indent="0"/>
            <a:r>
              <a:rPr lang="en-US" sz="1400">
                <a:latin typeface="Calibri" panose="020F0502020204030204" charset="0"/>
                <a:cs typeface="Times New Roman" panose="02020603050405020304" charset="0"/>
              </a:rPr>
              <a:t>We have so far got the same plot from The interdependence of continental warm cloud properties derived from unexploited solar background signals in ground-based lidar measurements by Chiu, J. C.; Holmes, J. A.; Hogan, R. J. and O’Connor, E. J. (2014).</a:t>
            </a:r>
            <a:endParaRPr lang="en-US"/>
          </a:p>
        </p:txBody>
      </p:sp>
      <p:sp>
        <p:nvSpPr>
          <p:cNvPr id="18" name="Text Box 17"/>
          <p:cNvSpPr txBox="1"/>
          <p:nvPr/>
        </p:nvSpPr>
        <p:spPr>
          <a:xfrm>
            <a:off x="837565" y="6250940"/>
            <a:ext cx="5514340" cy="306705"/>
          </a:xfrm>
          <a:prstGeom prst="rect">
            <a:avLst/>
          </a:prstGeom>
          <a:noFill/>
          <a:ln w="9525">
            <a:noFill/>
          </a:ln>
        </p:spPr>
        <p:txBody>
          <a:bodyPr wrap="square">
            <a:spAutoFit/>
          </a:bodyPr>
          <a:p>
            <a:pPr indent="0"/>
            <a:r>
              <a:rPr lang="en-US" sz="1400">
                <a:latin typeface="Calibri" panose="020F0502020204030204" charset="0"/>
                <a:cs typeface="Times New Roman" panose="02020603050405020304" charset="0"/>
              </a:rPr>
              <a:t>Hence we can infer our observation with an analogy to the actual plot.</a:t>
            </a:r>
            <a:endParaRPr lang="en-US" sz="1400">
              <a:latin typeface="Calibri" panose="020F0502020204030204" charset="0"/>
              <a:cs typeface="Times New Roman" panose="02020603050405020304" charset="0"/>
            </a:endParaRPr>
          </a:p>
        </p:txBody>
      </p:sp>
      <p:pic>
        <p:nvPicPr>
          <p:cNvPr id="21" name="Content Placeholder 20" descr="download"/>
          <p:cNvPicPr>
            <a:picLocks noChangeAspect="1"/>
          </p:cNvPicPr>
          <p:nvPr>
            <p:ph sz="half" idx="2"/>
          </p:nvPr>
        </p:nvPicPr>
        <p:blipFill>
          <a:blip r:embed="rId2"/>
          <a:stretch>
            <a:fillRect/>
          </a:stretch>
        </p:blipFill>
        <p:spPr>
          <a:xfrm>
            <a:off x="837565" y="4191000"/>
            <a:ext cx="2700020" cy="195453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021715"/>
          </a:xfrm>
        </p:spPr>
        <p:txBody>
          <a:bodyPr/>
          <a:p>
            <a:r>
              <a:rPr lang="en-US" b="1">
                <a:solidFill>
                  <a:srgbClr val="00B050"/>
                </a:solidFill>
                <a:effectLst>
                  <a:outerShdw blurRad="38100" dist="38100" dir="2700000" algn="tl">
                    <a:srgbClr val="000000">
                      <a:alpha val="43137"/>
                    </a:srgbClr>
                  </a:outerShdw>
                </a:effectLst>
                <a:latin typeface="Calibri" panose="020F0502020204030204" charset="0"/>
                <a:cs typeface="Calibri" panose="020F0502020204030204" charset="0"/>
              </a:rPr>
              <a:t>Scatter Plots:</a:t>
            </a:r>
            <a:endParaRPr lang="en-US" b="1">
              <a:solidFill>
                <a:srgbClr val="00B050"/>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pic>
        <p:nvPicPr>
          <p:cNvPr id="5" name="Content Placeholder 4"/>
          <p:cNvPicPr>
            <a:picLocks noChangeAspect="1"/>
          </p:cNvPicPr>
          <p:nvPr>
            <p:ph sz="half" idx="1"/>
          </p:nvPr>
        </p:nvPicPr>
        <p:blipFill>
          <a:blip r:embed="rId1"/>
          <a:stretch>
            <a:fillRect/>
          </a:stretch>
        </p:blipFill>
        <p:spPr>
          <a:xfrm>
            <a:off x="669925" y="1400810"/>
            <a:ext cx="3486785" cy="2404110"/>
          </a:xfrm>
          <a:prstGeom prst="rect">
            <a:avLst/>
          </a:prstGeom>
        </p:spPr>
      </p:pic>
      <p:pic>
        <p:nvPicPr>
          <p:cNvPr id="6" name="Content Placeholder 5"/>
          <p:cNvPicPr>
            <a:picLocks noChangeAspect="1"/>
          </p:cNvPicPr>
          <p:nvPr>
            <p:ph sz="half" idx="2"/>
          </p:nvPr>
        </p:nvPicPr>
        <p:blipFill>
          <a:blip r:embed="rId2"/>
          <a:stretch>
            <a:fillRect/>
          </a:stretch>
        </p:blipFill>
        <p:spPr>
          <a:xfrm>
            <a:off x="4568825" y="1400810"/>
            <a:ext cx="3466465" cy="2367280"/>
          </a:xfrm>
          <a:prstGeom prst="rect">
            <a:avLst/>
          </a:prstGeom>
        </p:spPr>
      </p:pic>
      <p:pic>
        <p:nvPicPr>
          <p:cNvPr id="7" name="Picture 6"/>
          <p:cNvPicPr>
            <a:picLocks noChangeAspect="1"/>
          </p:cNvPicPr>
          <p:nvPr/>
        </p:nvPicPr>
        <p:blipFill>
          <a:blip r:embed="rId3"/>
          <a:srcRect b="3163"/>
          <a:stretch>
            <a:fillRect/>
          </a:stretch>
        </p:blipFill>
        <p:spPr>
          <a:xfrm>
            <a:off x="8342630" y="1403985"/>
            <a:ext cx="3540125" cy="2371725"/>
          </a:xfrm>
          <a:prstGeom prst="rect">
            <a:avLst/>
          </a:prstGeom>
        </p:spPr>
      </p:pic>
      <p:pic>
        <p:nvPicPr>
          <p:cNvPr id="8" name="Picture 7"/>
          <p:cNvPicPr>
            <a:picLocks noChangeAspect="1"/>
          </p:cNvPicPr>
          <p:nvPr/>
        </p:nvPicPr>
        <p:blipFill>
          <a:blip r:embed="rId4"/>
          <a:stretch>
            <a:fillRect/>
          </a:stretch>
        </p:blipFill>
        <p:spPr>
          <a:xfrm>
            <a:off x="643890" y="4110990"/>
            <a:ext cx="3505835" cy="2380615"/>
          </a:xfrm>
          <a:prstGeom prst="rect">
            <a:avLst/>
          </a:prstGeom>
        </p:spPr>
      </p:pic>
      <p:pic>
        <p:nvPicPr>
          <p:cNvPr id="9" name="Picture 8"/>
          <p:cNvPicPr>
            <a:picLocks noChangeAspect="1"/>
          </p:cNvPicPr>
          <p:nvPr/>
        </p:nvPicPr>
        <p:blipFill>
          <a:blip r:embed="rId5"/>
          <a:stretch>
            <a:fillRect/>
          </a:stretch>
        </p:blipFill>
        <p:spPr>
          <a:xfrm>
            <a:off x="4580890" y="4141470"/>
            <a:ext cx="3444875" cy="2393315"/>
          </a:xfrm>
          <a:prstGeom prst="rect">
            <a:avLst/>
          </a:prstGeom>
        </p:spPr>
      </p:pic>
      <p:pic>
        <p:nvPicPr>
          <p:cNvPr id="10" name="Picture 9"/>
          <p:cNvPicPr>
            <a:picLocks noChangeAspect="1"/>
          </p:cNvPicPr>
          <p:nvPr/>
        </p:nvPicPr>
        <p:blipFill>
          <a:blip r:embed="rId6"/>
          <a:stretch>
            <a:fillRect/>
          </a:stretch>
        </p:blipFill>
        <p:spPr>
          <a:xfrm>
            <a:off x="8402955" y="4110355"/>
            <a:ext cx="3382010" cy="23806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499870"/>
          </a:xfrm>
        </p:spPr>
        <p:txBody>
          <a:bodyPr/>
          <a:p>
            <a:r>
              <a:rPr lang="en-US" b="1">
                <a:solidFill>
                  <a:srgbClr val="0070C0"/>
                </a:solidFill>
                <a:effectLst>
                  <a:outerShdw blurRad="38100" dist="38100" dir="2700000" algn="tl">
                    <a:srgbClr val="000000">
                      <a:alpha val="43137"/>
                    </a:srgbClr>
                  </a:outerShdw>
                </a:effectLst>
                <a:latin typeface="Calibri" panose="020F0502020204030204" charset="0"/>
                <a:cs typeface="Calibri" panose="020F0502020204030204" charset="0"/>
              </a:rPr>
              <a:t>The Idea for a Prediction Model:</a:t>
            </a:r>
            <a:endParaRPr lang="en-US" b="1">
              <a:solidFill>
                <a:srgbClr val="0070C0"/>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609600" y="1577975"/>
            <a:ext cx="10452100" cy="4692650"/>
          </a:xfrm>
        </p:spPr>
        <p:txBody>
          <a:bodyPr/>
          <a:p>
            <a:pPr marL="0" indent="0">
              <a:buNone/>
            </a:pPr>
            <a:r>
              <a:rPr lang="en-US" sz="2000">
                <a:latin typeface="Calibri" panose="020F0502020204030204" charset="0"/>
                <a:cs typeface="Calibri" panose="020F0502020204030204" charset="0"/>
              </a:rPr>
              <a:t>As we can see from the scatter plots, CTT, CTP and COD are somewhat related to Water Particle Effective Radius(WPER).</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Now clouds with WPER&gt;= 20 are considered to be Rainy Clouds.</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So, we can try using CTT, CTP and COD to predict the value of WPER and hence, see if a cloud is Rainy or not.</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We will use a linear approach to this problem. We will assume the relation between WPER and the others to be as:</a:t>
            </a:r>
            <a:endParaRPr lang="en-US" sz="2000">
              <a:latin typeface="Calibri" panose="020F0502020204030204" charset="0"/>
              <a:cs typeface="Calibri" panose="020F0502020204030204" charset="0"/>
            </a:endParaRPr>
          </a:p>
          <a:p>
            <a:pPr marL="0" indent="0" algn="ctr">
              <a:buNone/>
            </a:pPr>
            <a:r>
              <a:rPr lang="en-US" sz="2000">
                <a:latin typeface="Calibri" panose="020F0502020204030204" charset="0"/>
                <a:cs typeface="Calibri" panose="020F0502020204030204" charset="0"/>
              </a:rPr>
              <a:t>y = m</a:t>
            </a:r>
            <a:r>
              <a:rPr lang="en-US" sz="2000" baseline="-25000">
                <a:latin typeface="Calibri" panose="020F0502020204030204" charset="0"/>
                <a:cs typeface="Calibri" panose="020F0502020204030204" charset="0"/>
              </a:rPr>
              <a:t>1</a:t>
            </a:r>
            <a:r>
              <a:rPr lang="en-US" sz="2000">
                <a:latin typeface="Calibri" panose="020F0502020204030204" charset="0"/>
                <a:cs typeface="Calibri" panose="020F0502020204030204" charset="0"/>
              </a:rPr>
              <a:t>x</a:t>
            </a:r>
            <a:r>
              <a:rPr lang="en-US" sz="2000" baseline="-25000">
                <a:latin typeface="Calibri" panose="020F0502020204030204" charset="0"/>
                <a:cs typeface="Calibri" panose="020F0502020204030204" charset="0"/>
              </a:rPr>
              <a:t>1</a:t>
            </a:r>
            <a:r>
              <a:rPr lang="en-US" sz="2000">
                <a:latin typeface="Calibri" panose="020F0502020204030204" charset="0"/>
                <a:cs typeface="Calibri" panose="020F0502020204030204" charset="0"/>
              </a:rPr>
              <a:t> + m</a:t>
            </a:r>
            <a:r>
              <a:rPr lang="en-US" sz="2000" baseline="-25000">
                <a:latin typeface="Calibri" panose="020F0502020204030204" charset="0"/>
                <a:cs typeface="Calibri" panose="020F0502020204030204" charset="0"/>
              </a:rPr>
              <a:t>2</a:t>
            </a:r>
            <a:r>
              <a:rPr lang="en-US" sz="2000">
                <a:latin typeface="Calibri" panose="020F0502020204030204" charset="0"/>
                <a:cs typeface="Calibri" panose="020F0502020204030204" charset="0"/>
              </a:rPr>
              <a:t>x</a:t>
            </a:r>
            <a:r>
              <a:rPr lang="en-US" sz="2000" baseline="-25000">
                <a:latin typeface="Calibri" panose="020F0502020204030204" charset="0"/>
                <a:cs typeface="Calibri" panose="020F0502020204030204" charset="0"/>
              </a:rPr>
              <a:t>2</a:t>
            </a:r>
            <a:r>
              <a:rPr lang="en-US" sz="2000">
                <a:latin typeface="Calibri" panose="020F0502020204030204" charset="0"/>
                <a:cs typeface="Calibri" panose="020F0502020204030204" charset="0"/>
              </a:rPr>
              <a:t> + m</a:t>
            </a:r>
            <a:r>
              <a:rPr lang="en-US" sz="2000" baseline="-25000">
                <a:latin typeface="Calibri" panose="020F0502020204030204" charset="0"/>
                <a:cs typeface="Calibri" panose="020F0502020204030204" charset="0"/>
              </a:rPr>
              <a:t>3</a:t>
            </a:r>
            <a:r>
              <a:rPr lang="en-US" sz="2000">
                <a:latin typeface="Calibri" panose="020F0502020204030204" charset="0"/>
                <a:cs typeface="Calibri" panose="020F0502020204030204" charset="0"/>
              </a:rPr>
              <a:t>x</a:t>
            </a:r>
            <a:r>
              <a:rPr lang="en-US" sz="2000" baseline="-25000">
                <a:latin typeface="Calibri" panose="020F0502020204030204" charset="0"/>
                <a:cs typeface="Calibri" panose="020F0502020204030204" charset="0"/>
              </a:rPr>
              <a:t>3</a:t>
            </a:r>
            <a:r>
              <a:rPr lang="en-US" sz="2000">
                <a:latin typeface="Calibri" panose="020F0502020204030204" charset="0"/>
                <a:cs typeface="Calibri" panose="020F0502020204030204" charset="0"/>
              </a:rPr>
              <a:t> + b</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where y is the WPER, x</a:t>
            </a:r>
            <a:r>
              <a:rPr lang="en-US" sz="2000" baseline="-25000">
                <a:latin typeface="Calibri" panose="020F0502020204030204" charset="0"/>
                <a:cs typeface="Calibri" panose="020F0502020204030204" charset="0"/>
              </a:rPr>
              <a:t>1</a:t>
            </a:r>
            <a:r>
              <a:rPr lang="en-US" sz="2000">
                <a:latin typeface="Calibri" panose="020F0502020204030204" charset="0"/>
                <a:cs typeface="Calibri" panose="020F0502020204030204" charset="0"/>
              </a:rPr>
              <a:t>, x</a:t>
            </a:r>
            <a:r>
              <a:rPr lang="en-US" sz="2000" baseline="-25000">
                <a:latin typeface="Calibri" panose="020F0502020204030204" charset="0"/>
                <a:cs typeface="Calibri" panose="020F0502020204030204" charset="0"/>
              </a:rPr>
              <a:t>2</a:t>
            </a:r>
            <a:r>
              <a:rPr lang="en-US" sz="2000">
                <a:latin typeface="Calibri" panose="020F0502020204030204" charset="0"/>
                <a:cs typeface="Calibri" panose="020F0502020204030204" charset="0"/>
              </a:rPr>
              <a:t> and x</a:t>
            </a:r>
            <a:r>
              <a:rPr lang="en-US" sz="2000" baseline="-25000">
                <a:latin typeface="Calibri" panose="020F0502020204030204" charset="0"/>
                <a:cs typeface="Calibri" panose="020F0502020204030204" charset="0"/>
              </a:rPr>
              <a:t>3</a:t>
            </a:r>
            <a:r>
              <a:rPr lang="en-US" sz="2000">
                <a:latin typeface="Calibri" panose="020F0502020204030204" charset="0"/>
                <a:cs typeface="Calibri" panose="020F0502020204030204" charset="0"/>
              </a:rPr>
              <a:t> are CTT, CTP and COD respectively. m</a:t>
            </a:r>
            <a:r>
              <a:rPr lang="en-US" sz="2000" baseline="-25000">
                <a:latin typeface="Calibri" panose="020F0502020204030204" charset="0"/>
                <a:cs typeface="Calibri" panose="020F0502020204030204" charset="0"/>
              </a:rPr>
              <a:t>1</a:t>
            </a:r>
            <a:r>
              <a:rPr lang="en-US" sz="2000">
                <a:latin typeface="Calibri" panose="020F0502020204030204" charset="0"/>
                <a:cs typeface="Calibri" panose="020F0502020204030204" charset="0"/>
              </a:rPr>
              <a:t>, m</a:t>
            </a:r>
            <a:r>
              <a:rPr lang="en-US" sz="2000" baseline="-25000">
                <a:latin typeface="Calibri" panose="020F0502020204030204" charset="0"/>
                <a:cs typeface="Calibri" panose="020F0502020204030204" charset="0"/>
              </a:rPr>
              <a:t>2</a:t>
            </a:r>
            <a:r>
              <a:rPr lang="en-US" sz="2000">
                <a:latin typeface="Calibri" panose="020F0502020204030204" charset="0"/>
                <a:cs typeface="Calibri" panose="020F0502020204030204" charset="0"/>
              </a:rPr>
              <a:t> and m</a:t>
            </a:r>
            <a:r>
              <a:rPr lang="en-US" sz="2000" baseline="-25000">
                <a:latin typeface="Calibri" panose="020F0502020204030204" charset="0"/>
                <a:cs typeface="Calibri" panose="020F0502020204030204" charset="0"/>
              </a:rPr>
              <a:t>3</a:t>
            </a:r>
            <a:r>
              <a:rPr lang="en-US" sz="2000">
                <a:latin typeface="Calibri" panose="020F0502020204030204" charset="0"/>
                <a:cs typeface="Calibri" panose="020F0502020204030204" charset="0"/>
              </a:rPr>
              <a:t> are co-efficeints and b is the intercept.</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We will use our training dataset(2016-2020) to calculate m</a:t>
            </a:r>
            <a:r>
              <a:rPr lang="en-US" sz="2000" baseline="-25000">
                <a:latin typeface="Calibri" panose="020F0502020204030204" charset="0"/>
                <a:cs typeface="Calibri" panose="020F0502020204030204" charset="0"/>
              </a:rPr>
              <a:t>1</a:t>
            </a:r>
            <a:r>
              <a:rPr lang="en-US" sz="2000">
                <a:latin typeface="Calibri" panose="020F0502020204030204" charset="0"/>
                <a:cs typeface="Calibri" panose="020F0502020204030204" charset="0"/>
              </a:rPr>
              <a:t>, m</a:t>
            </a:r>
            <a:r>
              <a:rPr lang="en-US" sz="2000" baseline="-25000">
                <a:latin typeface="Calibri" panose="020F0502020204030204" charset="0"/>
                <a:cs typeface="Calibri" panose="020F0502020204030204" charset="0"/>
              </a:rPr>
              <a:t>2</a:t>
            </a:r>
            <a:r>
              <a:rPr lang="en-US" sz="2000">
                <a:latin typeface="Calibri" panose="020F0502020204030204" charset="0"/>
                <a:cs typeface="Calibri" panose="020F0502020204030204" charset="0"/>
              </a:rPr>
              <a:t>, m</a:t>
            </a:r>
            <a:r>
              <a:rPr lang="en-US" sz="2000" baseline="-25000">
                <a:latin typeface="Calibri" panose="020F0502020204030204" charset="0"/>
                <a:cs typeface="Calibri" panose="020F0502020204030204" charset="0"/>
              </a:rPr>
              <a:t>3</a:t>
            </a:r>
            <a:r>
              <a:rPr lang="en-US" sz="2000">
                <a:latin typeface="Calibri" panose="020F0502020204030204" charset="0"/>
                <a:cs typeface="Calibri" panose="020F0502020204030204" charset="0"/>
              </a:rPr>
              <a:t> and b using the Gradient Descent algorithm. Then we will use the obtained values to calculate the WPER of the testing dataset(2021) and compare it with the already known WPER of the testing dataset.</a:t>
            </a:r>
            <a:endParaRPr lang="en-US" sz="2000">
              <a:latin typeface="Calibri" panose="020F0502020204030204" charset="0"/>
              <a:cs typeface="Calibri" panose="020F05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4925"/>
            <a:ext cx="10515600" cy="1158240"/>
          </a:xfrm>
        </p:spPr>
        <p:txBody>
          <a:bodyPr/>
          <a:p>
            <a:r>
              <a:rPr lang="en-US" b="1">
                <a:solidFill>
                  <a:srgbClr val="FFC000"/>
                </a:solidFill>
                <a:effectLst>
                  <a:outerShdw blurRad="38100" dist="38100" dir="2700000" algn="tl">
                    <a:srgbClr val="000000">
                      <a:alpha val="43137"/>
                    </a:srgbClr>
                  </a:outerShdw>
                </a:effectLst>
                <a:latin typeface="Calibri" panose="020F0502020204030204" charset="0"/>
                <a:cs typeface="Calibri" panose="020F0502020204030204" charset="0"/>
              </a:rPr>
              <a:t>Gradient Descent:</a:t>
            </a:r>
            <a:endParaRPr lang="en-US" b="1">
              <a:solidFill>
                <a:srgbClr val="FFC000"/>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pic>
        <p:nvPicPr>
          <p:cNvPr id="4" name="Content Placeholder 3" descr="ezgif.com-gif-maker"/>
          <p:cNvPicPr>
            <a:picLocks noChangeAspect="1"/>
          </p:cNvPicPr>
          <p:nvPr>
            <p:ph sz="half" idx="1"/>
          </p:nvPr>
        </p:nvPicPr>
        <p:blipFill>
          <a:blip r:embed="rId1"/>
          <a:stretch>
            <a:fillRect/>
          </a:stretch>
        </p:blipFill>
        <p:spPr>
          <a:xfrm>
            <a:off x="8717915" y="831850"/>
            <a:ext cx="3119120" cy="2339340"/>
          </a:xfrm>
          <a:prstGeom prst="rect">
            <a:avLst/>
          </a:prstGeom>
          <a:ln w="19050">
            <a:solidFill>
              <a:schemeClr val="accent2"/>
            </a:solidFill>
          </a:ln>
        </p:spPr>
      </p:pic>
      <p:sp>
        <p:nvSpPr>
          <p:cNvPr id="6" name="Text Box 5"/>
          <p:cNvSpPr txBox="1"/>
          <p:nvPr/>
        </p:nvSpPr>
        <p:spPr>
          <a:xfrm>
            <a:off x="866140" y="955040"/>
            <a:ext cx="7852410" cy="737235"/>
          </a:xfrm>
          <a:prstGeom prst="rect">
            <a:avLst/>
          </a:prstGeom>
          <a:noFill/>
        </p:spPr>
        <p:txBody>
          <a:bodyPr wrap="square" rtlCol="0" anchor="t">
            <a:spAutoFit/>
          </a:bodyPr>
          <a:p>
            <a:r>
              <a:rPr lang="en-US" sz="1400">
                <a:latin typeface="Calibri" panose="020F0502020204030204" charset="0"/>
                <a:cs typeface="Calibri" panose="020F0502020204030204" charset="0"/>
              </a:rPr>
              <a:t>Gradient Descent is an algorithm that finds the best fit line for the given training data set. The main purpose of this algorithm is to reduce the cost function to the lowest possible and hence find the coefficients as shown in the figure 1:</a:t>
            </a:r>
            <a:endParaRPr lang="en-US" sz="1400">
              <a:latin typeface="Calibri" panose="020F0502020204030204" charset="0"/>
              <a:cs typeface="Calibri" panose="020F0502020204030204" charset="0"/>
            </a:endParaRPr>
          </a:p>
        </p:txBody>
      </p:sp>
      <p:sp>
        <p:nvSpPr>
          <p:cNvPr id="102" name="Text Box 101"/>
          <p:cNvSpPr txBox="1"/>
          <p:nvPr/>
        </p:nvSpPr>
        <p:spPr>
          <a:xfrm>
            <a:off x="854710" y="1625600"/>
            <a:ext cx="5080000" cy="521970"/>
          </a:xfrm>
          <a:prstGeom prst="rect">
            <a:avLst/>
          </a:prstGeom>
          <a:noFill/>
          <a:ln w="9525">
            <a:noFill/>
          </a:ln>
        </p:spPr>
        <p:txBody>
          <a:bodyPr>
            <a:spAutoFit/>
          </a:bodyPr>
          <a:p>
            <a:pPr indent="0"/>
            <a:r>
              <a:rPr lang="en-US" sz="1400" b="0">
                <a:latin typeface="Calibri" panose="020F0502020204030204" charset="0"/>
                <a:ea typeface="SimSun" panose="02010600030101010101" pitchFamily="2" charset="-122"/>
                <a:cs typeface="Times New Roman" panose="02020603050405020304" charset="0"/>
              </a:rPr>
              <a:t>The cost function is nothing but the mean square error which is defined as,</a:t>
            </a:r>
            <a:endParaRPr lang="en-US" sz="1400" b="0">
              <a:latin typeface="Calibri" panose="020F0502020204030204" charset="0"/>
              <a:ea typeface="SimSun" panose="02010600030101010101" pitchFamily="2" charset="-122"/>
              <a:cs typeface="Times New Roman" panose="02020603050405020304" charset="0"/>
            </a:endParaRPr>
          </a:p>
        </p:txBody>
      </p:sp>
      <p:pic>
        <p:nvPicPr>
          <p:cNvPr id="12" name="Content Placeholder 11"/>
          <p:cNvPicPr>
            <a:picLocks noChangeAspect="1"/>
          </p:cNvPicPr>
          <p:nvPr>
            <p:ph sz="half" idx="2"/>
          </p:nvPr>
        </p:nvPicPr>
        <p:blipFill>
          <a:blip r:embed="rId2"/>
          <a:stretch>
            <a:fillRect/>
          </a:stretch>
        </p:blipFill>
        <p:spPr>
          <a:xfrm>
            <a:off x="2056765" y="1921510"/>
            <a:ext cx="2009775" cy="533400"/>
          </a:xfrm>
          <a:prstGeom prst="rect">
            <a:avLst/>
          </a:prstGeom>
          <a:noFill/>
          <a:ln w="9525">
            <a:noFill/>
          </a:ln>
        </p:spPr>
      </p:pic>
      <p:sp>
        <p:nvSpPr>
          <p:cNvPr id="103" name="Text Box 102"/>
          <p:cNvSpPr txBox="1"/>
          <p:nvPr/>
        </p:nvSpPr>
        <p:spPr>
          <a:xfrm>
            <a:off x="866140" y="2531745"/>
            <a:ext cx="7851775" cy="737235"/>
          </a:xfrm>
          <a:prstGeom prst="rect">
            <a:avLst/>
          </a:prstGeom>
          <a:noFill/>
          <a:ln w="9525">
            <a:noFill/>
          </a:ln>
        </p:spPr>
        <p:txBody>
          <a:bodyPr wrap="square">
            <a:spAutoFit/>
          </a:bodyPr>
          <a:p>
            <a:pPr indent="0"/>
            <a:r>
              <a:rPr lang="en-US" sz="1400" b="0">
                <a:latin typeface="Calibri" panose="020F0502020204030204" charset="0"/>
                <a:ea typeface="SimSun" panose="02010600030101010101" pitchFamily="2" charset="-122"/>
                <a:cs typeface="Times New Roman" panose="02020603050405020304" charset="0"/>
              </a:rPr>
              <a:t>Now, to get the lowest cost function we need to start with some values of m and b and get to a desired value where cost function is lowest. How to get the consecutive values of m and b, can be better explained by a 2D representation of the previous figure (figure 2):</a:t>
            </a:r>
            <a:endParaRPr lang="en-US" sz="1400" b="0">
              <a:latin typeface="Calibri" panose="020F0502020204030204" charset="0"/>
              <a:ea typeface="SimSun" panose="02010600030101010101" pitchFamily="2" charset="-122"/>
              <a:cs typeface="Times New Roman" panose="02020603050405020304" charset="0"/>
            </a:endParaRPr>
          </a:p>
        </p:txBody>
      </p:sp>
      <p:pic>
        <p:nvPicPr>
          <p:cNvPr id="13" name="Picture 12" descr="Untitled"/>
          <p:cNvPicPr>
            <a:picLocks noChangeAspect="1"/>
          </p:cNvPicPr>
          <p:nvPr/>
        </p:nvPicPr>
        <p:blipFill>
          <a:blip r:embed="rId3"/>
          <a:srcRect l="2636" t="6263" r="9041" b="3921"/>
          <a:stretch>
            <a:fillRect/>
          </a:stretch>
        </p:blipFill>
        <p:spPr>
          <a:xfrm>
            <a:off x="8602345" y="3653155"/>
            <a:ext cx="3425190" cy="2269490"/>
          </a:xfrm>
          <a:prstGeom prst="rect">
            <a:avLst/>
          </a:prstGeom>
          <a:ln w="19050">
            <a:solidFill>
              <a:schemeClr val="accent2"/>
            </a:solidFill>
          </a:ln>
        </p:spPr>
      </p:pic>
      <p:sp>
        <p:nvSpPr>
          <p:cNvPr id="20" name="Text Box 19"/>
          <p:cNvSpPr txBox="1"/>
          <p:nvPr/>
        </p:nvSpPr>
        <p:spPr>
          <a:xfrm>
            <a:off x="854710" y="3258820"/>
            <a:ext cx="7863205" cy="521970"/>
          </a:xfrm>
          <a:prstGeom prst="rect">
            <a:avLst/>
          </a:prstGeom>
          <a:noFill/>
          <a:ln w="9525">
            <a:noFill/>
          </a:ln>
        </p:spPr>
        <p:txBody>
          <a:bodyPr wrap="square">
            <a:spAutoFit/>
          </a:bodyPr>
          <a:p>
            <a:pPr indent="0"/>
            <a:r>
              <a:rPr lang="en-US" sz="1400" b="0">
                <a:latin typeface="Calibri" panose="020F0502020204030204" charset="0"/>
                <a:ea typeface="SimSun" panose="02010600030101010101" pitchFamily="2" charset="-122"/>
                <a:cs typeface="Times New Roman" panose="02020603050405020304" charset="0"/>
              </a:rPr>
              <a:t>Here, we can see that after starting with some value of b, to get the next value we need the slope of the graph at that point which is nothing but the partial derivative of the cost function with respect to b. so,</a:t>
            </a:r>
            <a:endParaRPr lang="en-US" sz="1400" b="0">
              <a:latin typeface="Calibri" panose="020F0502020204030204" charset="0"/>
              <a:ea typeface="SimSun" panose="02010600030101010101" pitchFamily="2" charset="-122"/>
              <a:cs typeface="Times New Roman" panose="02020603050405020304" charset="0"/>
            </a:endParaRPr>
          </a:p>
        </p:txBody>
      </p:sp>
      <p:pic>
        <p:nvPicPr>
          <p:cNvPr id="21" name="Picture 20"/>
          <p:cNvPicPr/>
          <p:nvPr/>
        </p:nvPicPr>
        <p:blipFill>
          <a:blip r:embed="rId4"/>
          <a:stretch>
            <a:fillRect/>
          </a:stretch>
        </p:blipFill>
        <p:spPr>
          <a:xfrm>
            <a:off x="3940810" y="3739197"/>
            <a:ext cx="1800225" cy="495300"/>
          </a:xfrm>
          <a:prstGeom prst="rect">
            <a:avLst/>
          </a:prstGeom>
          <a:noFill/>
          <a:ln w="9525">
            <a:noFill/>
          </a:ln>
        </p:spPr>
      </p:pic>
      <p:sp>
        <p:nvSpPr>
          <p:cNvPr id="22" name="Text Box 21"/>
          <p:cNvSpPr txBox="1"/>
          <p:nvPr/>
        </p:nvSpPr>
        <p:spPr>
          <a:xfrm>
            <a:off x="854710" y="4224655"/>
            <a:ext cx="7747000" cy="521970"/>
          </a:xfrm>
          <a:prstGeom prst="rect">
            <a:avLst/>
          </a:prstGeom>
          <a:noFill/>
          <a:ln w="9525">
            <a:noFill/>
          </a:ln>
        </p:spPr>
        <p:txBody>
          <a:bodyPr wrap="square">
            <a:spAutoFit/>
          </a:bodyPr>
          <a:p>
            <a:pPr indent="0"/>
            <a:r>
              <a:rPr lang="en-US" sz="1400" b="0">
                <a:latin typeface="Calibri" panose="020F0502020204030204" charset="0"/>
                <a:ea typeface="SimSun" panose="02010600030101010101" pitchFamily="2" charset="-122"/>
                <a:cs typeface="Times New Roman" panose="02020603050405020304" charset="0"/>
              </a:rPr>
              <a:t>Now that we have the slope and hence a direction to where the next value of b will be. So now we need to take a step and the b value will be as the equation,</a:t>
            </a:r>
            <a:endParaRPr lang="en-US" sz="1400" b="0">
              <a:latin typeface="Calibri" panose="020F0502020204030204" charset="0"/>
              <a:ea typeface="SimSun" panose="02010600030101010101" pitchFamily="2" charset="-122"/>
              <a:cs typeface="Times New Roman" panose="02020603050405020304" charset="0"/>
            </a:endParaRPr>
          </a:p>
        </p:txBody>
      </p:sp>
      <p:pic>
        <p:nvPicPr>
          <p:cNvPr id="23" name="Picture 22"/>
          <p:cNvPicPr/>
          <p:nvPr/>
        </p:nvPicPr>
        <p:blipFill>
          <a:blip r:embed="rId5"/>
          <a:stretch>
            <a:fillRect/>
          </a:stretch>
        </p:blipFill>
        <p:spPr>
          <a:xfrm>
            <a:off x="3956685" y="4677410"/>
            <a:ext cx="1809750" cy="342900"/>
          </a:xfrm>
          <a:prstGeom prst="rect">
            <a:avLst/>
          </a:prstGeom>
          <a:noFill/>
          <a:ln w="9525">
            <a:noFill/>
          </a:ln>
        </p:spPr>
      </p:pic>
      <p:sp>
        <p:nvSpPr>
          <p:cNvPr id="24" name="Text Box 23"/>
          <p:cNvSpPr txBox="1"/>
          <p:nvPr/>
        </p:nvSpPr>
        <p:spPr>
          <a:xfrm>
            <a:off x="866140" y="4980940"/>
            <a:ext cx="5080000" cy="306705"/>
          </a:xfrm>
          <a:prstGeom prst="rect">
            <a:avLst/>
          </a:prstGeom>
          <a:noFill/>
          <a:ln w="9525">
            <a:noFill/>
          </a:ln>
        </p:spPr>
        <p:txBody>
          <a:bodyPr>
            <a:spAutoFit/>
          </a:bodyPr>
          <a:p>
            <a:pPr indent="0"/>
            <a:r>
              <a:rPr lang="en-US" sz="1400" b="0">
                <a:latin typeface="Calibri" panose="020F0502020204030204" charset="0"/>
                <a:ea typeface="SimSun" panose="02010600030101010101" pitchFamily="2" charset="-122"/>
                <a:cs typeface="Times New Roman" panose="02020603050405020304" charset="0"/>
              </a:rPr>
              <a:t>Same equations can be found for m,</a:t>
            </a:r>
            <a:endParaRPr lang="en-US" sz="1400"/>
          </a:p>
        </p:txBody>
      </p:sp>
      <p:pic>
        <p:nvPicPr>
          <p:cNvPr id="26" name="Picture 25"/>
          <p:cNvPicPr/>
          <p:nvPr/>
        </p:nvPicPr>
        <p:blipFill>
          <a:blip r:embed="rId6"/>
          <a:stretch>
            <a:fillRect/>
          </a:stretch>
        </p:blipFill>
        <p:spPr>
          <a:xfrm>
            <a:off x="3871595" y="5621655"/>
            <a:ext cx="1943100" cy="342900"/>
          </a:xfrm>
          <a:prstGeom prst="rect">
            <a:avLst/>
          </a:prstGeom>
          <a:noFill/>
          <a:ln w="9525">
            <a:noFill/>
          </a:ln>
        </p:spPr>
      </p:pic>
      <p:sp>
        <p:nvSpPr>
          <p:cNvPr id="27" name="Text Box 26"/>
          <p:cNvSpPr txBox="1"/>
          <p:nvPr/>
        </p:nvSpPr>
        <p:spPr>
          <a:xfrm>
            <a:off x="866140" y="6014720"/>
            <a:ext cx="8134350" cy="521970"/>
          </a:xfrm>
          <a:prstGeom prst="rect">
            <a:avLst/>
          </a:prstGeom>
          <a:noFill/>
          <a:ln w="9525">
            <a:noFill/>
          </a:ln>
        </p:spPr>
        <p:txBody>
          <a:bodyPr wrap="square">
            <a:spAutoFit/>
          </a:bodyPr>
          <a:p>
            <a:pPr indent="0"/>
            <a:r>
              <a:rPr lang="en-US" sz="1400" b="0">
                <a:latin typeface="Calibri" panose="020F0502020204030204" charset="0"/>
                <a:ea typeface="SimSun" panose="02010600030101010101" pitchFamily="2" charset="-122"/>
                <a:cs typeface="Times New Roman" panose="02020603050405020304" charset="0"/>
              </a:rPr>
              <a:t>Here learning rate is the amount of step taken and is found by trial and error and is dependent on the dataset.These steps are repeated and eventually, we get the desired values of m and b.</a:t>
            </a:r>
            <a:endParaRPr lang="en-US" sz="1400" b="0">
              <a:latin typeface="Calibri" panose="020F0502020204030204" charset="0"/>
              <a:ea typeface="SimSun" panose="02010600030101010101" pitchFamily="2" charset="-122"/>
              <a:cs typeface="Times New Roman" panose="02020603050405020304" charset="0"/>
            </a:endParaRPr>
          </a:p>
        </p:txBody>
      </p:sp>
      <p:pic>
        <p:nvPicPr>
          <p:cNvPr id="25" name="Picture 24"/>
          <p:cNvPicPr/>
          <p:nvPr/>
        </p:nvPicPr>
        <p:blipFill>
          <a:blip r:embed="rId7"/>
          <a:stretch>
            <a:fillRect/>
          </a:stretch>
        </p:blipFill>
        <p:spPr>
          <a:xfrm>
            <a:off x="3823335" y="5081270"/>
            <a:ext cx="2019300" cy="4953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838835" y="363855"/>
            <a:ext cx="10743565" cy="782955"/>
          </a:xfrm>
        </p:spPr>
        <p:txBody>
          <a:bodyPr/>
          <a:p>
            <a:r>
              <a:rPr lang="en-US" b="1">
                <a:solidFill>
                  <a:srgbClr val="00B050"/>
                </a:solidFill>
                <a:effectLst>
                  <a:outerShdw blurRad="38100" dist="38100" dir="2700000" algn="tl">
                    <a:srgbClr val="000000">
                      <a:alpha val="43137"/>
                    </a:srgbClr>
                  </a:outerShdw>
                </a:effectLst>
                <a:latin typeface="Calibri" panose="020F0502020204030204" charset="0"/>
                <a:cs typeface="Calibri" panose="020F0502020204030204" charset="0"/>
              </a:rPr>
              <a:t>Our Model:</a:t>
            </a:r>
            <a:endParaRPr lang="en-US" b="1">
              <a:solidFill>
                <a:srgbClr val="00B050"/>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pic>
        <p:nvPicPr>
          <p:cNvPr id="8" name="Content Placeholder 7"/>
          <p:cNvPicPr>
            <a:picLocks noChangeAspect="1"/>
          </p:cNvPicPr>
          <p:nvPr>
            <p:ph sz="half" idx="1"/>
          </p:nvPr>
        </p:nvPicPr>
        <p:blipFill>
          <a:blip r:embed="rId1"/>
          <a:srcRect t="907"/>
          <a:stretch>
            <a:fillRect/>
          </a:stretch>
        </p:blipFill>
        <p:spPr>
          <a:xfrm>
            <a:off x="8592185" y="1146810"/>
            <a:ext cx="3145790" cy="2433320"/>
          </a:xfrm>
          <a:prstGeom prst="rect">
            <a:avLst/>
          </a:prstGeom>
          <a:ln w="19050">
            <a:solidFill>
              <a:schemeClr val="accent2"/>
            </a:solidFill>
          </a:ln>
        </p:spPr>
      </p:pic>
      <p:sp>
        <p:nvSpPr>
          <p:cNvPr id="2" name="Text Box 1"/>
          <p:cNvSpPr txBox="1"/>
          <p:nvPr/>
        </p:nvSpPr>
        <p:spPr>
          <a:xfrm>
            <a:off x="845820" y="1238250"/>
            <a:ext cx="7360920" cy="3107690"/>
          </a:xfrm>
          <a:prstGeom prst="rect">
            <a:avLst/>
          </a:prstGeom>
          <a:noFill/>
        </p:spPr>
        <p:txBody>
          <a:bodyPr wrap="square" rtlCol="0" anchor="t">
            <a:spAutoFit/>
          </a:bodyPr>
          <a:p>
            <a:r>
              <a:rPr lang="en-US" sz="1400">
                <a:latin typeface="Calibri" panose="020F0502020204030204" charset="0"/>
                <a:cs typeface="Calibri" panose="020F0502020204030204" charset="0"/>
              </a:rPr>
              <a:t>We use the gradient descent algorithm on our training dataset to get the coefficients of CTT, CTP and COD against WPER. The code for the algorithm is shown on the side here.</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After running the algorithm for our dataset the values we got are,</a:t>
            </a:r>
            <a:endParaRPr lang="en-US" sz="1400">
              <a:latin typeface="Calibri" panose="020F0502020204030204" charset="0"/>
              <a:cs typeface="Calibri" panose="020F0502020204030204" charset="0"/>
            </a:endParaRPr>
          </a:p>
          <a:p>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m1 = 0.08763528698364664</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m2 = -0.013543220481943227</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m3 = 0.026571230454651446</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b = 0.016564501371274083</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where, </a:t>
            </a:r>
            <a:r>
              <a:rPr lang="en-US" sz="1400">
                <a:latin typeface="Calibri" panose="020F0502020204030204" charset="0"/>
                <a:cs typeface="Calibri" panose="020F0502020204030204" charset="0"/>
                <a:sym typeface="+mn-ea"/>
              </a:rPr>
              <a:t>m</a:t>
            </a:r>
            <a:r>
              <a:rPr lang="en-US" sz="1400" baseline="-25000">
                <a:latin typeface="Calibri" panose="020F0502020204030204" charset="0"/>
                <a:cs typeface="Calibri" panose="020F0502020204030204" charset="0"/>
                <a:sym typeface="+mn-ea"/>
              </a:rPr>
              <a:t>1</a:t>
            </a:r>
            <a:r>
              <a:rPr lang="en-US" sz="1400">
                <a:latin typeface="Calibri" panose="020F0502020204030204" charset="0"/>
                <a:cs typeface="Calibri" panose="020F0502020204030204" charset="0"/>
              </a:rPr>
              <a:t>, </a:t>
            </a:r>
            <a:r>
              <a:rPr lang="en-US" sz="1400">
                <a:latin typeface="Calibri" panose="020F0502020204030204" charset="0"/>
                <a:cs typeface="Calibri" panose="020F0502020204030204" charset="0"/>
                <a:sym typeface="+mn-ea"/>
              </a:rPr>
              <a:t>m</a:t>
            </a:r>
            <a:r>
              <a:rPr lang="en-US" sz="1400" baseline="-25000">
                <a:latin typeface="Calibri" panose="020F0502020204030204" charset="0"/>
                <a:cs typeface="Calibri" panose="020F0502020204030204" charset="0"/>
                <a:sym typeface="+mn-ea"/>
              </a:rPr>
              <a:t>2</a:t>
            </a:r>
            <a:r>
              <a:rPr lang="en-US" sz="1400">
                <a:latin typeface="Calibri" panose="020F0502020204030204" charset="0"/>
                <a:cs typeface="Calibri" panose="020F0502020204030204" charset="0"/>
              </a:rPr>
              <a:t> and </a:t>
            </a:r>
            <a:r>
              <a:rPr lang="en-US" sz="1400">
                <a:latin typeface="Calibri" panose="020F0502020204030204" charset="0"/>
                <a:cs typeface="Calibri" panose="020F0502020204030204" charset="0"/>
                <a:sym typeface="+mn-ea"/>
              </a:rPr>
              <a:t>m</a:t>
            </a:r>
            <a:r>
              <a:rPr lang="en-US" sz="1400" baseline="-25000">
                <a:latin typeface="Calibri" panose="020F0502020204030204" charset="0"/>
                <a:cs typeface="Calibri" panose="020F0502020204030204" charset="0"/>
                <a:sym typeface="+mn-ea"/>
              </a:rPr>
              <a:t>3</a:t>
            </a:r>
            <a:r>
              <a:rPr lang="en-US" sz="1400">
                <a:latin typeface="Calibri" panose="020F0502020204030204" charset="0"/>
                <a:cs typeface="Calibri" panose="020F0502020204030204" charset="0"/>
              </a:rPr>
              <a:t> are coefficients of CTT, CTP and COD respectively and b is the intercept.</a:t>
            </a:r>
            <a:endParaRPr lang="en-US" sz="1400">
              <a:latin typeface="Calibri" panose="020F0502020204030204" charset="0"/>
              <a:cs typeface="Calibri" panose="020F0502020204030204" charset="0"/>
            </a:endParaRPr>
          </a:p>
          <a:p>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We take these values and put them in the linear equation, y = m</a:t>
            </a:r>
            <a:r>
              <a:rPr lang="en-US" sz="1400" baseline="-25000">
                <a:latin typeface="Calibri" panose="020F0502020204030204" charset="0"/>
                <a:cs typeface="Calibri" panose="020F0502020204030204" charset="0"/>
              </a:rPr>
              <a:t>1</a:t>
            </a:r>
            <a:r>
              <a:rPr lang="en-US" sz="1400">
                <a:latin typeface="Calibri" panose="020F0502020204030204" charset="0"/>
                <a:cs typeface="Calibri" panose="020F0502020204030204" charset="0"/>
              </a:rPr>
              <a:t>x</a:t>
            </a:r>
            <a:r>
              <a:rPr lang="en-US" sz="1400" baseline="-25000">
                <a:latin typeface="Calibri" panose="020F0502020204030204" charset="0"/>
                <a:cs typeface="Calibri" panose="020F0502020204030204" charset="0"/>
              </a:rPr>
              <a:t>1</a:t>
            </a:r>
            <a:r>
              <a:rPr lang="en-US" sz="1400">
                <a:latin typeface="Calibri" panose="020F0502020204030204" charset="0"/>
                <a:cs typeface="Calibri" panose="020F0502020204030204" charset="0"/>
              </a:rPr>
              <a:t> + m</a:t>
            </a:r>
            <a:r>
              <a:rPr lang="en-US" sz="1400" baseline="-25000">
                <a:latin typeface="Calibri" panose="020F0502020204030204" charset="0"/>
                <a:cs typeface="Calibri" panose="020F0502020204030204" charset="0"/>
              </a:rPr>
              <a:t>2</a:t>
            </a:r>
            <a:r>
              <a:rPr lang="en-US" sz="1400">
                <a:latin typeface="Calibri" panose="020F0502020204030204" charset="0"/>
                <a:cs typeface="Calibri" panose="020F0502020204030204" charset="0"/>
              </a:rPr>
              <a:t>x</a:t>
            </a:r>
            <a:r>
              <a:rPr lang="en-US" sz="1400" baseline="-25000">
                <a:latin typeface="Calibri" panose="020F0502020204030204" charset="0"/>
                <a:cs typeface="Calibri" panose="020F0502020204030204" charset="0"/>
              </a:rPr>
              <a:t>2</a:t>
            </a:r>
            <a:r>
              <a:rPr lang="en-US" sz="1400">
                <a:latin typeface="Calibri" panose="020F0502020204030204" charset="0"/>
                <a:cs typeface="Calibri" panose="020F0502020204030204" charset="0"/>
              </a:rPr>
              <a:t> + m</a:t>
            </a:r>
            <a:r>
              <a:rPr lang="en-US" sz="1400" baseline="-25000">
                <a:latin typeface="Calibri" panose="020F0502020204030204" charset="0"/>
                <a:cs typeface="Calibri" panose="020F0502020204030204" charset="0"/>
              </a:rPr>
              <a:t>3</a:t>
            </a:r>
            <a:r>
              <a:rPr lang="en-US" sz="1400">
                <a:latin typeface="Calibri" panose="020F0502020204030204" charset="0"/>
                <a:cs typeface="Calibri" panose="020F0502020204030204" charset="0"/>
              </a:rPr>
              <a:t>x</a:t>
            </a:r>
            <a:r>
              <a:rPr lang="en-US" sz="1400" baseline="-25000">
                <a:latin typeface="Calibri" panose="020F0502020204030204" charset="0"/>
                <a:cs typeface="Calibri" panose="020F0502020204030204" charset="0"/>
              </a:rPr>
              <a:t>3</a:t>
            </a:r>
            <a:r>
              <a:rPr lang="en-US" sz="1400">
                <a:latin typeface="Calibri" panose="020F0502020204030204" charset="0"/>
                <a:cs typeface="Calibri" panose="020F0502020204030204" charset="0"/>
              </a:rPr>
              <a:t> + b</a:t>
            </a:r>
            <a:endParaRPr lang="en-US" sz="1400">
              <a:latin typeface="Calibri" panose="020F0502020204030204" charset="0"/>
              <a:cs typeface="Calibri" panose="020F0502020204030204" charset="0"/>
            </a:endParaRPr>
          </a:p>
          <a:p>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Then use the known values of </a:t>
            </a:r>
            <a:r>
              <a:rPr lang="en-US" sz="1400">
                <a:latin typeface="Calibri" panose="020F0502020204030204" charset="0"/>
                <a:cs typeface="Calibri" panose="020F0502020204030204" charset="0"/>
                <a:sym typeface="+mn-ea"/>
              </a:rPr>
              <a:t>x</a:t>
            </a:r>
            <a:r>
              <a:rPr lang="en-US" sz="1400" baseline="-25000">
                <a:latin typeface="Calibri" panose="020F0502020204030204" charset="0"/>
                <a:cs typeface="Calibri" panose="020F0502020204030204" charset="0"/>
                <a:sym typeface="+mn-ea"/>
              </a:rPr>
              <a:t>1</a:t>
            </a:r>
            <a:r>
              <a:rPr lang="en-US" sz="1400">
                <a:latin typeface="Calibri" panose="020F0502020204030204" charset="0"/>
                <a:cs typeface="Calibri" panose="020F0502020204030204" charset="0"/>
              </a:rPr>
              <a:t>, </a:t>
            </a:r>
            <a:r>
              <a:rPr lang="en-US" sz="1400">
                <a:latin typeface="Calibri" panose="020F0502020204030204" charset="0"/>
                <a:cs typeface="Calibri" panose="020F0502020204030204" charset="0"/>
                <a:sym typeface="+mn-ea"/>
              </a:rPr>
              <a:t>x</a:t>
            </a:r>
            <a:r>
              <a:rPr lang="en-US" sz="1400" baseline="-25000">
                <a:latin typeface="Calibri" panose="020F0502020204030204" charset="0"/>
                <a:cs typeface="Calibri" panose="020F0502020204030204" charset="0"/>
                <a:sym typeface="+mn-ea"/>
              </a:rPr>
              <a:t>2</a:t>
            </a:r>
            <a:r>
              <a:rPr lang="en-US" sz="1400">
                <a:latin typeface="Calibri" panose="020F0502020204030204" charset="0"/>
                <a:cs typeface="Calibri" panose="020F0502020204030204" charset="0"/>
              </a:rPr>
              <a:t> and </a:t>
            </a:r>
            <a:r>
              <a:rPr lang="en-US" sz="1400">
                <a:latin typeface="Calibri" panose="020F0502020204030204" charset="0"/>
                <a:cs typeface="Calibri" panose="020F0502020204030204" charset="0"/>
                <a:sym typeface="+mn-ea"/>
              </a:rPr>
              <a:t>x</a:t>
            </a:r>
            <a:r>
              <a:rPr lang="en-US" sz="1400" baseline="-25000">
                <a:latin typeface="Calibri" panose="020F0502020204030204" charset="0"/>
                <a:cs typeface="Calibri" panose="020F0502020204030204" charset="0"/>
                <a:sym typeface="+mn-ea"/>
              </a:rPr>
              <a:t>3</a:t>
            </a:r>
            <a:r>
              <a:rPr lang="en-US" sz="1400">
                <a:latin typeface="Calibri" panose="020F0502020204030204" charset="0"/>
                <a:cs typeface="Calibri" panose="020F0502020204030204" charset="0"/>
              </a:rPr>
              <a:t> of the test dataset(2021) to calculate the values of WPER of 2021. Then we compare the obtained values with known values.</a:t>
            </a:r>
            <a:endParaRPr lang="en-US" sz="1400">
              <a:latin typeface="Calibri" panose="020F0502020204030204" charset="0"/>
              <a:cs typeface="Calibri" panose="020F0502020204030204" charset="0"/>
            </a:endParaRPr>
          </a:p>
        </p:txBody>
      </p:sp>
      <p:pic>
        <p:nvPicPr>
          <p:cNvPr id="5" name="Picture 4"/>
          <p:cNvPicPr>
            <a:picLocks noChangeAspect="1"/>
          </p:cNvPicPr>
          <p:nvPr/>
        </p:nvPicPr>
        <p:blipFill>
          <a:blip r:embed="rId2"/>
          <a:srcRect l="13072"/>
          <a:stretch>
            <a:fillRect/>
          </a:stretch>
        </p:blipFill>
        <p:spPr>
          <a:xfrm>
            <a:off x="9865360" y="3940175"/>
            <a:ext cx="1689100" cy="2558415"/>
          </a:xfrm>
          <a:prstGeom prst="rect">
            <a:avLst/>
          </a:prstGeom>
          <a:ln w="19050">
            <a:solidFill>
              <a:schemeClr val="accent2"/>
            </a:solidFill>
          </a:ln>
        </p:spPr>
      </p:pic>
      <p:pic>
        <p:nvPicPr>
          <p:cNvPr id="9" name="Content Placeholder 8"/>
          <p:cNvPicPr>
            <a:picLocks noChangeAspect="1"/>
          </p:cNvPicPr>
          <p:nvPr>
            <p:ph sz="half" idx="2"/>
          </p:nvPr>
        </p:nvPicPr>
        <p:blipFill>
          <a:blip r:embed="rId3"/>
          <a:stretch>
            <a:fillRect/>
          </a:stretch>
        </p:blipFill>
        <p:spPr>
          <a:xfrm>
            <a:off x="6378575" y="4324350"/>
            <a:ext cx="3230245" cy="2199640"/>
          </a:xfrm>
          <a:prstGeom prst="rect">
            <a:avLst/>
          </a:prstGeom>
          <a:ln w="19050">
            <a:solidFill>
              <a:schemeClr val="accent2"/>
            </a:solidFill>
          </a:ln>
        </p:spPr>
      </p:pic>
      <p:sp>
        <p:nvSpPr>
          <p:cNvPr id="10" name="Text Box 9"/>
          <p:cNvSpPr txBox="1"/>
          <p:nvPr/>
        </p:nvSpPr>
        <p:spPr>
          <a:xfrm>
            <a:off x="838200" y="4460875"/>
            <a:ext cx="5467350" cy="521970"/>
          </a:xfrm>
          <a:prstGeom prst="rect">
            <a:avLst/>
          </a:prstGeom>
          <a:noFill/>
        </p:spPr>
        <p:txBody>
          <a:bodyPr wrap="square" rtlCol="0" anchor="t">
            <a:spAutoFit/>
          </a:bodyPr>
          <a:p>
            <a:r>
              <a:rPr lang="en-US" sz="1400">
                <a:latin typeface="Calibri" panose="020F0502020204030204" charset="0"/>
                <a:cs typeface="Calibri" panose="020F0502020204030204" charset="0"/>
              </a:rPr>
              <a:t>The predicted values we got have an </a:t>
            </a:r>
            <a:r>
              <a:rPr lang="en-US" sz="1400" b="1">
                <a:latin typeface="Calibri" panose="020F0502020204030204" charset="0"/>
                <a:cs typeface="Calibri" panose="020F0502020204030204" charset="0"/>
              </a:rPr>
              <a:t>RMS error of 1.93um</a:t>
            </a:r>
            <a:r>
              <a:rPr lang="en-US" sz="1400">
                <a:latin typeface="Calibri" panose="020F0502020204030204" charset="0"/>
                <a:cs typeface="Calibri" panose="020F0502020204030204" charset="0"/>
              </a:rPr>
              <a:t> and a </a:t>
            </a:r>
            <a:r>
              <a:rPr lang="en-US" sz="1400" b="1">
                <a:latin typeface="Calibri" panose="020F0502020204030204" charset="0"/>
                <a:cs typeface="Calibri" panose="020F0502020204030204" charset="0"/>
              </a:rPr>
              <a:t>correlation coefficient of 0.48</a:t>
            </a:r>
            <a:endParaRPr lang="en-US" sz="1400" b="1">
              <a:latin typeface="Calibri" panose="020F0502020204030204" charset="0"/>
              <a:cs typeface="Calibri" panose="020F0502020204030204" charset="0"/>
            </a:endParaRPr>
          </a:p>
        </p:txBody>
      </p:sp>
      <p:pic>
        <p:nvPicPr>
          <p:cNvPr id="11" name="Picture 10"/>
          <p:cNvPicPr>
            <a:picLocks noChangeAspect="1"/>
          </p:cNvPicPr>
          <p:nvPr/>
        </p:nvPicPr>
        <p:blipFill>
          <a:blip r:embed="rId4"/>
          <a:stretch>
            <a:fillRect/>
          </a:stretch>
        </p:blipFill>
        <p:spPr>
          <a:xfrm>
            <a:off x="909320" y="5223510"/>
            <a:ext cx="5325110" cy="681990"/>
          </a:xfrm>
          <a:prstGeom prst="rect">
            <a:avLst/>
          </a:prstGeom>
          <a:ln w="19050">
            <a:solidFill>
              <a:schemeClr val="accent2"/>
            </a:solidFill>
          </a:ln>
        </p:spPr>
      </p:pic>
      <p:pic>
        <p:nvPicPr>
          <p:cNvPr id="12" name="Picture 11"/>
          <p:cNvPicPr>
            <a:picLocks noChangeAspect="1"/>
          </p:cNvPicPr>
          <p:nvPr/>
        </p:nvPicPr>
        <p:blipFill>
          <a:blip r:embed="rId5"/>
          <a:stretch>
            <a:fillRect/>
          </a:stretch>
        </p:blipFill>
        <p:spPr>
          <a:xfrm>
            <a:off x="2292350" y="6012815"/>
            <a:ext cx="2553335" cy="701040"/>
          </a:xfrm>
          <a:prstGeom prst="rect">
            <a:avLst/>
          </a:prstGeom>
          <a:ln w="19050">
            <a:solidFill>
              <a:schemeClr val="accent2"/>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835" y="424180"/>
            <a:ext cx="10743565" cy="978535"/>
          </a:xfrm>
        </p:spPr>
        <p:txBody>
          <a:bodyPr/>
          <a:p>
            <a:r>
              <a:rPr lang="en-US" b="1">
                <a:solidFill>
                  <a:srgbClr val="7030A0"/>
                </a:solidFill>
                <a:effectLst>
                  <a:outerShdw blurRad="38100" dist="38100" dir="2700000" algn="tl">
                    <a:srgbClr val="000000">
                      <a:alpha val="43137"/>
                    </a:srgbClr>
                  </a:outerShdw>
                </a:effectLst>
                <a:latin typeface="Calibri" panose="020F0502020204030204" charset="0"/>
                <a:cs typeface="Calibri" panose="020F0502020204030204" charset="0"/>
              </a:rPr>
              <a:t>Prediction Results:</a:t>
            </a:r>
            <a:endParaRPr lang="en-US" b="1">
              <a:solidFill>
                <a:srgbClr val="7030A0"/>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sp>
        <p:nvSpPr>
          <p:cNvPr id="5" name="Text Box 4"/>
          <p:cNvSpPr txBox="1"/>
          <p:nvPr/>
        </p:nvSpPr>
        <p:spPr>
          <a:xfrm>
            <a:off x="838200" y="1485900"/>
            <a:ext cx="7360920" cy="1322070"/>
          </a:xfrm>
          <a:prstGeom prst="rect">
            <a:avLst/>
          </a:prstGeom>
          <a:noFill/>
        </p:spPr>
        <p:txBody>
          <a:bodyPr wrap="square" rtlCol="0" anchor="t">
            <a:spAutoFit/>
          </a:bodyPr>
          <a:p>
            <a:r>
              <a:rPr lang="en-US" sz="1600">
                <a:latin typeface="Calibri" panose="020F0502020204030204" charset="0"/>
                <a:cs typeface="Calibri" panose="020F0502020204030204" charset="0"/>
              </a:rPr>
              <a:t>Since we have the predicted values of WPER, we can start with our prediction of rainy clouds. As said before, rainy clouds are defined as clouds with WPER&gt;= 20.</a:t>
            </a:r>
            <a:endParaRPr lang="en-US" sz="1600">
              <a:latin typeface="Calibri" panose="020F0502020204030204" charset="0"/>
              <a:cs typeface="Calibri" panose="020F0502020204030204" charset="0"/>
            </a:endParaRPr>
          </a:p>
          <a:p>
            <a:r>
              <a:rPr lang="en-US" sz="1600">
                <a:latin typeface="Calibri" panose="020F0502020204030204" charset="0"/>
                <a:cs typeface="Calibri" panose="020F0502020204030204" charset="0"/>
              </a:rPr>
              <a:t>So, we can take our previous data table of predicted and expected values and run them through a condition on whether they are &gt;=20 or not. We can put True if is &gt;=20 and False if not. By doing this we got a table like this.</a:t>
            </a:r>
            <a:endParaRPr lang="en-US" sz="1600">
              <a:latin typeface="Calibri" panose="020F0502020204030204" charset="0"/>
              <a:cs typeface="Calibri" panose="020F0502020204030204" charset="0"/>
            </a:endParaRPr>
          </a:p>
        </p:txBody>
      </p:sp>
      <p:pic>
        <p:nvPicPr>
          <p:cNvPr id="6" name="Content Placeholder 5"/>
          <p:cNvPicPr>
            <a:picLocks noChangeAspect="1"/>
          </p:cNvPicPr>
          <p:nvPr>
            <p:ph sz="half" idx="1"/>
          </p:nvPr>
        </p:nvPicPr>
        <p:blipFill>
          <a:blip r:embed="rId1"/>
          <a:stretch>
            <a:fillRect/>
          </a:stretch>
        </p:blipFill>
        <p:spPr>
          <a:xfrm>
            <a:off x="8199120" y="1485900"/>
            <a:ext cx="3884930" cy="4817110"/>
          </a:xfrm>
          <a:prstGeom prst="rect">
            <a:avLst/>
          </a:prstGeom>
          <a:ln w="19050">
            <a:solidFill>
              <a:schemeClr val="accent2"/>
            </a:solidFill>
          </a:ln>
        </p:spPr>
      </p:pic>
      <p:sp>
        <p:nvSpPr>
          <p:cNvPr id="7" name="Text Box 6"/>
          <p:cNvSpPr txBox="1"/>
          <p:nvPr/>
        </p:nvSpPr>
        <p:spPr>
          <a:xfrm>
            <a:off x="838200" y="2891155"/>
            <a:ext cx="7156450" cy="3538220"/>
          </a:xfrm>
          <a:prstGeom prst="rect">
            <a:avLst/>
          </a:prstGeom>
          <a:noFill/>
        </p:spPr>
        <p:txBody>
          <a:bodyPr wrap="square" rtlCol="0" anchor="t">
            <a:spAutoFit/>
          </a:bodyPr>
          <a:p>
            <a:r>
              <a:rPr lang="en-US" sz="1600">
                <a:latin typeface="Calibri" panose="020F0502020204030204" charset="0"/>
                <a:cs typeface="Calibri" panose="020F0502020204030204" charset="0"/>
              </a:rPr>
              <a:t>Now that we have this table, all we have to do is to compare if the predicted result is equal to the expected result and calculate the accuracy. After comparing, as shown here, we have obtained an </a:t>
            </a:r>
            <a:r>
              <a:rPr lang="en-US" sz="1600" b="1">
                <a:latin typeface="Calibri" panose="020F0502020204030204" charset="0"/>
                <a:cs typeface="Calibri" panose="020F0502020204030204" charset="0"/>
              </a:rPr>
              <a:t>accuracy of 87.7</a:t>
            </a:r>
            <a:r>
              <a:rPr lang="en-US" sz="1600">
                <a:latin typeface="Calibri" panose="020F0502020204030204" charset="0"/>
                <a:cs typeface="Calibri" panose="020F0502020204030204" charset="0"/>
              </a:rPr>
              <a:t>.</a:t>
            </a:r>
            <a:endParaRPr lang="en-US" sz="1600">
              <a:latin typeface="Calibri" panose="020F0502020204030204" charset="0"/>
              <a:cs typeface="Calibri" panose="020F0502020204030204" charset="0"/>
            </a:endParaRPr>
          </a:p>
          <a:p>
            <a:endParaRPr lang="en-US" sz="1600">
              <a:latin typeface="Calibri" panose="020F0502020204030204" charset="0"/>
              <a:cs typeface="Calibri" panose="020F0502020204030204" charset="0"/>
            </a:endParaRPr>
          </a:p>
          <a:p>
            <a:endParaRPr lang="en-US" sz="1600">
              <a:latin typeface="Calibri" panose="020F0502020204030204" charset="0"/>
              <a:cs typeface="Calibri" panose="020F0502020204030204" charset="0"/>
            </a:endParaRPr>
          </a:p>
          <a:p>
            <a:endParaRPr lang="en-US" sz="1600">
              <a:latin typeface="Calibri" panose="020F0502020204030204" charset="0"/>
              <a:cs typeface="Calibri" panose="020F0502020204030204" charset="0"/>
            </a:endParaRPr>
          </a:p>
          <a:p>
            <a:endParaRPr lang="en-US" sz="1600">
              <a:latin typeface="Calibri" panose="020F0502020204030204" charset="0"/>
              <a:cs typeface="Calibri" panose="020F0502020204030204" charset="0"/>
            </a:endParaRPr>
          </a:p>
          <a:p>
            <a:endParaRPr lang="en-US" sz="1600">
              <a:latin typeface="Calibri" panose="020F0502020204030204" charset="0"/>
              <a:cs typeface="Calibri" panose="020F0502020204030204" charset="0"/>
            </a:endParaRPr>
          </a:p>
          <a:p>
            <a:endParaRPr lang="en-US" sz="1600">
              <a:latin typeface="Calibri" panose="020F0502020204030204" charset="0"/>
              <a:cs typeface="Calibri" panose="020F0502020204030204" charset="0"/>
            </a:endParaRPr>
          </a:p>
          <a:p>
            <a:endParaRPr lang="en-US" sz="1600">
              <a:latin typeface="Calibri" panose="020F0502020204030204" charset="0"/>
              <a:cs typeface="Calibri" panose="020F0502020204030204" charset="0"/>
            </a:endParaRPr>
          </a:p>
          <a:p>
            <a:endParaRPr lang="en-US" sz="1600">
              <a:latin typeface="Calibri" panose="020F0502020204030204" charset="0"/>
              <a:cs typeface="Calibri" panose="020F0502020204030204" charset="0"/>
            </a:endParaRPr>
          </a:p>
          <a:p>
            <a:endParaRPr lang="en-US" sz="1600">
              <a:latin typeface="Calibri" panose="020F0502020204030204" charset="0"/>
              <a:cs typeface="Calibri" panose="020F0502020204030204" charset="0"/>
            </a:endParaRPr>
          </a:p>
          <a:p>
            <a:endParaRPr lang="en-US" sz="1600">
              <a:latin typeface="Calibri" panose="020F0502020204030204" charset="0"/>
              <a:cs typeface="Calibri" panose="020F0502020204030204" charset="0"/>
            </a:endParaRPr>
          </a:p>
          <a:p>
            <a:r>
              <a:rPr lang="en-US" sz="1600">
                <a:latin typeface="Calibri" panose="020F0502020204030204" charset="0"/>
                <a:cs typeface="Calibri" panose="020F0502020204030204" charset="0"/>
              </a:rPr>
              <a:t>This concludes our prediction results.</a:t>
            </a:r>
            <a:endParaRPr lang="en-US" sz="1600">
              <a:latin typeface="Calibri" panose="020F0502020204030204" charset="0"/>
              <a:cs typeface="Calibri" panose="020F0502020204030204" charset="0"/>
            </a:endParaRPr>
          </a:p>
        </p:txBody>
      </p:sp>
      <p:pic>
        <p:nvPicPr>
          <p:cNvPr id="8" name="Content Placeholder 7"/>
          <p:cNvPicPr>
            <a:picLocks noChangeAspect="1"/>
          </p:cNvPicPr>
          <p:nvPr>
            <p:ph sz="half" idx="2"/>
          </p:nvPr>
        </p:nvPicPr>
        <p:blipFill>
          <a:blip r:embed="rId2"/>
          <a:srcRect t="886"/>
          <a:stretch>
            <a:fillRect/>
          </a:stretch>
        </p:blipFill>
        <p:spPr>
          <a:xfrm>
            <a:off x="2792730" y="3808095"/>
            <a:ext cx="2630170" cy="2200910"/>
          </a:xfrm>
          <a:prstGeom prst="rect">
            <a:avLst/>
          </a:prstGeom>
          <a:ln w="19050">
            <a:solidFill>
              <a:schemeClr val="accent2"/>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910" y="614045"/>
            <a:ext cx="11032490" cy="946785"/>
          </a:xfrm>
        </p:spPr>
        <p:txBody>
          <a:bodyPr/>
          <a:p>
            <a:r>
              <a:rPr lang="en-US" b="1">
                <a:solidFill>
                  <a:srgbClr val="92D050"/>
                </a:solidFill>
                <a:effectLst>
                  <a:outerShdw blurRad="38100" dist="38100" dir="2700000" algn="tl">
                    <a:srgbClr val="000000">
                      <a:alpha val="43137"/>
                    </a:srgbClr>
                  </a:outerShdw>
                </a:effectLst>
                <a:latin typeface="Calibri" panose="020F0502020204030204" charset="0"/>
                <a:cs typeface="Calibri" panose="020F0502020204030204" charset="0"/>
              </a:rPr>
              <a:t>Final Remarks:</a:t>
            </a:r>
            <a:endParaRPr lang="en-US" b="1">
              <a:solidFill>
                <a:srgbClr val="92D050"/>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609600" y="1647825"/>
            <a:ext cx="10515600" cy="4451985"/>
          </a:xfrm>
        </p:spPr>
        <p:txBody>
          <a:bodyPr/>
          <a:p>
            <a:pPr marL="0" indent="0">
              <a:buNone/>
            </a:pPr>
            <a:r>
              <a:rPr lang="en-US" sz="1800">
                <a:latin typeface="Calibri" panose="020F0502020204030204" charset="0"/>
                <a:cs typeface="Calibri" panose="020F0502020204030204" charset="0"/>
              </a:rPr>
              <a:t>In our study we have found that</a:t>
            </a:r>
            <a:endParaRPr lang="en-US" sz="1800">
              <a:latin typeface="Calibri" panose="020F0502020204030204" charset="0"/>
              <a:cs typeface="Calibri" panose="020F0502020204030204" charset="0"/>
            </a:endParaRPr>
          </a:p>
          <a:p>
            <a:r>
              <a:rPr lang="en-US" sz="1800">
                <a:latin typeface="Calibri" panose="020F0502020204030204" charset="0"/>
                <a:cs typeface="Calibri" panose="020F0502020204030204" charset="0"/>
                <a:sym typeface="+mn-ea"/>
              </a:rPr>
              <a:t>The mean COD values in tropical regions are more compared to the southern regions.</a:t>
            </a:r>
            <a:endParaRPr lang="en-US" sz="1800">
              <a:latin typeface="Calibri" panose="020F0502020204030204" charset="0"/>
              <a:cs typeface="Calibri" panose="020F0502020204030204" charset="0"/>
              <a:sym typeface="+mn-ea"/>
            </a:endParaRPr>
          </a:p>
          <a:p>
            <a:r>
              <a:rPr lang="en-US" sz="1800">
                <a:latin typeface="Calibri" panose="020F0502020204030204" charset="0"/>
                <a:cs typeface="Calibri" panose="020F0502020204030204" charset="0"/>
                <a:sym typeface="+mn-ea"/>
              </a:rPr>
              <a:t>the tropical region where we have achieved greater COD values are more sensitive towards pollution.</a:t>
            </a:r>
            <a:endParaRPr lang="en-US" sz="1800">
              <a:latin typeface="Calibri" panose="020F0502020204030204" charset="0"/>
              <a:cs typeface="Calibri" panose="020F0502020204030204" charset="0"/>
              <a:sym typeface="+mn-ea"/>
            </a:endParaRPr>
          </a:p>
          <a:p>
            <a:r>
              <a:rPr lang="en-US" sz="1800">
                <a:latin typeface="Calibri" panose="020F0502020204030204" charset="0"/>
                <a:cs typeface="Calibri" panose="020F0502020204030204" charset="0"/>
                <a:sym typeface="+mn-ea"/>
              </a:rPr>
              <a:t>There is a non-linear relationship between the Solar Zenith Angle and COD.</a:t>
            </a:r>
            <a:endParaRPr lang="en-US" sz="1800">
              <a:latin typeface="Calibri" panose="020F0502020204030204" charset="0"/>
              <a:cs typeface="Calibri" panose="020F0502020204030204" charset="0"/>
              <a:sym typeface="+mn-ea"/>
            </a:endParaRPr>
          </a:p>
          <a:p>
            <a:r>
              <a:rPr lang="en-US" sz="1800">
                <a:latin typeface="Calibri" panose="020F0502020204030204" charset="0"/>
                <a:cs typeface="Calibri" panose="020F0502020204030204" charset="0"/>
                <a:sym typeface="+mn-ea"/>
              </a:rPr>
              <a:t>We can calculate WPER from other properties of cloud and predict rainy clouds to a certain degree of accuracy.</a:t>
            </a:r>
            <a:endParaRPr lang="en-US" sz="1800">
              <a:latin typeface="Calibri" panose="020F0502020204030204" charset="0"/>
              <a:cs typeface="Calibri" panose="020F0502020204030204" charset="0"/>
              <a:sym typeface="+mn-ea"/>
            </a:endParaRPr>
          </a:p>
          <a:p>
            <a:pPr marL="0" indent="0">
              <a:buNone/>
            </a:pPr>
            <a:endParaRPr lang="en-US" sz="1800">
              <a:latin typeface="Calibri" panose="020F0502020204030204" charset="0"/>
              <a:cs typeface="Calibri" panose="020F0502020204030204" charset="0"/>
            </a:endParaRPr>
          </a:p>
          <a:p>
            <a:pPr marL="0" indent="0">
              <a:buNone/>
            </a:pPr>
            <a:r>
              <a:rPr lang="en-US" sz="1800">
                <a:latin typeface="Calibri" panose="020F0502020204030204" charset="0"/>
                <a:cs typeface="Calibri" panose="020F0502020204030204" charset="0"/>
              </a:rPr>
              <a:t>In our future work we would like to</a:t>
            </a:r>
            <a:endParaRPr lang="en-US" sz="1800">
              <a:latin typeface="Calibri" panose="020F0502020204030204" charset="0"/>
              <a:cs typeface="Calibri" panose="020F0502020204030204" charset="0"/>
            </a:endParaRPr>
          </a:p>
          <a:p>
            <a:r>
              <a:rPr lang="en-US" sz="1800">
                <a:latin typeface="Calibri" panose="020F0502020204030204" charset="0"/>
                <a:cs typeface="Calibri" panose="020F0502020204030204" charset="0"/>
              </a:rPr>
              <a:t>Explore the seasonal variabilities of COD.</a:t>
            </a:r>
            <a:endParaRPr lang="en-US" sz="1800">
              <a:latin typeface="Calibri" panose="020F0502020204030204" charset="0"/>
              <a:cs typeface="Calibri" panose="020F0502020204030204" charset="0"/>
            </a:endParaRPr>
          </a:p>
          <a:p>
            <a:r>
              <a:rPr lang="en-US" sz="1800">
                <a:latin typeface="Calibri" panose="020F0502020204030204" charset="0"/>
                <a:cs typeface="Calibri" panose="020F0502020204030204" charset="0"/>
              </a:rPr>
              <a:t>Verify our findings with other countries.</a:t>
            </a:r>
            <a:endParaRPr lang="en-US" sz="1800">
              <a:latin typeface="Calibri" panose="020F0502020204030204" charset="0"/>
              <a:cs typeface="Calibri" panose="020F0502020204030204" charset="0"/>
            </a:endParaRPr>
          </a:p>
          <a:p>
            <a:r>
              <a:rPr lang="en-US" sz="1800">
                <a:latin typeface="Calibri" panose="020F0502020204030204" charset="0"/>
                <a:cs typeface="Calibri" panose="020F0502020204030204" charset="0"/>
              </a:rPr>
              <a:t>Find a better algorithm to predict WPER values.</a:t>
            </a:r>
            <a:endParaRPr lang="en-US" sz="1800">
              <a:latin typeface="Calibri" panose="020F0502020204030204" charset="0"/>
              <a:cs typeface="Calibri" panose="020F0502020204030204" charset="0"/>
            </a:endParaRPr>
          </a:p>
          <a:p>
            <a:pPr>
              <a:buNone/>
            </a:pPr>
            <a:endParaRPr lang="en-US" sz="1800">
              <a:latin typeface="Calibri" panose="020F0502020204030204" charset="0"/>
              <a:cs typeface="Calibri" panose="020F05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73785" y="503555"/>
            <a:ext cx="10508615" cy="1266825"/>
          </a:xfrm>
        </p:spPr>
        <p:txBody>
          <a:bodyPr/>
          <a:p>
            <a:r>
              <a:rPr lang="en-US" b="1">
                <a:solidFill>
                  <a:srgbClr val="FFC000"/>
                </a:solidFill>
                <a:effectLst>
                  <a:outerShdw blurRad="38100" dist="38100" dir="2700000" algn="tl">
                    <a:srgbClr val="000000">
                      <a:alpha val="43137"/>
                    </a:srgbClr>
                  </a:outerShdw>
                </a:effectLst>
                <a:latin typeface="Calibri" panose="020F0502020204030204" charset="0"/>
                <a:cs typeface="Calibri" panose="020F0502020204030204" charset="0"/>
              </a:rPr>
              <a:t>References:</a:t>
            </a:r>
            <a:endParaRPr lang="en-US" b="1">
              <a:solidFill>
                <a:srgbClr val="FFC000"/>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838200" y="1696085"/>
            <a:ext cx="10516235" cy="4481195"/>
          </a:xfrm>
        </p:spPr>
        <p:txBody>
          <a:bodyPr/>
          <a:p>
            <a:r>
              <a:rPr lang="en-US" sz="1800">
                <a:latin typeface="Calibri" panose="020F0502020204030204" charset="0"/>
                <a:cs typeface="Calibri" panose="020F0502020204030204" charset="0"/>
              </a:rPr>
              <a:t>Tianle Yuan and Zhanqing Li (2010) “General Macro- and Microphysical Properties of Deep Convective Clouds as Observed by MODIS”</a:t>
            </a:r>
            <a:endParaRPr lang="en-US" sz="1800">
              <a:latin typeface="Calibri" panose="020F0502020204030204" charset="0"/>
              <a:cs typeface="Calibri" panose="020F0502020204030204" charset="0"/>
            </a:endParaRPr>
          </a:p>
          <a:p>
            <a:r>
              <a:rPr lang="en-US" sz="1800">
                <a:latin typeface="Calibri" panose="020F0502020204030204" charset="0"/>
                <a:cs typeface="Calibri" panose="020F0502020204030204" charset="0"/>
              </a:rPr>
              <a:t>Albrecht, B. A., C. W. Fairall, D. W. Thomson, A. B. White, J. B. Snider, and W. H. Schubert (1990): Surface-based remote sensing of the observed and the adiabatic liquid water content of stratocumulus clouds. Geophys. Res. Lett., 17 , 89–92</a:t>
            </a:r>
            <a:endParaRPr lang="en-US" sz="1800">
              <a:latin typeface="Calibri" panose="020F0502020204030204" charset="0"/>
              <a:cs typeface="Calibri" panose="020F0502020204030204" charset="0"/>
            </a:endParaRPr>
          </a:p>
          <a:p>
            <a:r>
              <a:rPr lang="en-US" sz="1800">
                <a:latin typeface="Calibri" panose="020F0502020204030204" charset="0"/>
                <a:cs typeface="Calibri" panose="020F0502020204030204" charset="0"/>
              </a:rPr>
              <a:t>Baum, B. A., D. P. Kratz, P. Yang, S. C. Ou, Y. X. Hu, P. F. Soulen, and S. C. Tsay, 2000: Remote sensing of cloud properties using MODIS airborne simulator imagery during SUCCESS 1. Data and models. J. Geophys. Res., 1</a:t>
            </a:r>
            <a:endParaRPr lang="en-US" sz="1800">
              <a:latin typeface="Calibri" panose="020F0502020204030204" charset="0"/>
              <a:cs typeface="Calibri" panose="020F0502020204030204" charset="0"/>
            </a:endParaRPr>
          </a:p>
          <a:p>
            <a:r>
              <a:rPr lang="en-US" sz="1800">
                <a:latin typeface="Calibri" panose="020F0502020204030204" charset="0"/>
                <a:cs typeface="Calibri" panose="020F0502020204030204" charset="0"/>
              </a:rPr>
              <a:t>Bruce A. Albrecht,Christopher W. Fairall,Dennis W. Thomson,Allen B. White,Jack B. Snider,Wayne H. Schubert 1990 “Surface-based remote sensing of the observed and the Adiabatic liquid water content of stratocumulus clouds”</a:t>
            </a:r>
            <a:endParaRPr lang="en-US" sz="1800">
              <a:latin typeface="Calibri" panose="020F0502020204030204" charset="0"/>
              <a:cs typeface="Calibri" panose="020F0502020204030204" charset="0"/>
            </a:endParaRPr>
          </a:p>
          <a:p>
            <a:r>
              <a:rPr lang="en-US" sz="1800">
                <a:latin typeface="Calibri" panose="020F0502020204030204" charset="0"/>
                <a:cs typeface="Calibri" panose="020F0502020204030204" charset="0"/>
              </a:rPr>
              <a:t>Twomey, S., 1974: Pollution and the Planetary Albedo. Atmospheric Environment</a:t>
            </a:r>
            <a:endParaRPr lang="en-US" sz="1800">
              <a:latin typeface="Calibri" panose="020F0502020204030204" charset="0"/>
              <a:cs typeface="Calibri" panose="020F0502020204030204" charset="0"/>
            </a:endParaRPr>
          </a:p>
          <a:p>
            <a:r>
              <a:rPr lang="en-US" sz="1800">
                <a:latin typeface="Calibri" panose="020F0502020204030204" charset="0"/>
                <a:cs typeface="Calibri" panose="020F0502020204030204" charset="0"/>
              </a:rPr>
              <a:t>The interdependence of continental warm cloud properties derived from unexploited solar background signals in ground-based lidar measurements by Chiu, J. C.; Holmes, J. A.; Hogan, R. J. and O’Connor, E. J. (2014)</a:t>
            </a:r>
            <a:endParaRPr lang="en-US" sz="1800">
              <a:latin typeface="Calibri" panose="020F0502020204030204" charset="0"/>
              <a:cs typeface="Calibri" panose="020F0502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09015"/>
            <a:ext cx="10515600" cy="4780915"/>
          </a:xfrm>
        </p:spPr>
        <p:txBody>
          <a:bodyPr/>
          <a:p>
            <a:pPr algn="ctr"/>
            <a:r>
              <a:rPr lang="en-US" sz="9600" b="1" i="1">
                <a:gradFill>
                  <a:gsLst>
                    <a:gs pos="0">
                      <a:srgbClr val="007BD3"/>
                    </a:gs>
                    <a:gs pos="100000">
                      <a:srgbClr val="034373"/>
                    </a:gs>
                  </a:gsLst>
                  <a:lin scaled="0"/>
                </a:gradFill>
                <a:effectLst>
                  <a:outerShdw blurRad="38100" dist="38100" dir="2700000" algn="tl">
                    <a:srgbClr val="000000">
                      <a:alpha val="43137"/>
                    </a:srgbClr>
                  </a:outerShdw>
                </a:effectLst>
              </a:rPr>
              <a:t>Thank You</a:t>
            </a:r>
            <a:endParaRPr lang="en-US" sz="9600" b="1" i="1">
              <a:gradFill>
                <a:gsLst>
                  <a:gs pos="0">
                    <a:srgbClr val="007BD3"/>
                  </a:gs>
                  <a:gs pos="100000">
                    <a:srgbClr val="034373"/>
                  </a:gs>
                </a:gsLst>
                <a:lin scaled="0"/>
              </a:gra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75030"/>
          </a:xfrm>
        </p:spPr>
        <p:txBody>
          <a:bodyPr/>
          <a:p>
            <a:r>
              <a:rPr lang="en-US" b="1">
                <a:solidFill>
                  <a:srgbClr val="FFC000"/>
                </a:solidFill>
                <a:effectLst>
                  <a:outerShdw blurRad="38100" dist="38100" dir="2700000" algn="tl">
                    <a:srgbClr val="000000">
                      <a:alpha val="43137"/>
                    </a:srgbClr>
                  </a:outerShdw>
                </a:effectLst>
                <a:latin typeface="Calibri" panose="020F0502020204030204" charset="0"/>
                <a:cs typeface="Calibri" panose="020F0502020204030204" charset="0"/>
              </a:rPr>
              <a:t>Certificate:</a:t>
            </a:r>
            <a:endParaRPr lang="en-US" b="1">
              <a:solidFill>
                <a:srgbClr val="FFC000"/>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pic>
        <p:nvPicPr>
          <p:cNvPr id="4" name="Content Placeholder 3"/>
          <p:cNvPicPr>
            <a:picLocks noChangeAspect="1"/>
          </p:cNvPicPr>
          <p:nvPr>
            <p:ph idx="1"/>
          </p:nvPr>
        </p:nvPicPr>
        <p:blipFill>
          <a:blip r:embed="rId1"/>
          <a:srcRect t="5573" b="7587"/>
          <a:stretch>
            <a:fillRect/>
          </a:stretch>
        </p:blipFill>
        <p:spPr>
          <a:xfrm>
            <a:off x="1954530" y="1421765"/>
            <a:ext cx="8282940" cy="5059680"/>
          </a:xfrm>
          <a:prstGeom prst="rect">
            <a:avLst/>
          </a:prstGeom>
          <a:ln w="19050">
            <a:solidFill>
              <a:schemeClr val="accent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3615"/>
          </a:xfrm>
        </p:spPr>
        <p:txBody>
          <a:bodyPr/>
          <a:p>
            <a:r>
              <a:rPr lang="en-US" b="1">
                <a:solidFill>
                  <a:srgbClr val="00B050"/>
                </a:solidFill>
                <a:effectLst>
                  <a:outerShdw blurRad="38100" dist="38100" dir="2700000" algn="tl">
                    <a:srgbClr val="000000">
                      <a:alpha val="43137"/>
                    </a:srgbClr>
                  </a:outerShdw>
                </a:effectLst>
                <a:latin typeface="Calibri" panose="020F0502020204030204" charset="0"/>
                <a:cs typeface="Calibri" panose="020F0502020204030204" charset="0"/>
              </a:rPr>
              <a:t>Acknowledgment</a:t>
            </a:r>
            <a:r>
              <a:rPr lang="en-IN" altLang="en-US" b="1">
                <a:solidFill>
                  <a:srgbClr val="00B050"/>
                </a:solidFill>
                <a:effectLst>
                  <a:outerShdw blurRad="38100" dist="38100" dir="2700000" algn="tl">
                    <a:srgbClr val="000000">
                      <a:alpha val="43137"/>
                    </a:srgbClr>
                  </a:outerShdw>
                </a:effectLst>
                <a:latin typeface="Calibri" panose="020F0502020204030204" charset="0"/>
                <a:cs typeface="Calibri" panose="020F0502020204030204" charset="0"/>
              </a:rPr>
              <a:t>:</a:t>
            </a:r>
            <a:endParaRPr lang="en-IN" altLang="en-US" b="1">
              <a:solidFill>
                <a:srgbClr val="00B050"/>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sp>
        <p:nvSpPr>
          <p:cNvPr id="3" name="Content Placeholder 2"/>
          <p:cNvSpPr>
            <a:spLocks noGrp="1"/>
          </p:cNvSpPr>
          <p:nvPr>
            <p:ph idx="1"/>
          </p:nvPr>
        </p:nvSpPr>
        <p:spPr/>
        <p:txBody>
          <a:bodyPr>
            <a:normAutofit/>
          </a:bodyPr>
          <a:p>
            <a:pPr marL="0" indent="0">
              <a:buNone/>
            </a:pPr>
            <a:r>
              <a:rPr lang="en-US" sz="2000">
                <a:latin typeface="Calibri" panose="020F0502020204030204" charset="0"/>
                <a:cs typeface="Calibri" panose="020F0502020204030204" charset="0"/>
              </a:rPr>
              <a:t>Foremost we would like to thank our project guide, Mr. Souvik Majumder, Institute of Radio Physics And Electronics,University of Calcutta, who was not only a source of encouragement but also a great resource of information. We shall remain grateful to him for the immense help we have received from him for providing us all the necessary information, resources, valuable suggestions and facilities for successfully completing our project work on “</a:t>
            </a:r>
            <a:r>
              <a:rPr lang="en-US" sz="2000" dirty="0">
                <a:latin typeface="Calibri" panose="020F0502020204030204" charset="0"/>
                <a:cs typeface="Calibri" panose="020F0502020204030204" charset="0"/>
                <a:sym typeface="+mn-ea"/>
              </a:rPr>
              <a:t>A Study of Cloud Properties and Rainy Cloud Prediction Model of Indian Cities using MODIS”. We also would like to thank all our classmates, scholars and seniors of the department for their valuable suggestions and friendly cooperation extended to us which helped us in many different ways throughout the entire work.</a:t>
            </a:r>
            <a:endParaRPr lang="en-US" sz="2000" dirty="0">
              <a:latin typeface="Calibri" panose="020F0502020204030204" charset="0"/>
              <a:cs typeface="Calibri" panose="020F0502020204030204" charset="0"/>
              <a:sym typeface="+mn-ea"/>
            </a:endParaRPr>
          </a:p>
        </p:txBody>
      </p:sp>
      <p:sp>
        <p:nvSpPr>
          <p:cNvPr id="4" name="Text Box 3"/>
          <p:cNvSpPr txBox="1"/>
          <p:nvPr/>
        </p:nvSpPr>
        <p:spPr>
          <a:xfrm>
            <a:off x="939800" y="4663440"/>
            <a:ext cx="2540000" cy="583565"/>
          </a:xfrm>
          <a:prstGeom prst="rect">
            <a:avLst/>
          </a:prstGeom>
          <a:noFill/>
        </p:spPr>
        <p:txBody>
          <a:bodyPr wrap="square" rtlCol="0" anchor="t">
            <a:spAutoFit/>
          </a:bodyPr>
          <a:p>
            <a:r>
              <a:rPr lang="en-US" sz="1600" b="1"/>
              <a:t>Date: 21/06/2021</a:t>
            </a:r>
            <a:endParaRPr lang="en-US" sz="1600" b="1"/>
          </a:p>
          <a:p>
            <a:r>
              <a:rPr lang="en-US" sz="1600" b="1"/>
              <a:t>Place: Kolkata </a:t>
            </a:r>
            <a:endParaRPr lang="en-US" sz="1600" b="1"/>
          </a:p>
        </p:txBody>
      </p:sp>
      <p:sp>
        <p:nvSpPr>
          <p:cNvPr id="5" name="Text Box 4"/>
          <p:cNvSpPr txBox="1"/>
          <p:nvPr/>
        </p:nvSpPr>
        <p:spPr>
          <a:xfrm>
            <a:off x="6656070" y="4786630"/>
            <a:ext cx="4246880" cy="337185"/>
          </a:xfrm>
          <a:prstGeom prst="rect">
            <a:avLst/>
          </a:prstGeom>
          <a:noFill/>
        </p:spPr>
        <p:txBody>
          <a:bodyPr wrap="square" rtlCol="0" anchor="t">
            <a:spAutoFit/>
          </a:bodyPr>
          <a:p>
            <a:r>
              <a:rPr lang="en-US" sz="1600" b="1"/>
              <a:t>Ratul Chakraborty and Sudeshna Pahari</a:t>
            </a:r>
            <a:endParaRPr lang="en-US" sz="1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16560"/>
            <a:ext cx="10744200" cy="1275080"/>
          </a:xfrm>
        </p:spPr>
        <p:txBody>
          <a:bodyPr/>
          <a:p>
            <a:r>
              <a:rPr lang="en-US" sz="4000" b="1">
                <a:solidFill>
                  <a:srgbClr val="00B0F0"/>
                </a:solidFill>
                <a:effectLst>
                  <a:outerShdw blurRad="38100" dist="38100" dir="2700000" algn="tl">
                    <a:srgbClr val="000000">
                      <a:alpha val="43137"/>
                    </a:srgbClr>
                  </a:outerShdw>
                </a:effectLst>
                <a:latin typeface="Calibri" panose="020F0502020204030204" charset="0"/>
                <a:cs typeface="Calibri" panose="020F0502020204030204" charset="0"/>
              </a:rPr>
              <a:t>Table of Content:</a:t>
            </a:r>
            <a:endParaRPr lang="en-US" sz="4000" b="1">
              <a:solidFill>
                <a:srgbClr val="00B0F0"/>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691005"/>
            <a:ext cx="10515600" cy="4620895"/>
          </a:xfrm>
        </p:spPr>
        <p:txBody>
          <a:bodyPr>
            <a:normAutofit fontScale="70000"/>
          </a:bodyPr>
          <a:p>
            <a:r>
              <a:rPr lang="en-US" b="1">
                <a:latin typeface="Calibri" panose="020F0502020204030204" charset="0"/>
                <a:cs typeface="Calibri" panose="020F0502020204030204" charset="0"/>
              </a:rPr>
              <a:t>A look at Cloud Properties</a:t>
            </a:r>
            <a:endParaRPr lang="en-US" b="1">
              <a:latin typeface="Calibri" panose="020F0502020204030204" charset="0"/>
              <a:cs typeface="Calibri" panose="020F0502020204030204" charset="0"/>
            </a:endParaRPr>
          </a:p>
          <a:p>
            <a:r>
              <a:rPr lang="en-US" b="1">
                <a:latin typeface="Calibri" panose="020F0502020204030204" charset="0"/>
                <a:cs typeface="Calibri" panose="020F0502020204030204" charset="0"/>
              </a:rPr>
              <a:t>Data</a:t>
            </a:r>
            <a:endParaRPr lang="en-US" b="1">
              <a:latin typeface="Calibri" panose="020F0502020204030204" charset="0"/>
              <a:cs typeface="Calibri" panose="020F0502020204030204" charset="0"/>
            </a:endParaRPr>
          </a:p>
          <a:p>
            <a:r>
              <a:rPr lang="en-US" b="1">
                <a:latin typeface="Calibri" panose="020F0502020204030204" charset="0"/>
                <a:cs typeface="Calibri" panose="020F0502020204030204" charset="0"/>
              </a:rPr>
              <a:t>What is MODIS?</a:t>
            </a:r>
            <a:endParaRPr lang="en-US" b="1">
              <a:latin typeface="Calibri" panose="020F0502020204030204" charset="0"/>
              <a:cs typeface="Calibri" panose="020F0502020204030204" charset="0"/>
            </a:endParaRPr>
          </a:p>
          <a:p>
            <a:r>
              <a:rPr lang="en-US" b="1">
                <a:latin typeface="Calibri" panose="020F0502020204030204" charset="0"/>
                <a:cs typeface="Calibri" panose="020F0502020204030204" charset="0"/>
              </a:rPr>
              <a:t>COD Histograms</a:t>
            </a:r>
            <a:endParaRPr lang="en-US" b="1">
              <a:latin typeface="Calibri" panose="020F0502020204030204" charset="0"/>
              <a:cs typeface="Calibri" panose="020F0502020204030204" charset="0"/>
            </a:endParaRPr>
          </a:p>
          <a:p>
            <a:r>
              <a:rPr lang="en-US" b="1">
                <a:latin typeface="Calibri" panose="020F0502020204030204" charset="0"/>
                <a:cs typeface="Calibri" panose="020F0502020204030204" charset="0"/>
              </a:rPr>
              <a:t>Conclusions from COD Distributions</a:t>
            </a:r>
            <a:endParaRPr lang="en-US" b="1">
              <a:latin typeface="Calibri" panose="020F0502020204030204" charset="0"/>
              <a:cs typeface="Calibri" panose="020F0502020204030204" charset="0"/>
            </a:endParaRPr>
          </a:p>
          <a:p>
            <a:r>
              <a:rPr lang="en-US" b="1">
                <a:latin typeface="Calibri" panose="020F0502020204030204" charset="0"/>
                <a:cs typeface="Calibri" panose="020F0502020204030204" charset="0"/>
              </a:rPr>
              <a:t>Scatter Plots</a:t>
            </a:r>
            <a:endParaRPr lang="en-US" b="1">
              <a:latin typeface="Calibri" panose="020F0502020204030204" charset="0"/>
              <a:cs typeface="Calibri" panose="020F0502020204030204" charset="0"/>
            </a:endParaRPr>
          </a:p>
          <a:p>
            <a:r>
              <a:rPr lang="en-US" b="1">
                <a:latin typeface="Calibri" panose="020F0502020204030204" charset="0"/>
                <a:cs typeface="Calibri" panose="020F0502020204030204" charset="0"/>
              </a:rPr>
              <a:t>An Idea for a Prediction Model</a:t>
            </a:r>
            <a:endParaRPr lang="en-US" b="1">
              <a:latin typeface="Calibri" panose="020F0502020204030204" charset="0"/>
              <a:cs typeface="Calibri" panose="020F0502020204030204" charset="0"/>
            </a:endParaRPr>
          </a:p>
          <a:p>
            <a:r>
              <a:rPr lang="en-US" b="1">
                <a:latin typeface="Calibri" panose="020F0502020204030204" charset="0"/>
                <a:cs typeface="Calibri" panose="020F0502020204030204" charset="0"/>
              </a:rPr>
              <a:t>Gradient Descent</a:t>
            </a:r>
            <a:endParaRPr lang="en-US" b="1">
              <a:latin typeface="Calibri" panose="020F0502020204030204" charset="0"/>
              <a:cs typeface="Calibri" panose="020F0502020204030204" charset="0"/>
            </a:endParaRPr>
          </a:p>
          <a:p>
            <a:r>
              <a:rPr lang="en-US" b="1">
                <a:latin typeface="Calibri" panose="020F0502020204030204" charset="0"/>
                <a:cs typeface="Calibri" panose="020F0502020204030204" charset="0"/>
              </a:rPr>
              <a:t>Our Model</a:t>
            </a:r>
            <a:endParaRPr lang="en-US" b="1">
              <a:latin typeface="Calibri" panose="020F0502020204030204" charset="0"/>
              <a:cs typeface="Calibri" panose="020F0502020204030204" charset="0"/>
            </a:endParaRPr>
          </a:p>
          <a:p>
            <a:r>
              <a:rPr lang="en-US" b="1">
                <a:latin typeface="Calibri" panose="020F0502020204030204" charset="0"/>
                <a:cs typeface="Calibri" panose="020F0502020204030204" charset="0"/>
              </a:rPr>
              <a:t>Prediction Results</a:t>
            </a:r>
            <a:endParaRPr lang="en-US" b="1">
              <a:latin typeface="Calibri" panose="020F0502020204030204" charset="0"/>
              <a:cs typeface="Calibri" panose="020F0502020204030204" charset="0"/>
            </a:endParaRPr>
          </a:p>
          <a:p>
            <a:r>
              <a:rPr lang="en-US" b="1">
                <a:latin typeface="Calibri" panose="020F0502020204030204" charset="0"/>
                <a:cs typeface="Calibri" panose="020F0502020204030204" charset="0"/>
              </a:rPr>
              <a:t>Final Remarks</a:t>
            </a:r>
            <a:endParaRPr lang="en-US" b="1">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31825"/>
            <a:ext cx="10972800" cy="826135"/>
          </a:xfrm>
        </p:spPr>
        <p:txBody>
          <a:bodyPr/>
          <a:p>
            <a:r>
              <a:rPr lang="en-US" b="1">
                <a:solidFill>
                  <a:srgbClr val="7030A0"/>
                </a:solidFill>
                <a:effectLst>
                  <a:outerShdw blurRad="38100" dist="38100" dir="2700000" algn="tl">
                    <a:srgbClr val="000000">
                      <a:alpha val="43137"/>
                    </a:srgbClr>
                  </a:outerShdw>
                </a:effectLst>
                <a:latin typeface="Calibri" panose="020F0502020204030204" charset="0"/>
                <a:cs typeface="Calibri" panose="020F0502020204030204" charset="0"/>
              </a:rPr>
              <a:t>A look at Cloud Properties:</a:t>
            </a:r>
            <a:endParaRPr lang="en-US" b="1">
              <a:solidFill>
                <a:srgbClr val="7030A0"/>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609600" y="1694180"/>
            <a:ext cx="11076940" cy="4433570"/>
          </a:xfrm>
        </p:spPr>
        <p:txBody>
          <a:bodyPr/>
          <a:p>
            <a:pPr marL="0" indent="0">
              <a:buNone/>
            </a:pPr>
            <a:r>
              <a:rPr lang="en-US" sz="1800" b="1">
                <a:latin typeface="Calibri" panose="020F0502020204030204" charset="0"/>
                <a:cs typeface="Calibri" panose="020F0502020204030204" charset="0"/>
              </a:rPr>
              <a:t>i) Cloud Top Temperature:</a:t>
            </a:r>
            <a:r>
              <a:rPr lang="en-US" sz="1800">
                <a:latin typeface="Calibri" panose="020F0502020204030204" charset="0"/>
                <a:cs typeface="Calibri" panose="020F0502020204030204" charset="0"/>
              </a:rPr>
              <a:t> The temperature above the cloud is called cloud top temperature. By measuring the radiation of specific wavelengths emitted from the top of a cloud, we are able to estimate the corresponding temperature according to Planck’s Law of radiation.</a:t>
            </a:r>
            <a:endParaRPr lang="en-US" sz="1800">
              <a:latin typeface="Calibri" panose="020F0502020204030204" charset="0"/>
              <a:cs typeface="Calibri" panose="020F0502020204030204" charset="0"/>
            </a:endParaRPr>
          </a:p>
          <a:p>
            <a:endParaRPr lang="en-US" sz="1800">
              <a:latin typeface="Calibri" panose="020F0502020204030204" charset="0"/>
              <a:cs typeface="Calibri" panose="020F0502020204030204" charset="0"/>
            </a:endParaRPr>
          </a:p>
          <a:p>
            <a:pPr marL="0" indent="0">
              <a:buNone/>
            </a:pPr>
            <a:r>
              <a:rPr lang="en-US" sz="1800" b="1">
                <a:latin typeface="Calibri" panose="020F0502020204030204" charset="0"/>
                <a:cs typeface="Calibri" panose="020F0502020204030204" charset="0"/>
              </a:rPr>
              <a:t>ii) Cloud Top Pressure:</a:t>
            </a:r>
            <a:r>
              <a:rPr lang="en-US" sz="1800">
                <a:latin typeface="Calibri" panose="020F0502020204030204" charset="0"/>
                <a:cs typeface="Calibri" panose="020F0502020204030204" charset="0"/>
              </a:rPr>
              <a:t> Cloud top pressure can be considered equivalent to cloud top height above mean sea level.</a:t>
            </a:r>
            <a:endParaRPr lang="en-US" sz="1800">
              <a:latin typeface="Calibri" panose="020F0502020204030204" charset="0"/>
              <a:cs typeface="Calibri" panose="020F0502020204030204" charset="0"/>
            </a:endParaRPr>
          </a:p>
          <a:p>
            <a:endParaRPr lang="en-US" sz="1800">
              <a:latin typeface="Calibri" panose="020F0502020204030204" charset="0"/>
              <a:cs typeface="Calibri" panose="020F0502020204030204" charset="0"/>
            </a:endParaRPr>
          </a:p>
          <a:p>
            <a:pPr marL="0" indent="0">
              <a:buNone/>
            </a:pPr>
            <a:r>
              <a:rPr lang="en-US" sz="1800" b="1">
                <a:latin typeface="Calibri" panose="020F0502020204030204" charset="0"/>
                <a:cs typeface="Calibri" panose="020F0502020204030204" charset="0"/>
              </a:rPr>
              <a:t>iii) Cloud Optical Depth:</a:t>
            </a:r>
            <a:r>
              <a:rPr lang="en-US" sz="1800">
                <a:latin typeface="Calibri" panose="020F0502020204030204" charset="0"/>
                <a:cs typeface="Calibri" panose="020F0502020204030204" charset="0"/>
              </a:rPr>
              <a:t> In Physics COD is the natural logarithm of the ratio of incident to transmitted radiant power through a material.</a:t>
            </a:r>
            <a:endParaRPr lang="en-US" sz="1800">
              <a:latin typeface="Calibri" panose="020F0502020204030204" charset="0"/>
              <a:cs typeface="Calibri" panose="020F0502020204030204" charset="0"/>
            </a:endParaRPr>
          </a:p>
          <a:p>
            <a:endParaRPr lang="en-US" sz="1800">
              <a:latin typeface="Calibri" panose="020F0502020204030204" charset="0"/>
              <a:cs typeface="Calibri" panose="020F0502020204030204" charset="0"/>
            </a:endParaRPr>
          </a:p>
          <a:p>
            <a:pPr marL="0" indent="0">
              <a:buNone/>
            </a:pPr>
            <a:r>
              <a:rPr lang="en-US" sz="1800" b="1">
                <a:latin typeface="Calibri" panose="020F0502020204030204" charset="0"/>
                <a:cs typeface="Calibri" panose="020F0502020204030204" charset="0"/>
              </a:rPr>
              <a:t>iv) Cloud Water Particle Effective Radius:</a:t>
            </a:r>
            <a:r>
              <a:rPr lang="en-US" sz="1800">
                <a:latin typeface="Calibri" panose="020F0502020204030204" charset="0"/>
                <a:cs typeface="Calibri" panose="020F0502020204030204" charset="0"/>
              </a:rPr>
              <a:t> Cloud water particle effective radius is a weighted mean of the size distribution of cloud water droplets. </a:t>
            </a:r>
            <a:endParaRPr lang="en-US" sz="1800">
              <a:latin typeface="Calibri" panose="020F0502020204030204" charset="0"/>
              <a:cs typeface="Calibri" panose="020F0502020204030204" charset="0"/>
            </a:endParaRPr>
          </a:p>
          <a:p>
            <a:endParaRPr lang="en-US" sz="1800">
              <a:latin typeface="Calibri" panose="020F0502020204030204" charset="0"/>
              <a:cs typeface="Calibri" panose="020F0502020204030204" charset="0"/>
            </a:endParaRPr>
          </a:p>
          <a:p>
            <a:pPr marL="0" indent="0">
              <a:buNone/>
            </a:pPr>
            <a:r>
              <a:rPr lang="en-US" sz="1800" b="1">
                <a:latin typeface="Calibri" panose="020F0502020204030204" charset="0"/>
                <a:cs typeface="Calibri" panose="020F0502020204030204" charset="0"/>
              </a:rPr>
              <a:t>v) Cloud Ice Particle Effective Radius:</a:t>
            </a:r>
            <a:r>
              <a:rPr lang="en-US" sz="1800">
                <a:latin typeface="Calibri" panose="020F0502020204030204" charset="0"/>
                <a:cs typeface="Calibri" panose="020F0502020204030204" charset="0"/>
              </a:rPr>
              <a:t> Cloud ice particle effective radius is a weighted mean of the size distribution of cloud ice droplets.</a:t>
            </a:r>
            <a:endParaRPr lang="en-US" sz="18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838835" y="573405"/>
            <a:ext cx="10743565" cy="1061085"/>
          </a:xfrm>
        </p:spPr>
        <p:txBody>
          <a:bodyPr/>
          <a:p>
            <a:r>
              <a:rPr lang="en-US" b="1">
                <a:solidFill>
                  <a:srgbClr val="00B050"/>
                </a:solidFill>
                <a:effectLst>
                  <a:outerShdw blurRad="38100" dist="38100" dir="2700000" algn="tl">
                    <a:srgbClr val="000000">
                      <a:alpha val="43137"/>
                    </a:srgbClr>
                  </a:outerShdw>
                </a:effectLst>
                <a:latin typeface="Calibri" panose="020F0502020204030204" charset="0"/>
                <a:cs typeface="Calibri" panose="020F0502020204030204" charset="0"/>
              </a:rPr>
              <a:t>Data:</a:t>
            </a:r>
            <a:endParaRPr lang="en-US" b="1">
              <a:solidFill>
                <a:srgbClr val="00B050"/>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838200" y="1635125"/>
            <a:ext cx="10443210" cy="1395730"/>
          </a:xfrm>
        </p:spPr>
        <p:txBody>
          <a:bodyPr>
            <a:normAutofit fontScale="50000"/>
          </a:bodyPr>
          <a:p>
            <a:pPr marL="0" indent="0">
              <a:buNone/>
            </a:pPr>
            <a:r>
              <a:rPr lang="en-US">
                <a:latin typeface="Calibri" panose="020F0502020204030204" charset="0"/>
                <a:cs typeface="Calibri" panose="020F0502020204030204" charset="0"/>
              </a:rPr>
              <a:t>The cloud properties data used in this study were collected individually from Level-3 MODIS Atmosphere Daily Global Products for different Indian Cities (MOD08_D3 and MYD08_D3; note that the prefixes ‘‘MOD’’ and ‘‘MYD’’ are used for products based on MODIS measurements onboard Terra and Aqua platforms, respectively). All the data were put together, labelled, cleaned and made into a workable dataset. </a:t>
            </a:r>
            <a:endParaRPr lang="en-US">
              <a:latin typeface="Calibri" panose="020F0502020204030204" charset="0"/>
              <a:cs typeface="Calibri" panose="020F0502020204030204" charset="0"/>
            </a:endParaRPr>
          </a:p>
          <a:p>
            <a:pPr marL="0" indent="0">
              <a:buNone/>
            </a:pPr>
            <a:endParaRPr lang="en-US"/>
          </a:p>
          <a:p>
            <a:pPr marL="0" indent="0">
              <a:buNone/>
            </a:pPr>
            <a:endParaRPr lang="en-US"/>
          </a:p>
        </p:txBody>
      </p:sp>
      <p:pic>
        <p:nvPicPr>
          <p:cNvPr id="6" name="Content Placeholder 3"/>
          <p:cNvPicPr>
            <a:picLocks noChangeAspect="1"/>
          </p:cNvPicPr>
          <p:nvPr>
            <p:ph sz="half" idx="2"/>
          </p:nvPr>
        </p:nvPicPr>
        <p:blipFill>
          <a:blip r:embed="rId1"/>
          <a:stretch>
            <a:fillRect/>
          </a:stretch>
        </p:blipFill>
        <p:spPr>
          <a:xfrm>
            <a:off x="6564630" y="3030855"/>
            <a:ext cx="5181600" cy="3117850"/>
          </a:xfrm>
          <a:prstGeom prst="rect">
            <a:avLst/>
          </a:prstGeom>
          <a:ln w="19050">
            <a:solidFill>
              <a:schemeClr val="accent2"/>
            </a:solidFill>
          </a:ln>
        </p:spPr>
      </p:pic>
      <p:sp>
        <p:nvSpPr>
          <p:cNvPr id="7" name="Text Box 6"/>
          <p:cNvSpPr txBox="1"/>
          <p:nvPr/>
        </p:nvSpPr>
        <p:spPr>
          <a:xfrm>
            <a:off x="838835" y="2997835"/>
            <a:ext cx="5506720" cy="2799715"/>
          </a:xfrm>
          <a:prstGeom prst="rect">
            <a:avLst/>
          </a:prstGeom>
          <a:noFill/>
        </p:spPr>
        <p:txBody>
          <a:bodyPr wrap="square" rtlCol="0" anchor="t">
            <a:spAutoFit/>
          </a:bodyPr>
          <a:p>
            <a:pPr marL="0" indent="0">
              <a:buNone/>
            </a:pPr>
            <a:r>
              <a:rPr lang="en-US" sz="1600">
                <a:latin typeface="Calibri" panose="020F0502020204030204" charset="0"/>
                <a:cs typeface="Calibri" panose="020F0502020204030204" charset="0"/>
                <a:sym typeface="+mn-ea"/>
              </a:rPr>
              <a:t>Cities used in this study were </a:t>
            </a:r>
            <a:r>
              <a:rPr lang="en-US" sz="1600" b="1">
                <a:latin typeface="Calibri" panose="020F0502020204030204" charset="0"/>
                <a:cs typeface="Calibri" panose="020F0502020204030204" charset="0"/>
                <a:sym typeface="+mn-ea"/>
              </a:rPr>
              <a:t>Kolkata</a:t>
            </a:r>
            <a:r>
              <a:rPr lang="en-US" sz="1600">
                <a:latin typeface="Calibri" panose="020F0502020204030204" charset="0"/>
                <a:cs typeface="Calibri" panose="020F0502020204030204" charset="0"/>
                <a:sym typeface="+mn-ea"/>
              </a:rPr>
              <a:t>, </a:t>
            </a:r>
            <a:r>
              <a:rPr lang="en-US" sz="1600" b="1">
                <a:latin typeface="Calibri" panose="020F0502020204030204" charset="0"/>
                <a:cs typeface="Calibri" panose="020F0502020204030204" charset="0"/>
                <a:sym typeface="+mn-ea"/>
              </a:rPr>
              <a:t>Mumbai</a:t>
            </a:r>
            <a:r>
              <a:rPr lang="en-US" sz="1600">
                <a:latin typeface="Calibri" panose="020F0502020204030204" charset="0"/>
                <a:cs typeface="Calibri" panose="020F0502020204030204" charset="0"/>
                <a:sym typeface="+mn-ea"/>
              </a:rPr>
              <a:t>, </a:t>
            </a:r>
            <a:r>
              <a:rPr lang="en-US" sz="1600" b="1">
                <a:latin typeface="Calibri" panose="020F0502020204030204" charset="0"/>
                <a:cs typeface="Calibri" panose="020F0502020204030204" charset="0"/>
                <a:sym typeface="+mn-ea"/>
              </a:rPr>
              <a:t>Hyderabad</a:t>
            </a:r>
            <a:r>
              <a:rPr lang="en-US" sz="1600">
                <a:latin typeface="Calibri" panose="020F0502020204030204" charset="0"/>
                <a:cs typeface="Calibri" panose="020F0502020204030204" charset="0"/>
                <a:sym typeface="+mn-ea"/>
              </a:rPr>
              <a:t>, </a:t>
            </a:r>
            <a:r>
              <a:rPr lang="en-US" sz="1600" b="1">
                <a:latin typeface="Calibri" panose="020F0502020204030204" charset="0"/>
                <a:cs typeface="Calibri" panose="020F0502020204030204" charset="0"/>
                <a:sym typeface="+mn-ea"/>
              </a:rPr>
              <a:t>Delhi</a:t>
            </a:r>
            <a:r>
              <a:rPr lang="en-US" sz="1600">
                <a:latin typeface="Calibri" panose="020F0502020204030204" charset="0"/>
                <a:cs typeface="Calibri" panose="020F0502020204030204" charset="0"/>
                <a:sym typeface="+mn-ea"/>
              </a:rPr>
              <a:t>, </a:t>
            </a:r>
            <a:r>
              <a:rPr lang="en-US" sz="1600" b="1">
                <a:latin typeface="Calibri" panose="020F0502020204030204" charset="0"/>
                <a:cs typeface="Calibri" panose="020F0502020204030204" charset="0"/>
                <a:sym typeface="+mn-ea"/>
              </a:rPr>
              <a:t>Chennai</a:t>
            </a:r>
            <a:r>
              <a:rPr lang="en-US" sz="1600">
                <a:latin typeface="Calibri" panose="020F0502020204030204" charset="0"/>
                <a:cs typeface="Calibri" panose="020F0502020204030204" charset="0"/>
                <a:sym typeface="+mn-ea"/>
              </a:rPr>
              <a:t> and </a:t>
            </a:r>
            <a:r>
              <a:rPr lang="en-US" sz="1600" b="1">
                <a:latin typeface="Calibri" panose="020F0502020204030204" charset="0"/>
                <a:cs typeface="Calibri" panose="020F0502020204030204" charset="0"/>
                <a:sym typeface="+mn-ea"/>
              </a:rPr>
              <a:t>Bangalore</a:t>
            </a:r>
            <a:r>
              <a:rPr lang="en-US" sz="1600">
                <a:latin typeface="Calibri" panose="020F0502020204030204" charset="0"/>
                <a:cs typeface="Calibri" panose="020F0502020204030204" charset="0"/>
                <a:sym typeface="+mn-ea"/>
              </a:rPr>
              <a:t>.</a:t>
            </a:r>
            <a:endParaRPr lang="en-US" sz="1600">
              <a:latin typeface="Calibri" panose="020F0502020204030204" charset="0"/>
              <a:cs typeface="Calibri" panose="020F0502020204030204" charset="0"/>
            </a:endParaRPr>
          </a:p>
          <a:p>
            <a:pPr marL="0" indent="0">
              <a:buNone/>
            </a:pPr>
            <a:endParaRPr lang="en-US" sz="1600">
              <a:latin typeface="Calibri" panose="020F0502020204030204" charset="0"/>
              <a:cs typeface="Calibri" panose="020F0502020204030204" charset="0"/>
            </a:endParaRPr>
          </a:p>
          <a:p>
            <a:pPr marL="0" indent="0">
              <a:buNone/>
            </a:pPr>
            <a:r>
              <a:rPr lang="en-US" sz="1600">
                <a:latin typeface="Calibri" panose="020F0502020204030204" charset="0"/>
                <a:cs typeface="Calibri" panose="020F0502020204030204" charset="0"/>
                <a:sym typeface="+mn-ea"/>
              </a:rPr>
              <a:t>The data was downloaded for the Indian monsoon season (</a:t>
            </a:r>
            <a:r>
              <a:rPr lang="en-US" sz="1600" b="1">
                <a:latin typeface="Calibri" panose="020F0502020204030204" charset="0"/>
                <a:cs typeface="Calibri" panose="020F0502020204030204" charset="0"/>
                <a:sym typeface="+mn-ea"/>
              </a:rPr>
              <a:t>June-September</a:t>
            </a:r>
            <a:r>
              <a:rPr lang="en-US" sz="1600">
                <a:latin typeface="Calibri" panose="020F0502020204030204" charset="0"/>
                <a:cs typeface="Calibri" panose="020F0502020204030204" charset="0"/>
                <a:sym typeface="+mn-ea"/>
              </a:rPr>
              <a:t>) for the years </a:t>
            </a:r>
            <a:r>
              <a:rPr lang="en-US" sz="1600" b="1">
                <a:latin typeface="Calibri" panose="020F0502020204030204" charset="0"/>
                <a:cs typeface="Calibri" panose="020F0502020204030204" charset="0"/>
                <a:sym typeface="+mn-ea"/>
              </a:rPr>
              <a:t>2016-2021</a:t>
            </a:r>
            <a:r>
              <a:rPr lang="en-US" sz="1600">
                <a:latin typeface="Calibri" panose="020F0502020204030204" charset="0"/>
                <a:cs typeface="Calibri" panose="020F0502020204030204" charset="0"/>
                <a:sym typeface="+mn-ea"/>
              </a:rPr>
              <a:t>.</a:t>
            </a:r>
            <a:endParaRPr lang="en-US" sz="1600">
              <a:latin typeface="Calibri" panose="020F0502020204030204" charset="0"/>
              <a:cs typeface="Calibri" panose="020F0502020204030204" charset="0"/>
            </a:endParaRPr>
          </a:p>
          <a:p>
            <a:pPr marL="0" indent="0">
              <a:buNone/>
            </a:pPr>
            <a:endParaRPr lang="en-US" sz="1600">
              <a:latin typeface="Calibri" panose="020F0502020204030204" charset="0"/>
              <a:cs typeface="Calibri" panose="020F0502020204030204" charset="0"/>
            </a:endParaRPr>
          </a:p>
          <a:p>
            <a:pPr marL="0" indent="0">
              <a:buNone/>
            </a:pPr>
            <a:r>
              <a:rPr lang="en-US" sz="1600">
                <a:latin typeface="Calibri" panose="020F0502020204030204" charset="0"/>
                <a:cs typeface="Calibri" panose="020F0502020204030204" charset="0"/>
                <a:sym typeface="+mn-ea"/>
              </a:rPr>
              <a:t>Two datasets were made. One for training (2016-2020) and one for testing(2021). The training set was used for most of the plots in the study.</a:t>
            </a:r>
            <a:endParaRPr lang="en-US" sz="1600">
              <a:latin typeface="Calibri" panose="020F0502020204030204" charset="0"/>
              <a:cs typeface="Calibri" panose="020F0502020204030204" charset="0"/>
            </a:endParaRPr>
          </a:p>
          <a:p>
            <a:pPr marL="0" indent="0">
              <a:buNone/>
            </a:pPr>
            <a:endParaRPr lang="en-US" sz="1600">
              <a:latin typeface="Calibri" panose="020F0502020204030204" charset="0"/>
              <a:cs typeface="Calibri" panose="020F0502020204030204" charset="0"/>
            </a:endParaRPr>
          </a:p>
          <a:p>
            <a:pPr marL="0" indent="0">
              <a:buNone/>
            </a:pPr>
            <a:r>
              <a:rPr lang="en-US" sz="1600">
                <a:latin typeface="Calibri" panose="020F0502020204030204" charset="0"/>
                <a:cs typeface="Calibri" panose="020F0502020204030204" charset="0"/>
                <a:sym typeface="+mn-ea"/>
              </a:rPr>
              <a:t>A slice of the dataset is shown here:</a:t>
            </a:r>
            <a:endParaRPr lang="en-US" sz="1600">
              <a:latin typeface="Calibri" panose="020F0502020204030204" charset="0"/>
              <a:cs typeface="Calibri" panose="020F05020202040302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59105"/>
            <a:ext cx="10744200" cy="1068705"/>
          </a:xfrm>
        </p:spPr>
        <p:txBody>
          <a:bodyPr/>
          <a:p>
            <a:r>
              <a:rPr lang="en-US" b="1">
                <a:solidFill>
                  <a:srgbClr val="FFC000"/>
                </a:solidFill>
                <a:effectLst>
                  <a:outerShdw blurRad="38100" dist="38100" dir="2700000" algn="tl">
                    <a:srgbClr val="000000">
                      <a:alpha val="43137"/>
                    </a:srgbClr>
                  </a:outerShdw>
                </a:effectLst>
                <a:latin typeface="Calibri" panose="020F0502020204030204" charset="0"/>
                <a:cs typeface="Calibri" panose="020F0502020204030204" charset="0"/>
              </a:rPr>
              <a:t>What is MODIS?</a:t>
            </a:r>
            <a:endParaRPr lang="en-US" b="1">
              <a:solidFill>
                <a:srgbClr val="FFC000"/>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838200" y="1825625"/>
            <a:ext cx="6362700" cy="4351655"/>
          </a:xfrm>
        </p:spPr>
        <p:txBody>
          <a:bodyPr>
            <a:normAutofit/>
          </a:bodyPr>
          <a:p>
            <a:pPr marL="0" indent="0">
              <a:buNone/>
            </a:pPr>
            <a:r>
              <a:rPr lang="en-US" sz="2000">
                <a:latin typeface="Calibri" panose="020F0502020204030204" charset="0"/>
                <a:cs typeface="Calibri" panose="020F0502020204030204" charset="0"/>
              </a:rPr>
              <a:t>MODIS (or Moderate Resolution Imaging Spectroradiometer) is a key instrument aboard the Terra (EOS AM) and Aqua (EOS PM) satellites. MODIS is an extensive program using sensors on two satellites that each provide complete daily coverage of the earth. The data have a variety of resolutions; spectral, spatial and temporal.</a:t>
            </a:r>
            <a:endParaRPr lang="en-US" sz="2000">
              <a:latin typeface="Calibri" panose="020F0502020204030204" charset="0"/>
              <a:cs typeface="Calibri" panose="020F0502020204030204" charset="0"/>
            </a:endParaRPr>
          </a:p>
          <a:p>
            <a:pPr marL="0" indent="0">
              <a:buNone/>
            </a:pP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Terra's orbit around the Earth is timed so that it passes from north to south across the equator in the morning, while Aqua passes south to north over the equator in the afternoon. Terra MODIS and Aqua MODIS view the entire Earth's surface every 2 days, acquiring data in 36 spectral bands</a:t>
            </a:r>
            <a:endParaRPr lang="en-US" sz="2000">
              <a:latin typeface="Calibri" panose="020F0502020204030204" charset="0"/>
              <a:cs typeface="Calibri" panose="020F0502020204030204" charset="0"/>
            </a:endParaRPr>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4" name="Content Placeholder 3" descr="WhatsApp Image 2022-06-14 at 6.50.35 PM"/>
          <p:cNvPicPr>
            <a:picLocks noChangeAspect="1"/>
          </p:cNvPicPr>
          <p:nvPr>
            <p:ph sz="half" idx="2"/>
          </p:nvPr>
        </p:nvPicPr>
        <p:blipFill>
          <a:blip r:embed="rId2"/>
          <a:stretch>
            <a:fillRect/>
          </a:stretch>
        </p:blipFill>
        <p:spPr>
          <a:xfrm>
            <a:off x="7602220" y="2030095"/>
            <a:ext cx="2767965" cy="3493135"/>
          </a:xfrm>
          <a:prstGeom prst="rect">
            <a:avLst/>
          </a:prstGeom>
          <a:ln w="19050">
            <a:solidFill>
              <a:schemeClr val="accent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172210"/>
          </a:xfrm>
        </p:spPr>
        <p:txBody>
          <a:bodyPr/>
          <a:p>
            <a:r>
              <a:rPr lang="en-US" b="1">
                <a:solidFill>
                  <a:srgbClr val="7030A0"/>
                </a:solidFill>
                <a:effectLst>
                  <a:outerShdw blurRad="38100" dist="38100" dir="2700000" algn="tl">
                    <a:srgbClr val="000000">
                      <a:alpha val="43137"/>
                    </a:srgbClr>
                  </a:outerShdw>
                </a:effectLst>
                <a:latin typeface="Calibri" panose="020F0502020204030204" charset="0"/>
                <a:cs typeface="Calibri" panose="020F0502020204030204" charset="0"/>
              </a:rPr>
              <a:t>COD Histograms (For Terra):</a:t>
            </a:r>
            <a:endParaRPr lang="en-US" b="1">
              <a:solidFill>
                <a:srgbClr val="7030A0"/>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pic>
        <p:nvPicPr>
          <p:cNvPr id="5" name="Content Placeholder 4" descr="Screenshot 2022-06-09 213001"/>
          <p:cNvPicPr>
            <a:picLocks noChangeAspect="1"/>
          </p:cNvPicPr>
          <p:nvPr>
            <p:ph sz="half" idx="1"/>
          </p:nvPr>
        </p:nvPicPr>
        <p:blipFill>
          <a:blip r:embed="rId1"/>
          <a:stretch>
            <a:fillRect/>
          </a:stretch>
        </p:blipFill>
        <p:spPr>
          <a:xfrm>
            <a:off x="927735" y="1557020"/>
            <a:ext cx="3382010" cy="2321560"/>
          </a:xfrm>
          <a:prstGeom prst="rect">
            <a:avLst/>
          </a:prstGeom>
        </p:spPr>
      </p:pic>
      <p:pic>
        <p:nvPicPr>
          <p:cNvPr id="6" name="Content Placeholder 5" descr="Screenshot 2022-06-09 213154"/>
          <p:cNvPicPr>
            <a:picLocks noChangeAspect="1"/>
          </p:cNvPicPr>
          <p:nvPr>
            <p:ph sz="half" idx="2"/>
          </p:nvPr>
        </p:nvPicPr>
        <p:blipFill>
          <a:blip r:embed="rId2"/>
          <a:stretch>
            <a:fillRect/>
          </a:stretch>
        </p:blipFill>
        <p:spPr>
          <a:xfrm>
            <a:off x="4655185" y="1539240"/>
            <a:ext cx="3330575" cy="2313940"/>
          </a:xfrm>
          <a:prstGeom prst="rect">
            <a:avLst/>
          </a:prstGeom>
        </p:spPr>
      </p:pic>
      <p:pic>
        <p:nvPicPr>
          <p:cNvPr id="7" name="Picture 6" descr="Screenshot 2022-06-09 213226"/>
          <p:cNvPicPr>
            <a:picLocks noChangeAspect="1"/>
          </p:cNvPicPr>
          <p:nvPr/>
        </p:nvPicPr>
        <p:blipFill>
          <a:blip r:embed="rId3"/>
          <a:stretch>
            <a:fillRect/>
          </a:stretch>
        </p:blipFill>
        <p:spPr>
          <a:xfrm>
            <a:off x="927735" y="4142105"/>
            <a:ext cx="3310255" cy="2257425"/>
          </a:xfrm>
          <a:prstGeom prst="rect">
            <a:avLst/>
          </a:prstGeom>
        </p:spPr>
      </p:pic>
      <p:pic>
        <p:nvPicPr>
          <p:cNvPr id="8" name="Picture 7" descr="Screenshot 2022-06-09 213244"/>
          <p:cNvPicPr>
            <a:picLocks noChangeAspect="1"/>
          </p:cNvPicPr>
          <p:nvPr/>
        </p:nvPicPr>
        <p:blipFill>
          <a:blip r:embed="rId4"/>
          <a:stretch>
            <a:fillRect/>
          </a:stretch>
        </p:blipFill>
        <p:spPr>
          <a:xfrm>
            <a:off x="4622800" y="4135120"/>
            <a:ext cx="3362960" cy="2334895"/>
          </a:xfrm>
          <a:prstGeom prst="rect">
            <a:avLst/>
          </a:prstGeom>
        </p:spPr>
      </p:pic>
      <p:pic>
        <p:nvPicPr>
          <p:cNvPr id="9" name="Picture 8" descr="Screenshot 2022-06-09 213302"/>
          <p:cNvPicPr>
            <a:picLocks noChangeAspect="1"/>
          </p:cNvPicPr>
          <p:nvPr/>
        </p:nvPicPr>
        <p:blipFill>
          <a:blip r:embed="rId5"/>
          <a:stretch>
            <a:fillRect/>
          </a:stretch>
        </p:blipFill>
        <p:spPr>
          <a:xfrm>
            <a:off x="8331200" y="1521460"/>
            <a:ext cx="3362325" cy="2339975"/>
          </a:xfrm>
          <a:prstGeom prst="rect">
            <a:avLst/>
          </a:prstGeom>
        </p:spPr>
      </p:pic>
      <p:pic>
        <p:nvPicPr>
          <p:cNvPr id="10" name="Picture 9" descr="Screenshot 2022-06-09 213324"/>
          <p:cNvPicPr>
            <a:picLocks noChangeAspect="1"/>
          </p:cNvPicPr>
          <p:nvPr/>
        </p:nvPicPr>
        <p:blipFill>
          <a:blip r:embed="rId6"/>
          <a:stretch>
            <a:fillRect/>
          </a:stretch>
        </p:blipFill>
        <p:spPr>
          <a:xfrm>
            <a:off x="8459470" y="4151630"/>
            <a:ext cx="3343275" cy="23310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129030"/>
          </a:xfrm>
        </p:spPr>
        <p:txBody>
          <a:bodyPr/>
          <a:p>
            <a:r>
              <a:rPr lang="en-US" b="1">
                <a:solidFill>
                  <a:srgbClr val="7030A0"/>
                </a:solidFill>
                <a:effectLst>
                  <a:outerShdw blurRad="38100" dist="38100" dir="2700000" algn="tl">
                    <a:srgbClr val="000000">
                      <a:alpha val="43137"/>
                    </a:srgbClr>
                  </a:outerShdw>
                </a:effectLst>
                <a:latin typeface="Calibri" panose="020F0502020204030204" charset="0"/>
                <a:cs typeface="Calibri" panose="020F0502020204030204" charset="0"/>
                <a:sym typeface="+mn-ea"/>
              </a:rPr>
              <a:t>COD Histograms (For Aqua):</a:t>
            </a:r>
            <a:endParaRPr lang="en-US" b="1">
              <a:solidFill>
                <a:srgbClr val="7030A0"/>
              </a:solidFill>
              <a:effectLst>
                <a:outerShdw blurRad="38100" dist="38100" dir="2700000" algn="tl">
                  <a:srgbClr val="000000">
                    <a:alpha val="43137"/>
                  </a:srgbClr>
                </a:outerShdw>
              </a:effectLst>
              <a:latin typeface="Calibri" panose="020F0502020204030204" charset="0"/>
              <a:cs typeface="Calibri" panose="020F0502020204030204" charset="0"/>
              <a:sym typeface="+mn-ea"/>
            </a:endParaRPr>
          </a:p>
        </p:txBody>
      </p:sp>
      <p:pic>
        <p:nvPicPr>
          <p:cNvPr id="5" name="Content Placeholder 4" descr="Screenshot 2022-06-09 213406"/>
          <p:cNvPicPr>
            <a:picLocks noChangeAspect="1"/>
          </p:cNvPicPr>
          <p:nvPr>
            <p:ph sz="half" idx="1"/>
          </p:nvPr>
        </p:nvPicPr>
        <p:blipFill>
          <a:blip r:embed="rId1"/>
          <a:stretch>
            <a:fillRect/>
          </a:stretch>
        </p:blipFill>
        <p:spPr>
          <a:xfrm>
            <a:off x="1004570" y="1617980"/>
            <a:ext cx="3239770" cy="2257425"/>
          </a:xfrm>
          <a:prstGeom prst="rect">
            <a:avLst/>
          </a:prstGeom>
        </p:spPr>
      </p:pic>
      <p:pic>
        <p:nvPicPr>
          <p:cNvPr id="8" name="Content Placeholder 7" descr="Screenshot 2022-06-09 213430"/>
          <p:cNvPicPr>
            <a:picLocks noChangeAspect="1"/>
          </p:cNvPicPr>
          <p:nvPr>
            <p:ph sz="half" idx="2"/>
          </p:nvPr>
        </p:nvPicPr>
        <p:blipFill>
          <a:blip r:embed="rId2"/>
          <a:stretch>
            <a:fillRect/>
          </a:stretch>
        </p:blipFill>
        <p:spPr>
          <a:xfrm>
            <a:off x="4620895" y="1621790"/>
            <a:ext cx="3300095" cy="2281555"/>
          </a:xfrm>
          <a:prstGeom prst="rect">
            <a:avLst/>
          </a:prstGeom>
        </p:spPr>
      </p:pic>
      <p:pic>
        <p:nvPicPr>
          <p:cNvPr id="9" name="Picture 8" descr="Screenshot 2022-06-09 213449"/>
          <p:cNvPicPr>
            <a:picLocks noChangeAspect="1"/>
          </p:cNvPicPr>
          <p:nvPr/>
        </p:nvPicPr>
        <p:blipFill>
          <a:blip r:embed="rId3"/>
          <a:stretch>
            <a:fillRect/>
          </a:stretch>
        </p:blipFill>
        <p:spPr>
          <a:xfrm>
            <a:off x="937895" y="4205605"/>
            <a:ext cx="3375660" cy="2292985"/>
          </a:xfrm>
          <a:prstGeom prst="rect">
            <a:avLst/>
          </a:prstGeom>
        </p:spPr>
      </p:pic>
      <p:pic>
        <p:nvPicPr>
          <p:cNvPr id="10" name="Picture 9" descr="Screenshot 2022-06-09 213504"/>
          <p:cNvPicPr>
            <a:picLocks noChangeAspect="1"/>
          </p:cNvPicPr>
          <p:nvPr/>
        </p:nvPicPr>
        <p:blipFill>
          <a:blip r:embed="rId4"/>
          <a:stretch>
            <a:fillRect/>
          </a:stretch>
        </p:blipFill>
        <p:spPr>
          <a:xfrm>
            <a:off x="4610735" y="4205605"/>
            <a:ext cx="3382010" cy="2341880"/>
          </a:xfrm>
          <a:prstGeom prst="rect">
            <a:avLst/>
          </a:prstGeom>
        </p:spPr>
      </p:pic>
      <p:pic>
        <p:nvPicPr>
          <p:cNvPr id="11" name="Picture 10" descr="Screenshot 2022-06-09 213526"/>
          <p:cNvPicPr>
            <a:picLocks noChangeAspect="1"/>
          </p:cNvPicPr>
          <p:nvPr/>
        </p:nvPicPr>
        <p:blipFill>
          <a:blip r:embed="rId5"/>
          <a:stretch>
            <a:fillRect/>
          </a:stretch>
        </p:blipFill>
        <p:spPr>
          <a:xfrm>
            <a:off x="8292465" y="1574800"/>
            <a:ext cx="3324225" cy="2309495"/>
          </a:xfrm>
          <a:prstGeom prst="rect">
            <a:avLst/>
          </a:prstGeom>
        </p:spPr>
      </p:pic>
      <p:pic>
        <p:nvPicPr>
          <p:cNvPr id="12" name="Picture 11" descr="Screenshot 2022-06-09 213542"/>
          <p:cNvPicPr>
            <a:picLocks noChangeAspect="1"/>
          </p:cNvPicPr>
          <p:nvPr/>
        </p:nvPicPr>
        <p:blipFill>
          <a:blip r:embed="rId6"/>
          <a:stretch>
            <a:fillRect/>
          </a:stretch>
        </p:blipFill>
        <p:spPr>
          <a:xfrm>
            <a:off x="8279130" y="4164330"/>
            <a:ext cx="3356610" cy="2334260"/>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12423</Words>
  <Application>WPS Presentation</Application>
  <PresentationFormat>Widescreen</PresentationFormat>
  <Paragraphs>363</Paragraphs>
  <Slides>19</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19</vt:i4>
      </vt:variant>
    </vt:vector>
  </HeadingPairs>
  <TitlesOfParts>
    <vt:vector size="38" baseType="lpstr">
      <vt:lpstr>Arial</vt:lpstr>
      <vt:lpstr>SimSun</vt:lpstr>
      <vt:lpstr>Wingdings</vt:lpstr>
      <vt:lpstr>Times New Roman</vt:lpstr>
      <vt:lpstr>Calibri</vt:lpstr>
      <vt:lpstr>Calibri</vt:lpstr>
      <vt:lpstr>Wingdings</vt:lpstr>
      <vt:lpstr>Calibri Light</vt:lpstr>
      <vt:lpstr>Microsoft YaHei</vt:lpstr>
      <vt:lpstr>Arial Unicode MS</vt:lpstr>
      <vt:lpstr>Arial Black</vt:lpstr>
      <vt:lpstr>Bahnschrift Light Condensed</vt:lpstr>
      <vt:lpstr>Segoe UI</vt:lpstr>
      <vt:lpstr>Comic Sans MS</vt:lpstr>
      <vt:lpstr>Segoe Print</vt:lpstr>
      <vt:lpstr>Segoe Script</vt:lpstr>
      <vt:lpstr>RM Pro</vt:lpstr>
      <vt:lpstr>SimSun-ExtB</vt:lpstr>
      <vt:lpstr>Blue Waves</vt:lpstr>
      <vt:lpstr>A Study of Cloud Properties and Rainy Cloud Prediction Model of Indian Cities using MODIS</vt:lpstr>
      <vt:lpstr>Certificate:</vt:lpstr>
      <vt:lpstr>Acknowledgment:</vt:lpstr>
      <vt:lpstr>Table of Content</vt:lpstr>
      <vt:lpstr>A look at Cloud Properties:</vt:lpstr>
      <vt:lpstr>Data:</vt:lpstr>
      <vt:lpstr>What is MODIS?</vt:lpstr>
      <vt:lpstr>COD Histograms (For Terra):</vt:lpstr>
      <vt:lpstr>COD Histograms (For Aqua):</vt:lpstr>
      <vt:lpstr>Analysis of COD Distributions:</vt:lpstr>
      <vt:lpstr>PowerPoint 演示文稿</vt:lpstr>
      <vt:lpstr>Scatter Plots:</vt:lpstr>
      <vt:lpstr>The Idea for a Prediction Model:</vt:lpstr>
      <vt:lpstr>Gradient Descent:</vt:lpstr>
      <vt:lpstr>Our Model:</vt:lpstr>
      <vt:lpstr>Prediction Results:</vt:lpstr>
      <vt:lpstr>Final Remarks: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Cloud Properties and Rainy Cloud Prediction Model of Indian Cities</dc:title>
  <dc:creator/>
  <cp:lastModifiedBy>RATUL</cp:lastModifiedBy>
  <cp:revision>34</cp:revision>
  <dcterms:created xsi:type="dcterms:W3CDTF">2022-06-16T05:37:00Z</dcterms:created>
  <dcterms:modified xsi:type="dcterms:W3CDTF">2022-06-19T14:54:54Z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6AEB111F909C493AAA47E8DE6236A73E</vt:lpwstr>
  </property>
  <property fmtid="{D5CDD505-2E9C-101B-9397-08002B2CF9AE}" pid="3" name="KSOProductBuildVer">
    <vt:lpwstr>1033-11.2.0.10451</vt:lpwstr>
  </property>
</Properties>
</file>