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1" r:id="rId2"/>
    <p:sldId id="256" r:id="rId3"/>
    <p:sldId id="286" r:id="rId4"/>
    <p:sldId id="257" r:id="rId5"/>
    <p:sldId id="260" r:id="rId6"/>
    <p:sldId id="272" r:id="rId7"/>
    <p:sldId id="276" r:id="rId8"/>
    <p:sldId id="287" r:id="rId9"/>
    <p:sldId id="281" r:id="rId10"/>
    <p:sldId id="283" r:id="rId11"/>
    <p:sldId id="282" r:id="rId12"/>
    <p:sldId id="284" r:id="rId13"/>
    <p:sldId id="289" r:id="rId14"/>
    <p:sldId id="280" r:id="rId15"/>
    <p:sldId id="28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BBA1E40-6FFD-4725-8B9D-91CECFC77ABA}">
          <p14:sldIdLst>
            <p14:sldId id="271"/>
            <p14:sldId id="256"/>
            <p14:sldId id="286"/>
            <p14:sldId id="257"/>
            <p14:sldId id="260"/>
            <p14:sldId id="272"/>
            <p14:sldId id="276"/>
            <p14:sldId id="287"/>
            <p14:sldId id="281"/>
            <p14:sldId id="283"/>
            <p14:sldId id="282"/>
            <p14:sldId id="284"/>
            <p14:sldId id="289"/>
            <p14:sldId id="280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8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708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955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8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94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5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49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84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226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44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152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6">
            <a:extLst>
              <a:ext uri="{FF2B5EF4-FFF2-40B4-BE49-F238E27FC236}">
                <a16:creationId xmlns:a16="http://schemas.microsoft.com/office/drawing/2014/main" id="{26FA0262-43C6-BCD2-9B19-B85AAF8D3791}"/>
              </a:ext>
            </a:extLst>
          </p:cNvPr>
          <p:cNvSpPr txBox="1"/>
          <p:nvPr/>
        </p:nvSpPr>
        <p:spPr>
          <a:xfrm>
            <a:off x="2090379" y="155662"/>
            <a:ext cx="8148053" cy="205697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3776"/>
              </a:spcAft>
            </a:pPr>
            <a:r>
              <a:rPr lang="en-US" altLang="en-US" sz="3200" dirty="0">
                <a:latin typeface="Times New Roman" panose="02020603050405020304" pitchFamily="18" charset="0"/>
              </a:rPr>
              <a:t>SDM COLLEGE OF ENGINEERING AND </a:t>
            </a:r>
            <a:r>
              <a:rPr lang="en-IN" altLang="en-US" sz="3200" dirty="0">
                <a:latin typeface="Times New Roman" panose="02020603050405020304" pitchFamily="18" charset="0"/>
              </a:rPr>
              <a:t>TECHNOLOGY, DHARWAD - 580002</a:t>
            </a:r>
            <a:endParaRPr lang="en-IN" altLang="en-US" sz="20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ts val="3776"/>
              </a:spcAft>
            </a:pPr>
            <a:endParaRPr lang="en-US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CCF52C6D-97D8-90DD-BA18-C6D00E631E6C}"/>
              </a:ext>
            </a:extLst>
          </p:cNvPr>
          <p:cNvSpPr txBox="1"/>
          <p:nvPr/>
        </p:nvSpPr>
        <p:spPr>
          <a:xfrm>
            <a:off x="2558904" y="1140296"/>
            <a:ext cx="8148053" cy="6104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spcAft>
                <a:spcPts val="213"/>
              </a:spcAft>
            </a:pPr>
            <a:r>
              <a:rPr lang="en-US" altLang="en-US" sz="1600" dirty="0">
                <a:latin typeface="Times New Roman" panose="02020603050405020304" pitchFamily="18" charset="0"/>
              </a:rPr>
              <a:t>(An Autonomous Institution affiliated to Visvesvaraya Technical University, Belgaum, 590018)</a:t>
            </a:r>
          </a:p>
          <a:p>
            <a:pPr>
              <a:spcBef>
                <a:spcPct val="0"/>
              </a:spcBef>
              <a:spcAft>
                <a:spcPts val="213"/>
              </a:spcAft>
            </a:pP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651AEA84-1F88-7393-A72D-7F877193F051}"/>
              </a:ext>
            </a:extLst>
          </p:cNvPr>
          <p:cNvSpPr txBox="1"/>
          <p:nvPr/>
        </p:nvSpPr>
        <p:spPr>
          <a:xfrm>
            <a:off x="1313439" y="1711158"/>
            <a:ext cx="98826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0"/>
              </a:spcBef>
              <a:spcAft>
                <a:spcPts val="2525"/>
              </a:spcAft>
            </a:pPr>
            <a:r>
              <a:rPr lang="en-US" altLang="en-US" sz="2800" b="1" dirty="0">
                <a:latin typeface="Times New Roman" panose="02020603050405020304" pitchFamily="18" charset="0"/>
              </a:rPr>
              <a:t>Department of Artificial Intelligence and Machine Learning</a:t>
            </a:r>
          </a:p>
        </p:txBody>
      </p:sp>
      <p:sp>
        <p:nvSpPr>
          <p:cNvPr id="5" name="TextBox 18">
            <a:extLst>
              <a:ext uri="{FF2B5EF4-FFF2-40B4-BE49-F238E27FC236}">
                <a16:creationId xmlns:a16="http://schemas.microsoft.com/office/drawing/2014/main" id="{AF81DFE1-E6C9-67B2-837C-D1EB306FE115}"/>
              </a:ext>
            </a:extLst>
          </p:cNvPr>
          <p:cNvSpPr txBox="1"/>
          <p:nvPr/>
        </p:nvSpPr>
        <p:spPr>
          <a:xfrm>
            <a:off x="3112426" y="2304833"/>
            <a:ext cx="61039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2525"/>
              </a:spcBef>
              <a:spcAft>
                <a:spcPts val="2100"/>
              </a:spcAft>
            </a:pPr>
            <a:r>
              <a:rPr lang="en-US" altLang="en-US" sz="2400" b="1" dirty="0">
                <a:latin typeface="Times New Roman" panose="02020603050405020304" pitchFamily="18" charset="0"/>
              </a:rPr>
              <a:t>MINOR PROJECT</a:t>
            </a: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B62CEF2E-4949-92A8-6337-6D065D93C007}"/>
              </a:ext>
            </a:extLst>
          </p:cNvPr>
          <p:cNvSpPr txBox="1"/>
          <p:nvPr/>
        </p:nvSpPr>
        <p:spPr>
          <a:xfrm>
            <a:off x="1309899" y="2791554"/>
            <a:ext cx="10483033" cy="48301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5" marR="107955" algn="ctr">
              <a:lnSpc>
                <a:spcPct val="115000"/>
              </a:lnSpc>
              <a:spcBef>
                <a:spcPts val="300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“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IoT Network Intrusion Detection Systems (IDS) using AI&amp;ML Techniques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”</a:t>
            </a:r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5EC520AF-536E-D417-E23F-9559A44F536C}"/>
              </a:ext>
            </a:extLst>
          </p:cNvPr>
          <p:cNvSpPr txBox="1"/>
          <p:nvPr/>
        </p:nvSpPr>
        <p:spPr>
          <a:xfrm>
            <a:off x="2921470" y="3370161"/>
            <a:ext cx="6103958" cy="7134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450"/>
              </a:lnSpc>
              <a:spcBef>
                <a:spcPts val="1675"/>
              </a:spcBef>
              <a:spcAft>
                <a:spcPts val="1050"/>
              </a:spcAft>
            </a:pPr>
            <a:r>
              <a:rPr lang="en-US" altLang="en-US" b="1" dirty="0">
                <a:latin typeface="Times New Roman" panose="02020603050405020304" pitchFamily="18" charset="0"/>
              </a:rPr>
              <a:t>UNDER THE GUIDANCE OF:</a:t>
            </a:r>
            <a:br>
              <a:rPr lang="en-US" altLang="en-US" b="1" dirty="0">
                <a:latin typeface="Times New Roman" panose="02020603050405020304" pitchFamily="18" charset="0"/>
              </a:rPr>
            </a:br>
            <a:r>
              <a:rPr lang="en-US" altLang="en-US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Dr. R.N.YADAWAD</a:t>
            </a:r>
            <a:endParaRPr lang="en-US" altLang="en-US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49F6E1-1B34-33C9-A532-773631E1CDBD}"/>
              </a:ext>
            </a:extLst>
          </p:cNvPr>
          <p:cNvSpPr txBox="1"/>
          <p:nvPr/>
        </p:nvSpPr>
        <p:spPr>
          <a:xfrm>
            <a:off x="3551470" y="4540155"/>
            <a:ext cx="4843959" cy="17466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700"/>
              </a:lnSpc>
              <a:spcBef>
                <a:spcPts val="105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K N NIVEDH	  -    2SD22AI027</a:t>
            </a:r>
          </a:p>
          <a:p>
            <a:pPr algn="r">
              <a:lnSpc>
                <a:spcPts val="1700"/>
              </a:lnSpc>
              <a:spcBef>
                <a:spcPts val="105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SHIVASHANTVEER R N	  -    2SD22AI053</a:t>
            </a:r>
          </a:p>
          <a:p>
            <a:pPr algn="r">
              <a:lnSpc>
                <a:spcPts val="1700"/>
              </a:lnSpc>
              <a:spcBef>
                <a:spcPts val="105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SIDDHALING S PADANUR -    2SD22AI057</a:t>
            </a:r>
          </a:p>
          <a:p>
            <a:pPr algn="r">
              <a:lnSpc>
                <a:spcPts val="1700"/>
              </a:lnSpc>
              <a:spcBef>
                <a:spcPts val="105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SINCHANA HIREMATH	  -    2SD22AI059</a:t>
            </a:r>
          </a:p>
          <a:p>
            <a:pPr algn="r">
              <a:lnSpc>
                <a:spcPts val="1700"/>
              </a:lnSpc>
              <a:spcBef>
                <a:spcPts val="105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SUDEV BASTI	  -    2SD22AI060   </a:t>
            </a:r>
          </a:p>
        </p:txBody>
      </p:sp>
      <p:sp>
        <p:nvSpPr>
          <p:cNvPr id="9" name="TextBox 28">
            <a:extLst>
              <a:ext uri="{FF2B5EF4-FFF2-40B4-BE49-F238E27FC236}">
                <a16:creationId xmlns:a16="http://schemas.microsoft.com/office/drawing/2014/main" id="{6EFAD838-410C-0804-AF46-514154F96DD4}"/>
              </a:ext>
            </a:extLst>
          </p:cNvPr>
          <p:cNvSpPr txBox="1"/>
          <p:nvPr/>
        </p:nvSpPr>
        <p:spPr>
          <a:xfrm>
            <a:off x="4903377" y="4081495"/>
            <a:ext cx="21401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6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TEAM MEMBERS:</a:t>
            </a:r>
            <a:endParaRPr lang="en-IN" sz="1600" b="1" dirty="0">
              <a:solidFill>
                <a:schemeClr val="tx2"/>
              </a:solidFill>
            </a:endParaRPr>
          </a:p>
        </p:txBody>
      </p:sp>
      <p:pic>
        <p:nvPicPr>
          <p:cNvPr id="10" name="Picture 9" descr="SDM College of Engineering &amp; Technology Dharwad">
            <a:extLst>
              <a:ext uri="{FF2B5EF4-FFF2-40B4-BE49-F238E27FC236}">
                <a16:creationId xmlns:a16="http://schemas.microsoft.com/office/drawing/2014/main" id="{2D8CFF13-B581-0585-A339-AAF405A7C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3439" y="133919"/>
            <a:ext cx="1163497" cy="138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AED40A-A68A-E4E1-B748-76783710C911}"/>
              </a:ext>
            </a:extLst>
          </p:cNvPr>
          <p:cNvCxnSpPr>
            <a:cxnSpLocks/>
          </p:cNvCxnSpPr>
          <p:nvPr/>
        </p:nvCxnSpPr>
        <p:spPr>
          <a:xfrm>
            <a:off x="797170" y="1711157"/>
            <a:ext cx="99097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5956B24-CAA5-4614-10BF-47224BD655FA}"/>
              </a:ext>
            </a:extLst>
          </p:cNvPr>
          <p:cNvCxnSpPr>
            <a:cxnSpLocks/>
          </p:cNvCxnSpPr>
          <p:nvPr/>
        </p:nvCxnSpPr>
        <p:spPr>
          <a:xfrm>
            <a:off x="797170" y="1568383"/>
            <a:ext cx="990978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85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95B7-3A30-E6AD-2775-D57216FDD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4689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Architecture </a:t>
            </a:r>
            <a:endParaRPr lang="en-IN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27AC40-DA69-B20C-32DA-8358539B5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18647" y="989814"/>
            <a:ext cx="4643120" cy="373887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1B606E-7935-1BA0-A626-549E4F63A2E1}"/>
              </a:ext>
            </a:extLst>
          </p:cNvPr>
          <p:cNvSpPr txBox="1"/>
          <p:nvPr/>
        </p:nvSpPr>
        <p:spPr>
          <a:xfrm>
            <a:off x="716280" y="4184551"/>
            <a:ext cx="61874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4B8D6E4-FD92-7F9D-9A07-63D6D1D95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" y="1041018"/>
            <a:ext cx="759968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Layer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Accepts preprocessed network traffic features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a time-series tensor.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Convolutional Layers (CNN)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Extract spatial features from network traffic data.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multiple filters to capture patterns in traffic behavior.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Pooling Layers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dimensionality while retaining important features.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Recurrent Layers (LSTM)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temporal dependencies and sequential patterns in the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traffic.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anomalies over time.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74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8FB7-B042-880D-BB3D-00C8E8B20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6665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Datasets and Attributes</a:t>
            </a: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B78989-E362-F12F-F40C-2DC37479B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932" y="1121790"/>
            <a:ext cx="10515600" cy="5055173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accent1"/>
              </a:buClr>
              <a:buNone/>
            </a:pPr>
            <a:r>
              <a:rPr lang="en-IN" sz="2400" b="1" dirty="0">
                <a:latin typeface="Bookman Old Style" panose="02050604050505020204" pitchFamily="18" charset="0"/>
              </a:rPr>
              <a:t>Dataset: 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KDD Cup 1999 or a simulated IoT traffic dataset.  </a:t>
            </a:r>
          </a:p>
          <a:p>
            <a:pPr marL="0" indent="0" algn="just">
              <a:buClr>
                <a:schemeClr val="accent1"/>
              </a:buClr>
              <a:buNone/>
            </a:pPr>
            <a:r>
              <a:rPr lang="en-IN" sz="2400" b="1" dirty="0">
                <a:latin typeface="Bookman Old Style" panose="02050604050505020204" pitchFamily="18" charset="0"/>
              </a:rPr>
              <a:t>Key Features: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42 attributes like duration, protocol type, and flag.    </a:t>
            </a:r>
          </a:p>
          <a:p>
            <a:pPr marL="0" indent="0" algn="just">
              <a:buClr>
                <a:schemeClr val="accent1"/>
              </a:buClr>
              <a:buNone/>
            </a:pPr>
            <a:r>
              <a:rPr lang="en-IN" sz="2400" b="1" dirty="0">
                <a:latin typeface="Bookman Old Style" panose="02050604050505020204" pitchFamily="18" charset="0"/>
              </a:rPr>
              <a:t>Labels: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400" dirty="0">
                <a:latin typeface="Bookman Old Style" panose="02050604050505020204" pitchFamily="18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Normal, DoS, U2R, R2L attacks.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900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991E-3708-CA62-FB62-22FE8EF0C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7900"/>
            <a:ext cx="10515600" cy="697585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Applications and Advantages 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1768-0455-5BDA-2C43-A3F5A53C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082"/>
            <a:ext cx="10515600" cy="5246018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Clr>
                <a:schemeClr val="accent1"/>
              </a:buClr>
              <a:buNone/>
            </a:pPr>
            <a:r>
              <a:rPr lang="en-US" sz="2800" b="1" dirty="0">
                <a:latin typeface="Bookman Old Style" panose="02050604050505020204" pitchFamily="18" charset="0"/>
              </a:rPr>
              <a:t>Applications</a:t>
            </a:r>
            <a:r>
              <a:rPr lang="en-US" b="1" dirty="0">
                <a:latin typeface="Bookman Old Style" panose="02050604050505020204" pitchFamily="18" charset="0"/>
              </a:rPr>
              <a:t> </a:t>
            </a:r>
            <a:r>
              <a:rPr lang="en-US" sz="2800" b="1" dirty="0">
                <a:latin typeface="Bookman Old Style" panose="02050604050505020204" pitchFamily="18" charset="0"/>
              </a:rPr>
              <a:t>(</a:t>
            </a:r>
            <a:r>
              <a:rPr lang="en-US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industrial IoT systems</a:t>
            </a:r>
            <a:r>
              <a:rPr lang="en-US" sz="2800" b="1" dirty="0">
                <a:latin typeface="Bookman Old Style" panose="02050604050505020204" pitchFamily="18" charset="0"/>
              </a:rPr>
              <a:t>):    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rgbClr val="000000"/>
                </a:solidFill>
                <a:effectLst/>
                <a:latin typeface="Inter"/>
              </a:rPr>
              <a:t>Industrial Process Monitoring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rgbClr val="000000"/>
                </a:solidFill>
                <a:effectLst/>
                <a:latin typeface="Inter"/>
              </a:rPr>
              <a:t> Predictive Maintenance Security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rgbClr val="000000"/>
                </a:solidFill>
                <a:effectLst/>
                <a:latin typeface="Inter"/>
              </a:rPr>
              <a:t> Smart Energy Grids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i="0" dirty="0">
                <a:solidFill>
                  <a:srgbClr val="000000"/>
                </a:solidFill>
                <a:effectLst/>
                <a:latin typeface="Inter"/>
              </a:rPr>
              <a:t> Supply Chain Security</a:t>
            </a:r>
          </a:p>
          <a:p>
            <a:pPr marL="0" indent="0" algn="just">
              <a:buClr>
                <a:schemeClr val="accent1"/>
              </a:buClr>
              <a:buNone/>
            </a:pPr>
            <a:r>
              <a:rPr lang="en-US" sz="2800" b="1" dirty="0">
                <a:latin typeface="Bookman Old Style" panose="02050604050505020204" pitchFamily="18" charset="0"/>
              </a:rPr>
              <a:t>Advantages: 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rgbClr val="000000"/>
                </a:solidFill>
                <a:effectLst/>
                <a:latin typeface="Inter"/>
              </a:rPr>
              <a:t>Enhanced Detection Accuracy</a:t>
            </a:r>
            <a:endParaRPr lang="en-US" i="0" dirty="0"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rgbClr val="000000"/>
                </a:solidFill>
                <a:effectLst/>
                <a:latin typeface="Inter"/>
              </a:rPr>
              <a:t>Automation and Efficiency</a:t>
            </a:r>
            <a:endParaRPr lang="en-US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rgbClr val="000000"/>
                </a:solidFill>
                <a:effectLst/>
                <a:latin typeface="Inter"/>
              </a:rPr>
              <a:t>Handling Anomalous Data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i="0" dirty="0">
                <a:solidFill>
                  <a:srgbClr val="000000"/>
                </a:solidFill>
                <a:effectLst/>
                <a:latin typeface="Inter"/>
              </a:rPr>
              <a:t>Adaptability to Dynamic Environments</a:t>
            </a:r>
            <a:r>
              <a:rPr lang="en-US" sz="28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endParaRPr lang="en-IN" sz="28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428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9CAB5-F2D0-E0F9-F5BA-A80530D5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Bookman Old Style" panose="02050604050505020204" pitchFamily="18" charset="0"/>
              </a:rPr>
              <a:t>Summary</a:t>
            </a:r>
            <a:r>
              <a:rPr lang="en-US" dirty="0">
                <a:latin typeface="Bookman Old Style" panose="02050604050505020204" pitchFamily="18" charset="0"/>
              </a:rPr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267F-3BCA-C1D4-E80F-601AD69D2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just">
              <a:buClr>
                <a:schemeClr val="accent1"/>
              </a:buClr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Purpose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: The system is designed to monitor network traffic for potential intrusions, providing real-time detection and response to threats faced by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ter"/>
              </a:rPr>
              <a:t>IIoT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 devices.</a:t>
            </a:r>
          </a:p>
          <a:p>
            <a:pPr marL="0" indent="0" algn="just">
              <a:buClr>
                <a:schemeClr val="accent1"/>
              </a:buClr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Architecture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:</a:t>
            </a:r>
          </a:p>
          <a:p>
            <a:pPr lvl="1"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CNN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: Used for feature extraction, identifying spatial patterns in network data.</a:t>
            </a:r>
          </a:p>
          <a:p>
            <a:pPr lvl="1"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LSTM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: Handles temporal data, recognizing trends and changes over time in network behavior.</a:t>
            </a:r>
          </a:p>
          <a:p>
            <a:pPr marL="0" indent="0" algn="just">
              <a:buClr>
                <a:schemeClr val="accent1"/>
              </a:buClr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Advantages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: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Enhanced detection accuracy through the integration of spatial and temporal analysis.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Real-time threat detection and automated analysis, improving efficiency and reducing manual monitoring.</a:t>
            </a:r>
          </a:p>
          <a:p>
            <a:pPr marL="0" indent="0" algn="just">
              <a:buClr>
                <a:schemeClr val="accent1"/>
              </a:buClr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Inter"/>
              </a:rPr>
              <a:t>Applications</a:t>
            </a: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: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00000"/>
                </a:solidFill>
                <a:effectLst/>
                <a:latin typeface="Inter"/>
              </a:rPr>
              <a:t>Provides real-time monitoring, automated incident response, historical analysis, and insights into long-term trends in network security.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b="0" i="0" dirty="0">
              <a:solidFill>
                <a:srgbClr val="000000"/>
              </a:solidFill>
              <a:effectLst/>
              <a:latin typeface="Inter"/>
            </a:endParaRP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12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F61B6-BFFD-F7E7-D2AB-0847F900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2908"/>
          </a:xfrm>
        </p:spPr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Conclusion</a:t>
            </a:r>
            <a:r>
              <a:rPr lang="en-IN" u="sn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51637-041A-6041-9508-16E2E711B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2812"/>
            <a:ext cx="10515600" cy="4600281"/>
          </a:xfrm>
        </p:spPr>
        <p:txBody>
          <a:bodyPr>
            <a:normAutofit/>
          </a:bodyPr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/>
              <a:t>Effective Threat Detection</a:t>
            </a:r>
            <a:r>
              <a:rPr lang="en-US" sz="1800" dirty="0"/>
              <a:t>: A CNN-LSTM-based NIDS combines the strengths of CNNs for feature extraction and LSTMs for sequential data analysis, enabling accurate detection of complex intrusion patterns in Industrial IoT environments</a:t>
            </a:r>
            <a:endParaRPr lang="en-US" sz="1800" b="1" dirty="0">
              <a:latin typeface="Bookman Old Style" panose="020506040505050202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/>
              <a:t>Suitability for </a:t>
            </a:r>
            <a:r>
              <a:rPr lang="en-US" sz="1800" b="1" dirty="0" err="1"/>
              <a:t>IIoT</a:t>
            </a:r>
            <a:r>
              <a:rPr lang="en-US" sz="1800" dirty="0"/>
              <a:t>: This approach addresses the unique challenges of </a:t>
            </a:r>
            <a:r>
              <a:rPr lang="en-US" sz="1800" dirty="0" err="1"/>
              <a:t>IIoT</a:t>
            </a:r>
            <a:r>
              <a:rPr lang="en-US" sz="1800" dirty="0"/>
              <a:t>, including high data volume and diverse device interactions, making it ideal for securing critical industrial systems.</a:t>
            </a:r>
            <a:endParaRPr lang="en-US" sz="1800" b="1" dirty="0">
              <a:latin typeface="Bookman Old Style" panose="020506040505050202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/>
              <a:t>Real-Time Security</a:t>
            </a:r>
            <a:r>
              <a:rPr lang="en-US" sz="1800" dirty="0"/>
              <a:t>: By processing network traffic efficiently, it enables real-time detection and mitigation of cyber threats, reducing potential damage and ensuring system reliability.</a:t>
            </a:r>
            <a:endParaRPr lang="en-US" sz="1800" b="1" dirty="0">
              <a:latin typeface="Bookman Old Style" panose="020506040505050202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1800" b="1" dirty="0"/>
              <a:t>Challenges and Opportunities</a:t>
            </a:r>
            <a:r>
              <a:rPr lang="en-US" sz="1800" dirty="0"/>
              <a:t>: While computational overhead and the need for quality datasets remain hurdles, this hybrid model holds great promise for enhancing the cybersecurity of </a:t>
            </a:r>
            <a:r>
              <a:rPr lang="en-US" sz="1800" dirty="0" err="1"/>
              <a:t>IIoT</a:t>
            </a:r>
            <a:r>
              <a:rPr lang="en-US" sz="1800" dirty="0"/>
              <a:t> networks.</a:t>
            </a:r>
            <a:endParaRPr lang="en-US" sz="1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2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03E2-EE7C-7EE5-F1E3-F57A501E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5353"/>
            <a:ext cx="10515600" cy="6240544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3300" b="1" u="sng" dirty="0">
                <a:latin typeface="Bookman Old Style" panose="02050604050505020204" pitchFamily="18" charset="0"/>
              </a:rPr>
              <a:t>References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sz="1900" dirty="0">
                <a:solidFill>
                  <a:schemeClr val="tx1"/>
                </a:solidFill>
                <a:latin typeface="Bookman Old Style" panose="02050604050505020204" pitchFamily="18" charset="0"/>
              </a:rPr>
              <a:t>1. </a:t>
            </a:r>
            <a:r>
              <a:rPr lang="en-IN" sz="19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Alrawashdeh</a:t>
            </a:r>
            <a:r>
              <a:rPr lang="en-IN" sz="1900" dirty="0">
                <a:solidFill>
                  <a:schemeClr val="tx1"/>
                </a:solidFill>
                <a:latin typeface="Bookman Old Style" panose="02050604050505020204" pitchFamily="18" charset="0"/>
              </a:rPr>
              <a:t>, K., &amp; Purdy, C. (2016). "Toward an Online Anomaly Intrusion Detection System Based on Deep Learning." 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sz="1900" dirty="0">
                <a:solidFill>
                  <a:schemeClr val="tx1"/>
                </a:solidFill>
                <a:latin typeface="Bookman Old Style" panose="02050604050505020204" pitchFamily="18" charset="0"/>
              </a:rPr>
              <a:t>2. Xiao, L., et al. (2018). "IoT Security Techniques Based on Machine Learning."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sz="1900" dirty="0">
                <a:solidFill>
                  <a:schemeClr val="tx1"/>
                </a:solidFill>
                <a:latin typeface="Bookman Old Style" panose="02050604050505020204" pitchFamily="18" charset="0"/>
              </a:rPr>
              <a:t>3. Mirsky, Y., et al. (2018). "Kitsune: An Ensemble of Autoencoders for Online Network Intrusion Detection."  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IN" sz="1900" dirty="0">
                <a:solidFill>
                  <a:schemeClr val="tx1"/>
                </a:solidFill>
                <a:latin typeface="Bookman Old Style" panose="02050604050505020204" pitchFamily="18" charset="0"/>
              </a:rPr>
              <a:t>4. Roman, R., et al. (2013). "On the Features and Challenges of Security in IoT.“</a:t>
            </a:r>
          </a:p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00" dirty="0">
                <a:solidFill>
                  <a:schemeClr val="tx1"/>
                </a:solidFill>
                <a:latin typeface="Bookman Old Style" panose="02050604050505020204" pitchFamily="18" charset="0"/>
              </a:rPr>
              <a:t>5. </a:t>
            </a:r>
            <a:r>
              <a:rPr lang="en-US" altLang="en-US" sz="19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Sharafaldin</a:t>
            </a:r>
            <a:r>
              <a:rPr lang="en-US" altLang="en-US" sz="1900" dirty="0">
                <a:solidFill>
                  <a:schemeClr val="tx1"/>
                </a:solidFill>
                <a:latin typeface="Bookman Old Style" panose="02050604050505020204" pitchFamily="18" charset="0"/>
              </a:rPr>
              <a:t>, I., et al. (2024): Introduces CICIoT2023, a new IoT dataset, and applies ML techniques for real-time network intrusion detection.</a:t>
            </a:r>
          </a:p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00" dirty="0">
                <a:solidFill>
                  <a:schemeClr val="tx1"/>
                </a:solidFill>
                <a:latin typeface="Bookman Old Style" panose="02050604050505020204" pitchFamily="18" charset="0"/>
              </a:rPr>
              <a:t>6. He, Y., et al. (2024): Explores federated learning to improve privacy in distributed IoT intrusion detection systems.</a:t>
            </a:r>
          </a:p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00" dirty="0">
                <a:solidFill>
                  <a:schemeClr val="tx1"/>
                </a:solidFill>
                <a:latin typeface="Bookman Old Style" panose="02050604050505020204" pitchFamily="18" charset="0"/>
              </a:rPr>
              <a:t>7. Tariq, N., et al. (2023): Proposes a hybrid deep learning model combining CNN and LSTM for efficient IoT intrusion detection.</a:t>
            </a:r>
          </a:p>
          <a:p>
            <a:pPr marL="0" lvl="0" indent="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900" dirty="0">
                <a:solidFill>
                  <a:schemeClr val="tx1"/>
                </a:solidFill>
                <a:latin typeface="Bookman Old Style" panose="02050604050505020204" pitchFamily="18" charset="0"/>
              </a:rPr>
              <a:t>8. Ali, A., et al. (2023): Discusses a GAN-based approach for anomaly detection in IoT networks to handle imbalanced datasets. </a:t>
            </a:r>
          </a:p>
          <a:p>
            <a:pPr marL="0" indent="0" algn="just">
              <a:buNone/>
            </a:pPr>
            <a:endParaRPr lang="en-IN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24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6F96-B101-B81D-1CFB-23774D47C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46755"/>
            <a:ext cx="9618482" cy="1941921"/>
          </a:xfrm>
        </p:spPr>
        <p:txBody>
          <a:bodyPr>
            <a:normAutofit fontScale="90000"/>
          </a:bodyPr>
          <a:lstStyle/>
          <a:p>
            <a:r>
              <a:rPr lang="en-IN" sz="5000" dirty="0">
                <a:latin typeface="Bookman Old Style" panose="02050604050505020204" pitchFamily="18" charset="0"/>
              </a:rPr>
              <a:t>IoT Network Intrusion Detection System Using</a:t>
            </a:r>
            <a:r>
              <a:rPr lang="en-US" sz="500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en-US" sz="50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AI&amp;ML Techniques </a:t>
            </a:r>
            <a:endParaRPr lang="en-IN" sz="5000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F6C3A6-0844-8C0C-3C6E-64DAD18A3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821956"/>
            <a:ext cx="4036748" cy="331150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7E2EB-23AB-5196-8DD3-4B5F83E694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241" y="2821956"/>
            <a:ext cx="4356759" cy="331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08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8B4D-D32C-3D81-9871-E63F35DD4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7811"/>
          </a:xfrm>
        </p:spPr>
        <p:txBody>
          <a:bodyPr>
            <a:normAutofit fontScale="90000"/>
          </a:bodyPr>
          <a:lstStyle/>
          <a:p>
            <a:r>
              <a:rPr lang="en-US" u="sng" dirty="0">
                <a:latin typeface="Bookman Old Style" panose="02050604050505020204" pitchFamily="18" charset="0"/>
              </a:rPr>
              <a:t>Agenda</a:t>
            </a:r>
            <a:endParaRPr lang="en-IN" u="sng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0EB70-CB8E-24E2-D934-A513D82CA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59" y="1291471"/>
            <a:ext cx="10181734" cy="5279011"/>
          </a:xfrm>
        </p:spPr>
        <p:txBody>
          <a:bodyPr>
            <a:normAutofit fontScale="70000" lnSpcReduction="20000"/>
          </a:bodyPr>
          <a:lstStyle/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3400" b="1" dirty="0">
                <a:latin typeface="Bookman Old Style" panose="02050604050505020204" pitchFamily="18" charset="0"/>
              </a:rPr>
              <a:t>Introduction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3400" b="1" dirty="0">
                <a:latin typeface="Bookman Old Style" panose="02050604050505020204" pitchFamily="18" charset="0"/>
              </a:rPr>
              <a:t>Field of Project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3400" b="1" dirty="0">
                <a:latin typeface="Bookman Old Style" panose="02050604050505020204" pitchFamily="18" charset="0"/>
              </a:rPr>
              <a:t>Objectives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3400" b="1" dirty="0">
                <a:latin typeface="Bookman Old Style" panose="02050604050505020204" pitchFamily="18" charset="0"/>
              </a:rPr>
              <a:t>Methodology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3400" b="1" dirty="0">
                <a:latin typeface="Bookman Old Style" panose="02050604050505020204" pitchFamily="18" charset="0"/>
              </a:rPr>
              <a:t>Technology Used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3400" b="1" dirty="0">
                <a:latin typeface="Bookman Old Style" panose="02050604050505020204" pitchFamily="18" charset="0"/>
              </a:rPr>
              <a:t>Architecture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3400" b="1" dirty="0">
                <a:latin typeface="Bookman Old Style" panose="02050604050505020204" pitchFamily="18" charset="0"/>
              </a:rPr>
              <a:t>Datasets - Description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3400" b="1" dirty="0">
                <a:latin typeface="Bookman Old Style" panose="02050604050505020204" pitchFamily="18" charset="0"/>
              </a:rPr>
              <a:t>Applications and Advantages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3400" b="1" dirty="0">
                <a:latin typeface="Bookman Old Style" panose="02050604050505020204" pitchFamily="18" charset="0"/>
              </a:rPr>
              <a:t>Summary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3400" b="1" dirty="0">
                <a:latin typeface="Bookman Old Style" panose="02050604050505020204" pitchFamily="18" charset="0"/>
              </a:rPr>
              <a:t>Conclusion  </a:t>
            </a: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3400" b="1" dirty="0">
                <a:latin typeface="Bookman Old Style" panose="02050604050505020204" pitchFamily="18" charset="0"/>
              </a:rPr>
              <a:t>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9303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D180B-7F3B-53BC-2F5A-B6B4066EC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3798"/>
          </a:xfrm>
        </p:spPr>
        <p:txBody>
          <a:bodyPr/>
          <a:lstStyle/>
          <a:p>
            <a:r>
              <a:rPr lang="en-IN" u="sng" dirty="0">
                <a:latin typeface="Bookman Old Style" panose="020506040505050202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D1045-6884-BAB9-C6E9-88AFEEECA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9" y="1403393"/>
            <a:ext cx="11217896" cy="5165889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accent1"/>
              </a:buClr>
              <a:buNone/>
            </a:pPr>
            <a:r>
              <a:rPr lang="en-US" sz="2000" b="1" dirty="0">
                <a:latin typeface="Bookman Old Style" panose="02050604050505020204" pitchFamily="18" charset="0"/>
              </a:rPr>
              <a:t>Project Overview    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The proposed project aims to develop an IoT Network Intrusion Detection System (IDS) using AI&amp;ML techniques. With IoT devices becoming integral to industries like healthcare, smart homes, and manufacturing, ensuring security against cyber threats has become critical.</a:t>
            </a:r>
            <a:r>
              <a:rPr lang="en-US" sz="2000" dirty="0"/>
              <a:t>  </a:t>
            </a:r>
            <a:br>
              <a:rPr lang="en-US" sz="2000" dirty="0"/>
            </a:br>
            <a:endParaRPr lang="en-US" sz="2000" dirty="0"/>
          </a:p>
          <a:p>
            <a:pPr marL="0" indent="0" algn="just">
              <a:buNone/>
            </a:pPr>
            <a:r>
              <a:rPr lang="en-US" sz="2000" b="1" dirty="0">
                <a:latin typeface="Bookman Old Style" panose="02050604050505020204" pitchFamily="18" charset="0"/>
              </a:rPr>
              <a:t>Real-Time Example    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A smart home system hacked to control devices like locks and cameras.  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Industrial IoT systems targeted by malware, leading to production halts. </a:t>
            </a:r>
          </a:p>
          <a:p>
            <a:pPr marL="0" indent="0" algn="just">
              <a:buNone/>
            </a:pPr>
            <a:r>
              <a:rPr lang="en-US" sz="2000" b="1" dirty="0">
                <a:latin typeface="Bookman Old Style" panose="02050604050505020204" pitchFamily="18" charset="0"/>
              </a:rPr>
              <a:t>Purpose</a:t>
            </a:r>
            <a:r>
              <a:rPr lang="en-US" sz="2000" dirty="0"/>
              <a:t>   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Detect malicious activities in IoT networks.   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tx1"/>
                </a:solidFill>
              </a:rPr>
              <a:t>Enhance the reliability and security of IoT environments.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8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2E421-A876-C995-EE3E-25693FD0C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 </a:t>
            </a:r>
            <a:r>
              <a:rPr lang="en-IN" u="sng" dirty="0">
                <a:latin typeface="Bookman Old Style" panose="02050604050505020204" pitchFamily="18" charset="0"/>
              </a:rPr>
              <a:t>Field of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7D4D5-8DB2-EA88-DACA-D53A806FB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284229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Bookman Old Style" panose="02050604050505020204" pitchFamily="18" charset="0"/>
              </a:rPr>
              <a:t> Domain</a:t>
            </a:r>
            <a:r>
              <a:rPr lang="en-US" sz="2400" dirty="0"/>
              <a:t>   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</a:rPr>
              <a:t>Cybersecurity and Network Protection with the focus on IoT environments.  </a:t>
            </a:r>
            <a:br>
              <a:rPr lang="en-US" sz="2400" dirty="0"/>
            </a:br>
            <a:endParaRPr lang="en-US" sz="2400" dirty="0"/>
          </a:p>
          <a:p>
            <a:pPr marL="0" indent="0" algn="just">
              <a:buNone/>
            </a:pPr>
            <a:r>
              <a:rPr lang="en-US" sz="2400" b="1" dirty="0">
                <a:latin typeface="Bookman Old Style" panose="02050604050505020204" pitchFamily="18" charset="0"/>
              </a:rPr>
              <a:t>  Goal   </a:t>
            </a:r>
            <a:r>
              <a:rPr lang="en-US" sz="2400" dirty="0"/>
              <a:t> 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latin typeface="Bookman Old Style" panose="02050604050505020204" pitchFamily="18" charset="0"/>
              </a:rPr>
              <a:t>Protect </a:t>
            </a:r>
            <a:r>
              <a:rPr lang="en-US" sz="2400" dirty="0" err="1">
                <a:latin typeface="Bookman Old Style" panose="02050604050505020204" pitchFamily="18" charset="0"/>
              </a:rPr>
              <a:t>IIoT</a:t>
            </a:r>
            <a:r>
              <a:rPr lang="en-US" sz="2400" dirty="0">
                <a:latin typeface="Bookman Old Style" panose="02050604050505020204" pitchFamily="18" charset="0"/>
              </a:rPr>
              <a:t> networks by analyzing traffic, identifying vulnerabilities, and detecting suspicious activities. 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141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B424-FABA-15E0-31D3-1419599E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483286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Objectives</a:t>
            </a:r>
            <a:r>
              <a:rPr lang="en-IN" u="sn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D7960-90C4-4A20-3484-7CBCDF09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376"/>
            <a:ext cx="10515600" cy="5446498"/>
          </a:xfrm>
        </p:spPr>
        <p:txBody>
          <a:bodyPr>
            <a:normAutofit/>
          </a:bodyPr>
          <a:lstStyle/>
          <a:p>
            <a:pPr marL="0" indent="0" algn="just">
              <a:buClr>
                <a:schemeClr val="accent1"/>
              </a:buClr>
              <a:buNone/>
            </a:pPr>
            <a:r>
              <a:rPr lang="en-US" dirty="0"/>
              <a:t> </a:t>
            </a:r>
            <a:r>
              <a:rPr lang="en-US" sz="2500" b="1" dirty="0">
                <a:latin typeface="Bookman Old Style" panose="02050604050505020204" pitchFamily="18" charset="0"/>
              </a:rPr>
              <a:t>Provide a robust solution for IoT network security :</a:t>
            </a:r>
            <a:endParaRPr lang="en-US" sz="2500" b="1" dirty="0"/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Develop an adaptable and efficient system capable of safeguarding IoT networks against evolving threats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lang="en-US" sz="2500" dirty="0">
              <a:solidFill>
                <a:schemeClr val="tx1"/>
              </a:solidFill>
            </a:endParaRPr>
          </a:p>
          <a:p>
            <a:pPr marL="0" indent="0" algn="just">
              <a:buClr>
                <a:schemeClr val="accent1"/>
              </a:buClr>
              <a:buNone/>
            </a:pPr>
            <a:r>
              <a:rPr lang="en-US" sz="2500" dirty="0"/>
              <a:t> </a:t>
            </a:r>
            <a:r>
              <a:rPr lang="en-US" sz="2500" b="1" dirty="0"/>
              <a:t>Achieve real-time detection of malicious activities :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immediate identification and response to malicious activities, reducing potential harm</a:t>
            </a:r>
            <a:endParaRPr lang="en-US" sz="2500" b="1" dirty="0">
              <a:solidFill>
                <a:schemeClr val="tx1"/>
              </a:solidFill>
            </a:endParaRPr>
          </a:p>
          <a:p>
            <a:pPr marL="0" indent="0" algn="just">
              <a:buClr>
                <a:schemeClr val="accent1"/>
              </a:buClr>
              <a:buNone/>
            </a:pPr>
            <a:r>
              <a:rPr lang="en-US" sz="2500" b="1" dirty="0"/>
              <a:t>Prevent threats using AI/ML techniques :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Utilize AI/ML techniques such as supervised learning for signature-based attacks and unsupervised learning for detecting anomalies and Zero-Day threats.</a:t>
            </a:r>
            <a:endParaRPr lang="en-US" sz="25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62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0C07-A024-1FE3-F0CC-CF18A76EC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249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Bookman Old Style" panose="02050604050505020204" pitchFamily="18" charset="0"/>
              </a:rPr>
              <a:t>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7D717-306E-DD39-9132-2F32E6422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008"/>
            <a:ext cx="10515600" cy="4826524"/>
          </a:xfrm>
        </p:spPr>
        <p:txBody>
          <a:bodyPr>
            <a:normAutofit/>
          </a:bodyPr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Bookman Old Style" panose="02050604050505020204" pitchFamily="18" charset="0"/>
              </a:rPr>
              <a:t>Problem Definition </a:t>
            </a:r>
            <a:r>
              <a:rPr lang="en-US" sz="2400" dirty="0">
                <a:latin typeface="Bookman Old Style" panose="02050604050505020204" pitchFamily="18" charset="0"/>
              </a:rPr>
              <a:t>:- </a:t>
            </a: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Identify IoT network threats and collect relevant data.  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Bookman Old Style" panose="02050604050505020204" pitchFamily="18" charset="0"/>
              </a:rPr>
              <a:t>Data Preprocessing </a:t>
            </a:r>
            <a:r>
              <a:rPr lang="en-US" sz="2400" dirty="0">
                <a:latin typeface="Bookman Old Style" panose="02050604050505020204" pitchFamily="18" charset="0"/>
              </a:rPr>
              <a:t>:- </a:t>
            </a: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Clean and normalize data, extract relevant features.  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Bookman Old Style" panose="02050604050505020204" pitchFamily="18" charset="0"/>
              </a:rPr>
              <a:t>Model Training </a:t>
            </a:r>
            <a:r>
              <a:rPr lang="en-US" sz="2400" dirty="0">
                <a:latin typeface="Bookman Old Style" panose="02050604050505020204" pitchFamily="18" charset="0"/>
              </a:rPr>
              <a:t>:- </a:t>
            </a: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Supervised learning for known threats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Evaluation and Testing </a:t>
            </a:r>
            <a:r>
              <a:rPr lang="en-US" sz="2400" dirty="0">
                <a:latin typeface="Bookman Old Style" panose="02050604050505020204" pitchFamily="18" charset="0"/>
              </a:rPr>
              <a:t>:- </a:t>
            </a: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Assess model accuracy and optimize for better results.  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>
                <a:latin typeface="Bookman Old Style" panose="02050604050505020204" pitchFamily="18" charset="0"/>
              </a:rPr>
              <a:t>Implementation</a:t>
            </a:r>
            <a:r>
              <a:rPr lang="en-US" sz="2400" dirty="0">
                <a:latin typeface="Bookman Old Style" panose="02050604050505020204" pitchFamily="18" charset="0"/>
              </a:rPr>
              <a:t> :- </a:t>
            </a:r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</a:rPr>
              <a:t>Integrate IDS into IoT networks with real-time monitoring. </a:t>
            </a:r>
            <a:endParaRPr lang="en-IN" sz="24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42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3BAC7-50CF-B52D-38CA-F1BE038E5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379"/>
          <a:stretch/>
        </p:blipFill>
        <p:spPr>
          <a:xfrm>
            <a:off x="2357120" y="359410"/>
            <a:ext cx="7244080" cy="5767070"/>
          </a:xfrm>
        </p:spPr>
      </p:pic>
    </p:spTree>
    <p:extLst>
      <p:ext uri="{BB962C8B-B14F-4D97-AF65-F5344CB8AC3E}">
        <p14:creationId xmlns:p14="http://schemas.microsoft.com/office/powerpoint/2010/main" val="4175422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6D666-5C57-4FBA-6BF1-F6FF51BD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280"/>
            <a:ext cx="10515600" cy="122936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Technology Used </a:t>
            </a:r>
            <a:br>
              <a:rPr lang="en-IN" u="sng" dirty="0"/>
            </a:br>
            <a:endParaRPr lang="en-IN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05601-41F5-9BFC-A620-CFC376415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436" y="1310641"/>
            <a:ext cx="10733116" cy="5397730"/>
          </a:xfrm>
        </p:spPr>
        <p:txBody>
          <a:bodyPr>
            <a:normAutofit/>
          </a:bodyPr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latin typeface="Bookman Old Style" panose="02050604050505020204" pitchFamily="18" charset="0"/>
              </a:rPr>
              <a:t>IoT</a:t>
            </a:r>
            <a:r>
              <a:rPr lang="en-IN" sz="2000" dirty="0">
                <a:latin typeface="Bookman Old Style" panose="02050604050505020204" pitchFamily="18" charset="0"/>
              </a:rPr>
              <a:t>:</a:t>
            </a:r>
            <a:r>
              <a:rPr lang="en-IN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</a:t>
            </a:r>
            <a:r>
              <a:rPr lang="en-IN" sz="2000" dirty="0">
                <a:latin typeface="Bookman Old Style" panose="02050604050505020204" pitchFamily="18" charset="0"/>
              </a:rPr>
              <a:t>Network of devices and sensors exchanging data. 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latin typeface="Bookman Old Style" panose="02050604050505020204" pitchFamily="18" charset="0"/>
              </a:rPr>
              <a:t>Intrusion Detection System (IDS): </a:t>
            </a:r>
            <a:r>
              <a:rPr lang="en-IN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Monitors and detects malicious activities. </a:t>
            </a:r>
          </a:p>
          <a:p>
            <a:pPr marL="0" indent="0" algn="just">
              <a:buClr>
                <a:schemeClr val="accent1"/>
              </a:buClr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 AI: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Bookman Old Style" panose="02050604050505020204" pitchFamily="18" charset="0"/>
              </a:rPr>
              <a:t>Deep Learning: </a:t>
            </a:r>
            <a:r>
              <a:rPr lang="en-US" sz="2000" dirty="0">
                <a:latin typeface="Bookman Old Style" panose="02050604050505020204" pitchFamily="18" charset="0"/>
              </a:rPr>
              <a:t>CNN (Convolutional Neural Network) and LSTM (Long Short-Term Memory) for intrusion detection. 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000" b="1" dirty="0">
                <a:latin typeface="Bookman Old Style" panose="02050604050505020204" pitchFamily="18" charset="0"/>
              </a:rPr>
              <a:t>Supervised Learning: </a:t>
            </a:r>
            <a:r>
              <a:rPr lang="en-US" sz="2000" dirty="0">
                <a:latin typeface="Bookman Old Style" panose="02050604050505020204" pitchFamily="18" charset="0"/>
              </a:rPr>
              <a:t>Classification using labeled data (normal and attack categories).</a:t>
            </a:r>
          </a:p>
          <a:p>
            <a:pPr marL="0" indent="0" algn="just">
              <a:buClr>
                <a:schemeClr val="accent1"/>
              </a:buClr>
              <a:buNone/>
            </a:pPr>
            <a:r>
              <a:rPr lang="en-IN" sz="2000" b="1" dirty="0">
                <a:latin typeface="Bookman Old Style" panose="02050604050505020204" pitchFamily="18" charset="0"/>
              </a:rPr>
              <a:t>ML:</a:t>
            </a:r>
            <a:endParaRPr lang="en-US" sz="2000" dirty="0">
              <a:latin typeface="Bookman Old Style" panose="020506040505050202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latin typeface="Bookman Old Style" panose="02050604050505020204" pitchFamily="18" charset="0"/>
              </a:rPr>
              <a:t>Supervised Learning</a:t>
            </a:r>
            <a:r>
              <a:rPr lang="en-IN" sz="2000" dirty="0">
                <a:latin typeface="Bookman Old Style" panose="02050604050505020204" pitchFamily="18" charset="0"/>
              </a:rPr>
              <a:t>: Classification with </a:t>
            </a:r>
            <a:r>
              <a:rPr lang="en-IN" sz="2000" dirty="0" err="1">
                <a:latin typeface="Bookman Old Style" panose="02050604050505020204" pitchFamily="18" charset="0"/>
              </a:rPr>
              <a:t>labeled</a:t>
            </a:r>
            <a:r>
              <a:rPr lang="en-IN" sz="2000" dirty="0">
                <a:latin typeface="Bookman Old Style" panose="02050604050505020204" pitchFamily="18" charset="0"/>
              </a:rPr>
              <a:t> data (normal and attack categories).  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b="1" dirty="0">
                <a:latin typeface="Bookman Old Style" panose="02050604050505020204" pitchFamily="18" charset="0"/>
              </a:rPr>
              <a:t>Feature Scaling</a:t>
            </a:r>
            <a:r>
              <a:rPr lang="en-IN" sz="2000" dirty="0">
                <a:latin typeface="Bookman Old Style" panose="02050604050505020204" pitchFamily="18" charset="0"/>
              </a:rPr>
              <a:t>: </a:t>
            </a:r>
            <a:r>
              <a:rPr lang="en-IN" sz="2000" dirty="0" err="1">
                <a:latin typeface="Bookman Old Style" panose="02050604050505020204" pitchFamily="18" charset="0"/>
              </a:rPr>
              <a:t>MinMaxScaler</a:t>
            </a:r>
            <a:r>
              <a:rPr lang="en-IN" sz="2000" dirty="0">
                <a:latin typeface="Bookman Old Style" panose="02050604050505020204" pitchFamily="18" charset="0"/>
              </a:rPr>
              <a:t> for preprocessing.</a:t>
            </a: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sz="2000" dirty="0">
                <a:latin typeface="Bookman Old Style" panose="02050604050505020204" pitchFamily="18" charset="0"/>
              </a:rPr>
              <a:t> </a:t>
            </a:r>
            <a:r>
              <a:rPr lang="en-IN" sz="2000" b="1" dirty="0">
                <a:latin typeface="Bookman Old Style" panose="02050604050505020204" pitchFamily="18" charset="0"/>
              </a:rPr>
              <a:t>Data Encoding</a:t>
            </a:r>
            <a:r>
              <a:rPr lang="en-IN" sz="2000" dirty="0">
                <a:latin typeface="Bookman Old Style" panose="02050604050505020204" pitchFamily="18" charset="0"/>
              </a:rPr>
              <a:t>: </a:t>
            </a:r>
            <a:r>
              <a:rPr lang="en-IN" sz="2000" dirty="0" err="1">
                <a:latin typeface="Bookman Old Style" panose="02050604050505020204" pitchFamily="18" charset="0"/>
              </a:rPr>
              <a:t>LabelEncoder</a:t>
            </a:r>
            <a:r>
              <a:rPr lang="en-IN" sz="2000" dirty="0">
                <a:latin typeface="Bookman Old Style" panose="02050604050505020204" pitchFamily="18" charset="0"/>
              </a:rPr>
              <a:t> for categorical data transformation.</a:t>
            </a:r>
          </a:p>
        </p:txBody>
      </p:sp>
    </p:spTree>
    <p:extLst>
      <p:ext uri="{BB962C8B-B14F-4D97-AF65-F5344CB8AC3E}">
        <p14:creationId xmlns:p14="http://schemas.microsoft.com/office/powerpoint/2010/main" val="1012896275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Explore</Template>
  <TotalTime>1751</TotalTime>
  <Words>1070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Avenir Next LT Pro</vt:lpstr>
      <vt:lpstr>AvenirNext LT Pro Medium</vt:lpstr>
      <vt:lpstr>Bookman Old Style</vt:lpstr>
      <vt:lpstr>Inter</vt:lpstr>
      <vt:lpstr>Posterama</vt:lpstr>
      <vt:lpstr>Times New Roman</vt:lpstr>
      <vt:lpstr>Wingdings</vt:lpstr>
      <vt:lpstr>ExploreVTI</vt:lpstr>
      <vt:lpstr>PowerPoint Presentation</vt:lpstr>
      <vt:lpstr>IoT Network Intrusion Detection System Using AI&amp;ML Techniques </vt:lpstr>
      <vt:lpstr>Agenda</vt:lpstr>
      <vt:lpstr>Introduction</vt:lpstr>
      <vt:lpstr> Field of Project</vt:lpstr>
      <vt:lpstr>Objectives </vt:lpstr>
      <vt:lpstr>Methodology </vt:lpstr>
      <vt:lpstr>PowerPoint Presentation</vt:lpstr>
      <vt:lpstr>Technology Used  </vt:lpstr>
      <vt:lpstr>Architecture </vt:lpstr>
      <vt:lpstr>Datasets and Attributes</vt:lpstr>
      <vt:lpstr>Applications and Advantages  </vt:lpstr>
      <vt:lpstr>Summary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Sudev Basti</dc:creator>
  <cp:lastModifiedBy>Sudev Basti</cp:lastModifiedBy>
  <cp:revision>11</cp:revision>
  <dcterms:created xsi:type="dcterms:W3CDTF">2024-11-28T14:54:08Z</dcterms:created>
  <dcterms:modified xsi:type="dcterms:W3CDTF">2024-12-04T10:51:52Z</dcterms:modified>
</cp:coreProperties>
</file>