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4jFoj9ByMRVB8wqot0VsHMNVg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hyperlink" Target="https://www.last.fm/tag/meditation/artis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flipH="1" rot="5400000">
            <a:off x="-638515" y="639280"/>
            <a:ext cx="6858000" cy="5579440"/>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flipH="1" rot="5400000">
            <a:off x="-393206" y="395206"/>
            <a:ext cx="6346209" cy="5576080"/>
          </a:xfrm>
          <a:prstGeom prst="rect">
            <a:avLst/>
          </a:prstGeom>
          <a:gradFill>
            <a:gsLst>
              <a:gs pos="0">
                <a:srgbClr val="000000">
                  <a:alpha val="0"/>
                </a:srgbClr>
              </a:gs>
              <a:gs pos="99000">
                <a:srgbClr val="4472C4">
                  <a:alpha val="0"/>
                </a:srgbClr>
              </a:gs>
              <a:gs pos="100000">
                <a:srgbClr val="4472C4">
                  <a:alpha val="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flipH="1" rot="5400000">
            <a:off x="1528907" y="2818967"/>
            <a:ext cx="2501979" cy="5576080"/>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flipH="1" rot="5400000">
            <a:off x="-425002" y="852793"/>
            <a:ext cx="6858001" cy="5152412"/>
          </a:xfrm>
          <a:prstGeom prst="rect">
            <a:avLst/>
          </a:prstGeom>
          <a:gradFill>
            <a:gsLst>
              <a:gs pos="0">
                <a:srgbClr val="000000">
                  <a:alpha val="0"/>
                </a:srgbClr>
              </a:gs>
              <a:gs pos="99000">
                <a:srgbClr val="4472C4">
                  <a:alpha val="10980"/>
                </a:srgbClr>
              </a:gs>
              <a:gs pos="100000">
                <a:srgbClr val="4472C4">
                  <a:alpha val="10980"/>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rot="6097846">
            <a:off x="818753" y="1128497"/>
            <a:ext cx="4318303" cy="4318303"/>
          </a:xfrm>
          <a:prstGeom prst="ellipse">
            <a:avLst/>
          </a:prstGeom>
          <a:gradFill>
            <a:gsLst>
              <a:gs pos="0">
                <a:srgbClr val="4472C4">
                  <a:alpha val="0"/>
                </a:srgbClr>
              </a:gs>
              <a:gs pos="39000">
                <a:srgbClr val="4472C4">
                  <a:alpha val="0"/>
                </a:srgbClr>
              </a:gs>
              <a:gs pos="100000">
                <a:srgbClr val="8DA9DB">
                  <a:alpha val="1490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513719" y="1469241"/>
            <a:ext cx="6296495" cy="342718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600"/>
              <a:buFont typeface="Calibri"/>
              <a:buNone/>
            </a:pPr>
            <a:r>
              <a:rPr b="1" lang="en-US" sz="6600">
                <a:solidFill>
                  <a:srgbClr val="FFFFFF"/>
                </a:solidFill>
              </a:rPr>
              <a:t>Project Name</a:t>
            </a:r>
            <a:r>
              <a:rPr lang="en-US" sz="4000">
                <a:solidFill>
                  <a:srgbClr val="FFFFFF"/>
                </a:solidFill>
              </a:rPr>
              <a:t>:</a:t>
            </a:r>
            <a:br>
              <a:rPr lang="en-US" sz="4000"/>
            </a:br>
            <a:r>
              <a:rPr lang="en-US" sz="4400">
                <a:solidFill>
                  <a:srgbClr val="FFFFFF"/>
                </a:solidFill>
              </a:rPr>
              <a:t> Music  </a:t>
            </a:r>
            <a:br>
              <a:rPr lang="en-US" sz="4400"/>
            </a:br>
            <a:r>
              <a:rPr lang="en-US" sz="4400">
                <a:solidFill>
                  <a:srgbClr val="FFFFFF"/>
                </a:solidFill>
              </a:rPr>
              <a:t>Recommendation</a:t>
            </a:r>
            <a:br>
              <a:rPr lang="en-US" sz="4000"/>
            </a:br>
            <a:endParaRPr sz="4000"/>
          </a:p>
        </p:txBody>
      </p:sp>
      <p:sp>
        <p:nvSpPr>
          <p:cNvPr id="91" name="Google Shape;91;p1"/>
          <p:cNvSpPr txBox="1"/>
          <p:nvPr>
            <p:ph idx="1" type="subTitle"/>
          </p:nvPr>
        </p:nvSpPr>
        <p:spPr>
          <a:xfrm>
            <a:off x="5788784" y="256574"/>
            <a:ext cx="5576821" cy="593895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rPr b="1" lang="en-US" sz="4400"/>
              <a:t>Project Theam :</a:t>
            </a:r>
            <a:r>
              <a:rPr b="1" lang="en-US" sz="4000"/>
              <a:t> </a:t>
            </a:r>
            <a:r>
              <a:rPr b="1" lang="en-US" sz="3600"/>
              <a:t>Meditation and Relaxation </a:t>
            </a:r>
            <a:endParaRPr b="1" sz="3600"/>
          </a:p>
          <a:p>
            <a:pPr indent="0" lvl="0" marL="0" rtl="0" algn="l">
              <a:lnSpc>
                <a:spcPct val="90000"/>
              </a:lnSpc>
              <a:spcBef>
                <a:spcPts val="1000"/>
              </a:spcBef>
              <a:spcAft>
                <a:spcPts val="0"/>
              </a:spcAft>
              <a:buClr>
                <a:schemeClr val="dk1"/>
              </a:buClr>
              <a:buSzPts val="2800"/>
              <a:buNone/>
            </a:pPr>
            <a:r>
              <a:t/>
            </a:r>
            <a:endParaRPr b="1" sz="2800"/>
          </a:p>
          <a:p>
            <a:pPr indent="0" lvl="0" marL="0" rtl="0" algn="l">
              <a:lnSpc>
                <a:spcPct val="90000"/>
              </a:lnSpc>
              <a:spcBef>
                <a:spcPts val="1000"/>
              </a:spcBef>
              <a:spcAft>
                <a:spcPts val="0"/>
              </a:spcAft>
              <a:buClr>
                <a:schemeClr val="dk1"/>
              </a:buClr>
              <a:buSzPts val="2800"/>
              <a:buNone/>
            </a:pPr>
            <a:r>
              <a:rPr b="1" lang="en-US" sz="2800"/>
              <a:t>TEAM MEMBERS :</a:t>
            </a:r>
            <a:endParaRPr b="1" sz="2800"/>
          </a:p>
          <a:p>
            <a:pPr indent="0" lvl="0" marL="0" rtl="0" algn="l">
              <a:lnSpc>
                <a:spcPct val="90000"/>
              </a:lnSpc>
              <a:spcBef>
                <a:spcPts val="1000"/>
              </a:spcBef>
              <a:spcAft>
                <a:spcPts val="0"/>
              </a:spcAft>
              <a:buClr>
                <a:schemeClr val="dk1"/>
              </a:buClr>
              <a:buSzPts val="2400"/>
              <a:buFont typeface="Arial"/>
              <a:buChar char="•"/>
            </a:pPr>
            <a:r>
              <a:rPr lang="en-US"/>
              <a:t>Sudharani G</a:t>
            </a:r>
            <a:endParaRPr/>
          </a:p>
          <a:p>
            <a:pPr indent="0" lvl="0" marL="0" rtl="0" algn="l">
              <a:lnSpc>
                <a:spcPct val="90000"/>
              </a:lnSpc>
              <a:spcBef>
                <a:spcPts val="1000"/>
              </a:spcBef>
              <a:spcAft>
                <a:spcPts val="0"/>
              </a:spcAft>
              <a:buClr>
                <a:schemeClr val="dk1"/>
              </a:buClr>
              <a:buSzPts val="2400"/>
              <a:buFont typeface="Arial"/>
              <a:buChar char="•"/>
            </a:pPr>
            <a:r>
              <a:rPr lang="en-US"/>
              <a:t>Sharan S</a:t>
            </a:r>
            <a:endParaRPr/>
          </a:p>
          <a:p>
            <a:pPr indent="0" lvl="0" marL="0" rtl="0" algn="l">
              <a:lnSpc>
                <a:spcPct val="90000"/>
              </a:lnSpc>
              <a:spcBef>
                <a:spcPts val="1000"/>
              </a:spcBef>
              <a:spcAft>
                <a:spcPts val="0"/>
              </a:spcAft>
              <a:buClr>
                <a:schemeClr val="dk1"/>
              </a:buClr>
              <a:buSzPts val="2400"/>
              <a:buFont typeface="Arial"/>
              <a:buChar char="•"/>
            </a:pPr>
            <a:r>
              <a:rPr lang="en-US"/>
              <a:t>Sukla Patnaik</a:t>
            </a:r>
            <a:endParaRPr/>
          </a:p>
          <a:p>
            <a:pPr indent="0" lvl="0" marL="0" rtl="0" algn="l">
              <a:lnSpc>
                <a:spcPct val="90000"/>
              </a:lnSpc>
              <a:spcBef>
                <a:spcPts val="1000"/>
              </a:spcBef>
              <a:spcAft>
                <a:spcPts val="0"/>
              </a:spcAft>
              <a:buClr>
                <a:schemeClr val="dk1"/>
              </a:buClr>
              <a:buSzPts val="2400"/>
              <a:buChar char="•"/>
            </a:pPr>
            <a:r>
              <a:rPr lang="en-US"/>
              <a:t>Lakshmi Tejaswi Akella</a:t>
            </a:r>
            <a:endParaRPr/>
          </a:p>
          <a:p>
            <a:pPr indent="0" lvl="0" marL="0" rtl="0" algn="l">
              <a:lnSpc>
                <a:spcPct val="90000"/>
              </a:lnSpc>
              <a:spcBef>
                <a:spcPts val="1000"/>
              </a:spcBef>
              <a:spcAft>
                <a:spcPts val="0"/>
              </a:spcAft>
              <a:buClr>
                <a:schemeClr val="dk1"/>
              </a:buClr>
              <a:buSzPts val="2400"/>
              <a:buFont typeface="Arial"/>
              <a:buChar char="•"/>
            </a:pPr>
            <a:r>
              <a:rPr lang="en-US"/>
              <a:t>J Rani </a:t>
            </a:r>
            <a:endParaRPr/>
          </a:p>
          <a:p>
            <a:pPr indent="0" lvl="0" marL="0" rtl="0" algn="l">
              <a:lnSpc>
                <a:spcPct val="90000"/>
              </a:lnSpc>
              <a:spcBef>
                <a:spcPts val="1000"/>
              </a:spcBef>
              <a:spcAft>
                <a:spcPts val="0"/>
              </a:spcAft>
              <a:buClr>
                <a:schemeClr val="dk1"/>
              </a:buClr>
              <a:buSzPts val="2400"/>
              <a:buFont typeface="Arial"/>
              <a:buChar char="•"/>
            </a:pPr>
            <a:r>
              <a:rPr lang="en-US"/>
              <a:t>Rishikesh Ram Malwade</a:t>
            </a:r>
            <a:endParaRPr/>
          </a:p>
          <a:p>
            <a:pPr indent="0" lvl="0" marL="0" rtl="0" algn="l">
              <a:lnSpc>
                <a:spcPct val="90000"/>
              </a:lnSpc>
              <a:spcBef>
                <a:spcPts val="1000"/>
              </a:spcBef>
              <a:spcAft>
                <a:spcPts val="0"/>
              </a:spcAft>
              <a:buClr>
                <a:schemeClr val="dk1"/>
              </a:buClr>
              <a:buSzPts val="2400"/>
              <a:buFont typeface="Arial"/>
              <a:buChar char="•"/>
            </a:pPr>
            <a:r>
              <a:rPr lang="en-US"/>
              <a:t>Sathwik J</a:t>
            </a:r>
            <a:endParaRPr/>
          </a:p>
        </p:txBody>
      </p:sp>
      <p:sp>
        <p:nvSpPr>
          <p:cNvPr id="92" name="Google Shape;92;p1"/>
          <p:cNvSpPr txBox="1"/>
          <p:nvPr/>
        </p:nvSpPr>
        <p:spPr>
          <a:xfrm>
            <a:off x="-874183" y="1094316"/>
            <a:ext cx="27431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0"/>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1" name="Google Shape;251;p10"/>
          <p:cNvSpPr/>
          <p:nvPr>
            <p:ph type="title"/>
          </p:nvPr>
        </p:nvSpPr>
        <p:spPr>
          <a:xfrm>
            <a:off x="838200" y="557188"/>
            <a:ext cx="10515600" cy="1133499"/>
          </a:xfrm>
          <a:prstGeom prst="ellipse">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b="1" lang="en-US" sz="4800"/>
              <a:t>Future Prospects</a:t>
            </a:r>
            <a:endParaRPr b="1" sz="4800">
              <a:latin typeface="Calibri"/>
              <a:ea typeface="Calibri"/>
              <a:cs typeface="Calibri"/>
              <a:sym typeface="Calibri"/>
            </a:endParaRPr>
          </a:p>
        </p:txBody>
      </p:sp>
      <p:grpSp>
        <p:nvGrpSpPr>
          <p:cNvPr id="252" name="Google Shape;252;p10"/>
          <p:cNvGrpSpPr/>
          <p:nvPr/>
        </p:nvGrpSpPr>
        <p:grpSpPr>
          <a:xfrm>
            <a:off x="838200" y="2532717"/>
            <a:ext cx="10515600" cy="2937153"/>
            <a:chOff x="0" y="707092"/>
            <a:chExt cx="10515600" cy="2937153"/>
          </a:xfrm>
        </p:grpSpPr>
        <p:sp>
          <p:nvSpPr>
            <p:cNvPr id="253" name="Google Shape;253;p10"/>
            <p:cNvSpPr/>
            <p:nvPr/>
          </p:nvSpPr>
          <p:spPr>
            <a:xfrm>
              <a:off x="0" y="707092"/>
              <a:ext cx="10515600" cy="130540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394883" y="1000807"/>
              <a:ext cx="717970" cy="71797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1507738" y="707092"/>
              <a:ext cx="9007861" cy="1305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txBox="1"/>
            <p:nvPr/>
          </p:nvSpPr>
          <p:spPr>
            <a:xfrm>
              <a:off x="1507738" y="707092"/>
              <a:ext cx="9007861" cy="1305401"/>
            </a:xfrm>
            <a:prstGeom prst="rect">
              <a:avLst/>
            </a:prstGeom>
            <a:noFill/>
            <a:ln>
              <a:noFill/>
            </a:ln>
          </p:spPr>
          <p:txBody>
            <a:bodyPr anchorCtr="0" anchor="ctr" bIns="138150" lIns="138150" spcFirstLastPara="1" rIns="138150" wrap="square" tIns="138150">
              <a:noAutofit/>
            </a:bodyPr>
            <a:lstStyle/>
            <a:p>
              <a:pPr indent="0" lvl="0" marL="0" marR="0" rtl="0" algn="l">
                <a:lnSpc>
                  <a:spcPct val="10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Website can be hosted live. </a:t>
              </a:r>
              <a:endParaRPr b="0" i="0" sz="2500" u="none" cap="none" strike="noStrike">
                <a:solidFill>
                  <a:schemeClr val="dk1"/>
                </a:solidFill>
                <a:latin typeface="Calibri"/>
                <a:ea typeface="Calibri"/>
                <a:cs typeface="Calibri"/>
                <a:sym typeface="Calibri"/>
              </a:endParaRPr>
            </a:p>
          </p:txBody>
        </p:sp>
        <p:sp>
          <p:nvSpPr>
            <p:cNvPr id="257" name="Google Shape;257;p10"/>
            <p:cNvSpPr/>
            <p:nvPr/>
          </p:nvSpPr>
          <p:spPr>
            <a:xfrm>
              <a:off x="0" y="2338844"/>
              <a:ext cx="10515600" cy="130540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394883" y="2632559"/>
              <a:ext cx="717970" cy="71797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1507738" y="2338844"/>
              <a:ext cx="9007861" cy="1305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
            <p:cNvSpPr txBox="1"/>
            <p:nvPr/>
          </p:nvSpPr>
          <p:spPr>
            <a:xfrm>
              <a:off x="1507738" y="2338844"/>
              <a:ext cx="9007861" cy="1305401"/>
            </a:xfrm>
            <a:prstGeom prst="rect">
              <a:avLst/>
            </a:prstGeom>
            <a:noFill/>
            <a:ln>
              <a:noFill/>
            </a:ln>
          </p:spPr>
          <p:txBody>
            <a:bodyPr anchorCtr="0" anchor="ctr" bIns="138150" lIns="138150" spcFirstLastPara="1" rIns="138150" wrap="square" tIns="138150">
              <a:noAutofit/>
            </a:bodyPr>
            <a:lstStyle/>
            <a:p>
              <a:pPr indent="0" lvl="0" marL="0" marR="0" rtl="0" algn="l">
                <a:lnSpc>
                  <a:spcPct val="10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Using ML &amp; NLP concept we can Recommend songs to user based on the keywords of their previously search.</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p11"/>
          <p:cNvSpPr/>
          <p:nvPr/>
        </p:nvSpPr>
        <p:spPr>
          <a:xfrm flipH="1" rot="-5400000">
            <a:off x="2666617" y="-2666188"/>
            <a:ext cx="6858000" cy="12191233"/>
          </a:xfrm>
          <a:prstGeom prst="rect">
            <a:avLst/>
          </a:prstGeom>
          <a:gradFill>
            <a:gsLst>
              <a:gs pos="0">
                <a:schemeClr val="accent1"/>
              </a:gs>
              <a:gs pos="8000">
                <a:schemeClr val="accent1"/>
              </a:gs>
              <a:gs pos="100000">
                <a:srgbClr val="1F3864"/>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11"/>
          <p:cNvSpPr/>
          <p:nvPr/>
        </p:nvSpPr>
        <p:spPr>
          <a:xfrm flipH="1" rot="10800000">
            <a:off x="-2311" y="0"/>
            <a:ext cx="9070846" cy="6857572"/>
          </a:xfrm>
          <a:prstGeom prst="rect">
            <a:avLst/>
          </a:prstGeom>
          <a:gradFill>
            <a:gsLst>
              <a:gs pos="0">
                <a:srgbClr val="000000">
                  <a:alpha val="51764"/>
                </a:srgbClr>
              </a:gs>
              <a:gs pos="8000">
                <a:srgbClr val="000000">
                  <a:alpha val="51764"/>
                </a:srgbClr>
              </a:gs>
              <a:gs pos="100000">
                <a:schemeClr val="accent1"/>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8" name="Google Shape;268;p11"/>
          <p:cNvSpPr/>
          <p:nvPr/>
        </p:nvSpPr>
        <p:spPr>
          <a:xfrm flipH="1" rot="-5400000">
            <a:off x="3649491" y="-1685840"/>
            <a:ext cx="4894564" cy="12193546"/>
          </a:xfrm>
          <a:prstGeom prst="rect">
            <a:avLst/>
          </a:prstGeom>
          <a:gradFill>
            <a:gsLst>
              <a:gs pos="0">
                <a:srgbClr val="9CC2E5">
                  <a:alpha val="0"/>
                </a:srgbClr>
              </a:gs>
              <a:gs pos="100000">
                <a:srgbClr val="000000">
                  <a:alpha val="45882"/>
                </a:srgbClr>
              </a:gs>
            </a:gsLst>
            <a:lin ang="1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9" name="Google Shape;269;p11"/>
          <p:cNvSpPr txBox="1"/>
          <p:nvPr/>
        </p:nvSpPr>
        <p:spPr>
          <a:xfrm>
            <a:off x="4724400" y="3200399"/>
            <a:ext cx="27431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0" name="Google Shape;270;p11"/>
          <p:cNvSpPr/>
          <p:nvPr>
            <p:ph type="title"/>
          </p:nvPr>
        </p:nvSpPr>
        <p:spPr>
          <a:xfrm>
            <a:off x="838201" y="1065862"/>
            <a:ext cx="3313164" cy="4726276"/>
          </a:xfrm>
          <a:prstGeom prst="ellipse">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Feasibility</a:t>
            </a:r>
            <a:endParaRPr/>
          </a:p>
        </p:txBody>
      </p:sp>
      <p:grpSp>
        <p:nvGrpSpPr>
          <p:cNvPr id="271" name="Google Shape;271;p11"/>
          <p:cNvGrpSpPr/>
          <p:nvPr/>
        </p:nvGrpSpPr>
        <p:grpSpPr>
          <a:xfrm>
            <a:off x="5155379" y="2720058"/>
            <a:ext cx="5744684" cy="1417882"/>
            <a:chOff x="0" y="1654196"/>
            <a:chExt cx="5744684" cy="1417882"/>
          </a:xfrm>
        </p:grpSpPr>
        <p:sp>
          <p:nvSpPr>
            <p:cNvPr id="272" name="Google Shape;272;p11"/>
            <p:cNvSpPr/>
            <p:nvPr/>
          </p:nvSpPr>
          <p:spPr>
            <a:xfrm>
              <a:off x="0" y="1654196"/>
              <a:ext cx="5744684" cy="141788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428909" y="1973220"/>
              <a:ext cx="779835" cy="77983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1637654" y="1654196"/>
              <a:ext cx="4107030" cy="14178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txBox="1"/>
            <p:nvPr/>
          </p:nvSpPr>
          <p:spPr>
            <a:xfrm>
              <a:off x="1637654" y="1654196"/>
              <a:ext cx="4107030" cy="1417882"/>
            </a:xfrm>
            <a:prstGeom prst="rect">
              <a:avLst/>
            </a:prstGeom>
            <a:noFill/>
            <a:ln>
              <a:noFill/>
            </a:ln>
          </p:spPr>
          <p:txBody>
            <a:bodyPr anchorCtr="0" anchor="ctr" bIns="150050" lIns="150050" spcFirstLastPara="1" rIns="150050" wrap="square" tIns="150050">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After the website is deployed ,it can be used by anyone and therefore the solution is fesible.</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p:nvPr/>
        </p:nvSpPr>
        <p:spPr>
          <a:xfrm flipH="1" rot="-5400000">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600"/>
              <a:buFont typeface="Calibri"/>
              <a:buNone/>
            </a:pPr>
            <a:r>
              <a:rPr b="1" lang="en-US" sz="6600">
                <a:solidFill>
                  <a:srgbClr val="FFFFFF"/>
                </a:solidFill>
              </a:rPr>
              <a:t>Problem Statement</a:t>
            </a:r>
            <a:endParaRPr/>
          </a:p>
        </p:txBody>
      </p:sp>
      <p:grpSp>
        <p:nvGrpSpPr>
          <p:cNvPr id="102" name="Google Shape;102;p2"/>
          <p:cNvGrpSpPr/>
          <p:nvPr/>
        </p:nvGrpSpPr>
        <p:grpSpPr>
          <a:xfrm>
            <a:off x="644056" y="3215507"/>
            <a:ext cx="10927829" cy="2758708"/>
            <a:chOff x="0" y="599528"/>
            <a:chExt cx="10927829" cy="2758708"/>
          </a:xfrm>
        </p:grpSpPr>
        <p:sp>
          <p:nvSpPr>
            <p:cNvPr id="103" name="Google Shape;103;p2"/>
            <p:cNvSpPr/>
            <p:nvPr/>
          </p:nvSpPr>
          <p:spPr>
            <a:xfrm>
              <a:off x="0" y="599528"/>
              <a:ext cx="10927829" cy="110682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334813" y="848563"/>
              <a:ext cx="608751" cy="608751"/>
            </a:xfrm>
            <a:prstGeom prst="rect">
              <a:avLst/>
            </a:prstGeom>
            <a:blipFill rotWithShape="1">
              <a:blip r:embed="rId3">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278378" y="599528"/>
              <a:ext cx="9649450" cy="11068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1278378" y="599528"/>
              <a:ext cx="9649450" cy="1106821"/>
            </a:xfrm>
            <a:prstGeom prst="rect">
              <a:avLst/>
            </a:prstGeom>
            <a:noFill/>
            <a:ln>
              <a:noFill/>
            </a:ln>
          </p:spPr>
          <p:txBody>
            <a:bodyPr anchorCtr="0" anchor="ctr" bIns="117125" lIns="117125" spcFirstLastPara="1" rIns="117125" wrap="square" tIns="117125">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Build a music recommendation system which recommends meditation and relaxation type music or songs to listeners based on information on users behaviour, activities or preferences and predicting what users will like based on there similarity to other users.</a:t>
              </a:r>
              <a:endParaRPr b="1" i="0" sz="1800" u="none" cap="none" strike="noStrike">
                <a:solidFill>
                  <a:schemeClr val="dk1"/>
                </a:solidFill>
                <a:latin typeface="Calibri"/>
                <a:ea typeface="Calibri"/>
                <a:cs typeface="Calibri"/>
                <a:sym typeface="Calibri"/>
              </a:endParaRPr>
            </a:p>
          </p:txBody>
        </p:sp>
        <p:sp>
          <p:nvSpPr>
            <p:cNvPr id="107" name="Google Shape;107;p2"/>
            <p:cNvSpPr/>
            <p:nvPr/>
          </p:nvSpPr>
          <p:spPr>
            <a:xfrm>
              <a:off x="0" y="2251415"/>
              <a:ext cx="10927829" cy="1106821"/>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334813" y="2232090"/>
              <a:ext cx="608751" cy="608751"/>
            </a:xfrm>
            <a:prstGeom prst="rect">
              <a:avLst/>
            </a:prstGeom>
            <a:blipFill rotWithShape="1">
              <a:blip r:embed="rId4">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278378" y="1983055"/>
              <a:ext cx="9649450" cy="11068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1278378" y="1983055"/>
              <a:ext cx="9649450" cy="1106821"/>
            </a:xfrm>
            <a:prstGeom prst="rect">
              <a:avLst/>
            </a:prstGeom>
            <a:noFill/>
            <a:ln>
              <a:noFill/>
            </a:ln>
          </p:spPr>
          <p:txBody>
            <a:bodyPr anchorCtr="0" anchor="ctr" bIns="117125" lIns="117125" spcFirstLastPara="1" rIns="117125" wrap="square" tIns="117125">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Data Source: </a:t>
              </a:r>
              <a:r>
                <a:rPr b="0" i="0" lang="en-US" sz="18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https://www.last.fm/tag/meditation/artists</a:t>
              </a:r>
              <a:endParaRPr b="1"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3"/>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16" name="Google Shape;116;p3"/>
          <p:cNvGrpSpPr/>
          <p:nvPr/>
        </p:nvGrpSpPr>
        <p:grpSpPr>
          <a:xfrm>
            <a:off x="3315292" y="0"/>
            <a:ext cx="2436813" cy="6858001"/>
            <a:chOff x="1320800" y="0"/>
            <a:chExt cx="2436813" cy="6858001"/>
          </a:xfrm>
        </p:grpSpPr>
        <p:sp>
          <p:nvSpPr>
            <p:cNvPr id="117" name="Google Shape;117;p3"/>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18" name="Google Shape;118;p3"/>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19" name="Google Shape;119;p3"/>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20" name="Google Shape;120;p3"/>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121" name="Google Shape;121;p3"/>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122" name="Google Shape;122;p3"/>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23" name="Google Shape;123;p3"/>
          <p:cNvSpPr txBox="1"/>
          <p:nvPr>
            <p:ph type="title"/>
          </p:nvPr>
        </p:nvSpPr>
        <p:spPr>
          <a:xfrm>
            <a:off x="427865" y="542926"/>
            <a:ext cx="3792300" cy="52482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800"/>
              <a:buFont typeface="Calibri"/>
              <a:buNone/>
            </a:pPr>
            <a:r>
              <a:rPr b="1" lang="en-US" sz="2800">
                <a:solidFill>
                  <a:srgbClr val="FFFFFF"/>
                </a:solidFill>
              </a:rPr>
              <a:t>Recommendation &amp; Types of Recommendation</a:t>
            </a:r>
            <a:endParaRPr/>
          </a:p>
        </p:txBody>
      </p:sp>
      <p:grpSp>
        <p:nvGrpSpPr>
          <p:cNvPr id="124" name="Google Shape;124;p3"/>
          <p:cNvGrpSpPr/>
          <p:nvPr/>
        </p:nvGrpSpPr>
        <p:grpSpPr>
          <a:xfrm>
            <a:off x="4974431" y="1188483"/>
            <a:ext cx="6683374" cy="5362096"/>
            <a:chOff x="0" y="2620"/>
            <a:chExt cx="6683374" cy="5362096"/>
          </a:xfrm>
        </p:grpSpPr>
        <p:cxnSp>
          <p:nvCxnSpPr>
            <p:cNvPr id="125" name="Google Shape;125;p3"/>
            <p:cNvCxnSpPr/>
            <p:nvPr/>
          </p:nvCxnSpPr>
          <p:spPr>
            <a:xfrm>
              <a:off x="0" y="2620"/>
              <a:ext cx="6683374"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26" name="Google Shape;126;p3"/>
            <p:cNvSpPr/>
            <p:nvPr/>
          </p:nvSpPr>
          <p:spPr>
            <a:xfrm>
              <a:off x="0" y="2620"/>
              <a:ext cx="6683374" cy="17873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nvSpPr>
          <p:spPr>
            <a:xfrm>
              <a:off x="0" y="2620"/>
              <a:ext cx="6683374" cy="178736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One of the most used machine learning algorithms is recommendation systems</a:t>
              </a:r>
              <a:r>
                <a:rPr b="1" i="0" lang="en-US" sz="2300" u="none" cap="none" strike="noStrike">
                  <a:solidFill>
                    <a:schemeClr val="dk1"/>
                  </a:solidFill>
                  <a:latin typeface="Calibri"/>
                  <a:ea typeface="Calibri"/>
                  <a:cs typeface="Calibri"/>
                  <a:sym typeface="Calibri"/>
                </a:rPr>
                <a:t>.</a:t>
              </a:r>
              <a:endParaRPr b="0" i="0" sz="2300" u="none" cap="none" strike="noStrike">
                <a:solidFill>
                  <a:schemeClr val="dk1"/>
                </a:solidFill>
                <a:latin typeface="Calibri"/>
                <a:ea typeface="Calibri"/>
                <a:cs typeface="Calibri"/>
                <a:sym typeface="Calibri"/>
              </a:endParaRPr>
            </a:p>
          </p:txBody>
        </p:sp>
        <p:cxnSp>
          <p:nvCxnSpPr>
            <p:cNvPr id="128" name="Google Shape;128;p3"/>
            <p:cNvCxnSpPr/>
            <p:nvPr/>
          </p:nvCxnSpPr>
          <p:spPr>
            <a:xfrm>
              <a:off x="0" y="1789985"/>
              <a:ext cx="6683374" cy="0"/>
            </a:xfrm>
            <a:prstGeom prst="straightConnector1">
              <a:avLst/>
            </a:prstGeom>
            <a:solidFill>
              <a:srgbClr val="C47F6E"/>
            </a:solidFill>
            <a:ln cap="flat" cmpd="sng" w="12700">
              <a:solidFill>
                <a:srgbClr val="C47F6E"/>
              </a:solidFill>
              <a:prstDash val="solid"/>
              <a:miter lim="800000"/>
              <a:headEnd len="sm" w="sm" type="none"/>
              <a:tailEnd len="sm" w="sm" type="none"/>
            </a:ln>
          </p:spPr>
        </p:cxnSp>
        <p:sp>
          <p:nvSpPr>
            <p:cNvPr id="129" name="Google Shape;129;p3"/>
            <p:cNvSpPr/>
            <p:nvPr/>
          </p:nvSpPr>
          <p:spPr>
            <a:xfrm>
              <a:off x="0" y="1789985"/>
              <a:ext cx="6683374" cy="17873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txBox="1"/>
            <p:nvPr/>
          </p:nvSpPr>
          <p:spPr>
            <a:xfrm>
              <a:off x="0" y="1789985"/>
              <a:ext cx="6683374" cy="178736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Recommender systems are the systems that are designed to recommend things to the user based on many different factors. These systems predict the most likely product that the users are most likely to purchase and are of interest to</a:t>
              </a:r>
              <a:r>
                <a:rPr b="1" i="0" lang="en-US" sz="2300" u="none" cap="none" strike="noStrike">
                  <a:solidFill>
                    <a:schemeClr val="dk1"/>
                  </a:solidFill>
                  <a:latin typeface="Calibri"/>
                  <a:ea typeface="Calibri"/>
                  <a:cs typeface="Calibri"/>
                  <a:sym typeface="Calibri"/>
                </a:rPr>
                <a:t>.</a:t>
              </a:r>
              <a:endParaRPr/>
            </a:p>
          </p:txBody>
        </p:sp>
        <p:cxnSp>
          <p:nvCxnSpPr>
            <p:cNvPr id="131" name="Google Shape;131;p3"/>
            <p:cNvCxnSpPr/>
            <p:nvPr/>
          </p:nvCxnSpPr>
          <p:spPr>
            <a:xfrm>
              <a:off x="0" y="3577351"/>
              <a:ext cx="6683374"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132" name="Google Shape;132;p3"/>
            <p:cNvSpPr/>
            <p:nvPr/>
          </p:nvSpPr>
          <p:spPr>
            <a:xfrm>
              <a:off x="0" y="3577351"/>
              <a:ext cx="6683374" cy="178736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a:off x="0" y="3577351"/>
              <a:ext cx="6683374" cy="178736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dk1"/>
                </a:buClr>
                <a:buSzPts val="2300"/>
                <a:buFont typeface="Calibri"/>
                <a:buNone/>
              </a:pPr>
              <a:r>
                <a:rPr b="0" i="0" lang="en-US" sz="2300" u="none" cap="none" strike="noStrike">
                  <a:solidFill>
                    <a:schemeClr val="dk1"/>
                  </a:solidFill>
                  <a:latin typeface="Calibri"/>
                  <a:ea typeface="Calibri"/>
                  <a:cs typeface="Calibri"/>
                  <a:sym typeface="Calibri"/>
                </a:rPr>
                <a:t>We have used 2 types ofrecommender systems: 1</a:t>
              </a:r>
              <a:r>
                <a:rPr b="1" i="0" lang="en-US" sz="2300" u="none" cap="none" strike="noStrike">
                  <a:solidFill>
                    <a:schemeClr val="dk1"/>
                  </a:solidFill>
                  <a:latin typeface="Calibri"/>
                  <a:ea typeface="Calibri"/>
                  <a:cs typeface="Calibri"/>
                  <a:sym typeface="Calibri"/>
                </a:rPr>
                <a:t>.</a:t>
              </a:r>
              <a:r>
                <a:rPr b="0" i="0" lang="en-US" sz="2300" u="none" cap="none" strike="noStrike">
                  <a:solidFill>
                    <a:schemeClr val="dk1"/>
                  </a:solidFill>
                  <a:latin typeface="Calibri"/>
                  <a:ea typeface="Calibri"/>
                  <a:cs typeface="Calibri"/>
                  <a:sym typeface="Calibri"/>
                </a:rPr>
                <a:t>Content based            2.Collaborative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4"/>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4"/>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4"/>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4"/>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4"/>
          <p:cNvSpPr txBox="1"/>
          <p:nvPr>
            <p:ph type="title"/>
          </p:nvPr>
        </p:nvSpPr>
        <p:spPr>
          <a:xfrm>
            <a:off x="445729" y="2243233"/>
            <a:ext cx="3797609" cy="414346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4000"/>
              <a:buFont typeface="Calibri"/>
              <a:buNone/>
            </a:pPr>
            <a:r>
              <a:rPr b="1" lang="en-US" sz="4000">
                <a:solidFill>
                  <a:srgbClr val="FFFFFF"/>
                </a:solidFill>
              </a:rPr>
              <a:t>Explicit</a:t>
            </a:r>
            <a:r>
              <a:rPr b="1" lang="en-US" sz="4000">
                <a:solidFill>
                  <a:srgbClr val="FFFFFF"/>
                </a:solidFill>
                <a:latin typeface="Calibri"/>
                <a:ea typeface="Calibri"/>
                <a:cs typeface="Calibri"/>
                <a:sym typeface="Calibri"/>
              </a:rPr>
              <a:t> and Implicit Data</a:t>
            </a:r>
            <a:endParaRPr sz="4000">
              <a:solidFill>
                <a:srgbClr val="FFFFFF"/>
              </a:solidFill>
              <a:latin typeface="Calibri"/>
              <a:ea typeface="Calibri"/>
              <a:cs typeface="Calibri"/>
              <a:sym typeface="Calibri"/>
            </a:endParaRPr>
          </a:p>
        </p:txBody>
      </p:sp>
      <p:grpSp>
        <p:nvGrpSpPr>
          <p:cNvPr id="144" name="Google Shape;144;p4"/>
          <p:cNvGrpSpPr/>
          <p:nvPr/>
        </p:nvGrpSpPr>
        <p:grpSpPr>
          <a:xfrm>
            <a:off x="4795837" y="1007268"/>
            <a:ext cx="6171407" cy="4831556"/>
            <a:chOff x="0" y="0"/>
            <a:chExt cx="6171407" cy="4831556"/>
          </a:xfrm>
        </p:grpSpPr>
        <p:cxnSp>
          <p:nvCxnSpPr>
            <p:cNvPr id="145" name="Google Shape;145;p4"/>
            <p:cNvCxnSpPr/>
            <p:nvPr/>
          </p:nvCxnSpPr>
          <p:spPr>
            <a:xfrm>
              <a:off x="0" y="0"/>
              <a:ext cx="6171407"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46" name="Google Shape;146;p4"/>
            <p:cNvSpPr/>
            <p:nvPr/>
          </p:nvSpPr>
          <p:spPr>
            <a:xfrm>
              <a:off x="0" y="0"/>
              <a:ext cx="6171407" cy="24157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txBox="1"/>
            <p:nvPr/>
          </p:nvSpPr>
          <p:spPr>
            <a:xfrm>
              <a:off x="0" y="0"/>
              <a:ext cx="6171407" cy="2415778"/>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Explicit data is the data where a user rates a song, movie product etc on a fixed scale . The customer is clearly showing how they feel about a song, movie or product. But it is hard to get such data as the data we receive is generally clean and actionable as all users do not care to rate every time.</a:t>
              </a:r>
              <a:endParaRPr b="0" i="0" sz="2200" u="none" cap="none" strike="noStrike">
                <a:solidFill>
                  <a:schemeClr val="dk1"/>
                </a:solidFill>
                <a:latin typeface="Calibri"/>
                <a:ea typeface="Calibri"/>
                <a:cs typeface="Calibri"/>
                <a:sym typeface="Calibri"/>
              </a:endParaRPr>
            </a:p>
          </p:txBody>
        </p:sp>
        <p:cxnSp>
          <p:nvCxnSpPr>
            <p:cNvPr id="148" name="Google Shape;148;p4"/>
            <p:cNvCxnSpPr/>
            <p:nvPr/>
          </p:nvCxnSpPr>
          <p:spPr>
            <a:xfrm>
              <a:off x="0" y="2415778"/>
              <a:ext cx="6171407"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149" name="Google Shape;149;p4"/>
            <p:cNvSpPr/>
            <p:nvPr/>
          </p:nvSpPr>
          <p:spPr>
            <a:xfrm>
              <a:off x="0" y="2415778"/>
              <a:ext cx="6171407" cy="24157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txBox="1"/>
            <p:nvPr/>
          </p:nvSpPr>
          <p:spPr>
            <a:xfrm>
              <a:off x="0" y="2415778"/>
              <a:ext cx="6171407" cy="2415778"/>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Implicit type of data is the type we are using for our music recommendation . This data is gathered from the user behaviour, with no explicit rating associated with it. It could be how many times a user played a song or watched a movie etc</a:t>
              </a:r>
              <a:endParaRPr b="0" i="0" sz="22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5"/>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5"/>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5"/>
          <p:cNvSpPr/>
          <p:nvPr/>
        </p:nvSpPr>
        <p:spPr>
          <a:xfrm flipH="1" rot="-5400000">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5"/>
          <p:cNvSpPr txBox="1"/>
          <p:nvPr>
            <p:ph type="title"/>
          </p:nvPr>
        </p:nvSpPr>
        <p:spPr>
          <a:xfrm>
            <a:off x="847784" y="194084"/>
            <a:ext cx="13992453"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alibri"/>
              <a:buNone/>
            </a:pPr>
            <a:r>
              <a:rPr b="1" lang="en-US" sz="4800">
                <a:solidFill>
                  <a:srgbClr val="FFFFFF"/>
                </a:solidFill>
              </a:rPr>
              <a:t>Content based  &amp;  Collaborative Filtering</a:t>
            </a:r>
            <a:endParaRPr/>
          </a:p>
        </p:txBody>
      </p:sp>
      <p:grpSp>
        <p:nvGrpSpPr>
          <p:cNvPr id="160" name="Google Shape;160;p5"/>
          <p:cNvGrpSpPr/>
          <p:nvPr/>
        </p:nvGrpSpPr>
        <p:grpSpPr>
          <a:xfrm>
            <a:off x="645389" y="2726962"/>
            <a:ext cx="10925161" cy="3467437"/>
            <a:chOff x="1333" y="110983"/>
            <a:chExt cx="10925161" cy="3467437"/>
          </a:xfrm>
        </p:grpSpPr>
        <p:sp>
          <p:nvSpPr>
            <p:cNvPr id="161" name="Google Shape;161;p5"/>
            <p:cNvSpPr/>
            <p:nvPr/>
          </p:nvSpPr>
          <p:spPr>
            <a:xfrm>
              <a:off x="1333" y="110983"/>
              <a:ext cx="4682211" cy="297320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521579" y="605216"/>
              <a:ext cx="4682211" cy="297320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txBox="1"/>
            <p:nvPr/>
          </p:nvSpPr>
          <p:spPr>
            <a:xfrm>
              <a:off x="608661" y="692298"/>
              <a:ext cx="4508047" cy="2799040"/>
            </a:xfrm>
            <a:prstGeom prst="rect">
              <a:avLst/>
            </a:prstGeom>
            <a:noFill/>
            <a:ln>
              <a:noFill/>
            </a:ln>
          </p:spPr>
          <p:txBody>
            <a:bodyPr anchorCtr="0" anchor="ctr" bIns="95250" lIns="95250" spcFirstLastPara="1" rIns="95250" wrap="square" tIns="95250">
              <a:noAutofit/>
            </a:bodyPr>
            <a:lstStyle/>
            <a:p>
              <a:pPr indent="0" lvl="0" marL="0" marR="0" rtl="0" algn="ctr">
                <a:lnSpc>
                  <a:spcPct val="10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Content-based filtering is a type of recommendation system that makes recommendation using keywords and attributes assigned to objects in a database. Hear we used NLP (TF-IDF) Algorithem.</a:t>
              </a:r>
              <a:endParaRPr b="0" i="0" sz="2500" u="none" cap="none" strike="noStrike">
                <a:solidFill>
                  <a:schemeClr val="dk1"/>
                </a:solidFill>
                <a:latin typeface="Calibri"/>
                <a:ea typeface="Calibri"/>
                <a:cs typeface="Calibri"/>
                <a:sym typeface="Calibri"/>
              </a:endParaRPr>
            </a:p>
          </p:txBody>
        </p:sp>
        <p:sp>
          <p:nvSpPr>
            <p:cNvPr id="164" name="Google Shape;164;p5"/>
            <p:cNvSpPr/>
            <p:nvPr/>
          </p:nvSpPr>
          <p:spPr>
            <a:xfrm>
              <a:off x="5724037" y="110983"/>
              <a:ext cx="4682211" cy="297320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6244283" y="605216"/>
              <a:ext cx="4682211" cy="297320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txBox="1"/>
            <p:nvPr/>
          </p:nvSpPr>
          <p:spPr>
            <a:xfrm>
              <a:off x="6331365" y="692298"/>
              <a:ext cx="4508047" cy="2799040"/>
            </a:xfrm>
            <a:prstGeom prst="rect">
              <a:avLst/>
            </a:prstGeom>
            <a:noFill/>
            <a:ln>
              <a:noFill/>
            </a:ln>
          </p:spPr>
          <p:txBody>
            <a:bodyPr anchorCtr="0" anchor="ctr" bIns="95250" lIns="95250" spcFirstLastPara="1" rIns="95250" wrap="square" tIns="95250">
              <a:noAutofit/>
            </a:bodyPr>
            <a:lstStyle/>
            <a:p>
              <a:pPr indent="0" lvl="0" marL="0" marR="0" rtl="0" algn="ctr">
                <a:lnSpc>
                  <a:spcPct val="100000"/>
                </a:lnSpc>
                <a:spcBef>
                  <a:spcPts val="0"/>
                </a:spcBef>
                <a:spcAft>
                  <a:spcPts val="0"/>
                </a:spcAft>
                <a:buClr>
                  <a:schemeClr val="dk1"/>
                </a:buClr>
                <a:buSzPts val="2500"/>
                <a:buFont typeface="Calibri"/>
                <a:buNone/>
              </a:pPr>
              <a:r>
                <a:rPr b="0" i="0" lang="en-US" sz="2500" u="none" cap="none" strike="noStrike">
                  <a:solidFill>
                    <a:schemeClr val="dk1"/>
                  </a:solidFill>
                  <a:latin typeface="Calibri"/>
                  <a:ea typeface="Calibri"/>
                  <a:cs typeface="Calibri"/>
                  <a:sym typeface="Calibri"/>
                </a:rPr>
                <a:t>Collaborative algorithms to filter the data from users behaviors to make recommendation for users with similar preferences . Hear we used ML(KNN)  Algorithem.</a:t>
              </a:r>
              <a:endParaRPr/>
            </a:p>
          </p:txBody>
        </p:sp>
      </p:grpSp>
      <p:sp>
        <p:nvSpPr>
          <p:cNvPr id="167" name="Google Shape;167;p5"/>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6"/>
          <p:cNvSpPr/>
          <p:nvPr/>
        </p:nvSpPr>
        <p:spPr>
          <a:xfrm flipH="1" rot="-5400000">
            <a:off x="2666617" y="-2666188"/>
            <a:ext cx="6858000" cy="12191233"/>
          </a:xfrm>
          <a:prstGeom prst="rect">
            <a:avLst/>
          </a:prstGeom>
          <a:gradFill>
            <a:gsLst>
              <a:gs pos="0">
                <a:schemeClr val="accent1"/>
              </a:gs>
              <a:gs pos="8000">
                <a:schemeClr val="accent1"/>
              </a:gs>
              <a:gs pos="100000">
                <a:srgbClr val="1F3864"/>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p6"/>
          <p:cNvSpPr/>
          <p:nvPr/>
        </p:nvSpPr>
        <p:spPr>
          <a:xfrm flipH="1" rot="10800000">
            <a:off x="-2311" y="0"/>
            <a:ext cx="9070846" cy="6857572"/>
          </a:xfrm>
          <a:prstGeom prst="rect">
            <a:avLst/>
          </a:prstGeom>
          <a:gradFill>
            <a:gsLst>
              <a:gs pos="0">
                <a:srgbClr val="000000">
                  <a:alpha val="51764"/>
                </a:srgbClr>
              </a:gs>
              <a:gs pos="8000">
                <a:srgbClr val="000000">
                  <a:alpha val="51764"/>
                </a:srgbClr>
              </a:gs>
              <a:gs pos="100000">
                <a:schemeClr val="accent1"/>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6"/>
          <p:cNvSpPr/>
          <p:nvPr/>
        </p:nvSpPr>
        <p:spPr>
          <a:xfrm flipH="1" rot="-5400000">
            <a:off x="3649491" y="-1685840"/>
            <a:ext cx="4894564" cy="12193546"/>
          </a:xfrm>
          <a:prstGeom prst="rect">
            <a:avLst/>
          </a:prstGeom>
          <a:gradFill>
            <a:gsLst>
              <a:gs pos="0">
                <a:srgbClr val="9CC2E5">
                  <a:alpha val="0"/>
                </a:srgbClr>
              </a:gs>
              <a:gs pos="100000">
                <a:srgbClr val="000000">
                  <a:alpha val="45882"/>
                </a:srgbClr>
              </a:gs>
            </a:gsLst>
            <a:lin ang="1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6"/>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7" name="Google Shape;177;p6"/>
          <p:cNvSpPr txBox="1"/>
          <p:nvPr>
            <p:ph type="title"/>
          </p:nvPr>
        </p:nvSpPr>
        <p:spPr>
          <a:xfrm>
            <a:off x="1184010" y="2114036"/>
            <a:ext cx="5046541" cy="44946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b="1" lang="en-US" sz="4800">
                <a:solidFill>
                  <a:schemeClr val="lt1"/>
                </a:solidFill>
              </a:rPr>
              <a:t>ML(KNN)</a:t>
            </a:r>
            <a:br>
              <a:rPr b="1" lang="en-US" sz="4800">
                <a:solidFill>
                  <a:schemeClr val="lt1"/>
                </a:solidFill>
              </a:rPr>
            </a:br>
            <a:r>
              <a:rPr b="1" lang="en-US" sz="4800">
                <a:solidFill>
                  <a:schemeClr val="lt1"/>
                </a:solidFill>
              </a:rPr>
              <a:t> &amp;</a:t>
            </a:r>
            <a:br>
              <a:rPr b="1" lang="en-US" sz="4800">
                <a:solidFill>
                  <a:schemeClr val="lt1"/>
                </a:solidFill>
              </a:rPr>
            </a:br>
            <a:r>
              <a:rPr b="1" lang="en-US" sz="4800">
                <a:solidFill>
                  <a:schemeClr val="lt1"/>
                </a:solidFill>
              </a:rPr>
              <a:t>NLP(TF-IDF)</a:t>
            </a:r>
            <a:endParaRPr/>
          </a:p>
        </p:txBody>
      </p:sp>
      <p:grpSp>
        <p:nvGrpSpPr>
          <p:cNvPr id="178" name="Google Shape;178;p6"/>
          <p:cNvGrpSpPr/>
          <p:nvPr/>
        </p:nvGrpSpPr>
        <p:grpSpPr>
          <a:xfrm>
            <a:off x="5033309" y="1235262"/>
            <a:ext cx="6578523" cy="4378657"/>
            <a:chOff x="0" y="289902"/>
            <a:chExt cx="6578523" cy="4378657"/>
          </a:xfrm>
        </p:grpSpPr>
        <p:sp>
          <p:nvSpPr>
            <p:cNvPr id="179" name="Google Shape;179;p6"/>
            <p:cNvSpPr/>
            <p:nvPr/>
          </p:nvSpPr>
          <p:spPr>
            <a:xfrm>
              <a:off x="0" y="289902"/>
              <a:ext cx="6578523" cy="2159088"/>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txBox="1"/>
            <p:nvPr/>
          </p:nvSpPr>
          <p:spPr>
            <a:xfrm>
              <a:off x="105398" y="395300"/>
              <a:ext cx="6367727" cy="1948292"/>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1" i="0" lang="en-US" sz="2100" u="none" cap="none" strike="noStrike">
                  <a:solidFill>
                    <a:schemeClr val="lt1"/>
                  </a:solidFill>
                  <a:latin typeface="Calibri"/>
                  <a:ea typeface="Calibri"/>
                  <a:cs typeface="Calibri"/>
                  <a:sym typeface="Calibri"/>
                </a:rPr>
                <a:t> K-nearest neighbours</a:t>
              </a:r>
              <a:r>
                <a:rPr b="0" i="0" lang="en-US" sz="2100" u="none" cap="none" strike="noStrike">
                  <a:solidFill>
                    <a:schemeClr val="lt1"/>
                  </a:solidFill>
                  <a:latin typeface="Calibri"/>
                  <a:ea typeface="Calibri"/>
                  <a:cs typeface="Calibri"/>
                  <a:sym typeface="Calibri"/>
                </a:rPr>
                <a:t> (KNN) algorithm is a type of supervised ML algorithm which can be used for both classification as well as regression predictive problems. However, it is mainly used for classification predictive problems in industry.</a:t>
              </a:r>
              <a:endParaRPr b="0" i="0" sz="2100" u="none" cap="none" strike="noStrike">
                <a:solidFill>
                  <a:schemeClr val="lt1"/>
                </a:solidFill>
                <a:latin typeface="Calibri"/>
                <a:ea typeface="Calibri"/>
                <a:cs typeface="Calibri"/>
                <a:sym typeface="Calibri"/>
              </a:endParaRPr>
            </a:p>
          </p:txBody>
        </p:sp>
        <p:sp>
          <p:nvSpPr>
            <p:cNvPr id="181" name="Google Shape;181;p6"/>
            <p:cNvSpPr/>
            <p:nvPr/>
          </p:nvSpPr>
          <p:spPr>
            <a:xfrm>
              <a:off x="0" y="2509471"/>
              <a:ext cx="6578523" cy="2159088"/>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txBox="1"/>
            <p:nvPr/>
          </p:nvSpPr>
          <p:spPr>
            <a:xfrm>
              <a:off x="105398" y="2614869"/>
              <a:ext cx="6367727" cy="1948292"/>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TF-IDF in NLP. TF-IDF, short for Term Frequency–Inverse Document Frequency, is a numerical statistic that is intended to reflect how important a word is to a document, in a collection or Corpus (Paragraph) .It is often used as a Weighing Factor in searches of information retrieval, Text Mining, and User Modelling.</a:t>
              </a:r>
              <a:endParaRPr b="0" i="0" sz="2100" u="none" cap="none" strike="noStrik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7"/>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7"/>
          <p:cNvSpPr txBox="1"/>
          <p:nvPr>
            <p:ph type="title"/>
          </p:nvPr>
        </p:nvSpPr>
        <p:spPr>
          <a:xfrm>
            <a:off x="838200" y="556995"/>
            <a:ext cx="10515600" cy="1133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b="1" lang="en-US" sz="5200"/>
              <a:t>Our Solution </a:t>
            </a:r>
            <a:endParaRPr sz="5200"/>
          </a:p>
        </p:txBody>
      </p:sp>
      <p:sp>
        <p:nvSpPr>
          <p:cNvPr id="189" name="Google Shape;189;p7"/>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190" name="Google Shape;190;p7"/>
          <p:cNvGrpSpPr/>
          <p:nvPr/>
        </p:nvGrpSpPr>
        <p:grpSpPr>
          <a:xfrm>
            <a:off x="756139" y="2225819"/>
            <a:ext cx="10513032" cy="3336636"/>
            <a:chOff x="1283" y="507350"/>
            <a:chExt cx="10513032" cy="3336636"/>
          </a:xfrm>
        </p:grpSpPr>
        <p:sp>
          <p:nvSpPr>
            <p:cNvPr id="191" name="Google Shape;191;p7"/>
            <p:cNvSpPr/>
            <p:nvPr/>
          </p:nvSpPr>
          <p:spPr>
            <a:xfrm>
              <a:off x="1283" y="507350"/>
              <a:ext cx="4505585" cy="2861046"/>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501904" y="982940"/>
              <a:ext cx="4505585" cy="2861046"/>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txBox="1"/>
            <p:nvPr/>
          </p:nvSpPr>
          <p:spPr>
            <a:xfrm>
              <a:off x="585701" y="1066737"/>
              <a:ext cx="4337991" cy="2693452"/>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Designed an end to end website where user can input a song and similar songs will be recommended using Machine learning concept (we used K nearest neighbour) and Natural Language Processing</a:t>
              </a:r>
              <a:endParaRPr b="0" i="0" sz="2200" u="none" cap="none" strike="noStrike">
                <a:solidFill>
                  <a:schemeClr val="dk1"/>
                </a:solidFill>
                <a:latin typeface="Calibri"/>
                <a:ea typeface="Calibri"/>
                <a:cs typeface="Calibri"/>
                <a:sym typeface="Calibri"/>
              </a:endParaRPr>
            </a:p>
          </p:txBody>
        </p:sp>
        <p:sp>
          <p:nvSpPr>
            <p:cNvPr id="194" name="Google Shape;194;p7"/>
            <p:cNvSpPr/>
            <p:nvPr/>
          </p:nvSpPr>
          <p:spPr>
            <a:xfrm>
              <a:off x="5508110" y="507350"/>
              <a:ext cx="4505585" cy="2861046"/>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6008730" y="982940"/>
              <a:ext cx="4505585" cy="2861046"/>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txBox="1"/>
            <p:nvPr/>
          </p:nvSpPr>
          <p:spPr>
            <a:xfrm>
              <a:off x="6092527" y="1066737"/>
              <a:ext cx="4337991" cy="2693452"/>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For recommendation proper data set is extracted using ParseHub software from last.fm link . The data is then cleaned , pre-processed and concept of K nearest neighbour (Knn) and Natural Language Processing (NLP) are used to obtain similar songs . </a:t>
              </a:r>
              <a:endParaRPr b="0" i="0" sz="2200" u="none" cap="none" strike="noStrike">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8"/>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8"/>
          <p:cNvSpPr/>
          <p:nvPr/>
        </p:nvSpPr>
        <p:spPr>
          <a:xfrm flipH="1" rot="10800000">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8"/>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8"/>
          <p:cNvSpPr txBox="1"/>
          <p:nvPr>
            <p:ph type="title"/>
          </p:nvPr>
        </p:nvSpPr>
        <p:spPr>
          <a:xfrm>
            <a:off x="4726514" y="359448"/>
            <a:ext cx="10044023" cy="87772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6600"/>
              <a:buFont typeface="Calibri"/>
              <a:buNone/>
            </a:pPr>
            <a:r>
              <a:rPr b="1" lang="en-US" sz="6600">
                <a:solidFill>
                  <a:srgbClr val="FFFFFF"/>
                </a:solidFill>
              </a:rPr>
              <a:t>Impact</a:t>
            </a:r>
            <a:endParaRPr/>
          </a:p>
        </p:txBody>
      </p:sp>
      <p:grpSp>
        <p:nvGrpSpPr>
          <p:cNvPr id="206" name="Google Shape;206;p8"/>
          <p:cNvGrpSpPr/>
          <p:nvPr/>
        </p:nvGrpSpPr>
        <p:grpSpPr>
          <a:xfrm>
            <a:off x="2192970" y="2408981"/>
            <a:ext cx="7830000" cy="3600000"/>
            <a:chOff x="1548914" y="296402"/>
            <a:chExt cx="7830000" cy="3600000"/>
          </a:xfrm>
        </p:grpSpPr>
        <p:sp>
          <p:nvSpPr>
            <p:cNvPr id="207" name="Google Shape;207;p8"/>
            <p:cNvSpPr/>
            <p:nvPr/>
          </p:nvSpPr>
          <p:spPr>
            <a:xfrm>
              <a:off x="2250914" y="296402"/>
              <a:ext cx="2196000" cy="2196000"/>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2718914" y="764402"/>
              <a:ext cx="1260000" cy="126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1548914" y="3176402"/>
              <a:ext cx="36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txBox="1"/>
            <p:nvPr/>
          </p:nvSpPr>
          <p:spPr>
            <a:xfrm>
              <a:off x="1548914" y="3176402"/>
              <a:ext cx="36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Calibri"/>
                <a:buNone/>
              </a:pPr>
              <a:r>
                <a:rPr b="0" i="0" lang="en-US" sz="2100" u="none" cap="none" strike="noStrike">
                  <a:solidFill>
                    <a:schemeClr val="dk1"/>
                  </a:solidFill>
                  <a:latin typeface="Calibri"/>
                  <a:ea typeface="Calibri"/>
                  <a:cs typeface="Calibri"/>
                  <a:sym typeface="Calibri"/>
                </a:rPr>
                <a:t>CAN BE USED TO RECOMMEND SONGS IN MUSIC APPLICATIONS.</a:t>
              </a:r>
              <a:endParaRPr/>
            </a:p>
          </p:txBody>
        </p:sp>
        <p:sp>
          <p:nvSpPr>
            <p:cNvPr id="211" name="Google Shape;211;p8"/>
            <p:cNvSpPr/>
            <p:nvPr/>
          </p:nvSpPr>
          <p:spPr>
            <a:xfrm>
              <a:off x="6480914" y="296402"/>
              <a:ext cx="2196000" cy="2196000"/>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6948914" y="764402"/>
              <a:ext cx="1260000" cy="126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5778914" y="3176402"/>
              <a:ext cx="36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txBox="1"/>
            <p:nvPr/>
          </p:nvSpPr>
          <p:spPr>
            <a:xfrm>
              <a:off x="5778914" y="3176402"/>
              <a:ext cx="36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Calibri"/>
                <a:buNone/>
              </a:pPr>
              <a:r>
                <a:rPr b="0" i="0" lang="en-US" sz="2100" u="none" cap="none" strike="noStrike">
                  <a:solidFill>
                    <a:schemeClr val="dk1"/>
                  </a:solidFill>
                  <a:latin typeface="Calibri"/>
                  <a:ea typeface="Calibri"/>
                  <a:cs typeface="Calibri"/>
                  <a:sym typeface="Calibri"/>
                </a:rPr>
                <a:t>USER CAN LISTEN TO SIMILAR SONGS AT ONE PLACE.</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9"/>
          <p:cNvSpPr/>
          <p:nvPr/>
        </p:nvSpPr>
        <p:spPr>
          <a:xfrm flipH="1" rot="5400000">
            <a:off x="-1417539" y="1417538"/>
            <a:ext cx="6875818" cy="4040744"/>
          </a:xfrm>
          <a:prstGeom prst="rect">
            <a:avLst/>
          </a:prstGeom>
          <a:gradFill>
            <a:gsLst>
              <a:gs pos="0">
                <a:srgbClr val="000000"/>
              </a:gs>
              <a:gs pos="100000">
                <a:srgbClr val="2F5496"/>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p9"/>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9"/>
          <p:cNvSpPr/>
          <p:nvPr/>
        </p:nvSpPr>
        <p:spPr>
          <a:xfrm flipH="1" rot="-5400000">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9"/>
          <p:cNvSpPr/>
          <p:nvPr/>
        </p:nvSpPr>
        <p:spPr>
          <a:xfrm rot="6097846">
            <a:off x="-747355" y="1201312"/>
            <a:ext cx="4808302" cy="4088666"/>
          </a:xfrm>
          <a:custGeom>
            <a:rect b="b" l="l" r="r" t="t"/>
            <a:pathLst>
              <a:path extrusionOk="0" h="4088666" w="4808302">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p9"/>
          <p:cNvSpPr/>
          <p:nvPr>
            <p:ph type="title"/>
          </p:nvPr>
        </p:nvSpPr>
        <p:spPr>
          <a:xfrm>
            <a:off x="-652292" y="1624106"/>
            <a:ext cx="8362994" cy="5326156"/>
          </a:xfrm>
          <a:prstGeom prst="ellipse">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alibri"/>
              <a:buNone/>
            </a:pPr>
            <a:r>
              <a:rPr b="1" lang="en-US" sz="4800">
                <a:solidFill>
                  <a:srgbClr val="FFFFFF"/>
                </a:solidFill>
                <a:latin typeface="Calibri"/>
                <a:ea typeface="Calibri"/>
                <a:cs typeface="Calibri"/>
                <a:sym typeface="Calibri"/>
              </a:rPr>
              <a:t>Technology </a:t>
            </a:r>
            <a:br>
              <a:rPr b="1" lang="en-US" sz="4800"/>
            </a:br>
            <a:r>
              <a:rPr b="1" lang="en-US" sz="4800">
                <a:solidFill>
                  <a:srgbClr val="FFFFFF"/>
                </a:solidFill>
              </a:rPr>
              <a:t>    </a:t>
            </a:r>
            <a:r>
              <a:rPr b="1" lang="en-US" sz="4800">
                <a:solidFill>
                  <a:srgbClr val="FFFFFF"/>
                </a:solidFill>
                <a:latin typeface="Calibri"/>
                <a:ea typeface="Calibri"/>
                <a:cs typeface="Calibri"/>
                <a:sym typeface="Calibri"/>
              </a:rPr>
              <a:t>Stack</a:t>
            </a:r>
            <a:endParaRPr b="1" sz="4800">
              <a:solidFill>
                <a:srgbClr val="FFFFFF"/>
              </a:solidFill>
              <a:latin typeface="Calibri"/>
              <a:ea typeface="Calibri"/>
              <a:cs typeface="Calibri"/>
              <a:sym typeface="Calibri"/>
            </a:endParaRPr>
          </a:p>
        </p:txBody>
      </p:sp>
      <p:grpSp>
        <p:nvGrpSpPr>
          <p:cNvPr id="225" name="Google Shape;225;p9"/>
          <p:cNvGrpSpPr/>
          <p:nvPr/>
        </p:nvGrpSpPr>
        <p:grpSpPr>
          <a:xfrm>
            <a:off x="4811485" y="301885"/>
            <a:ext cx="6588691" cy="5887529"/>
            <a:chOff x="0" y="4606"/>
            <a:chExt cx="6588691" cy="5887529"/>
          </a:xfrm>
        </p:grpSpPr>
        <p:sp>
          <p:nvSpPr>
            <p:cNvPr id="226" name="Google Shape;226;p9"/>
            <p:cNvSpPr/>
            <p:nvPr/>
          </p:nvSpPr>
          <p:spPr>
            <a:xfrm>
              <a:off x="0" y="4606"/>
              <a:ext cx="6588691" cy="9812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296829" y="225389"/>
              <a:ext cx="539690" cy="53969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1133349" y="4606"/>
              <a:ext cx="5455341" cy="9812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txBox="1"/>
            <p:nvPr/>
          </p:nvSpPr>
          <p:spPr>
            <a:xfrm>
              <a:off x="1133349" y="4606"/>
              <a:ext cx="5455341" cy="981254"/>
            </a:xfrm>
            <a:prstGeom prst="rect">
              <a:avLst/>
            </a:prstGeom>
            <a:noFill/>
            <a:ln>
              <a:noFill/>
            </a:ln>
          </p:spPr>
          <p:txBody>
            <a:bodyPr anchorCtr="0" anchor="ctr" bIns="103825" lIns="103825" spcFirstLastPara="1" rIns="103825" wrap="square" tIns="103825">
              <a:no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Frontend and Backend :</a:t>
              </a:r>
              <a:r>
                <a:rPr b="0" i="0" lang="en-US" sz="1600" u="none" cap="none" strike="noStrike">
                  <a:solidFill>
                    <a:schemeClr val="dk1"/>
                  </a:solidFill>
                  <a:latin typeface="Calibri"/>
                  <a:ea typeface="Calibri"/>
                  <a:cs typeface="Calibri"/>
                  <a:sym typeface="Calibri"/>
                </a:rPr>
                <a:t> Streamlit,Heroku</a:t>
              </a:r>
              <a:endParaRPr b="0" i="0" sz="1600" u="none" cap="none" strike="noStrike">
                <a:solidFill>
                  <a:schemeClr val="dk1"/>
                </a:solidFill>
                <a:latin typeface="Calibri"/>
                <a:ea typeface="Calibri"/>
                <a:cs typeface="Calibri"/>
                <a:sym typeface="Calibri"/>
              </a:endParaRPr>
            </a:p>
          </p:txBody>
        </p:sp>
        <p:sp>
          <p:nvSpPr>
            <p:cNvPr id="230" name="Google Shape;230;p9"/>
            <p:cNvSpPr/>
            <p:nvPr/>
          </p:nvSpPr>
          <p:spPr>
            <a:xfrm>
              <a:off x="0" y="1231175"/>
              <a:ext cx="6588691" cy="9812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296829" y="1451957"/>
              <a:ext cx="539690" cy="53969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1133349" y="1231175"/>
              <a:ext cx="5455341" cy="9812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txBox="1"/>
            <p:nvPr/>
          </p:nvSpPr>
          <p:spPr>
            <a:xfrm>
              <a:off x="1133349" y="1231175"/>
              <a:ext cx="5455341" cy="981254"/>
            </a:xfrm>
            <a:prstGeom prst="rect">
              <a:avLst/>
            </a:prstGeom>
            <a:noFill/>
            <a:ln>
              <a:noFill/>
            </a:ln>
          </p:spPr>
          <p:txBody>
            <a:bodyPr anchorCtr="0" anchor="ctr" bIns="103825" lIns="103825" spcFirstLastPara="1" rIns="103825" wrap="square" tIns="103825">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ML Recommender :ML Libraries like Pandas , NumPy ,seaborn, scikit Learn ,K Nearest Neighbor</a:t>
              </a:r>
              <a:r>
                <a:rPr b="1" i="0" lang="en-US" sz="1600" u="none" cap="none" strike="noStrike">
                  <a:solidFill>
                    <a:schemeClr val="dk1"/>
                  </a:solidFill>
                  <a:latin typeface="Calibri"/>
                  <a:ea typeface="Calibri"/>
                  <a:cs typeface="Calibri"/>
                  <a:sym typeface="Calibri"/>
                </a:rPr>
                <a:t>, Scipy , fuzzywuzzy</a:t>
              </a:r>
              <a:endParaRPr b="1" i="0" sz="1600" u="none" cap="none" strike="noStrike">
                <a:solidFill>
                  <a:schemeClr val="dk1"/>
                </a:solidFill>
                <a:latin typeface="Calibri"/>
                <a:ea typeface="Calibri"/>
                <a:cs typeface="Calibri"/>
                <a:sym typeface="Calibri"/>
              </a:endParaRPr>
            </a:p>
          </p:txBody>
        </p:sp>
        <p:sp>
          <p:nvSpPr>
            <p:cNvPr id="234" name="Google Shape;234;p9"/>
            <p:cNvSpPr/>
            <p:nvPr/>
          </p:nvSpPr>
          <p:spPr>
            <a:xfrm>
              <a:off x="0" y="2457744"/>
              <a:ext cx="6588691" cy="9812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296829" y="2678526"/>
              <a:ext cx="539690" cy="53969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1133349" y="2457744"/>
              <a:ext cx="5455341" cy="9812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txBox="1"/>
            <p:nvPr/>
          </p:nvSpPr>
          <p:spPr>
            <a:xfrm>
              <a:off x="1133349" y="2457744"/>
              <a:ext cx="5455341" cy="981254"/>
            </a:xfrm>
            <a:prstGeom prst="rect">
              <a:avLst/>
            </a:prstGeom>
            <a:noFill/>
            <a:ln>
              <a:noFill/>
            </a:ln>
          </p:spPr>
          <p:txBody>
            <a:bodyPr anchorCtr="0" anchor="ctr" bIns="103825" lIns="103825" spcFirstLastPara="1" rIns="103825" wrap="square" tIns="103825">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NLP Recommender  :  TF-IDF, Sigmoid kernal</a:t>
              </a:r>
              <a:endParaRPr b="0" i="0" sz="1600" u="none" cap="none" strike="noStrike">
                <a:solidFill>
                  <a:schemeClr val="dk1"/>
                </a:solidFill>
                <a:latin typeface="Calibri"/>
                <a:ea typeface="Calibri"/>
                <a:cs typeface="Calibri"/>
                <a:sym typeface="Calibri"/>
              </a:endParaRPr>
            </a:p>
          </p:txBody>
        </p:sp>
        <p:sp>
          <p:nvSpPr>
            <p:cNvPr id="238" name="Google Shape;238;p9"/>
            <p:cNvSpPr/>
            <p:nvPr/>
          </p:nvSpPr>
          <p:spPr>
            <a:xfrm>
              <a:off x="0" y="3684312"/>
              <a:ext cx="6588691" cy="9812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296829" y="3905095"/>
              <a:ext cx="539690" cy="53969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1133349" y="3684312"/>
              <a:ext cx="5455341" cy="9812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txBox="1"/>
            <p:nvPr/>
          </p:nvSpPr>
          <p:spPr>
            <a:xfrm>
              <a:off x="1133349" y="3684312"/>
              <a:ext cx="5455341" cy="981254"/>
            </a:xfrm>
            <a:prstGeom prst="rect">
              <a:avLst/>
            </a:prstGeom>
            <a:noFill/>
            <a:ln>
              <a:noFill/>
            </a:ln>
          </p:spPr>
          <p:txBody>
            <a:bodyPr anchorCtr="0" anchor="ctr" bIns="103825" lIns="103825" spcFirstLastPara="1" rIns="103825" wrap="square" tIns="103825">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IDES USED :  Jupiter Notebook. Pycharm  </a:t>
              </a:r>
              <a:endParaRPr b="0" i="0" sz="1600" u="none" cap="none" strike="noStrike">
                <a:solidFill>
                  <a:schemeClr val="dk1"/>
                </a:solidFill>
                <a:latin typeface="Calibri"/>
                <a:ea typeface="Calibri"/>
                <a:cs typeface="Calibri"/>
                <a:sym typeface="Calibri"/>
              </a:endParaRPr>
            </a:p>
          </p:txBody>
        </p:sp>
        <p:sp>
          <p:nvSpPr>
            <p:cNvPr id="242" name="Google Shape;242;p9"/>
            <p:cNvSpPr/>
            <p:nvPr/>
          </p:nvSpPr>
          <p:spPr>
            <a:xfrm>
              <a:off x="0" y="4910881"/>
              <a:ext cx="6588691" cy="9812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296829" y="5131663"/>
              <a:ext cx="539690" cy="539690"/>
            </a:xfrm>
            <a:prstGeom prst="rect">
              <a:avLst/>
            </a:prstGeom>
            <a:solidFill>
              <a:srgbClr val="6FAB46"/>
            </a:solid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1133349" y="4910881"/>
              <a:ext cx="5455341" cy="9812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txBox="1"/>
            <p:nvPr/>
          </p:nvSpPr>
          <p:spPr>
            <a:xfrm>
              <a:off x="1133349" y="4910881"/>
              <a:ext cx="5455341" cy="981254"/>
            </a:xfrm>
            <a:prstGeom prst="rect">
              <a:avLst/>
            </a:prstGeom>
            <a:noFill/>
            <a:ln>
              <a:noFill/>
            </a:ln>
          </p:spPr>
          <p:txBody>
            <a:bodyPr anchorCtr="0" anchor="ctr" bIns="103825" lIns="103825" spcFirstLastPara="1" rIns="103825" wrap="square" tIns="103825">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Parsehub is the software used for data scraping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2022-03-09T06:54:49Z</dcterms:created>
</cp:coreProperties>
</file>