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Corbe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qqVFD4jsiFDN6q1LGRvhxzFbB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Corbel-bold.fntdata"/><Relationship Id="rId23" Type="http://schemas.openxmlformats.org/officeDocument/2006/relationships/font" Target="fonts/Cor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boldItalic.fntdata"/><Relationship Id="rId25" Type="http://schemas.openxmlformats.org/officeDocument/2006/relationships/font" Target="fonts/Corbel-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 name="Google Shape;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6813af34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f6813af34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6813af348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f6813af34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6813af34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f6813af34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6"/>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a:off x="9270263" y="761999"/>
            <a:ext cx="2925318" cy="5334001"/>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F2C9F0"/>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1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4"/>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FEFEFE"/>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FEFEFE"/>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FEFEFE"/>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FEFEFE"/>
                </a:solidFill>
                <a:latin typeface="Corbel"/>
                <a:ea typeface="Corbel"/>
                <a:cs typeface="Corbel"/>
                <a:sym typeface="Corbel"/>
              </a:defRPr>
            </a:lvl9pPr>
          </a:lstStyle>
          <a:p/>
        </p:txBody>
      </p:sp>
      <p:sp>
        <p:nvSpPr>
          <p:cNvPr id="10" name="Google Shape;10;p1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FEFEFE"/>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1" name="Google Shape;11;p1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FEFEFE"/>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2" name="Google Shape;12;p1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 name="Shape 34"/>
        <p:cNvGrpSpPr/>
        <p:nvPr/>
      </p:nvGrpSpPr>
      <p:grpSpPr>
        <a:xfrm>
          <a:off x="0" y="0"/>
          <a:ext cx="0" cy="0"/>
          <a:chOff x="0" y="0"/>
          <a:chExt cx="0" cy="0"/>
        </a:xfrm>
      </p:grpSpPr>
      <p:sp>
        <p:nvSpPr>
          <p:cNvPr id="35" name="Google Shape;35;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The Best of Both Worlds: Aggregating Static Analysis Results from Best of  Breed Tools" id="36" name="Google Shape;36;p1"/>
          <p:cNvPicPr preferRelativeResize="0"/>
          <p:nvPr/>
        </p:nvPicPr>
        <p:blipFill rotWithShape="1">
          <a:blip r:embed="rId3">
            <a:alphaModFix amt="35000"/>
          </a:blip>
          <a:srcRect b="0" l="0" r="11110" t="0"/>
          <a:stretch/>
        </p:blipFill>
        <p:spPr>
          <a:xfrm>
            <a:off x="20" y="10"/>
            <a:ext cx="12191980" cy="6857990"/>
          </a:xfrm>
          <a:prstGeom prst="rect">
            <a:avLst/>
          </a:prstGeom>
          <a:noFill/>
          <a:ln>
            <a:noFill/>
          </a:ln>
        </p:spPr>
      </p:pic>
      <p:sp>
        <p:nvSpPr>
          <p:cNvPr id="37" name="Google Shape;37;p1"/>
          <p:cNvSpPr txBox="1"/>
          <p:nvPr>
            <p:ph type="ctrTitle"/>
          </p:nvPr>
        </p:nvSpPr>
        <p:spPr>
          <a:xfrm>
            <a:off x="787179" y="588397"/>
            <a:ext cx="9732397" cy="12642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400"/>
              <a:buFont typeface="Times New Roman"/>
              <a:buNone/>
            </a:pPr>
            <a:r>
              <a:rPr b="1" lang="en-US" sz="5400">
                <a:latin typeface="Times New Roman"/>
                <a:ea typeface="Times New Roman"/>
                <a:cs typeface="Times New Roman"/>
                <a:sym typeface="Times New Roman"/>
              </a:rPr>
              <a:t>   </a:t>
            </a:r>
            <a:r>
              <a:rPr b="1" i="0" lang="en-US" sz="5400" u="none" strike="noStrike">
                <a:solidFill>
                  <a:srgbClr val="FFFFFF"/>
                </a:solidFill>
                <a:latin typeface="Times New Roman"/>
                <a:ea typeface="Times New Roman"/>
                <a:cs typeface="Times New Roman"/>
                <a:sym typeface="Times New Roman"/>
              </a:rPr>
              <a:t>Static Dynamic Analyzer Tool</a:t>
            </a:r>
            <a:endParaRPr sz="5400">
              <a:solidFill>
                <a:schemeClr val="lt1"/>
              </a:solidFill>
            </a:endParaRPr>
          </a:p>
        </p:txBody>
      </p:sp>
      <p:sp>
        <p:nvSpPr>
          <p:cNvPr id="38" name="Google Shape;38;p1"/>
          <p:cNvSpPr txBox="1"/>
          <p:nvPr>
            <p:ph idx="1" type="subTitle"/>
          </p:nvPr>
        </p:nvSpPr>
        <p:spPr>
          <a:xfrm>
            <a:off x="1357325" y="3045350"/>
            <a:ext cx="9572700" cy="3037500"/>
          </a:xfrm>
          <a:prstGeom prst="rect">
            <a:avLst/>
          </a:prstGeom>
          <a:noFill/>
          <a:ln>
            <a:noFill/>
          </a:ln>
        </p:spPr>
        <p:txBody>
          <a:bodyPr anchorCtr="0" anchor="t" bIns="45700" lIns="91425" spcFirstLastPara="1" rIns="91425" wrap="square" tIns="45700">
            <a:normAutofit/>
          </a:bodyPr>
          <a:lstStyle/>
          <a:p>
            <a:pPr indent="0" lvl="0" marL="3657600" rtl="0" algn="l">
              <a:lnSpc>
                <a:spcPct val="100000"/>
              </a:lnSpc>
              <a:spcBef>
                <a:spcPts val="0"/>
              </a:spcBef>
              <a:spcAft>
                <a:spcPts val="0"/>
              </a:spcAft>
              <a:buClr>
                <a:schemeClr val="dk1"/>
              </a:buClr>
              <a:buSzPts val="1100"/>
              <a:buFont typeface="Arial"/>
              <a:buNone/>
            </a:pPr>
            <a:r>
              <a:rPr b="1" lang="en-US" sz="2000">
                <a:solidFill>
                  <a:schemeClr val="lt1"/>
                </a:solidFill>
                <a:latin typeface="Verdana"/>
                <a:ea typeface="Verdana"/>
                <a:cs typeface="Verdana"/>
                <a:sym typeface="Verdana"/>
              </a:rPr>
              <a:t>Presented by…….</a:t>
            </a:r>
            <a:endParaRPr b="1" sz="2000">
              <a:solidFill>
                <a:schemeClr val="lt1"/>
              </a:solidFill>
              <a:latin typeface="Verdana"/>
              <a:ea typeface="Verdana"/>
              <a:cs typeface="Verdana"/>
              <a:sym typeface="Verdana"/>
            </a:endParaRPr>
          </a:p>
          <a:p>
            <a:pPr indent="0" lvl="0" marL="3657600" rtl="0" algn="l">
              <a:lnSpc>
                <a:spcPct val="100000"/>
              </a:lnSpc>
              <a:spcBef>
                <a:spcPts val="0"/>
              </a:spcBef>
              <a:spcAft>
                <a:spcPts val="0"/>
              </a:spcAft>
              <a:buClr>
                <a:schemeClr val="dk1"/>
              </a:buClr>
              <a:buSzPts val="1100"/>
              <a:buFont typeface="Arial"/>
              <a:buNone/>
            </a:pPr>
            <a:r>
              <a:t/>
            </a:r>
            <a:endParaRPr sz="2000">
              <a:solidFill>
                <a:schemeClr val="lt1"/>
              </a:solidFill>
              <a:latin typeface="Verdana"/>
              <a:ea typeface="Verdana"/>
              <a:cs typeface="Verdana"/>
              <a:sym typeface="Verdana"/>
            </a:endParaRPr>
          </a:p>
          <a:p>
            <a:pPr indent="-355600" lvl="0" marL="4114800" rtl="0" algn="just">
              <a:lnSpc>
                <a:spcPct val="100000"/>
              </a:lnSpc>
              <a:spcBef>
                <a:spcPts val="0"/>
              </a:spcBef>
              <a:spcAft>
                <a:spcPts val="0"/>
              </a:spcAft>
              <a:buClr>
                <a:schemeClr val="lt1"/>
              </a:buClr>
              <a:buSzPts val="2000"/>
              <a:buFont typeface="Verdana"/>
              <a:buChar char="●"/>
            </a:pPr>
            <a:r>
              <a:rPr lang="en-US" sz="2000">
                <a:solidFill>
                  <a:schemeClr val="lt1"/>
                </a:solidFill>
                <a:latin typeface="Verdana"/>
                <a:ea typeface="Verdana"/>
                <a:cs typeface="Verdana"/>
                <a:sym typeface="Verdana"/>
              </a:rPr>
              <a:t>              Sudha Singh (TL)</a:t>
            </a:r>
            <a:endParaRPr sz="2000">
              <a:solidFill>
                <a:schemeClr val="lt1"/>
              </a:solidFill>
              <a:latin typeface="Verdana"/>
              <a:ea typeface="Verdana"/>
              <a:cs typeface="Verdana"/>
              <a:sym typeface="Verdana"/>
            </a:endParaRPr>
          </a:p>
          <a:p>
            <a:pPr indent="-355600" lvl="0" marL="4114800" rtl="0" algn="just">
              <a:lnSpc>
                <a:spcPct val="100000"/>
              </a:lnSpc>
              <a:spcBef>
                <a:spcPts val="0"/>
              </a:spcBef>
              <a:spcAft>
                <a:spcPts val="0"/>
              </a:spcAft>
              <a:buClr>
                <a:schemeClr val="lt1"/>
              </a:buClr>
              <a:buSzPts val="2000"/>
              <a:buFont typeface="Verdana"/>
              <a:buChar char="●"/>
            </a:pPr>
            <a:r>
              <a:rPr lang="en-US" sz="2000">
                <a:solidFill>
                  <a:schemeClr val="lt1"/>
                </a:solidFill>
                <a:latin typeface="Verdana"/>
                <a:ea typeface="Verdana"/>
                <a:cs typeface="Verdana"/>
                <a:sym typeface="Verdana"/>
              </a:rPr>
              <a:t>              Rutuja Navghare</a:t>
            </a:r>
            <a:endParaRPr sz="2000">
              <a:solidFill>
                <a:schemeClr val="lt1"/>
              </a:solidFill>
              <a:latin typeface="Verdana"/>
              <a:ea typeface="Verdana"/>
              <a:cs typeface="Verdana"/>
              <a:sym typeface="Verdana"/>
            </a:endParaRPr>
          </a:p>
          <a:p>
            <a:pPr indent="-355600" lvl="0" marL="4114800" rtl="0" algn="just">
              <a:lnSpc>
                <a:spcPct val="100000"/>
              </a:lnSpc>
              <a:spcBef>
                <a:spcPts val="0"/>
              </a:spcBef>
              <a:spcAft>
                <a:spcPts val="0"/>
              </a:spcAft>
              <a:buClr>
                <a:schemeClr val="lt1"/>
              </a:buClr>
              <a:buSzPts val="2000"/>
              <a:buFont typeface="Verdana"/>
              <a:buChar char="●"/>
            </a:pPr>
            <a:r>
              <a:rPr lang="en-US" sz="2000">
                <a:solidFill>
                  <a:schemeClr val="lt1"/>
                </a:solidFill>
                <a:latin typeface="Verdana"/>
                <a:ea typeface="Verdana"/>
                <a:cs typeface="Verdana"/>
                <a:sym typeface="Verdana"/>
              </a:rPr>
              <a:t>              Shikha Mishra</a:t>
            </a:r>
            <a:endParaRPr sz="2000">
              <a:solidFill>
                <a:schemeClr val="lt1"/>
              </a:solidFill>
              <a:latin typeface="Verdana"/>
              <a:ea typeface="Verdana"/>
              <a:cs typeface="Verdana"/>
              <a:sym typeface="Verdana"/>
            </a:endParaRPr>
          </a:p>
          <a:p>
            <a:pPr indent="-355600" lvl="0" marL="4114800" rtl="0" algn="just">
              <a:lnSpc>
                <a:spcPct val="100000"/>
              </a:lnSpc>
              <a:spcBef>
                <a:spcPts val="0"/>
              </a:spcBef>
              <a:spcAft>
                <a:spcPts val="0"/>
              </a:spcAft>
              <a:buClr>
                <a:schemeClr val="lt1"/>
              </a:buClr>
              <a:buSzPts val="2000"/>
              <a:buFont typeface="Verdana"/>
              <a:buChar char="●"/>
            </a:pPr>
            <a:r>
              <a:rPr lang="en-US" sz="2000">
                <a:solidFill>
                  <a:schemeClr val="lt1"/>
                </a:solidFill>
                <a:latin typeface="Verdana"/>
                <a:ea typeface="Verdana"/>
                <a:cs typeface="Verdana"/>
                <a:sym typeface="Verdana"/>
              </a:rPr>
              <a:t>              Jayashree Mishra</a:t>
            </a:r>
            <a:endParaRPr sz="2000">
              <a:solidFill>
                <a:schemeClr val="lt1"/>
              </a:solidFill>
              <a:latin typeface="Verdana"/>
              <a:ea typeface="Verdana"/>
              <a:cs typeface="Verdana"/>
              <a:sym typeface="Verdana"/>
            </a:endParaRPr>
          </a:p>
          <a:p>
            <a:pPr indent="-355600" lvl="0" marL="4114800" rtl="0" algn="just">
              <a:lnSpc>
                <a:spcPct val="100000"/>
              </a:lnSpc>
              <a:spcBef>
                <a:spcPts val="0"/>
              </a:spcBef>
              <a:spcAft>
                <a:spcPts val="0"/>
              </a:spcAft>
              <a:buClr>
                <a:schemeClr val="lt1"/>
              </a:buClr>
              <a:buSzPts val="2000"/>
              <a:buFont typeface="Verdana"/>
              <a:buChar char="●"/>
            </a:pPr>
            <a:r>
              <a:rPr lang="en-US" sz="2000">
                <a:solidFill>
                  <a:schemeClr val="lt1"/>
                </a:solidFill>
                <a:latin typeface="Verdana"/>
                <a:ea typeface="Verdana"/>
                <a:cs typeface="Verdana"/>
                <a:sym typeface="Verdana"/>
              </a:rPr>
              <a:t>              Kirti Singh</a:t>
            </a:r>
            <a:endParaRPr sz="2000">
              <a:solidFill>
                <a:schemeClr val="lt1"/>
              </a:solidFill>
              <a:latin typeface="Verdana"/>
              <a:ea typeface="Verdana"/>
              <a:cs typeface="Verdana"/>
              <a:sym typeface="Verdana"/>
            </a:endParaRPr>
          </a:p>
          <a:p>
            <a:pPr indent="-355600" lvl="0" marL="4114800" rtl="0" algn="just">
              <a:lnSpc>
                <a:spcPct val="100000"/>
              </a:lnSpc>
              <a:spcBef>
                <a:spcPts val="0"/>
              </a:spcBef>
              <a:spcAft>
                <a:spcPts val="0"/>
              </a:spcAft>
              <a:buClr>
                <a:schemeClr val="lt1"/>
              </a:buClr>
              <a:buSzPts val="2000"/>
              <a:buFont typeface="Verdana"/>
              <a:buChar char="●"/>
            </a:pPr>
            <a:r>
              <a:rPr lang="en-US" sz="2000">
                <a:solidFill>
                  <a:schemeClr val="lt1"/>
                </a:solidFill>
                <a:latin typeface="Verdana"/>
                <a:ea typeface="Verdana"/>
                <a:cs typeface="Verdana"/>
                <a:sym typeface="Verdana"/>
              </a:rPr>
              <a:t>              Komal Matsagar</a:t>
            </a:r>
            <a:endParaRPr>
              <a:solidFill>
                <a:schemeClr val="l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f6813af348_0_14"/>
          <p:cNvPicPr preferRelativeResize="0"/>
          <p:nvPr/>
        </p:nvPicPr>
        <p:blipFill rotWithShape="1">
          <a:blip r:embed="rId3">
            <a:alphaModFix/>
          </a:blip>
          <a:srcRect b="0" l="0" r="0" t="0"/>
          <a:stretch/>
        </p:blipFill>
        <p:spPr>
          <a:xfrm>
            <a:off x="866788" y="737375"/>
            <a:ext cx="10144126" cy="5958700"/>
          </a:xfrm>
          <a:prstGeom prst="rect">
            <a:avLst/>
          </a:prstGeom>
          <a:noFill/>
          <a:ln>
            <a:noFill/>
          </a:ln>
        </p:spPr>
      </p:pic>
      <p:sp>
        <p:nvSpPr>
          <p:cNvPr id="142" name="Google Shape;142;g1f6813af348_0_14"/>
          <p:cNvSpPr txBox="1"/>
          <p:nvPr/>
        </p:nvSpPr>
        <p:spPr>
          <a:xfrm>
            <a:off x="202875" y="122875"/>
            <a:ext cx="11229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System execute Makefile and capture the Warnings and Errors.</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f6813af348_0_23"/>
          <p:cNvSpPr txBox="1"/>
          <p:nvPr/>
        </p:nvSpPr>
        <p:spPr>
          <a:xfrm>
            <a:off x="288600" y="0"/>
            <a:ext cx="11430000" cy="800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System generates Log file for all the commands with date and timestamp for Splint, Makefile and Valgrind.</a:t>
            </a:r>
            <a:endParaRPr b="0" i="0" sz="2000" u="none" cap="none" strike="noStrike">
              <a:solidFill>
                <a:schemeClr val="lt1"/>
              </a:solidFill>
              <a:latin typeface="Times New Roman"/>
              <a:ea typeface="Times New Roman"/>
              <a:cs typeface="Times New Roman"/>
              <a:sym typeface="Times New Roman"/>
            </a:endParaRPr>
          </a:p>
        </p:txBody>
      </p:sp>
      <p:pic>
        <p:nvPicPr>
          <p:cNvPr id="148" name="Google Shape;148;g1f6813af348_0_23"/>
          <p:cNvPicPr preferRelativeResize="0"/>
          <p:nvPr/>
        </p:nvPicPr>
        <p:blipFill rotWithShape="1">
          <a:blip r:embed="rId3">
            <a:alphaModFix/>
          </a:blip>
          <a:srcRect b="0" l="0" r="0" t="0"/>
          <a:stretch/>
        </p:blipFill>
        <p:spPr>
          <a:xfrm>
            <a:off x="381000" y="854800"/>
            <a:ext cx="11430000" cy="569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1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Pysa: Open Source static analysis for Python code - Engineering at Meta" id="154" name="Google Shape;154;p10"/>
          <p:cNvPicPr preferRelativeResize="0"/>
          <p:nvPr/>
        </p:nvPicPr>
        <p:blipFill rotWithShape="1">
          <a:blip r:embed="rId3">
            <a:alphaModFix amt="25000"/>
          </a:blip>
          <a:srcRect b="0" l="0" r="0" t="0"/>
          <a:stretch/>
        </p:blipFill>
        <p:spPr>
          <a:xfrm>
            <a:off x="0" y="0"/>
            <a:ext cx="12191980" cy="6857990"/>
          </a:xfrm>
          <a:prstGeom prst="rect">
            <a:avLst/>
          </a:prstGeom>
          <a:noFill/>
          <a:ln>
            <a:noFill/>
          </a:ln>
        </p:spPr>
      </p:pic>
      <p:sp>
        <p:nvSpPr>
          <p:cNvPr id="155" name="Google Shape;155;p10"/>
          <p:cNvSpPr txBox="1"/>
          <p:nvPr>
            <p:ph type="title"/>
          </p:nvPr>
        </p:nvSpPr>
        <p:spPr>
          <a:xfrm>
            <a:off x="395740" y="437186"/>
            <a:ext cx="3473508" cy="58993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Advantages of Static Dynamic Analyzer Tool</a:t>
            </a:r>
            <a:endParaRPr b="1" sz="4000">
              <a:solidFill>
                <a:schemeClr val="lt1"/>
              </a:solidFill>
            </a:endParaRPr>
          </a:p>
        </p:txBody>
      </p:sp>
      <p:grpSp>
        <p:nvGrpSpPr>
          <p:cNvPr id="156" name="Google Shape;156;p10"/>
          <p:cNvGrpSpPr/>
          <p:nvPr/>
        </p:nvGrpSpPr>
        <p:grpSpPr>
          <a:xfrm>
            <a:off x="3868738" y="885561"/>
            <a:ext cx="7315200" cy="5086486"/>
            <a:chOff x="0" y="17394"/>
            <a:chExt cx="7315200" cy="5086486"/>
          </a:xfrm>
        </p:grpSpPr>
        <p:sp>
          <p:nvSpPr>
            <p:cNvPr id="157" name="Google Shape;157;p10"/>
            <p:cNvSpPr/>
            <p:nvPr/>
          </p:nvSpPr>
          <p:spPr>
            <a:xfrm>
              <a:off x="0" y="268314"/>
              <a:ext cx="7315200" cy="1124550"/>
            </a:xfrm>
            <a:prstGeom prst="rect">
              <a:avLst/>
            </a:prstGeom>
            <a:solidFill>
              <a:schemeClr val="lt1">
                <a:alpha val="89411"/>
              </a:schemeClr>
            </a:solidFill>
            <a:ln cap="flat" cmpd="sng" w="10775">
              <a:solidFill>
                <a:srgbClr val="9B55D2">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txBox="1"/>
            <p:nvPr/>
          </p:nvSpPr>
          <p:spPr>
            <a:xfrm>
              <a:off x="0" y="268314"/>
              <a:ext cx="7315200" cy="1124550"/>
            </a:xfrm>
            <a:prstGeom prst="rect">
              <a:avLst/>
            </a:prstGeom>
            <a:noFill/>
            <a:ln>
              <a:noFill/>
            </a:ln>
          </p:spPr>
          <p:txBody>
            <a:bodyPr anchorCtr="0" anchor="t" bIns="106675" lIns="567725" spcFirstLastPara="1" rIns="567725" wrap="square" tIns="354075">
              <a:noAutofit/>
            </a:bodyPr>
            <a:lstStyle/>
            <a:p>
              <a:pPr indent="-114300" lvl="1" marL="114300" marR="0" rtl="0" algn="just">
                <a:lnSpc>
                  <a:spcPct val="90000"/>
                </a:lnSpc>
                <a:spcBef>
                  <a:spcPts val="0"/>
                </a:spcBef>
                <a:spcAft>
                  <a:spcPts val="0"/>
                </a:spcAft>
                <a:buClr>
                  <a:schemeClr val="dk2"/>
                </a:buClr>
                <a:buSzPts val="1500"/>
                <a:buFont typeface="Arial"/>
                <a:buChar char="•"/>
              </a:pPr>
              <a:r>
                <a:rPr b="0" i="0" lang="en-US" sz="1500" u="none" cap="none" strike="noStrike">
                  <a:solidFill>
                    <a:schemeClr val="dk2"/>
                  </a:solidFill>
                  <a:latin typeface="Verdana"/>
                  <a:ea typeface="Verdana"/>
                  <a:cs typeface="Verdana"/>
                  <a:sym typeface="Verdana"/>
                </a:rPr>
                <a:t>Analyze the code without the need for test data.</a:t>
              </a:r>
              <a:endParaRPr b="0" i="0" sz="1400" u="none" cap="none" strike="noStrike">
                <a:solidFill>
                  <a:schemeClr val="dk2"/>
                </a:solidFill>
                <a:latin typeface="Arial"/>
                <a:ea typeface="Arial"/>
                <a:cs typeface="Arial"/>
                <a:sym typeface="Arial"/>
              </a:endParaRPr>
            </a:p>
            <a:p>
              <a:pPr indent="-114300" lvl="1" marL="114300" marR="0" rtl="0" algn="just">
                <a:lnSpc>
                  <a:spcPct val="90000"/>
                </a:lnSpc>
                <a:spcBef>
                  <a:spcPts val="225"/>
                </a:spcBef>
                <a:spcAft>
                  <a:spcPts val="0"/>
                </a:spcAft>
                <a:buClr>
                  <a:schemeClr val="dk2"/>
                </a:buClr>
                <a:buSzPts val="1500"/>
                <a:buFont typeface="Arial"/>
                <a:buChar char="•"/>
              </a:pPr>
              <a:r>
                <a:rPr b="0" i="0" lang="en-US" sz="1500" u="none" cap="none" strike="noStrike">
                  <a:solidFill>
                    <a:schemeClr val="dk2"/>
                  </a:solidFill>
                  <a:latin typeface="Verdana"/>
                  <a:ea typeface="Verdana"/>
                  <a:cs typeface="Verdana"/>
                  <a:sym typeface="Verdana"/>
                </a:rPr>
                <a:t>It find issues that may not be immediately apparent during testing or runtime.</a:t>
              </a:r>
              <a:endParaRPr b="0" i="0" sz="1400" u="none" cap="none" strike="noStrike">
                <a:solidFill>
                  <a:schemeClr val="dk2"/>
                </a:solidFill>
                <a:latin typeface="Arial"/>
                <a:ea typeface="Arial"/>
                <a:cs typeface="Arial"/>
                <a:sym typeface="Arial"/>
              </a:endParaRPr>
            </a:p>
          </p:txBody>
        </p:sp>
        <p:sp>
          <p:nvSpPr>
            <p:cNvPr id="159" name="Google Shape;159;p10"/>
            <p:cNvSpPr/>
            <p:nvPr/>
          </p:nvSpPr>
          <p:spPr>
            <a:xfrm>
              <a:off x="365760" y="17394"/>
              <a:ext cx="5120640" cy="501840"/>
            </a:xfrm>
            <a:prstGeom prst="roundRect">
              <a:avLst>
                <a:gd fmla="val 16667" name="adj"/>
              </a:avLst>
            </a:prstGeom>
            <a:solidFill>
              <a:srgbClr val="9B55D2">
                <a:alpha val="89411"/>
              </a:srgbClr>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txBox="1"/>
            <p:nvPr/>
          </p:nvSpPr>
          <p:spPr>
            <a:xfrm>
              <a:off x="390258" y="41892"/>
              <a:ext cx="5071644" cy="452844"/>
            </a:xfrm>
            <a:prstGeom prst="rect">
              <a:avLst/>
            </a:prstGeom>
            <a:noFill/>
            <a:ln>
              <a:noFill/>
            </a:ln>
          </p:spPr>
          <p:txBody>
            <a:bodyPr anchorCtr="0" anchor="ctr" bIns="0" lIns="193525" spcFirstLastPara="1" rIns="193525" wrap="square" tIns="0">
              <a:noAutofit/>
            </a:bodyPr>
            <a:lstStyle/>
            <a:p>
              <a:pPr indent="0" lvl="0" marL="0" marR="0" rtl="0" algn="l">
                <a:lnSpc>
                  <a:spcPct val="90000"/>
                </a:lnSpc>
                <a:spcBef>
                  <a:spcPts val="0"/>
                </a:spcBef>
                <a:spcAft>
                  <a:spcPts val="0"/>
                </a:spcAft>
                <a:buClr>
                  <a:schemeClr val="lt1"/>
                </a:buClr>
                <a:buSzPts val="1700"/>
                <a:buFont typeface="Corbel"/>
                <a:buNone/>
              </a:pPr>
              <a:r>
                <a:rPr b="0" i="0" lang="en-US" sz="1700" u="none" cap="none" strike="noStrike">
                  <a:solidFill>
                    <a:schemeClr val="lt1"/>
                  </a:solidFill>
                  <a:latin typeface="Corbel"/>
                  <a:ea typeface="Corbel"/>
                  <a:cs typeface="Corbel"/>
                  <a:sym typeface="Corbel"/>
                </a:rPr>
                <a:t>--------</a:t>
              </a:r>
              <a:endParaRPr b="0" i="0" sz="1700" u="none" cap="none" strike="noStrike">
                <a:solidFill>
                  <a:schemeClr val="lt1"/>
                </a:solidFill>
                <a:latin typeface="Corbel"/>
                <a:ea typeface="Corbel"/>
                <a:cs typeface="Corbel"/>
                <a:sym typeface="Corbel"/>
              </a:endParaRPr>
            </a:p>
          </p:txBody>
        </p:sp>
        <p:sp>
          <p:nvSpPr>
            <p:cNvPr id="161" name="Google Shape;161;p10"/>
            <p:cNvSpPr/>
            <p:nvPr/>
          </p:nvSpPr>
          <p:spPr>
            <a:xfrm>
              <a:off x="0" y="1735585"/>
              <a:ext cx="7315200" cy="1445850"/>
            </a:xfrm>
            <a:prstGeom prst="rect">
              <a:avLst/>
            </a:prstGeom>
            <a:solidFill>
              <a:schemeClr val="lt1">
                <a:alpha val="89411"/>
              </a:schemeClr>
            </a:solidFill>
            <a:ln cap="flat" cmpd="sng" w="10775">
              <a:solidFill>
                <a:srgbClr val="9B55D2">
                  <a:alpha val="6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txBox="1"/>
            <p:nvPr/>
          </p:nvSpPr>
          <p:spPr>
            <a:xfrm>
              <a:off x="0" y="1735585"/>
              <a:ext cx="7315200" cy="1445850"/>
            </a:xfrm>
            <a:prstGeom prst="rect">
              <a:avLst/>
            </a:prstGeom>
            <a:noFill/>
            <a:ln>
              <a:noFill/>
            </a:ln>
          </p:spPr>
          <p:txBody>
            <a:bodyPr anchorCtr="0" anchor="t" bIns="106675" lIns="567725" spcFirstLastPara="1" rIns="567725" wrap="square" tIns="354075">
              <a:noAutofit/>
            </a:bodyPr>
            <a:lstStyle/>
            <a:p>
              <a:pPr indent="-114300" lvl="1" marL="114300" marR="0" rtl="0" algn="just">
                <a:lnSpc>
                  <a:spcPct val="100000"/>
                </a:lnSpc>
                <a:spcBef>
                  <a:spcPts val="0"/>
                </a:spcBef>
                <a:spcAft>
                  <a:spcPts val="0"/>
                </a:spcAft>
                <a:buClr>
                  <a:schemeClr val="accent1"/>
                </a:buClr>
                <a:buSzPts val="1500"/>
                <a:buFont typeface="Arial"/>
                <a:buChar char="•"/>
              </a:pPr>
              <a:r>
                <a:rPr b="0" i="0" lang="en-US" sz="1500" u="none" cap="none" strike="noStrike">
                  <a:solidFill>
                    <a:schemeClr val="accent1"/>
                  </a:solidFill>
                  <a:latin typeface="Verdana"/>
                  <a:ea typeface="Verdana"/>
                  <a:cs typeface="Verdana"/>
                  <a:sym typeface="Verdana"/>
                </a:rPr>
                <a:t>Identify potential issues early in the development process, allowing for easier and cheaper fixes.</a:t>
              </a:r>
              <a:endParaRPr b="0" i="0" sz="1400" u="none" cap="none" strike="noStrike">
                <a:solidFill>
                  <a:schemeClr val="accent1"/>
                </a:solidFill>
                <a:latin typeface="Corbel"/>
                <a:ea typeface="Corbel"/>
                <a:cs typeface="Corbel"/>
                <a:sym typeface="Corbel"/>
              </a:endParaRPr>
            </a:p>
            <a:p>
              <a:pPr indent="-114300" lvl="1" marL="114300" marR="0" rtl="0" algn="just">
                <a:lnSpc>
                  <a:spcPct val="100000"/>
                </a:lnSpc>
                <a:spcBef>
                  <a:spcPts val="225"/>
                </a:spcBef>
                <a:spcAft>
                  <a:spcPts val="0"/>
                </a:spcAft>
                <a:buClr>
                  <a:schemeClr val="accent1"/>
                </a:buClr>
                <a:buSzPts val="1500"/>
                <a:buFont typeface="Arial"/>
                <a:buChar char="•"/>
              </a:pPr>
              <a:r>
                <a:rPr b="0" i="0" lang="en-US" sz="1500" u="none" cap="none" strike="noStrike">
                  <a:solidFill>
                    <a:schemeClr val="accent1"/>
                  </a:solidFill>
                  <a:latin typeface="Verdana"/>
                  <a:ea typeface="Verdana"/>
                  <a:cs typeface="Verdana"/>
                  <a:sym typeface="Verdana"/>
                </a:rPr>
                <a:t>Find issues that may not be detectable through static analysis such as race conditions and memory leaks.</a:t>
              </a:r>
              <a:endParaRPr b="0" i="0" sz="1400" u="none" cap="none" strike="noStrike">
                <a:solidFill>
                  <a:schemeClr val="accent1"/>
                </a:solidFill>
                <a:latin typeface="Arial"/>
                <a:ea typeface="Arial"/>
                <a:cs typeface="Arial"/>
                <a:sym typeface="Arial"/>
              </a:endParaRPr>
            </a:p>
          </p:txBody>
        </p:sp>
        <p:sp>
          <p:nvSpPr>
            <p:cNvPr id="163" name="Google Shape;163;p10"/>
            <p:cNvSpPr/>
            <p:nvPr/>
          </p:nvSpPr>
          <p:spPr>
            <a:xfrm>
              <a:off x="365760" y="1484664"/>
              <a:ext cx="5120640" cy="501840"/>
            </a:xfrm>
            <a:prstGeom prst="roundRect">
              <a:avLst>
                <a:gd fmla="val 16667" name="adj"/>
              </a:avLst>
            </a:prstGeom>
            <a:solidFill>
              <a:srgbClr val="9B55D2">
                <a:alpha val="69411"/>
              </a:srgbClr>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txBox="1"/>
            <p:nvPr/>
          </p:nvSpPr>
          <p:spPr>
            <a:xfrm>
              <a:off x="390258" y="1509162"/>
              <a:ext cx="5071644" cy="452844"/>
            </a:xfrm>
            <a:prstGeom prst="rect">
              <a:avLst/>
            </a:prstGeom>
            <a:noFill/>
            <a:ln>
              <a:noFill/>
            </a:ln>
          </p:spPr>
          <p:txBody>
            <a:bodyPr anchorCtr="0" anchor="ctr" bIns="0" lIns="193525" spcFirstLastPara="1" rIns="193525" wrap="square" tIns="0">
              <a:noAutofit/>
            </a:bodyPr>
            <a:lstStyle/>
            <a:p>
              <a:pPr indent="0" lvl="0" marL="0" marR="0" rtl="0" algn="l">
                <a:lnSpc>
                  <a:spcPct val="90000"/>
                </a:lnSpc>
                <a:spcBef>
                  <a:spcPts val="0"/>
                </a:spcBef>
                <a:spcAft>
                  <a:spcPts val="0"/>
                </a:spcAft>
                <a:buClr>
                  <a:schemeClr val="lt1"/>
                </a:buClr>
                <a:buSzPts val="1700"/>
                <a:buFont typeface="Corbel"/>
                <a:buNone/>
              </a:pPr>
              <a:r>
                <a:rPr b="0" i="0" lang="en-US" sz="1700" u="none" cap="none" strike="noStrike">
                  <a:solidFill>
                    <a:schemeClr val="lt1"/>
                  </a:solidFill>
                  <a:latin typeface="Corbel"/>
                  <a:ea typeface="Corbel"/>
                  <a:cs typeface="Corbel"/>
                  <a:sym typeface="Corbel"/>
                </a:rPr>
                <a:t>--------</a:t>
              </a:r>
              <a:endParaRPr b="0" i="0" sz="1700" u="none" cap="none" strike="noStrike">
                <a:solidFill>
                  <a:schemeClr val="lt1"/>
                </a:solidFill>
                <a:latin typeface="Corbel"/>
                <a:ea typeface="Corbel"/>
                <a:cs typeface="Corbel"/>
                <a:sym typeface="Corbel"/>
              </a:endParaRPr>
            </a:p>
          </p:txBody>
        </p:sp>
        <p:sp>
          <p:nvSpPr>
            <p:cNvPr id="165" name="Google Shape;165;p10"/>
            <p:cNvSpPr/>
            <p:nvPr/>
          </p:nvSpPr>
          <p:spPr>
            <a:xfrm>
              <a:off x="0" y="3524155"/>
              <a:ext cx="7315200" cy="1579725"/>
            </a:xfrm>
            <a:prstGeom prst="rect">
              <a:avLst/>
            </a:prstGeom>
            <a:solidFill>
              <a:schemeClr val="lt1">
                <a:alpha val="89411"/>
              </a:schemeClr>
            </a:solidFill>
            <a:ln cap="flat" cmpd="sng" w="10775">
              <a:solidFill>
                <a:srgbClr val="9B55D2">
                  <a:alpha val="4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txBox="1"/>
            <p:nvPr/>
          </p:nvSpPr>
          <p:spPr>
            <a:xfrm>
              <a:off x="0" y="3524155"/>
              <a:ext cx="7315200" cy="1579725"/>
            </a:xfrm>
            <a:prstGeom prst="rect">
              <a:avLst/>
            </a:prstGeom>
            <a:noFill/>
            <a:ln>
              <a:noFill/>
            </a:ln>
          </p:spPr>
          <p:txBody>
            <a:bodyPr anchorCtr="0" anchor="t" bIns="106675" lIns="567725" spcFirstLastPara="1" rIns="567725" wrap="square" tIns="354075">
              <a:noAutofit/>
            </a:bodyPr>
            <a:lstStyle/>
            <a:p>
              <a:pPr indent="-114300" lvl="1" marL="114300" marR="0" rtl="0" algn="just">
                <a:lnSpc>
                  <a:spcPct val="90000"/>
                </a:lnSpc>
                <a:spcBef>
                  <a:spcPts val="0"/>
                </a:spcBef>
                <a:spcAft>
                  <a:spcPts val="0"/>
                </a:spcAft>
                <a:buClr>
                  <a:schemeClr val="accent1"/>
                </a:buClr>
                <a:buSzPts val="1500"/>
                <a:buFont typeface="Arial"/>
                <a:buChar char="•"/>
              </a:pPr>
              <a:r>
                <a:rPr b="0" i="0" lang="en-US" sz="1500" u="none" cap="none" strike="noStrike">
                  <a:solidFill>
                    <a:schemeClr val="accent1"/>
                  </a:solidFill>
                  <a:latin typeface="Verdana"/>
                  <a:ea typeface="Verdana"/>
                  <a:cs typeface="Verdana"/>
                  <a:sym typeface="Verdana"/>
                </a:rPr>
                <a:t>Analyze code with real-world test data and in a realistic test environment.</a:t>
              </a:r>
              <a:endParaRPr b="0" i="0" sz="1500" u="none" cap="none" strike="noStrike">
                <a:solidFill>
                  <a:schemeClr val="accent1"/>
                </a:solidFill>
                <a:latin typeface="Verdana"/>
                <a:ea typeface="Verdana"/>
                <a:cs typeface="Verdana"/>
                <a:sym typeface="Verdana"/>
              </a:endParaRPr>
            </a:p>
            <a:p>
              <a:pPr indent="-114300" lvl="1" marL="114300" marR="0" rtl="0" algn="just">
                <a:lnSpc>
                  <a:spcPct val="90000"/>
                </a:lnSpc>
                <a:spcBef>
                  <a:spcPts val="225"/>
                </a:spcBef>
                <a:spcAft>
                  <a:spcPts val="0"/>
                </a:spcAft>
                <a:buClr>
                  <a:schemeClr val="accent1"/>
                </a:buClr>
                <a:buSzPts val="1500"/>
                <a:buFont typeface="Arial"/>
                <a:buChar char="•"/>
              </a:pPr>
              <a:r>
                <a:rPr b="0" i="0" lang="en-US" sz="1500" u="none" cap="none" strike="noStrike">
                  <a:solidFill>
                    <a:schemeClr val="accent1"/>
                  </a:solidFill>
                  <a:latin typeface="Verdana"/>
                  <a:ea typeface="Verdana"/>
                  <a:cs typeface="Verdana"/>
                  <a:sym typeface="Verdana"/>
                </a:rPr>
                <a:t>Analyze large codebases quickly and efficiently.</a:t>
              </a:r>
              <a:endParaRPr b="0" i="0" sz="1500" u="none" cap="none" strike="noStrike">
                <a:solidFill>
                  <a:schemeClr val="accent1"/>
                </a:solidFill>
                <a:latin typeface="Verdana"/>
                <a:ea typeface="Verdana"/>
                <a:cs typeface="Verdana"/>
                <a:sym typeface="Verdana"/>
              </a:endParaRPr>
            </a:p>
            <a:p>
              <a:pPr indent="-114300" lvl="1" marL="114300" marR="0" rtl="0" algn="just">
                <a:lnSpc>
                  <a:spcPct val="90000"/>
                </a:lnSpc>
                <a:spcBef>
                  <a:spcPts val="225"/>
                </a:spcBef>
                <a:spcAft>
                  <a:spcPts val="0"/>
                </a:spcAft>
                <a:buClr>
                  <a:schemeClr val="accent1"/>
                </a:buClr>
                <a:buSzPts val="1500"/>
                <a:buFont typeface="Arial"/>
                <a:buChar char="•"/>
              </a:pPr>
              <a:r>
                <a:rPr b="0" i="0" lang="en-US" sz="1500" u="none" cap="none" strike="noStrike">
                  <a:solidFill>
                    <a:schemeClr val="accent1"/>
                  </a:solidFill>
                  <a:latin typeface="Verdana"/>
                  <a:ea typeface="Verdana"/>
                  <a:cs typeface="Verdana"/>
                  <a:sym typeface="Verdana"/>
                </a:rPr>
                <a:t>Provides more accurate analysis of code performance and resource usage.</a:t>
              </a:r>
              <a:endParaRPr b="0" i="0" sz="1500" u="none" cap="none" strike="noStrike">
                <a:solidFill>
                  <a:schemeClr val="accent1"/>
                </a:solidFill>
                <a:latin typeface="Verdana"/>
                <a:ea typeface="Verdana"/>
                <a:cs typeface="Verdana"/>
                <a:sym typeface="Verdana"/>
              </a:endParaRPr>
            </a:p>
          </p:txBody>
        </p:sp>
        <p:sp>
          <p:nvSpPr>
            <p:cNvPr id="167" name="Google Shape;167;p10"/>
            <p:cNvSpPr/>
            <p:nvPr/>
          </p:nvSpPr>
          <p:spPr>
            <a:xfrm>
              <a:off x="365760" y="3273235"/>
              <a:ext cx="5120640" cy="501840"/>
            </a:xfrm>
            <a:prstGeom prst="roundRect">
              <a:avLst>
                <a:gd fmla="val 16667" name="adj"/>
              </a:avLst>
            </a:prstGeom>
            <a:solidFill>
              <a:srgbClr val="9B55D2">
                <a:alpha val="49411"/>
              </a:srgbClr>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txBox="1"/>
            <p:nvPr/>
          </p:nvSpPr>
          <p:spPr>
            <a:xfrm>
              <a:off x="390258" y="3297733"/>
              <a:ext cx="5071644" cy="452844"/>
            </a:xfrm>
            <a:prstGeom prst="rect">
              <a:avLst/>
            </a:prstGeom>
            <a:noFill/>
            <a:ln>
              <a:noFill/>
            </a:ln>
          </p:spPr>
          <p:txBody>
            <a:bodyPr anchorCtr="0" anchor="ctr" bIns="0" lIns="193525" spcFirstLastPara="1" rIns="193525" wrap="square" tIns="0">
              <a:noAutofit/>
            </a:bodyPr>
            <a:lstStyle/>
            <a:p>
              <a:pPr indent="0" lvl="0" marL="0" marR="0" rtl="0" algn="l">
                <a:lnSpc>
                  <a:spcPct val="90000"/>
                </a:lnSpc>
                <a:spcBef>
                  <a:spcPts val="0"/>
                </a:spcBef>
                <a:spcAft>
                  <a:spcPts val="0"/>
                </a:spcAft>
                <a:buClr>
                  <a:schemeClr val="lt1"/>
                </a:buClr>
                <a:buSzPts val="1700"/>
                <a:buFont typeface="Corbel"/>
                <a:buNone/>
              </a:pPr>
              <a:r>
                <a:rPr b="0" i="0" lang="en-US" sz="1700" u="none" cap="none" strike="noStrike">
                  <a:solidFill>
                    <a:schemeClr val="lt1"/>
                  </a:solidFill>
                  <a:latin typeface="Corbel"/>
                  <a:ea typeface="Corbel"/>
                  <a:cs typeface="Corbel"/>
                  <a:sym typeface="Corbel"/>
                </a:rPr>
                <a:t>---------</a:t>
              </a:r>
              <a:endParaRPr b="0" i="0" sz="1700" u="none" cap="none" strike="noStrike">
                <a:solidFill>
                  <a:schemeClr val="lt1"/>
                </a:solidFill>
                <a:latin typeface="Corbel"/>
                <a:ea typeface="Corbel"/>
                <a:cs typeface="Corbel"/>
                <a:sym typeface="Corbe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1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Pysa: Open Source static analysis for Python code - Engineering at Meta" id="174" name="Google Shape;174;p11"/>
          <p:cNvPicPr preferRelativeResize="0"/>
          <p:nvPr/>
        </p:nvPicPr>
        <p:blipFill rotWithShape="1">
          <a:blip r:embed="rId3">
            <a:alphaModFix amt="25000"/>
          </a:blip>
          <a:srcRect b="0" l="0" r="0" t="0"/>
          <a:stretch/>
        </p:blipFill>
        <p:spPr>
          <a:xfrm>
            <a:off x="0" y="-4567"/>
            <a:ext cx="12191980" cy="6857990"/>
          </a:xfrm>
          <a:prstGeom prst="rect">
            <a:avLst/>
          </a:prstGeom>
          <a:noFill/>
          <a:ln>
            <a:noFill/>
          </a:ln>
        </p:spPr>
      </p:pic>
      <p:sp>
        <p:nvSpPr>
          <p:cNvPr id="175" name="Google Shape;175;p11"/>
          <p:cNvSpPr txBox="1"/>
          <p:nvPr>
            <p:ph type="title"/>
          </p:nvPr>
        </p:nvSpPr>
        <p:spPr>
          <a:xfrm>
            <a:off x="395740" y="432619"/>
            <a:ext cx="3473508" cy="58993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Disadvantages of Static Dynamic Analyzer Tool</a:t>
            </a:r>
            <a:endParaRPr b="1" sz="4000">
              <a:solidFill>
                <a:schemeClr val="lt1"/>
              </a:solidFill>
            </a:endParaRPr>
          </a:p>
        </p:txBody>
      </p:sp>
      <p:grpSp>
        <p:nvGrpSpPr>
          <p:cNvPr id="176" name="Google Shape;176;p11"/>
          <p:cNvGrpSpPr/>
          <p:nvPr/>
        </p:nvGrpSpPr>
        <p:grpSpPr>
          <a:xfrm>
            <a:off x="3868738" y="967574"/>
            <a:ext cx="7315200" cy="4913326"/>
            <a:chOff x="0" y="103974"/>
            <a:chExt cx="7315200" cy="4913326"/>
          </a:xfrm>
        </p:grpSpPr>
        <p:sp>
          <p:nvSpPr>
            <p:cNvPr id="177" name="Google Shape;177;p11"/>
            <p:cNvSpPr/>
            <p:nvPr/>
          </p:nvSpPr>
          <p:spPr>
            <a:xfrm>
              <a:off x="0" y="325374"/>
              <a:ext cx="7315200" cy="1063125"/>
            </a:xfrm>
            <a:prstGeom prst="rect">
              <a:avLst/>
            </a:prstGeom>
            <a:solidFill>
              <a:schemeClr val="lt1">
                <a:alpha val="89411"/>
              </a:schemeClr>
            </a:solidFill>
            <a:ln cap="flat" cmpd="sng" w="10775">
              <a:solidFill>
                <a:srgbClr val="9B55D2">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txBox="1"/>
            <p:nvPr/>
          </p:nvSpPr>
          <p:spPr>
            <a:xfrm>
              <a:off x="0" y="325374"/>
              <a:ext cx="7315200" cy="1063125"/>
            </a:xfrm>
            <a:prstGeom prst="rect">
              <a:avLst/>
            </a:prstGeom>
            <a:noFill/>
            <a:ln>
              <a:noFill/>
            </a:ln>
          </p:spPr>
          <p:txBody>
            <a:bodyPr anchorCtr="0" anchor="t" bIns="106675" lIns="567725" spcFirstLastPara="1" rIns="567725" wrap="square" tIns="312400">
              <a:noAutofit/>
            </a:bodyPr>
            <a:lstStyle/>
            <a:p>
              <a:pPr indent="-114300" lvl="1" marL="114300" marR="0" rtl="0" algn="just">
                <a:lnSpc>
                  <a:spcPct val="90000"/>
                </a:lnSpc>
                <a:spcBef>
                  <a:spcPts val="0"/>
                </a:spcBef>
                <a:spcAft>
                  <a:spcPts val="0"/>
                </a:spcAft>
                <a:buClr>
                  <a:schemeClr val="dk2"/>
                </a:buClr>
                <a:buSzPts val="1500"/>
                <a:buFont typeface="Verdana"/>
                <a:buChar char="•"/>
              </a:pPr>
              <a:r>
                <a:rPr b="0" i="0" lang="en-US" sz="1500" u="none" cap="none" strike="noStrike">
                  <a:solidFill>
                    <a:schemeClr val="dk2"/>
                  </a:solidFill>
                  <a:latin typeface="Verdana"/>
                  <a:ea typeface="Verdana"/>
                  <a:cs typeface="Verdana"/>
                  <a:sym typeface="Verdana"/>
                </a:rPr>
                <a:t>It may report issues that are not actually present in the code. This can be frustrating for developers and can lead to unnecessary work in trying to fix non-existent issues.</a:t>
              </a:r>
              <a:endParaRPr b="0" i="0" sz="1500" u="none" cap="none" strike="noStrike">
                <a:solidFill>
                  <a:schemeClr val="dk2"/>
                </a:solidFill>
                <a:latin typeface="Verdana"/>
                <a:ea typeface="Verdana"/>
                <a:cs typeface="Verdana"/>
                <a:sym typeface="Verdana"/>
              </a:endParaRPr>
            </a:p>
          </p:txBody>
        </p:sp>
        <p:sp>
          <p:nvSpPr>
            <p:cNvPr id="179" name="Google Shape;179;p11"/>
            <p:cNvSpPr/>
            <p:nvPr/>
          </p:nvSpPr>
          <p:spPr>
            <a:xfrm>
              <a:off x="365760" y="103974"/>
              <a:ext cx="5120640" cy="442800"/>
            </a:xfrm>
            <a:prstGeom prst="roundRect">
              <a:avLst>
                <a:gd fmla="val 16667" name="adj"/>
              </a:avLst>
            </a:prstGeom>
            <a:solidFill>
              <a:srgbClr val="9B55D2">
                <a:alpha val="89411"/>
              </a:srgbClr>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txBox="1"/>
            <p:nvPr/>
          </p:nvSpPr>
          <p:spPr>
            <a:xfrm>
              <a:off x="387376" y="125590"/>
              <a:ext cx="5077408" cy="399568"/>
            </a:xfrm>
            <a:prstGeom prst="rect">
              <a:avLst/>
            </a:prstGeom>
            <a:noFill/>
            <a:ln>
              <a:noFill/>
            </a:ln>
          </p:spPr>
          <p:txBody>
            <a:bodyPr anchorCtr="0" anchor="ctr" bIns="0" lIns="193525" spcFirstLastPara="1" rIns="193525" wrap="square" tIns="0">
              <a:noAutofit/>
            </a:bodyPr>
            <a:lstStyle/>
            <a:p>
              <a:pPr indent="0" lvl="0" marL="0" marR="0" rtl="0" algn="l">
                <a:lnSpc>
                  <a:spcPct val="90000"/>
                </a:lnSpc>
                <a:spcBef>
                  <a:spcPts val="0"/>
                </a:spcBef>
                <a:spcAft>
                  <a:spcPts val="0"/>
                </a:spcAft>
                <a:buClr>
                  <a:schemeClr val="lt1"/>
                </a:buClr>
                <a:buSzPts val="1500"/>
                <a:buFont typeface="Corbel"/>
                <a:buNone/>
              </a:pPr>
              <a:r>
                <a:rPr b="0" i="0" lang="en-US" sz="1500" u="none" cap="none" strike="noStrike">
                  <a:solidFill>
                    <a:schemeClr val="lt1"/>
                  </a:solidFill>
                  <a:latin typeface="Corbel"/>
                  <a:ea typeface="Corbel"/>
                  <a:cs typeface="Corbel"/>
                  <a:sym typeface="Corbel"/>
                </a:rPr>
                <a:t>--------</a:t>
              </a:r>
              <a:endParaRPr b="0" i="0" sz="1500" u="none" cap="none" strike="noStrike">
                <a:solidFill>
                  <a:schemeClr val="lt1"/>
                </a:solidFill>
                <a:latin typeface="Corbel"/>
                <a:ea typeface="Corbel"/>
                <a:cs typeface="Corbel"/>
                <a:sym typeface="Corbel"/>
              </a:endParaRPr>
            </a:p>
          </p:txBody>
        </p:sp>
        <p:sp>
          <p:nvSpPr>
            <p:cNvPr id="181" name="Google Shape;181;p11"/>
            <p:cNvSpPr/>
            <p:nvPr/>
          </p:nvSpPr>
          <p:spPr>
            <a:xfrm>
              <a:off x="0" y="1690900"/>
              <a:ext cx="7315200" cy="1512000"/>
            </a:xfrm>
            <a:prstGeom prst="rect">
              <a:avLst/>
            </a:prstGeom>
            <a:solidFill>
              <a:schemeClr val="lt1">
                <a:alpha val="89411"/>
              </a:schemeClr>
            </a:solidFill>
            <a:ln cap="flat" cmpd="sng" w="10775">
              <a:solidFill>
                <a:srgbClr val="9B55D2">
                  <a:alpha val="6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txBox="1"/>
            <p:nvPr/>
          </p:nvSpPr>
          <p:spPr>
            <a:xfrm>
              <a:off x="0" y="1690900"/>
              <a:ext cx="7315200" cy="1512000"/>
            </a:xfrm>
            <a:prstGeom prst="rect">
              <a:avLst/>
            </a:prstGeom>
            <a:noFill/>
            <a:ln>
              <a:noFill/>
            </a:ln>
          </p:spPr>
          <p:txBody>
            <a:bodyPr anchorCtr="0" anchor="t" bIns="106675" lIns="567725" spcFirstLastPara="1" rIns="567725" wrap="square" tIns="312400">
              <a:noAutofit/>
            </a:bodyPr>
            <a:lstStyle/>
            <a:p>
              <a:pPr indent="-114300" lvl="1" marL="114300" marR="0" rtl="0" algn="just">
                <a:lnSpc>
                  <a:spcPct val="90000"/>
                </a:lnSpc>
                <a:spcBef>
                  <a:spcPts val="0"/>
                </a:spcBef>
                <a:spcAft>
                  <a:spcPts val="0"/>
                </a:spcAft>
                <a:buClr>
                  <a:schemeClr val="dk2"/>
                </a:buClr>
                <a:buSzPts val="1500"/>
                <a:buFont typeface="Verdana"/>
                <a:buChar char="•"/>
              </a:pPr>
              <a:r>
                <a:rPr b="0" i="0" lang="en-US" sz="1500" u="none" cap="none" strike="noStrike">
                  <a:solidFill>
                    <a:schemeClr val="dk2"/>
                  </a:solidFill>
                  <a:latin typeface="Verdana"/>
                  <a:ea typeface="Verdana"/>
                  <a:cs typeface="Verdana"/>
                  <a:sym typeface="Verdana"/>
                </a:rPr>
                <a:t>Static analysis should not be detect runtime behavior or external input.</a:t>
              </a:r>
              <a:endParaRPr b="0" i="0" sz="1500" u="none" cap="none" strike="noStrike">
                <a:solidFill>
                  <a:schemeClr val="dk2"/>
                </a:solidFill>
                <a:latin typeface="Verdana"/>
                <a:ea typeface="Verdana"/>
                <a:cs typeface="Verdana"/>
                <a:sym typeface="Verdana"/>
              </a:endParaRPr>
            </a:p>
            <a:p>
              <a:pPr indent="-114300" lvl="1" marL="114300" marR="0" rtl="0" algn="just">
                <a:lnSpc>
                  <a:spcPct val="90000"/>
                </a:lnSpc>
                <a:spcBef>
                  <a:spcPts val="225"/>
                </a:spcBef>
                <a:spcAft>
                  <a:spcPts val="0"/>
                </a:spcAft>
                <a:buClr>
                  <a:schemeClr val="dk2"/>
                </a:buClr>
                <a:buSzPts val="1500"/>
                <a:buFont typeface="Verdana"/>
                <a:buChar char="•"/>
              </a:pPr>
              <a:r>
                <a:rPr b="0" i="0" lang="en-US" sz="1500" u="none" cap="none" strike="noStrike">
                  <a:solidFill>
                    <a:schemeClr val="dk2"/>
                  </a:solidFill>
                  <a:latin typeface="Verdana"/>
                  <a:ea typeface="Verdana"/>
                  <a:cs typeface="Verdana"/>
                  <a:sym typeface="Verdana"/>
                </a:rPr>
                <a:t>Dynamic analysis tools can be time-consuming to use, as they require the program to be executed in order to analyze it for large program.</a:t>
              </a:r>
              <a:endParaRPr b="0" i="0" sz="1500" u="none" cap="none" strike="noStrike">
                <a:solidFill>
                  <a:schemeClr val="dk2"/>
                </a:solidFill>
                <a:latin typeface="Verdana"/>
                <a:ea typeface="Verdana"/>
                <a:cs typeface="Verdana"/>
                <a:sym typeface="Verdana"/>
              </a:endParaRPr>
            </a:p>
          </p:txBody>
        </p:sp>
        <p:sp>
          <p:nvSpPr>
            <p:cNvPr id="183" name="Google Shape;183;p11"/>
            <p:cNvSpPr/>
            <p:nvPr/>
          </p:nvSpPr>
          <p:spPr>
            <a:xfrm>
              <a:off x="365760" y="1469500"/>
              <a:ext cx="5120640" cy="442800"/>
            </a:xfrm>
            <a:prstGeom prst="roundRect">
              <a:avLst>
                <a:gd fmla="val 16667" name="adj"/>
              </a:avLst>
            </a:prstGeom>
            <a:solidFill>
              <a:srgbClr val="9B55D2">
                <a:alpha val="69411"/>
              </a:srgbClr>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txBox="1"/>
            <p:nvPr/>
          </p:nvSpPr>
          <p:spPr>
            <a:xfrm>
              <a:off x="387376" y="1491116"/>
              <a:ext cx="5077408" cy="399568"/>
            </a:xfrm>
            <a:prstGeom prst="rect">
              <a:avLst/>
            </a:prstGeom>
            <a:noFill/>
            <a:ln>
              <a:noFill/>
            </a:ln>
          </p:spPr>
          <p:txBody>
            <a:bodyPr anchorCtr="0" anchor="ctr" bIns="0" lIns="193525" spcFirstLastPara="1" rIns="193525" wrap="square" tIns="0">
              <a:noAutofit/>
            </a:bodyPr>
            <a:lstStyle/>
            <a:p>
              <a:pPr indent="0" lvl="0" marL="0" marR="0" rtl="0" algn="l">
                <a:lnSpc>
                  <a:spcPct val="90000"/>
                </a:lnSpc>
                <a:spcBef>
                  <a:spcPts val="0"/>
                </a:spcBef>
                <a:spcAft>
                  <a:spcPts val="0"/>
                </a:spcAft>
                <a:buClr>
                  <a:schemeClr val="lt1"/>
                </a:buClr>
                <a:buSzPts val="1500"/>
                <a:buFont typeface="Corbel"/>
                <a:buNone/>
              </a:pPr>
              <a:r>
                <a:rPr b="0" i="0" lang="en-US" sz="1500" u="none" cap="none" strike="noStrike">
                  <a:solidFill>
                    <a:schemeClr val="lt1"/>
                  </a:solidFill>
                  <a:latin typeface="Corbel"/>
                  <a:ea typeface="Corbel"/>
                  <a:cs typeface="Corbel"/>
                  <a:sym typeface="Corbel"/>
                </a:rPr>
                <a:t>--------</a:t>
              </a:r>
              <a:endParaRPr b="0" i="0" sz="1500" u="none" cap="none" strike="noStrike">
                <a:solidFill>
                  <a:schemeClr val="lt1"/>
                </a:solidFill>
                <a:latin typeface="Corbel"/>
                <a:ea typeface="Corbel"/>
                <a:cs typeface="Corbel"/>
                <a:sym typeface="Corbel"/>
              </a:endParaRPr>
            </a:p>
          </p:txBody>
        </p:sp>
        <p:sp>
          <p:nvSpPr>
            <p:cNvPr id="185" name="Google Shape;185;p11"/>
            <p:cNvSpPr/>
            <p:nvPr/>
          </p:nvSpPr>
          <p:spPr>
            <a:xfrm>
              <a:off x="0" y="3505300"/>
              <a:ext cx="7315200" cy="1512000"/>
            </a:xfrm>
            <a:prstGeom prst="rect">
              <a:avLst/>
            </a:prstGeom>
            <a:solidFill>
              <a:schemeClr val="lt1">
                <a:alpha val="89411"/>
              </a:schemeClr>
            </a:solidFill>
            <a:ln cap="flat" cmpd="sng" w="10775">
              <a:solidFill>
                <a:srgbClr val="9B55D2">
                  <a:alpha val="4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txBox="1"/>
            <p:nvPr/>
          </p:nvSpPr>
          <p:spPr>
            <a:xfrm>
              <a:off x="0" y="3505300"/>
              <a:ext cx="7315200" cy="1512000"/>
            </a:xfrm>
            <a:prstGeom prst="rect">
              <a:avLst/>
            </a:prstGeom>
            <a:noFill/>
            <a:ln>
              <a:noFill/>
            </a:ln>
          </p:spPr>
          <p:txBody>
            <a:bodyPr anchorCtr="0" anchor="t" bIns="106675" lIns="567725" spcFirstLastPara="1" rIns="567725" wrap="square" tIns="312400">
              <a:noAutofit/>
            </a:bodyPr>
            <a:lstStyle/>
            <a:p>
              <a:pPr indent="-114300" lvl="1" marL="114300" marR="0" rtl="0" algn="just">
                <a:lnSpc>
                  <a:spcPct val="90000"/>
                </a:lnSpc>
                <a:spcBef>
                  <a:spcPts val="0"/>
                </a:spcBef>
                <a:spcAft>
                  <a:spcPts val="0"/>
                </a:spcAft>
                <a:buClr>
                  <a:schemeClr val="dk2"/>
                </a:buClr>
                <a:buSzPts val="1500"/>
                <a:buFont typeface="Verdana"/>
                <a:buChar char="•"/>
              </a:pPr>
              <a:r>
                <a:rPr b="0" i="0" lang="en-US" sz="1500" u="none" cap="none" strike="noStrike">
                  <a:solidFill>
                    <a:schemeClr val="dk2"/>
                  </a:solidFill>
                  <a:latin typeface="Verdana"/>
                  <a:ea typeface="Verdana"/>
                  <a:cs typeface="Verdana"/>
                  <a:sym typeface="Verdana"/>
                </a:rPr>
                <a:t>Dynamic analysis tools especially if the program is heavily dependent on external input or has complex control flow.</a:t>
              </a:r>
              <a:endParaRPr b="0" i="0" sz="1500" u="none" cap="none" strike="noStrike">
                <a:solidFill>
                  <a:schemeClr val="dk2"/>
                </a:solidFill>
                <a:latin typeface="Verdana"/>
                <a:ea typeface="Verdana"/>
                <a:cs typeface="Verdana"/>
                <a:sym typeface="Verdana"/>
              </a:endParaRPr>
            </a:p>
            <a:p>
              <a:pPr indent="-114300" lvl="1" marL="114300" marR="0" rtl="0" algn="just">
                <a:lnSpc>
                  <a:spcPct val="90000"/>
                </a:lnSpc>
                <a:spcBef>
                  <a:spcPts val="225"/>
                </a:spcBef>
                <a:spcAft>
                  <a:spcPts val="0"/>
                </a:spcAft>
                <a:buClr>
                  <a:schemeClr val="dk2"/>
                </a:buClr>
                <a:buSzPts val="1500"/>
                <a:buFont typeface="Verdana"/>
                <a:buChar char="•"/>
              </a:pPr>
              <a:r>
                <a:rPr b="0" i="0" lang="en-US" sz="1500" u="none" cap="none" strike="noStrike">
                  <a:solidFill>
                    <a:schemeClr val="dk2"/>
                  </a:solidFill>
                  <a:latin typeface="Verdana"/>
                  <a:ea typeface="Verdana"/>
                  <a:cs typeface="Verdana"/>
                  <a:sym typeface="Verdana"/>
                </a:rPr>
                <a:t>Both static and dynamic analysis tools can be expensive to purchase and maintain especially for large organizations with many software projects.</a:t>
              </a:r>
              <a:endParaRPr b="0" i="0" sz="1500" u="none" cap="none" strike="noStrike">
                <a:solidFill>
                  <a:schemeClr val="dk2"/>
                </a:solidFill>
                <a:latin typeface="Verdana"/>
                <a:ea typeface="Verdana"/>
                <a:cs typeface="Verdana"/>
                <a:sym typeface="Verdana"/>
              </a:endParaRPr>
            </a:p>
          </p:txBody>
        </p:sp>
        <p:sp>
          <p:nvSpPr>
            <p:cNvPr id="187" name="Google Shape;187;p11"/>
            <p:cNvSpPr/>
            <p:nvPr/>
          </p:nvSpPr>
          <p:spPr>
            <a:xfrm>
              <a:off x="365760" y="3283900"/>
              <a:ext cx="5120640" cy="442800"/>
            </a:xfrm>
            <a:prstGeom prst="roundRect">
              <a:avLst>
                <a:gd fmla="val 16667" name="adj"/>
              </a:avLst>
            </a:prstGeom>
            <a:solidFill>
              <a:srgbClr val="9B55D2">
                <a:alpha val="49411"/>
              </a:srgbClr>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txBox="1"/>
            <p:nvPr/>
          </p:nvSpPr>
          <p:spPr>
            <a:xfrm>
              <a:off x="387376" y="3305516"/>
              <a:ext cx="5077408" cy="399568"/>
            </a:xfrm>
            <a:prstGeom prst="rect">
              <a:avLst/>
            </a:prstGeom>
            <a:noFill/>
            <a:ln>
              <a:noFill/>
            </a:ln>
          </p:spPr>
          <p:txBody>
            <a:bodyPr anchorCtr="0" anchor="ctr" bIns="0" lIns="193525" spcFirstLastPara="1" rIns="193525" wrap="square" tIns="0">
              <a:noAutofit/>
            </a:bodyPr>
            <a:lstStyle/>
            <a:p>
              <a:pPr indent="0" lvl="0" marL="0" marR="0" rtl="0" algn="l">
                <a:lnSpc>
                  <a:spcPct val="90000"/>
                </a:lnSpc>
                <a:spcBef>
                  <a:spcPts val="0"/>
                </a:spcBef>
                <a:spcAft>
                  <a:spcPts val="0"/>
                </a:spcAft>
                <a:buClr>
                  <a:schemeClr val="lt1"/>
                </a:buClr>
                <a:buSzPts val="1500"/>
                <a:buFont typeface="Corbel"/>
                <a:buNone/>
              </a:pPr>
              <a:r>
                <a:rPr b="0" i="0" lang="en-US" sz="1500" u="none" cap="none" strike="noStrike">
                  <a:solidFill>
                    <a:schemeClr val="lt1"/>
                  </a:solidFill>
                  <a:latin typeface="Corbel"/>
                  <a:ea typeface="Corbel"/>
                  <a:cs typeface="Corbel"/>
                  <a:sym typeface="Corbel"/>
                </a:rPr>
                <a:t>---------</a:t>
              </a:r>
              <a:endParaRPr b="0" i="0" sz="1500" u="none" cap="none" strike="noStrike">
                <a:solidFill>
                  <a:schemeClr val="lt1"/>
                </a:solidFill>
                <a:latin typeface="Corbel"/>
                <a:ea typeface="Corbel"/>
                <a:cs typeface="Corbel"/>
                <a:sym typeface="Corbe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12"/>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The Best of Both Worlds: Aggregating Static Analysis Results from Best of  Breed Tools" id="196" name="Google Shape;196;p12"/>
          <p:cNvPicPr preferRelativeResize="0"/>
          <p:nvPr/>
        </p:nvPicPr>
        <p:blipFill rotWithShape="1">
          <a:blip r:embed="rId3">
            <a:alphaModFix amt="25000"/>
          </a:blip>
          <a:srcRect b="0" l="0" r="11110" t="0"/>
          <a:stretch/>
        </p:blipFill>
        <p:spPr>
          <a:xfrm>
            <a:off x="20" y="0"/>
            <a:ext cx="12191980" cy="6857990"/>
          </a:xfrm>
          <a:prstGeom prst="rect">
            <a:avLst/>
          </a:prstGeom>
          <a:noFill/>
          <a:ln>
            <a:noFill/>
          </a:ln>
        </p:spPr>
      </p:pic>
      <p:sp>
        <p:nvSpPr>
          <p:cNvPr id="197" name="Google Shape;197;p12"/>
          <p:cNvSpPr txBox="1"/>
          <p:nvPr/>
        </p:nvSpPr>
        <p:spPr>
          <a:xfrm>
            <a:off x="252925" y="758950"/>
            <a:ext cx="11262900" cy="4870200"/>
          </a:xfrm>
          <a:prstGeom prst="rect">
            <a:avLst/>
          </a:prstGeom>
          <a:noFill/>
          <a:ln>
            <a:noFill/>
          </a:ln>
        </p:spPr>
        <p:txBody>
          <a:bodyPr anchorCtr="0" anchor="ctr" bIns="45700" lIns="91425" spcFirstLastPara="1" rIns="91425" wrap="square" tIns="45700">
            <a:normAutofit/>
          </a:bodyPr>
          <a:lstStyle/>
          <a:p>
            <a:pPr indent="457200" lvl="8" marL="2286000" marR="0" rtl="0" algn="l">
              <a:lnSpc>
                <a:spcPct val="90000"/>
              </a:lnSpc>
              <a:spcBef>
                <a:spcPts val="0"/>
              </a:spcBef>
              <a:spcAft>
                <a:spcPts val="0"/>
              </a:spcAft>
              <a:buClr>
                <a:srgbClr val="000000"/>
              </a:buClr>
              <a:buSzPts val="7200"/>
              <a:buFont typeface="Arial"/>
              <a:buNone/>
            </a:pPr>
            <a:r>
              <a:rPr b="0" i="0" lang="en-US" sz="7200" u="none" cap="none" strike="noStrike">
                <a:solidFill>
                  <a:schemeClr val="lt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pic>
        <p:nvPicPr>
          <p:cNvPr id="198" name="Google Shape;198;p12"/>
          <p:cNvPicPr preferRelativeResize="0"/>
          <p:nvPr/>
        </p:nvPicPr>
        <p:blipFill rotWithShape="1">
          <a:blip r:embed="rId4">
            <a:alphaModFix/>
          </a:blip>
          <a:srcRect b="0" l="0" r="0" t="0"/>
          <a:stretch/>
        </p:blipFill>
        <p:spPr>
          <a:xfrm>
            <a:off x="4650888" y="3698125"/>
            <a:ext cx="2466975" cy="184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4000"/>
                                        <p:tgtEl>
                                          <p:spTgt spid="198"/>
                                        </p:tgtEl>
                                      </p:cBhvr>
                                    </p:animEffect>
                                  </p:childTnLst>
                                </p:cTn>
                              </p:par>
                              <p:par>
                                <p:cTn fill="hold" nodeType="withEffect" presetClass="exit" presetID="2" presetSubtype="1">
                                  <p:stCondLst>
                                    <p:cond delay="0"/>
                                  </p:stCondLst>
                                  <p:childTnLst>
                                    <p:anim calcmode="lin" valueType="num">
                                      <p:cBhvr additive="base">
                                        <p:cTn dur="1000"/>
                                        <p:tgtEl>
                                          <p:spTgt spid="198"/>
                                        </p:tgtEl>
                                        <p:attrNameLst>
                                          <p:attrName>ppt_y</p:attrName>
                                        </p:attrNameLst>
                                      </p:cBhvr>
                                      <p:tavLst>
                                        <p:tav fmla="" tm="0">
                                          <p:val>
                                            <p:strVal val="#ppt_y"/>
                                          </p:val>
                                        </p:tav>
                                        <p:tav fmla="" tm="100000">
                                          <p:val>
                                            <p:strVal val="#ppt_y-1"/>
                                          </p:val>
                                        </p:tav>
                                      </p:tavLst>
                                    </p:anim>
                                    <p:set>
                                      <p:cBhvr>
                                        <p:cTn dur="1" fill="hold">
                                          <p:stCondLst>
                                            <p:cond delay="10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 name="Shape 42"/>
        <p:cNvGrpSpPr/>
        <p:nvPr/>
      </p:nvGrpSpPr>
      <p:grpSpPr>
        <a:xfrm>
          <a:off x="0" y="0"/>
          <a:ext cx="0" cy="0"/>
          <a:chOff x="0" y="0"/>
          <a:chExt cx="0" cy="0"/>
        </a:xfrm>
      </p:grpSpPr>
      <p:sp>
        <p:nvSpPr>
          <p:cNvPr id="43" name="Google Shape;43;p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FortranAnalyser" id="44" name="Google Shape;44;p2"/>
          <p:cNvPicPr preferRelativeResize="0"/>
          <p:nvPr/>
        </p:nvPicPr>
        <p:blipFill rotWithShape="1">
          <a:blip r:embed="rId3">
            <a:alphaModFix amt="25000"/>
          </a:blip>
          <a:srcRect b="0" l="0" r="0" t="15625"/>
          <a:stretch/>
        </p:blipFill>
        <p:spPr>
          <a:xfrm>
            <a:off x="20" y="10"/>
            <a:ext cx="12191980" cy="6857990"/>
          </a:xfrm>
          <a:prstGeom prst="rect">
            <a:avLst/>
          </a:prstGeom>
          <a:noFill/>
          <a:ln>
            <a:noFill/>
          </a:ln>
        </p:spPr>
      </p:pic>
      <p:sp>
        <p:nvSpPr>
          <p:cNvPr id="45" name="Google Shape;45;p2"/>
          <p:cNvSpPr txBox="1"/>
          <p:nvPr>
            <p:ph type="title"/>
          </p:nvPr>
        </p:nvSpPr>
        <p:spPr>
          <a:xfrm>
            <a:off x="282415" y="864108"/>
            <a:ext cx="3571830" cy="39453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imes New Roman"/>
              <a:buNone/>
            </a:pPr>
            <a:r>
              <a:rPr lang="en-US" sz="5400">
                <a:solidFill>
                  <a:schemeClr val="lt1"/>
                </a:solidFill>
                <a:latin typeface="Times New Roman"/>
                <a:ea typeface="Times New Roman"/>
                <a:cs typeface="Times New Roman"/>
                <a:sym typeface="Times New Roman"/>
              </a:rPr>
              <a:t>About the Project</a:t>
            </a:r>
            <a:endParaRPr sz="5400">
              <a:solidFill>
                <a:schemeClr val="lt1"/>
              </a:solidFill>
              <a:latin typeface="Times New Roman"/>
              <a:ea typeface="Times New Roman"/>
              <a:cs typeface="Times New Roman"/>
              <a:sym typeface="Times New Roman"/>
            </a:endParaRPr>
          </a:p>
        </p:txBody>
      </p:sp>
      <p:sp>
        <p:nvSpPr>
          <p:cNvPr id="46" name="Google Shape;46;p2"/>
          <p:cNvSpPr txBox="1"/>
          <p:nvPr>
            <p:ph idx="1" type="body"/>
          </p:nvPr>
        </p:nvSpPr>
        <p:spPr>
          <a:xfrm>
            <a:off x="4395019" y="864108"/>
            <a:ext cx="7138219" cy="528225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b="0" i="0" lang="en-US">
                <a:latin typeface="Roboto"/>
                <a:ea typeface="Roboto"/>
                <a:cs typeface="Roboto"/>
                <a:sym typeface="Roboto"/>
              </a:rPr>
              <a:t>The objective of the project is generating a report based on the results of the splint analysis and the report should include a summary of the number of warnings and errors as well as the details about each and individual errors. It captures the output from the splint and parse it to extract any warnings or errors that were reported.It should also run makefile, capture the warnings and errors</a:t>
            </a:r>
            <a:r>
              <a:rPr lang="en-US">
                <a:latin typeface="Roboto"/>
                <a:ea typeface="Roboto"/>
                <a:cs typeface="Roboto"/>
                <a:sym typeface="Roboto"/>
              </a:rPr>
              <a:t> </a:t>
            </a:r>
            <a:r>
              <a:rPr b="0" i="0" lang="en-US">
                <a:latin typeface="Roboto"/>
                <a:ea typeface="Roboto"/>
                <a:cs typeface="Roboto"/>
                <a:sym typeface="Roboto"/>
              </a:rPr>
              <a:t>if</a:t>
            </a:r>
            <a:r>
              <a:rPr lang="en-US">
                <a:latin typeface="Roboto"/>
                <a:ea typeface="Roboto"/>
                <a:cs typeface="Roboto"/>
                <a:sym typeface="Roboto"/>
              </a:rPr>
              <a:t> </a:t>
            </a:r>
            <a:r>
              <a:rPr b="0" i="0" lang="en-US">
                <a:latin typeface="Roboto"/>
                <a:ea typeface="Roboto"/>
                <a:cs typeface="Roboto"/>
                <a:sym typeface="Roboto"/>
              </a:rPr>
              <a:t>any, and  generate executable if possible  and generate report.</a:t>
            </a:r>
            <a:r>
              <a:rPr lang="en-US">
                <a:latin typeface="Roboto"/>
                <a:ea typeface="Roboto"/>
                <a:cs typeface="Roboto"/>
                <a:sym typeface="Roboto"/>
              </a:rPr>
              <a:t>I</a:t>
            </a:r>
            <a:r>
              <a:rPr b="0" i="0" lang="en-US">
                <a:latin typeface="Roboto"/>
                <a:ea typeface="Roboto"/>
                <a:cs typeface="Roboto"/>
                <a:sym typeface="Roboto"/>
              </a:rPr>
              <a:t>t should also run the executable with given arguments if any with valgrind, capture output and generate the valgrind</a:t>
            </a:r>
            <a:r>
              <a:rPr lang="en-US">
                <a:latin typeface="Roboto"/>
                <a:ea typeface="Roboto"/>
                <a:cs typeface="Roboto"/>
                <a:sym typeface="Roboto"/>
              </a:rPr>
              <a:t> </a:t>
            </a:r>
            <a:r>
              <a:rPr b="0" i="0" lang="en-US">
                <a:latin typeface="Roboto"/>
                <a:ea typeface="Roboto"/>
                <a:cs typeface="Roboto"/>
                <a:sym typeface="Roboto"/>
              </a:rPr>
              <a:t>repo</a:t>
            </a:r>
            <a:r>
              <a:rPr lang="en-US">
                <a:latin typeface="Roboto"/>
                <a:ea typeface="Roboto"/>
                <a:cs typeface="Roboto"/>
                <a:sym typeface="Roboto"/>
              </a:rPr>
              <a:t>rt.</a:t>
            </a:r>
            <a:endParaRPr/>
          </a:p>
          <a:p>
            <a:pPr indent="-55878" lvl="0" marL="182880" rtl="0" algn="just">
              <a:lnSpc>
                <a:spcPct val="90000"/>
              </a:lnSpc>
              <a:spcBef>
                <a:spcPts val="1200"/>
              </a:spcBef>
              <a:spcAft>
                <a:spcPts val="0"/>
              </a:spcAft>
              <a:buSzPts val="200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Pysa: Open Source static analysis for Python code - Engineering at Meta" id="52" name="Google Shape;52;p4"/>
          <p:cNvPicPr preferRelativeResize="0"/>
          <p:nvPr/>
        </p:nvPicPr>
        <p:blipFill rotWithShape="1">
          <a:blip r:embed="rId3">
            <a:alphaModFix amt="25000"/>
          </a:blip>
          <a:srcRect b="0" l="0" r="0" t="0"/>
          <a:stretch/>
        </p:blipFill>
        <p:spPr>
          <a:xfrm>
            <a:off x="0" y="-4567"/>
            <a:ext cx="12191980" cy="6857990"/>
          </a:xfrm>
          <a:prstGeom prst="rect">
            <a:avLst/>
          </a:prstGeom>
          <a:noFill/>
          <a:ln>
            <a:noFill/>
          </a:ln>
        </p:spPr>
      </p:pic>
      <p:sp>
        <p:nvSpPr>
          <p:cNvPr id="53" name="Google Shape;53;p4"/>
          <p:cNvSpPr txBox="1"/>
          <p:nvPr>
            <p:ph type="title"/>
          </p:nvPr>
        </p:nvSpPr>
        <p:spPr>
          <a:xfrm>
            <a:off x="826935" y="432620"/>
            <a:ext cx="10233328" cy="201638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Times New Roman"/>
              <a:buNone/>
            </a:pPr>
            <a:r>
              <a:rPr b="1" i="0" lang="en-US" sz="5400" u="none" strike="noStrike">
                <a:solidFill>
                  <a:schemeClr val="lt1"/>
                </a:solidFill>
                <a:latin typeface="Times New Roman"/>
                <a:ea typeface="Times New Roman"/>
                <a:cs typeface="Times New Roman"/>
                <a:sym typeface="Times New Roman"/>
              </a:rPr>
              <a:t>Introduction</a:t>
            </a:r>
            <a:r>
              <a:rPr b="1" lang="en-US" sz="5400">
                <a:solidFill>
                  <a:schemeClr val="lt1"/>
                </a:solidFill>
                <a:latin typeface="Times New Roman"/>
                <a:ea typeface="Times New Roman"/>
                <a:cs typeface="Times New Roman"/>
                <a:sym typeface="Times New Roman"/>
              </a:rPr>
              <a:t> to Static Dynamic Analyser Tool</a:t>
            </a:r>
            <a:endParaRPr b="1" sz="5400">
              <a:solidFill>
                <a:schemeClr val="lt1"/>
              </a:solidFill>
            </a:endParaRPr>
          </a:p>
        </p:txBody>
      </p:sp>
      <p:sp>
        <p:nvSpPr>
          <p:cNvPr id="54" name="Google Shape;54;p4"/>
          <p:cNvSpPr txBox="1"/>
          <p:nvPr>
            <p:ph idx="1" type="body"/>
          </p:nvPr>
        </p:nvSpPr>
        <p:spPr>
          <a:xfrm>
            <a:off x="826936" y="2449002"/>
            <a:ext cx="10233328" cy="3535746"/>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b="0" i="0" lang="en-US" u="none" strike="noStrike">
                <a:solidFill>
                  <a:srgbClr val="D8ECFB"/>
                </a:solidFill>
                <a:latin typeface="Verdana"/>
                <a:ea typeface="Verdana"/>
                <a:cs typeface="Verdana"/>
                <a:sym typeface="Verdana"/>
              </a:rPr>
              <a:t>A </a:t>
            </a:r>
            <a:r>
              <a:rPr lang="en-US">
                <a:solidFill>
                  <a:srgbClr val="D8ECFB"/>
                </a:solidFill>
                <a:latin typeface="Verdana"/>
                <a:ea typeface="Verdana"/>
                <a:cs typeface="Verdana"/>
                <a:sym typeface="Verdana"/>
              </a:rPr>
              <a:t>S</a:t>
            </a:r>
            <a:r>
              <a:rPr b="0" i="0" lang="en-US" u="none" strike="noStrike">
                <a:solidFill>
                  <a:srgbClr val="D8ECFB"/>
                </a:solidFill>
                <a:latin typeface="Verdana"/>
                <a:ea typeface="Verdana"/>
                <a:cs typeface="Verdana"/>
                <a:sym typeface="Verdana"/>
              </a:rPr>
              <a:t>tatic </a:t>
            </a:r>
            <a:r>
              <a:rPr lang="en-US">
                <a:solidFill>
                  <a:srgbClr val="D8ECFB"/>
                </a:solidFill>
                <a:latin typeface="Verdana"/>
                <a:ea typeface="Verdana"/>
                <a:cs typeface="Verdana"/>
                <a:sym typeface="Verdana"/>
              </a:rPr>
              <a:t>D</a:t>
            </a:r>
            <a:r>
              <a:rPr b="0" i="0" lang="en-US" u="none" strike="noStrike">
                <a:solidFill>
                  <a:srgbClr val="D8ECFB"/>
                </a:solidFill>
                <a:latin typeface="Verdana"/>
                <a:ea typeface="Verdana"/>
                <a:cs typeface="Verdana"/>
                <a:sym typeface="Verdana"/>
              </a:rPr>
              <a:t>ynamic </a:t>
            </a:r>
            <a:r>
              <a:rPr lang="en-US">
                <a:solidFill>
                  <a:srgbClr val="D8ECFB"/>
                </a:solidFill>
                <a:latin typeface="Verdana"/>
                <a:ea typeface="Verdana"/>
                <a:cs typeface="Verdana"/>
                <a:sym typeface="Verdana"/>
              </a:rPr>
              <a:t>A</a:t>
            </a:r>
            <a:r>
              <a:rPr b="0" i="0" lang="en-US" u="none" strike="noStrike">
                <a:solidFill>
                  <a:srgbClr val="D8ECFB"/>
                </a:solidFill>
                <a:latin typeface="Verdana"/>
                <a:ea typeface="Verdana"/>
                <a:cs typeface="Verdana"/>
                <a:sym typeface="Verdana"/>
              </a:rPr>
              <a:t>nalysis </a:t>
            </a:r>
            <a:r>
              <a:rPr lang="en-US">
                <a:solidFill>
                  <a:srgbClr val="D8ECFB"/>
                </a:solidFill>
                <a:latin typeface="Verdana"/>
                <a:ea typeface="Verdana"/>
                <a:cs typeface="Verdana"/>
                <a:sym typeface="Verdana"/>
              </a:rPr>
              <a:t>T</a:t>
            </a:r>
            <a:r>
              <a:rPr b="0" i="0" lang="en-US" u="none" strike="noStrike">
                <a:solidFill>
                  <a:srgbClr val="D8ECFB"/>
                </a:solidFill>
                <a:latin typeface="Verdana"/>
                <a:ea typeface="Verdana"/>
                <a:cs typeface="Verdana"/>
                <a:sym typeface="Verdana"/>
              </a:rPr>
              <a:t>ool is a  program that analyzes the .c file</a:t>
            </a:r>
            <a:r>
              <a:rPr lang="en-US">
                <a:solidFill>
                  <a:srgbClr val="D8ECFB"/>
                </a:solidFill>
                <a:latin typeface="Verdana"/>
                <a:ea typeface="Verdana"/>
                <a:cs typeface="Verdana"/>
                <a:sym typeface="Verdana"/>
              </a:rPr>
              <a:t>’s</a:t>
            </a:r>
            <a:r>
              <a:rPr b="0" i="0" lang="en-US" u="none" strike="noStrike">
                <a:solidFill>
                  <a:srgbClr val="D8ECFB"/>
                </a:solidFill>
                <a:latin typeface="Verdana"/>
                <a:ea typeface="Verdana"/>
                <a:cs typeface="Verdana"/>
                <a:sym typeface="Verdana"/>
              </a:rPr>
              <a:t> code at the time of executi</a:t>
            </a:r>
            <a:r>
              <a:rPr lang="en-US">
                <a:solidFill>
                  <a:srgbClr val="D8ECFB"/>
                </a:solidFill>
                <a:latin typeface="Verdana"/>
                <a:ea typeface="Verdana"/>
                <a:cs typeface="Verdana"/>
                <a:sym typeface="Verdana"/>
              </a:rPr>
              <a:t>ons</a:t>
            </a:r>
            <a:r>
              <a:rPr lang="en-US">
                <a:solidFill>
                  <a:srgbClr val="D8ECFB"/>
                </a:solidFill>
                <a:latin typeface="Verdana"/>
                <a:ea typeface="Verdana"/>
                <a:cs typeface="Verdana"/>
                <a:sym typeface="Verdana"/>
              </a:rPr>
              <a:t> but without executing .c files</a:t>
            </a:r>
            <a:r>
              <a:rPr b="0" i="0" lang="en-US" u="none" strike="noStrike">
                <a:solidFill>
                  <a:srgbClr val="D8ECFB"/>
                </a:solidFill>
                <a:latin typeface="Verdana"/>
                <a:ea typeface="Verdana"/>
                <a:cs typeface="Verdana"/>
                <a:sym typeface="Verdana"/>
              </a:rPr>
              <a:t>. This can be useful for identifying potential issues</a:t>
            </a:r>
            <a:r>
              <a:rPr lang="en-US">
                <a:solidFill>
                  <a:srgbClr val="D8ECFB"/>
                </a:solidFill>
                <a:latin typeface="Verdana"/>
                <a:ea typeface="Verdana"/>
                <a:cs typeface="Verdana"/>
                <a:sym typeface="Verdana"/>
              </a:rPr>
              <a:t> </a:t>
            </a:r>
            <a:r>
              <a:rPr b="0" i="0" lang="en-US" u="none" strike="noStrike">
                <a:solidFill>
                  <a:srgbClr val="D8ECFB"/>
                </a:solidFill>
                <a:latin typeface="Verdana"/>
                <a:ea typeface="Verdana"/>
                <a:cs typeface="Verdana"/>
                <a:sym typeface="Verdana"/>
              </a:rPr>
              <a:t>in code such as syntax errors, security vulnerabilities or code that does not adhere to coding standards. </a:t>
            </a:r>
            <a:r>
              <a:rPr lang="en-US">
                <a:solidFill>
                  <a:srgbClr val="D8ECFB"/>
                </a:solidFill>
                <a:latin typeface="Verdana"/>
                <a:ea typeface="Verdana"/>
                <a:cs typeface="Verdana"/>
                <a:sym typeface="Verdana"/>
              </a:rPr>
              <a:t>On the other hand it also check memory leak using Valgrind tool. It also reduce the time compilation by using Makefile functionality.</a:t>
            </a:r>
            <a:endParaRPr>
              <a:solidFill>
                <a:srgbClr val="D8ECFB"/>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Electronics Digital Stock Illustrations – 101,870 Electronics Digital Stock  Illustrations, Vectors &amp; Clipart - Dreamstime" id="60" name="Google Shape;60;p5"/>
          <p:cNvPicPr preferRelativeResize="0"/>
          <p:nvPr/>
        </p:nvPicPr>
        <p:blipFill rotWithShape="1">
          <a:blip r:embed="rId3">
            <a:alphaModFix amt="25000"/>
          </a:blip>
          <a:srcRect b="11044" l="0" r="0" t="9451"/>
          <a:stretch/>
        </p:blipFill>
        <p:spPr>
          <a:xfrm>
            <a:off x="20" y="30980"/>
            <a:ext cx="12136921" cy="6827019"/>
          </a:xfrm>
          <a:prstGeom prst="rect">
            <a:avLst/>
          </a:prstGeom>
          <a:noFill/>
          <a:ln>
            <a:noFill/>
          </a:ln>
        </p:spPr>
      </p:pic>
      <p:sp>
        <p:nvSpPr>
          <p:cNvPr id="61" name="Google Shape;61;p5"/>
          <p:cNvSpPr txBox="1"/>
          <p:nvPr>
            <p:ph type="title"/>
          </p:nvPr>
        </p:nvSpPr>
        <p:spPr>
          <a:xfrm>
            <a:off x="252918" y="1123837"/>
            <a:ext cx="3051113"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imes New Roman"/>
              <a:buNone/>
            </a:pPr>
            <a:r>
              <a:rPr b="0" i="0" lang="en-US" sz="5400" u="none" strike="noStrike">
                <a:solidFill>
                  <a:schemeClr val="lt1"/>
                </a:solidFill>
                <a:latin typeface="Times New Roman"/>
                <a:ea typeface="Times New Roman"/>
                <a:cs typeface="Times New Roman"/>
                <a:sym typeface="Times New Roman"/>
              </a:rPr>
              <a:t>MAJOR SYSTEM REQUIR-EMENTS</a:t>
            </a:r>
            <a:endParaRPr sz="5400">
              <a:solidFill>
                <a:schemeClr val="lt1"/>
              </a:solidFill>
            </a:endParaRPr>
          </a:p>
        </p:txBody>
      </p:sp>
      <p:pic>
        <p:nvPicPr>
          <p:cNvPr id="62" name="Google Shape;62;p5"/>
          <p:cNvPicPr preferRelativeResize="0"/>
          <p:nvPr>
            <p:ph idx="1" type="body"/>
          </p:nvPr>
        </p:nvPicPr>
        <p:blipFill rotWithShape="1">
          <a:blip r:embed="rId4">
            <a:alphaModFix/>
          </a:blip>
          <a:srcRect b="0" l="0" r="0" t="0"/>
          <a:stretch/>
        </p:blipFill>
        <p:spPr>
          <a:xfrm>
            <a:off x="8633375" y="1123825"/>
            <a:ext cx="2093700" cy="1896300"/>
          </a:xfrm>
          <a:prstGeom prst="rect">
            <a:avLst/>
          </a:prstGeom>
          <a:noFill/>
          <a:ln>
            <a:noFill/>
          </a:ln>
        </p:spPr>
      </p:pic>
      <p:pic>
        <p:nvPicPr>
          <p:cNvPr id="63" name="Google Shape;63;p5"/>
          <p:cNvPicPr preferRelativeResize="0"/>
          <p:nvPr/>
        </p:nvPicPr>
        <p:blipFill rotWithShape="1">
          <a:blip r:embed="rId5">
            <a:alphaModFix/>
          </a:blip>
          <a:srcRect b="0" l="0" r="0" t="0"/>
          <a:stretch/>
        </p:blipFill>
        <p:spPr>
          <a:xfrm>
            <a:off x="6918875" y="4042425"/>
            <a:ext cx="2093625" cy="1896400"/>
          </a:xfrm>
          <a:prstGeom prst="rect">
            <a:avLst/>
          </a:prstGeom>
          <a:noFill/>
          <a:ln>
            <a:noFill/>
          </a:ln>
        </p:spPr>
      </p:pic>
      <p:pic>
        <p:nvPicPr>
          <p:cNvPr id="64" name="Google Shape;64;p5"/>
          <p:cNvPicPr preferRelativeResize="0"/>
          <p:nvPr/>
        </p:nvPicPr>
        <p:blipFill rotWithShape="1">
          <a:blip r:embed="rId6">
            <a:alphaModFix/>
          </a:blip>
          <a:srcRect b="0" l="0" r="0" t="0"/>
          <a:stretch/>
        </p:blipFill>
        <p:spPr>
          <a:xfrm>
            <a:off x="5024425" y="1123825"/>
            <a:ext cx="2143125" cy="1896400"/>
          </a:xfrm>
          <a:prstGeom prst="rect">
            <a:avLst/>
          </a:prstGeom>
          <a:noFill/>
          <a:ln>
            <a:noFill/>
          </a:ln>
        </p:spPr>
      </p:pic>
      <p:sp>
        <p:nvSpPr>
          <p:cNvPr id="65" name="Google Shape;65;p5"/>
          <p:cNvSpPr txBox="1"/>
          <p:nvPr/>
        </p:nvSpPr>
        <p:spPr>
          <a:xfrm>
            <a:off x="5024425" y="3221288"/>
            <a:ext cx="2586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Verdana"/>
                <a:ea typeface="Verdana"/>
                <a:cs typeface="Verdana"/>
                <a:sym typeface="Verdana"/>
              </a:rPr>
              <a:t>C++ Programming</a:t>
            </a:r>
            <a:endParaRPr b="0" i="0" sz="2000" u="none" cap="none" strike="noStrike">
              <a:solidFill>
                <a:schemeClr val="lt1"/>
              </a:solidFill>
              <a:latin typeface="Verdana"/>
              <a:ea typeface="Verdana"/>
              <a:cs typeface="Verdana"/>
              <a:sym typeface="Verdana"/>
            </a:endParaRPr>
          </a:p>
        </p:txBody>
      </p:sp>
      <p:sp>
        <p:nvSpPr>
          <p:cNvPr id="66" name="Google Shape;66;p5"/>
          <p:cNvSpPr txBox="1"/>
          <p:nvPr/>
        </p:nvSpPr>
        <p:spPr>
          <a:xfrm>
            <a:off x="9076300" y="3201225"/>
            <a:ext cx="2093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Verdana"/>
                <a:ea typeface="Verdana"/>
                <a:cs typeface="Verdana"/>
                <a:sym typeface="Verdana"/>
              </a:rPr>
              <a:t>LINUX OS</a:t>
            </a:r>
            <a:endParaRPr b="0" i="0" sz="2000" u="none" cap="none" strike="noStrike">
              <a:solidFill>
                <a:schemeClr val="lt1"/>
              </a:solidFill>
              <a:latin typeface="Verdana"/>
              <a:ea typeface="Verdana"/>
              <a:cs typeface="Verdana"/>
              <a:sym typeface="Verdana"/>
            </a:endParaRPr>
          </a:p>
        </p:txBody>
      </p:sp>
      <p:sp>
        <p:nvSpPr>
          <p:cNvPr id="67" name="Google Shape;67;p5"/>
          <p:cNvSpPr txBox="1"/>
          <p:nvPr/>
        </p:nvSpPr>
        <p:spPr>
          <a:xfrm>
            <a:off x="7400925" y="6172225"/>
            <a:ext cx="1471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Verdana"/>
                <a:ea typeface="Verdana"/>
                <a:cs typeface="Verdana"/>
                <a:sym typeface="Verdana"/>
              </a:rPr>
              <a:t>UBUNTU</a:t>
            </a:r>
            <a:endParaRPr b="0" i="0" sz="2000" u="none" cap="none" strike="noStrike">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 name="Shape 71"/>
        <p:cNvGrpSpPr/>
        <p:nvPr/>
      </p:nvGrpSpPr>
      <p:grpSpPr>
        <a:xfrm>
          <a:off x="0" y="0"/>
          <a:ext cx="0" cy="0"/>
          <a:chOff x="0" y="0"/>
          <a:chExt cx="0" cy="0"/>
        </a:xfrm>
      </p:grpSpPr>
      <p:pic>
        <p:nvPicPr>
          <p:cNvPr id="72" name="Google Shape;72;p6"/>
          <p:cNvPicPr preferRelativeResize="0"/>
          <p:nvPr/>
        </p:nvPicPr>
        <p:blipFill rotWithShape="1">
          <a:blip r:embed="rId3">
            <a:alphaModFix/>
          </a:blip>
          <a:srcRect b="0" l="0" r="0" t="0"/>
          <a:stretch/>
        </p:blipFill>
        <p:spPr>
          <a:xfrm>
            <a:off x="152400" y="152400"/>
            <a:ext cx="11937675" cy="6553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7"/>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The Best of Both Worlds: Aggregating Static Analysis Results from Best of  Breed Tools" id="80" name="Google Shape;80;p7"/>
          <p:cNvPicPr preferRelativeResize="0"/>
          <p:nvPr/>
        </p:nvPicPr>
        <p:blipFill rotWithShape="1">
          <a:blip r:embed="rId3">
            <a:alphaModFix amt="25000"/>
          </a:blip>
          <a:srcRect b="0" l="0" r="11110" t="0"/>
          <a:stretch/>
        </p:blipFill>
        <p:spPr>
          <a:xfrm>
            <a:off x="20" y="10"/>
            <a:ext cx="12191981" cy="6857989"/>
          </a:xfrm>
          <a:prstGeom prst="rect">
            <a:avLst/>
          </a:prstGeom>
          <a:noFill/>
          <a:ln>
            <a:noFill/>
          </a:ln>
        </p:spPr>
      </p:pic>
      <p:grpSp>
        <p:nvGrpSpPr>
          <p:cNvPr id="81" name="Google Shape;81;p7"/>
          <p:cNvGrpSpPr/>
          <p:nvPr/>
        </p:nvGrpSpPr>
        <p:grpSpPr>
          <a:xfrm>
            <a:off x="-5163240" y="361093"/>
            <a:ext cx="16344219" cy="6839506"/>
            <a:chOff x="-5743687" y="-879311"/>
            <a:chExt cx="16344219" cy="6839506"/>
          </a:xfrm>
        </p:grpSpPr>
        <p:sp>
          <p:nvSpPr>
            <p:cNvPr id="82" name="Google Shape;82;p7"/>
            <p:cNvSpPr/>
            <p:nvPr/>
          </p:nvSpPr>
          <p:spPr>
            <a:xfrm>
              <a:off x="-5743687" y="-879311"/>
              <a:ext cx="6839506" cy="6839506"/>
            </a:xfrm>
            <a:prstGeom prst="blockArc">
              <a:avLst>
                <a:gd fmla="val 18900000" name="adj1"/>
                <a:gd fmla="val 2700000" name="adj2"/>
                <a:gd fmla="val 316" name="adj3"/>
              </a:avLst>
            </a:prstGeom>
            <a:noFill/>
            <a:ln cap="flat" cmpd="sng" w="10775">
              <a:solidFill>
                <a:srgbClr val="A775D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705226" y="508088"/>
              <a:ext cx="9895306" cy="1016176"/>
            </a:xfrm>
            <a:prstGeom prst="rect">
              <a:avLst/>
            </a:prstGeom>
            <a:solidFill>
              <a:srgbClr val="9B55D2">
                <a:alpha val="8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txBox="1"/>
            <p:nvPr/>
          </p:nvSpPr>
          <p:spPr>
            <a:xfrm>
              <a:off x="705226" y="508088"/>
              <a:ext cx="9895306" cy="1016176"/>
            </a:xfrm>
            <a:prstGeom prst="rect">
              <a:avLst/>
            </a:prstGeom>
            <a:noFill/>
            <a:ln>
              <a:noFill/>
            </a:ln>
          </p:spPr>
          <p:txBody>
            <a:bodyPr anchorCtr="0" anchor="ctr" bIns="43175" lIns="806575" spcFirstLastPara="1" rIns="43175" wrap="square" tIns="43175">
              <a:noAutofit/>
            </a:bodyPr>
            <a:lstStyle/>
            <a:p>
              <a:pPr indent="0" lvl="0" marL="0" marR="0" rtl="0" algn="just">
                <a:lnSpc>
                  <a:spcPct val="90000"/>
                </a:lnSpc>
                <a:spcBef>
                  <a:spcPts val="0"/>
                </a:spcBef>
                <a:spcAft>
                  <a:spcPts val="0"/>
                </a:spcAft>
                <a:buClr>
                  <a:schemeClr val="lt1"/>
                </a:buClr>
                <a:buSzPts val="1700"/>
                <a:buFont typeface="Verdana"/>
                <a:buNone/>
              </a:pPr>
              <a:r>
                <a:rPr b="0" i="0" lang="en-US" sz="1700" u="none" cap="none" strike="noStrike">
                  <a:solidFill>
                    <a:schemeClr val="lt1"/>
                  </a:solidFill>
                  <a:latin typeface="Verdana"/>
                  <a:ea typeface="Verdana"/>
                  <a:cs typeface="Verdana"/>
                  <a:sym typeface="Verdana"/>
                </a:rPr>
                <a:t>In static analysis, splint can be used to identify issues such as null pointer dereferences, and uninitialized variables. It can also detect problems with code formatting and style and suggest improvements to make the code more readable and maintainable.</a:t>
              </a:r>
              <a:endParaRPr b="0" i="0" sz="1700" u="none" cap="none" strike="noStrike">
                <a:solidFill>
                  <a:schemeClr val="lt1"/>
                </a:solidFill>
                <a:latin typeface="Verdana"/>
                <a:ea typeface="Verdana"/>
                <a:cs typeface="Verdana"/>
                <a:sym typeface="Verdana"/>
              </a:endParaRPr>
            </a:p>
          </p:txBody>
        </p:sp>
        <p:sp>
          <p:nvSpPr>
            <p:cNvPr id="85" name="Google Shape;85;p7"/>
            <p:cNvSpPr/>
            <p:nvPr/>
          </p:nvSpPr>
          <p:spPr>
            <a:xfrm>
              <a:off x="70116" y="365163"/>
              <a:ext cx="1270220" cy="127022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a:off x="1074606" y="2032353"/>
              <a:ext cx="9525926" cy="1016176"/>
            </a:xfrm>
            <a:prstGeom prst="rect">
              <a:avLst/>
            </a:prstGeom>
            <a:solidFill>
              <a:srgbClr val="9B55D2">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txBox="1"/>
            <p:nvPr/>
          </p:nvSpPr>
          <p:spPr>
            <a:xfrm>
              <a:off x="1074606" y="2032353"/>
              <a:ext cx="9525926" cy="1016176"/>
            </a:xfrm>
            <a:prstGeom prst="rect">
              <a:avLst/>
            </a:prstGeom>
            <a:noFill/>
            <a:ln>
              <a:noFill/>
            </a:ln>
          </p:spPr>
          <p:txBody>
            <a:bodyPr anchorCtr="0" anchor="ctr" bIns="38100" lIns="806575" spcFirstLastPara="1" rIns="38100" wrap="square" tIns="38100">
              <a:noAutofit/>
            </a:bodyPr>
            <a:lstStyle/>
            <a:p>
              <a:pPr indent="0" lvl="0" marL="0" marR="0" rtl="0" algn="just">
                <a:lnSpc>
                  <a:spcPct val="90000"/>
                </a:lnSpc>
                <a:spcBef>
                  <a:spcPts val="0"/>
                </a:spcBef>
                <a:spcAft>
                  <a:spcPts val="0"/>
                </a:spcAft>
                <a:buClr>
                  <a:schemeClr val="lt1"/>
                </a:buClr>
                <a:buSzPts val="1500"/>
                <a:buFont typeface="Verdana"/>
                <a:buNone/>
              </a:pPr>
              <a:r>
                <a:rPr b="0" i="0" lang="en-US" sz="1500" u="none" cap="none" strike="noStrike">
                  <a:solidFill>
                    <a:schemeClr val="lt1"/>
                  </a:solidFill>
                  <a:latin typeface="Verdana"/>
                  <a:ea typeface="Verdana"/>
                  <a:cs typeface="Verdana"/>
                  <a:sym typeface="Verdana"/>
                </a:rPr>
                <a:t>It is a static analysis tool that is used to identify potential errors and security vulnerabilities in C programs. It works by analyzing the source code of a program and identifying areas that may be prone to errors or security issues.</a:t>
              </a:r>
              <a:endParaRPr b="0" i="0" sz="1500" u="none" cap="none" strike="noStrike">
                <a:solidFill>
                  <a:schemeClr val="lt1"/>
                </a:solidFill>
                <a:latin typeface="Verdana"/>
                <a:ea typeface="Verdana"/>
                <a:cs typeface="Verdana"/>
                <a:sym typeface="Verdana"/>
              </a:endParaRPr>
            </a:p>
          </p:txBody>
        </p:sp>
        <p:sp>
          <p:nvSpPr>
            <p:cNvPr id="88" name="Google Shape;88;p7"/>
            <p:cNvSpPr/>
            <p:nvPr/>
          </p:nvSpPr>
          <p:spPr>
            <a:xfrm>
              <a:off x="439496" y="1905331"/>
              <a:ext cx="1270220" cy="127022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a:off x="705226" y="3556618"/>
              <a:ext cx="9895306" cy="1016176"/>
            </a:xfrm>
            <a:prstGeom prst="rect">
              <a:avLst/>
            </a:prstGeom>
            <a:solidFill>
              <a:srgbClr val="9B55D2">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txBox="1"/>
            <p:nvPr/>
          </p:nvSpPr>
          <p:spPr>
            <a:xfrm>
              <a:off x="705226" y="3556618"/>
              <a:ext cx="9895306" cy="1016176"/>
            </a:xfrm>
            <a:prstGeom prst="rect">
              <a:avLst/>
            </a:prstGeom>
            <a:noFill/>
            <a:ln>
              <a:noFill/>
            </a:ln>
          </p:spPr>
          <p:txBody>
            <a:bodyPr anchorCtr="0" anchor="ctr" bIns="43175" lIns="806575" spcFirstLastPara="1" rIns="43175" wrap="square" tIns="43175">
              <a:noAutofit/>
            </a:bodyPr>
            <a:lstStyle/>
            <a:p>
              <a:pPr indent="0" lvl="0" marL="0" marR="0" rtl="0" algn="just">
                <a:lnSpc>
                  <a:spcPct val="90000"/>
                </a:lnSpc>
                <a:spcBef>
                  <a:spcPts val="0"/>
                </a:spcBef>
                <a:spcAft>
                  <a:spcPts val="0"/>
                </a:spcAft>
                <a:buClr>
                  <a:schemeClr val="lt1"/>
                </a:buClr>
                <a:buSzPts val="1700"/>
                <a:buFont typeface="Verdana"/>
                <a:buNone/>
              </a:pPr>
              <a:r>
                <a:rPr b="0" i="0" lang="en-US" sz="1700" u="none" cap="none" strike="noStrike">
                  <a:solidFill>
                    <a:schemeClr val="lt1"/>
                  </a:solidFill>
                  <a:latin typeface="Verdana"/>
                  <a:ea typeface="Verdana"/>
                  <a:cs typeface="Verdana"/>
                  <a:sym typeface="Verdana"/>
                </a:rPr>
                <a:t>In Overall splint is a useful tool for improving the quality and security of source code as part of the SDAT. It can help developers identify and fix issues before they become problems in the final product.</a:t>
              </a:r>
              <a:endParaRPr b="0" i="0" sz="1700" u="none" cap="none" strike="noStrike">
                <a:solidFill>
                  <a:schemeClr val="lt1"/>
                </a:solidFill>
                <a:latin typeface="Verdana"/>
                <a:ea typeface="Verdana"/>
                <a:cs typeface="Verdana"/>
                <a:sym typeface="Verdana"/>
              </a:endParaRPr>
            </a:p>
          </p:txBody>
        </p:sp>
        <p:sp>
          <p:nvSpPr>
            <p:cNvPr id="91" name="Google Shape;91;p7"/>
            <p:cNvSpPr/>
            <p:nvPr/>
          </p:nvSpPr>
          <p:spPr>
            <a:xfrm>
              <a:off x="70116" y="3434854"/>
              <a:ext cx="1270220" cy="127022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7"/>
          <p:cNvSpPr txBox="1"/>
          <p:nvPr/>
        </p:nvSpPr>
        <p:spPr>
          <a:xfrm>
            <a:off x="2544419" y="317074"/>
            <a:ext cx="870667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Times New Roman"/>
                <a:ea typeface="Times New Roman"/>
                <a:cs typeface="Times New Roman"/>
                <a:sym typeface="Times New Roman"/>
              </a:rPr>
              <a:t>Use of Splint in SDAT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8"/>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8"/>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The Best of Both Worlds: Aggregating Static Analysis Results from Best of  Breed Tools" id="100" name="Google Shape;100;p8"/>
          <p:cNvPicPr preferRelativeResize="0"/>
          <p:nvPr/>
        </p:nvPicPr>
        <p:blipFill rotWithShape="1">
          <a:blip r:embed="rId3">
            <a:alphaModFix amt="25000"/>
          </a:blip>
          <a:srcRect b="0" l="0" r="11110" t="0"/>
          <a:stretch/>
        </p:blipFill>
        <p:spPr>
          <a:xfrm>
            <a:off x="20" y="10"/>
            <a:ext cx="12191980" cy="6857990"/>
          </a:xfrm>
          <a:prstGeom prst="rect">
            <a:avLst/>
          </a:prstGeom>
          <a:noFill/>
          <a:ln>
            <a:noFill/>
          </a:ln>
        </p:spPr>
      </p:pic>
      <p:grpSp>
        <p:nvGrpSpPr>
          <p:cNvPr id="101" name="Google Shape;101;p8"/>
          <p:cNvGrpSpPr/>
          <p:nvPr/>
        </p:nvGrpSpPr>
        <p:grpSpPr>
          <a:xfrm>
            <a:off x="589825" y="1954431"/>
            <a:ext cx="10651892" cy="3652828"/>
            <a:chOff x="9378" y="714027"/>
            <a:chExt cx="10651892" cy="3652828"/>
          </a:xfrm>
        </p:grpSpPr>
        <p:sp>
          <p:nvSpPr>
            <p:cNvPr id="102" name="Google Shape;102;p8"/>
            <p:cNvSpPr/>
            <p:nvPr/>
          </p:nvSpPr>
          <p:spPr>
            <a:xfrm>
              <a:off x="9378" y="714027"/>
              <a:ext cx="2803129" cy="3652828"/>
            </a:xfrm>
            <a:prstGeom prst="roundRect">
              <a:avLst>
                <a:gd fmla="val 10000" name="adj"/>
              </a:avLst>
            </a:prstGeom>
            <a:solidFill>
              <a:srgbClr val="9B55D2">
                <a:alpha val="89411"/>
              </a:srgbClr>
            </a:solidFill>
            <a:ln cap="flat" cmpd="sng" w="171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8"/>
            <p:cNvSpPr txBox="1"/>
            <p:nvPr/>
          </p:nvSpPr>
          <p:spPr>
            <a:xfrm>
              <a:off x="91479" y="796128"/>
              <a:ext cx="2638927" cy="3488626"/>
            </a:xfrm>
            <a:prstGeom prst="rect">
              <a:avLst/>
            </a:prstGeom>
            <a:noFill/>
            <a:ln>
              <a:noFill/>
            </a:ln>
          </p:spPr>
          <p:txBody>
            <a:bodyPr anchorCtr="0" anchor="t"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Verdana"/>
                <a:buNone/>
              </a:pPr>
              <a:r>
                <a:rPr b="0" i="0" lang="en-US" sz="1700" u="none" cap="none" strike="noStrike">
                  <a:solidFill>
                    <a:schemeClr val="lt1"/>
                  </a:solidFill>
                  <a:latin typeface="Verdana"/>
                  <a:ea typeface="Verdana"/>
                  <a:cs typeface="Verdana"/>
                  <a:sym typeface="Verdana"/>
                </a:rPr>
                <a:t>Valgrind can be used to perform dynamic analysis on the source code being examined. By executing the code and monitoring its behavior. It can be helps to identify issues that may not be visible during static analysis. Example for race conditions or other concurrency-related problems.</a:t>
              </a:r>
              <a:endParaRPr b="0" i="0" sz="1700" u="none" cap="none" strike="noStrike">
                <a:solidFill>
                  <a:schemeClr val="lt1"/>
                </a:solidFill>
                <a:latin typeface="Verdana"/>
                <a:ea typeface="Verdana"/>
                <a:cs typeface="Verdana"/>
                <a:sym typeface="Verdana"/>
              </a:endParaRPr>
            </a:p>
          </p:txBody>
        </p:sp>
        <p:sp>
          <p:nvSpPr>
            <p:cNvPr id="104" name="Google Shape;104;p8"/>
            <p:cNvSpPr/>
            <p:nvPr/>
          </p:nvSpPr>
          <p:spPr>
            <a:xfrm>
              <a:off x="3092820" y="2192853"/>
              <a:ext cx="594263" cy="695176"/>
            </a:xfrm>
            <a:prstGeom prst="rightArrow">
              <a:avLst>
                <a:gd fmla="val 60000" name="adj1"/>
                <a:gd fmla="val 50000" name="adj2"/>
              </a:avLst>
            </a:prstGeom>
            <a:solidFill>
              <a:srgbClr val="9351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txBox="1"/>
            <p:nvPr/>
          </p:nvSpPr>
          <p:spPr>
            <a:xfrm>
              <a:off x="3092820" y="2331888"/>
              <a:ext cx="415984" cy="4171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900"/>
                <a:buFont typeface="Corbel"/>
                <a:buNone/>
              </a:pPr>
              <a:r>
                <a:t/>
              </a:r>
              <a:endParaRPr b="0" i="0" sz="2900" u="none" cap="none" strike="noStrike">
                <a:solidFill>
                  <a:schemeClr val="lt1"/>
                </a:solidFill>
                <a:latin typeface="Corbel"/>
                <a:ea typeface="Corbel"/>
                <a:cs typeface="Corbel"/>
                <a:sym typeface="Corbel"/>
              </a:endParaRPr>
            </a:p>
          </p:txBody>
        </p:sp>
        <p:sp>
          <p:nvSpPr>
            <p:cNvPr id="106" name="Google Shape;106;p8"/>
            <p:cNvSpPr/>
            <p:nvPr/>
          </p:nvSpPr>
          <p:spPr>
            <a:xfrm>
              <a:off x="3933759" y="714027"/>
              <a:ext cx="2803129" cy="3652828"/>
            </a:xfrm>
            <a:prstGeom prst="roundRect">
              <a:avLst>
                <a:gd fmla="val 10000" name="adj"/>
              </a:avLst>
            </a:prstGeom>
            <a:solidFill>
              <a:srgbClr val="9B55D2">
                <a:alpha val="69411"/>
              </a:srgbClr>
            </a:solidFill>
            <a:ln cap="flat" cmpd="sng" w="171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txBox="1"/>
            <p:nvPr/>
          </p:nvSpPr>
          <p:spPr>
            <a:xfrm>
              <a:off x="4015860" y="796128"/>
              <a:ext cx="2638927" cy="3488626"/>
            </a:xfrm>
            <a:prstGeom prst="rect">
              <a:avLst/>
            </a:prstGeom>
            <a:noFill/>
            <a:ln>
              <a:noFill/>
            </a:ln>
          </p:spPr>
          <p:txBody>
            <a:bodyPr anchorCtr="0" anchor="t"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Verdana"/>
                <a:buNone/>
              </a:pPr>
              <a:r>
                <a:rPr b="0" i="0" lang="en-US" sz="1700" u="none" cap="none" strike="noStrike">
                  <a:solidFill>
                    <a:schemeClr val="lt1"/>
                  </a:solidFill>
                  <a:latin typeface="Verdana"/>
                  <a:ea typeface="Verdana"/>
                  <a:cs typeface="Verdana"/>
                  <a:sym typeface="Verdana"/>
                </a:rPr>
                <a:t>Valgrind can also be used to perform performance analysis, such as measuring the amount of memory used by a program or identifying hotspots in the code that may be causing performance issues.</a:t>
              </a:r>
              <a:endParaRPr b="0" i="0" sz="1700" u="none" cap="none" strike="noStrike">
                <a:solidFill>
                  <a:schemeClr val="lt1"/>
                </a:solidFill>
                <a:latin typeface="Verdana"/>
                <a:ea typeface="Verdana"/>
                <a:cs typeface="Verdana"/>
                <a:sym typeface="Verdana"/>
              </a:endParaRPr>
            </a:p>
          </p:txBody>
        </p:sp>
        <p:sp>
          <p:nvSpPr>
            <p:cNvPr id="108" name="Google Shape;108;p8"/>
            <p:cNvSpPr/>
            <p:nvPr/>
          </p:nvSpPr>
          <p:spPr>
            <a:xfrm>
              <a:off x="7017202" y="2192853"/>
              <a:ext cx="594263" cy="695176"/>
            </a:xfrm>
            <a:prstGeom prst="rightArrow">
              <a:avLst>
                <a:gd fmla="val 60000" name="adj1"/>
                <a:gd fmla="val 50000" name="adj2"/>
              </a:avLst>
            </a:prstGeom>
            <a:solidFill>
              <a:srgbClr val="D2C1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8"/>
            <p:cNvSpPr txBox="1"/>
            <p:nvPr/>
          </p:nvSpPr>
          <p:spPr>
            <a:xfrm>
              <a:off x="7017202" y="2331888"/>
              <a:ext cx="415984" cy="4171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900"/>
                <a:buFont typeface="Corbel"/>
                <a:buNone/>
              </a:pPr>
              <a:r>
                <a:t/>
              </a:r>
              <a:endParaRPr b="0" i="0" sz="2900" u="none" cap="none" strike="noStrike">
                <a:solidFill>
                  <a:schemeClr val="lt1"/>
                </a:solidFill>
                <a:latin typeface="Corbel"/>
                <a:ea typeface="Corbel"/>
                <a:cs typeface="Corbel"/>
                <a:sym typeface="Corbel"/>
              </a:endParaRPr>
            </a:p>
          </p:txBody>
        </p:sp>
        <p:sp>
          <p:nvSpPr>
            <p:cNvPr id="110" name="Google Shape;110;p8"/>
            <p:cNvSpPr/>
            <p:nvPr/>
          </p:nvSpPr>
          <p:spPr>
            <a:xfrm>
              <a:off x="7858141" y="714027"/>
              <a:ext cx="2803129" cy="3652828"/>
            </a:xfrm>
            <a:prstGeom prst="roundRect">
              <a:avLst>
                <a:gd fmla="val 10000" name="adj"/>
              </a:avLst>
            </a:prstGeom>
            <a:solidFill>
              <a:srgbClr val="9B55D2">
                <a:alpha val="49411"/>
              </a:srgbClr>
            </a:solidFill>
            <a:ln cap="flat" cmpd="sng" w="171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8"/>
            <p:cNvSpPr txBox="1"/>
            <p:nvPr/>
          </p:nvSpPr>
          <p:spPr>
            <a:xfrm>
              <a:off x="7940242" y="796128"/>
              <a:ext cx="2638927" cy="3488626"/>
            </a:xfrm>
            <a:prstGeom prst="rect">
              <a:avLst/>
            </a:prstGeom>
            <a:noFill/>
            <a:ln>
              <a:noFill/>
            </a:ln>
          </p:spPr>
          <p:txBody>
            <a:bodyPr anchorCtr="0" anchor="t"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Verdana"/>
                <a:buNone/>
              </a:pPr>
              <a:r>
                <a:rPr b="0" i="0" lang="en-US" sz="1700" u="none" cap="none" strike="noStrike">
                  <a:solidFill>
                    <a:schemeClr val="lt1"/>
                  </a:solidFill>
                  <a:latin typeface="Verdana"/>
                  <a:ea typeface="Verdana"/>
                  <a:cs typeface="Verdana"/>
                  <a:sym typeface="Verdana"/>
                </a:rPr>
                <a:t>Valgrind is a useful tool for improving the quality and the  performance of source code as part of the SDAT. It helps developers to identify and fix the issues before they become problems in the final product.</a:t>
              </a:r>
              <a:endParaRPr b="0" i="0" sz="1700" u="none" cap="none" strike="noStrike">
                <a:solidFill>
                  <a:schemeClr val="lt1"/>
                </a:solidFill>
                <a:latin typeface="Verdana"/>
                <a:ea typeface="Verdana"/>
                <a:cs typeface="Verdana"/>
                <a:sym typeface="Verdana"/>
              </a:endParaRPr>
            </a:p>
          </p:txBody>
        </p:sp>
      </p:grpSp>
      <p:sp>
        <p:nvSpPr>
          <p:cNvPr id="112" name="Google Shape;112;p8"/>
          <p:cNvSpPr txBox="1"/>
          <p:nvPr/>
        </p:nvSpPr>
        <p:spPr>
          <a:xfrm>
            <a:off x="2544419" y="317074"/>
            <a:ext cx="870667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Times New Roman"/>
                <a:ea typeface="Times New Roman"/>
                <a:cs typeface="Times New Roman"/>
                <a:sym typeface="Times New Roman"/>
              </a:rPr>
              <a:t>Use of Valgrind in SDAT</a:t>
            </a:r>
            <a:endParaRPr b="0" i="0" sz="5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9"/>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descr="The Best of Both Worlds: Aggregating Static Analysis Results from Best of  Breed Tools" id="120" name="Google Shape;120;p9"/>
          <p:cNvPicPr preferRelativeResize="0"/>
          <p:nvPr/>
        </p:nvPicPr>
        <p:blipFill rotWithShape="1">
          <a:blip r:embed="rId3">
            <a:alphaModFix amt="25000"/>
          </a:blip>
          <a:srcRect b="0" l="0" r="11110" t="0"/>
          <a:stretch/>
        </p:blipFill>
        <p:spPr>
          <a:xfrm>
            <a:off x="20" y="10"/>
            <a:ext cx="12191980" cy="6857990"/>
          </a:xfrm>
          <a:prstGeom prst="rect">
            <a:avLst/>
          </a:prstGeom>
          <a:noFill/>
          <a:ln>
            <a:noFill/>
          </a:ln>
        </p:spPr>
      </p:pic>
      <p:sp>
        <p:nvSpPr>
          <p:cNvPr id="121" name="Google Shape;121;p9"/>
          <p:cNvSpPr txBox="1"/>
          <p:nvPr/>
        </p:nvSpPr>
        <p:spPr>
          <a:xfrm>
            <a:off x="252919" y="1216550"/>
            <a:ext cx="3094580" cy="350293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Arial"/>
              <a:buNone/>
            </a:pPr>
            <a:r>
              <a:rPr b="0" i="0" lang="en-US" sz="3600" u="none" cap="none" strike="noStrike">
                <a:solidFill>
                  <a:schemeClr val="lt1"/>
                </a:solidFill>
                <a:latin typeface="Corbel"/>
                <a:ea typeface="Corbel"/>
                <a:cs typeface="Corbel"/>
                <a:sym typeface="Corbel"/>
              </a:rPr>
              <a:t>Use of Makefile in SDAT</a:t>
            </a:r>
            <a:endParaRPr b="0" i="0" sz="1400" u="none" cap="none" strike="noStrike">
              <a:solidFill>
                <a:srgbClr val="000000"/>
              </a:solidFill>
              <a:latin typeface="Arial"/>
              <a:ea typeface="Arial"/>
              <a:cs typeface="Arial"/>
              <a:sym typeface="Arial"/>
            </a:endParaRPr>
          </a:p>
        </p:txBody>
      </p:sp>
      <p:grpSp>
        <p:nvGrpSpPr>
          <p:cNvPr id="122" name="Google Shape;122;p9"/>
          <p:cNvGrpSpPr/>
          <p:nvPr/>
        </p:nvGrpSpPr>
        <p:grpSpPr>
          <a:xfrm>
            <a:off x="3870160" y="1160752"/>
            <a:ext cx="7313414" cy="4527350"/>
            <a:chOff x="892" y="296644"/>
            <a:chExt cx="7313414" cy="4527350"/>
          </a:xfrm>
        </p:grpSpPr>
        <p:sp>
          <p:nvSpPr>
            <p:cNvPr id="123" name="Google Shape;123;p9"/>
            <p:cNvSpPr/>
            <p:nvPr/>
          </p:nvSpPr>
          <p:spPr>
            <a:xfrm>
              <a:off x="892" y="296644"/>
              <a:ext cx="3482578" cy="2089546"/>
            </a:xfrm>
            <a:prstGeom prst="rect">
              <a:avLst/>
            </a:prstGeom>
            <a:solidFill>
              <a:srgbClr val="9B55D2">
                <a:alpha val="8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txBox="1"/>
            <p:nvPr/>
          </p:nvSpPr>
          <p:spPr>
            <a:xfrm>
              <a:off x="892" y="296644"/>
              <a:ext cx="3482578" cy="2089546"/>
            </a:xfrm>
            <a:prstGeom prst="rect">
              <a:avLst/>
            </a:prstGeom>
            <a:noFill/>
            <a:ln>
              <a:noFill/>
            </a:ln>
          </p:spPr>
          <p:txBody>
            <a:bodyPr anchorCtr="0" anchor="ctr" bIns="53325" lIns="53325" spcFirstLastPara="1" rIns="53325" wrap="square" tIns="53325">
              <a:noAutofit/>
            </a:bodyPr>
            <a:lstStyle/>
            <a:p>
              <a:pPr indent="0" lvl="0" marL="0" marR="0" rtl="0" algn="just">
                <a:lnSpc>
                  <a:spcPct val="90000"/>
                </a:lnSpc>
                <a:spcBef>
                  <a:spcPts val="0"/>
                </a:spcBef>
                <a:spcAft>
                  <a:spcPts val="0"/>
                </a:spcAft>
                <a:buClr>
                  <a:schemeClr val="lt1"/>
                </a:buClr>
                <a:buSzPts val="1400"/>
                <a:buFont typeface="Verdana"/>
                <a:buNone/>
              </a:pPr>
              <a:r>
                <a:rPr b="0" i="0" lang="en-US" sz="1400" u="none" cap="none" strike="noStrike">
                  <a:solidFill>
                    <a:schemeClr val="lt1"/>
                  </a:solidFill>
                  <a:latin typeface="Verdana"/>
                  <a:ea typeface="Verdana"/>
                  <a:cs typeface="Verdana"/>
                  <a:sym typeface="Verdana"/>
                </a:rPr>
                <a:t>Makefile is a script that can be used to automate the process of building and testing the source code being examined. Makefiles typically specify a set of rules that describe how to build the code, including dependencies between different source files and how to invoke the compiler and other tools.</a:t>
              </a:r>
              <a:br>
                <a:rPr b="0" i="0" lang="en-US" sz="1400" u="none" cap="none" strike="noStrike">
                  <a:solidFill>
                    <a:schemeClr val="lt1"/>
                  </a:solidFill>
                  <a:latin typeface="Verdana"/>
                  <a:ea typeface="Verdana"/>
                  <a:cs typeface="Verdana"/>
                  <a:sym typeface="Verdana"/>
                </a:rPr>
              </a:br>
              <a:endParaRPr b="0" i="0" sz="1400" u="none" cap="none" strike="noStrike">
                <a:solidFill>
                  <a:schemeClr val="lt1"/>
                </a:solidFill>
                <a:latin typeface="Verdana"/>
                <a:ea typeface="Verdana"/>
                <a:cs typeface="Verdana"/>
                <a:sym typeface="Verdana"/>
              </a:endParaRPr>
            </a:p>
          </p:txBody>
        </p:sp>
        <p:sp>
          <p:nvSpPr>
            <p:cNvPr id="125" name="Google Shape;125;p9"/>
            <p:cNvSpPr/>
            <p:nvPr/>
          </p:nvSpPr>
          <p:spPr>
            <a:xfrm>
              <a:off x="3831728" y="296644"/>
              <a:ext cx="3482578" cy="2089546"/>
            </a:xfrm>
            <a:prstGeom prst="rect">
              <a:avLst/>
            </a:prstGeom>
            <a:solidFill>
              <a:srgbClr val="9B55D2">
                <a:alpha val="6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txBox="1"/>
            <p:nvPr/>
          </p:nvSpPr>
          <p:spPr>
            <a:xfrm>
              <a:off x="3831728" y="296644"/>
              <a:ext cx="3482578" cy="2089546"/>
            </a:xfrm>
            <a:prstGeom prst="rect">
              <a:avLst/>
            </a:prstGeom>
            <a:noFill/>
            <a:ln>
              <a:noFill/>
            </a:ln>
          </p:spPr>
          <p:txBody>
            <a:bodyPr anchorCtr="0" anchor="ctr" bIns="53325" lIns="53325" spcFirstLastPara="1" rIns="53325" wrap="square" tIns="53325">
              <a:noAutofit/>
            </a:bodyPr>
            <a:lstStyle/>
            <a:p>
              <a:pPr indent="0" lvl="0" marL="0" marR="0" rtl="0" algn="just">
                <a:lnSpc>
                  <a:spcPct val="100000"/>
                </a:lnSpc>
                <a:spcBef>
                  <a:spcPts val="0"/>
                </a:spcBef>
                <a:spcAft>
                  <a:spcPts val="0"/>
                </a:spcAft>
                <a:buClr>
                  <a:schemeClr val="lt1"/>
                </a:buClr>
                <a:buSzPts val="1400"/>
                <a:buFont typeface="Verdana"/>
                <a:buNone/>
              </a:pPr>
              <a:r>
                <a:rPr b="0" i="0" lang="en-US" sz="1400" u="none" cap="none" strike="noStrike">
                  <a:solidFill>
                    <a:schemeClr val="lt1"/>
                  </a:solidFill>
                  <a:latin typeface="Verdana"/>
                  <a:ea typeface="Verdana"/>
                  <a:cs typeface="Verdana"/>
                  <a:sym typeface="Verdana"/>
                </a:rPr>
                <a:t>Makefiles can be used to simplify the process of building and testing the source code, particularly in large projects with many source files and dependencies. They can also help ensure that the build process is consistent and repeatable, making it easier to reproduce the results of the static and dynamic analysis performed by the SDAT.</a:t>
              </a:r>
              <a:endParaRPr b="0" i="0" sz="1400" u="none" cap="none" strike="noStrike">
                <a:solidFill>
                  <a:schemeClr val="lt1"/>
                </a:solidFill>
                <a:latin typeface="Verdana"/>
                <a:ea typeface="Verdana"/>
                <a:cs typeface="Verdana"/>
                <a:sym typeface="Verdana"/>
              </a:endParaRPr>
            </a:p>
          </p:txBody>
        </p:sp>
        <p:sp>
          <p:nvSpPr>
            <p:cNvPr id="127" name="Google Shape;127;p9"/>
            <p:cNvSpPr/>
            <p:nvPr/>
          </p:nvSpPr>
          <p:spPr>
            <a:xfrm>
              <a:off x="1916310" y="2734448"/>
              <a:ext cx="3482578" cy="2089546"/>
            </a:xfrm>
            <a:prstGeom prst="rect">
              <a:avLst/>
            </a:prstGeom>
            <a:solidFill>
              <a:srgbClr val="9B55D2">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txBox="1"/>
            <p:nvPr/>
          </p:nvSpPr>
          <p:spPr>
            <a:xfrm>
              <a:off x="1916310" y="2734448"/>
              <a:ext cx="3482578" cy="2089546"/>
            </a:xfrm>
            <a:prstGeom prst="rect">
              <a:avLst/>
            </a:prstGeom>
            <a:noFill/>
            <a:ln>
              <a:noFill/>
            </a:ln>
          </p:spPr>
          <p:txBody>
            <a:bodyPr anchorCtr="0" anchor="ctr" bIns="53325" lIns="53325" spcFirstLastPara="1" rIns="53325" wrap="square" tIns="53325">
              <a:noAutofit/>
            </a:bodyPr>
            <a:lstStyle/>
            <a:p>
              <a:pPr indent="0" lvl="0" marL="0" marR="0" rtl="0" algn="just">
                <a:lnSpc>
                  <a:spcPct val="100000"/>
                </a:lnSpc>
                <a:spcBef>
                  <a:spcPts val="0"/>
                </a:spcBef>
                <a:spcAft>
                  <a:spcPts val="0"/>
                </a:spcAft>
                <a:buClr>
                  <a:schemeClr val="lt1"/>
                </a:buClr>
                <a:buSzPts val="1400"/>
                <a:buFont typeface="Verdana"/>
                <a:buNone/>
              </a:pPr>
              <a:r>
                <a:rPr b="0" i="0" lang="en-US" sz="1400" u="none" cap="none" strike="noStrike">
                  <a:solidFill>
                    <a:schemeClr val="lt1"/>
                  </a:solidFill>
                  <a:latin typeface="Verdana"/>
                  <a:ea typeface="Verdana"/>
                  <a:cs typeface="Verdana"/>
                  <a:sym typeface="Verdana"/>
                </a:rPr>
                <a:t>Overall, Makefiles can be a useful tool for automating and streamlining the process of building and testing source code as part of the SDAT.</a:t>
              </a:r>
              <a:endParaRPr b="0" i="0" sz="1400" u="none" cap="none" strike="noStrike">
                <a:solidFill>
                  <a:schemeClr val="lt1"/>
                </a:solidFill>
                <a:latin typeface="Verdana"/>
                <a:ea typeface="Verdana"/>
                <a:cs typeface="Verdana"/>
                <a:sym typeface="Verdan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f6813af348_0_8"/>
          <p:cNvSpPr txBox="1"/>
          <p:nvPr/>
        </p:nvSpPr>
        <p:spPr>
          <a:xfrm>
            <a:off x="345750" y="0"/>
            <a:ext cx="11515800" cy="738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90000"/>
              </a:lnSpc>
              <a:spcBef>
                <a:spcPts val="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Able to run Tools Splint, Valgrind using a directory base path.</a:t>
            </a:r>
            <a:endParaRPr b="0" i="0" sz="2000" u="none" cap="none" strike="noStrike">
              <a:solidFill>
                <a:schemeClr val="lt1"/>
              </a:solidFill>
              <a:latin typeface="Times New Roman"/>
              <a:ea typeface="Times New Roman"/>
              <a:cs typeface="Times New Roman"/>
              <a:sym typeface="Times New Roman"/>
            </a:endParaRPr>
          </a:p>
          <a:p>
            <a:pPr indent="-355600" lvl="0" marL="457200" marR="0" rtl="0" algn="l">
              <a:lnSpc>
                <a:spcPct val="90000"/>
              </a:lnSpc>
              <a:spcBef>
                <a:spcPts val="0"/>
              </a:spcBef>
              <a:spcAft>
                <a:spcPts val="0"/>
              </a:spcAft>
              <a:buClr>
                <a:schemeClr val="lt1"/>
              </a:buClr>
              <a:buSzPts val="2000"/>
              <a:buFont typeface="Times New Roman"/>
              <a:buChar char="●"/>
            </a:pPr>
            <a:r>
              <a:rPr b="0" i="0" lang="en-US" sz="2000" u="none" cap="none" strike="noStrike">
                <a:solidFill>
                  <a:schemeClr val="lt1"/>
                </a:solidFill>
                <a:latin typeface="Times New Roman"/>
                <a:ea typeface="Times New Roman"/>
                <a:cs typeface="Times New Roman"/>
                <a:sym typeface="Times New Roman"/>
              </a:rPr>
              <a:t>Search .c files in the given directory and capture the result in different txt file.</a:t>
            </a:r>
            <a:endParaRPr b="0" i="0" sz="2000" u="none" cap="none" strike="noStrike">
              <a:solidFill>
                <a:schemeClr val="lt1"/>
              </a:solidFill>
              <a:latin typeface="Times New Roman"/>
              <a:ea typeface="Times New Roman"/>
              <a:cs typeface="Times New Roman"/>
              <a:sym typeface="Times New Roman"/>
            </a:endParaRPr>
          </a:p>
        </p:txBody>
      </p:sp>
      <p:pic>
        <p:nvPicPr>
          <p:cNvPr id="134" name="Google Shape;134;g1f6813af348_0_8"/>
          <p:cNvPicPr preferRelativeResize="0"/>
          <p:nvPr/>
        </p:nvPicPr>
        <p:blipFill rotWithShape="1">
          <a:blip r:embed="rId3">
            <a:alphaModFix/>
          </a:blip>
          <a:srcRect b="0" l="0" r="0" t="0"/>
          <a:stretch/>
        </p:blipFill>
        <p:spPr>
          <a:xfrm>
            <a:off x="317175" y="768691"/>
            <a:ext cx="5400675" cy="5783559"/>
          </a:xfrm>
          <a:prstGeom prst="rect">
            <a:avLst/>
          </a:prstGeom>
          <a:noFill/>
          <a:ln>
            <a:noFill/>
          </a:ln>
        </p:spPr>
      </p:pic>
      <p:pic>
        <p:nvPicPr>
          <p:cNvPr id="135" name="Google Shape;135;g1f6813af348_0_8"/>
          <p:cNvPicPr preferRelativeResize="0"/>
          <p:nvPr/>
        </p:nvPicPr>
        <p:blipFill rotWithShape="1">
          <a:blip r:embed="rId4">
            <a:alphaModFix/>
          </a:blip>
          <a:srcRect b="0" l="0" r="0" t="0"/>
          <a:stretch/>
        </p:blipFill>
        <p:spPr>
          <a:xfrm>
            <a:off x="6032175" y="768700"/>
            <a:ext cx="6007425" cy="5783549"/>
          </a:xfrm>
          <a:prstGeom prst="rect">
            <a:avLst/>
          </a:prstGeom>
          <a:noFill/>
          <a:ln>
            <a:noFill/>
          </a:ln>
        </p:spPr>
      </p:pic>
      <p:sp>
        <p:nvSpPr>
          <p:cNvPr id="136" name="Google Shape;136;g1f6813af348_0_8"/>
          <p:cNvSpPr txBox="1"/>
          <p:nvPr/>
        </p:nvSpPr>
        <p:spPr>
          <a:xfrm>
            <a:off x="7332350" y="337175"/>
            <a:ext cx="488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2023-01-07T11:24:05Z</dcterms:created>
  <dc:creator>Soumya Ranjan Sahoo</dc:creator>
</cp:coreProperties>
</file>