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pace Mono"/>
      <p:regular r:id="rId20"/>
      <p:bold r:id="rId21"/>
      <p:italic r:id="rId22"/>
      <p:boldItalic r:id="rId23"/>
    </p:embeddedFon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ien21zIp4mi8ZSknnkcCvXYSXv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aceMono-regular.fntdata"/><Relationship Id="rId22" Type="http://schemas.openxmlformats.org/officeDocument/2006/relationships/font" Target="fonts/SpaceMono-italic.fntdata"/><Relationship Id="rId21" Type="http://schemas.openxmlformats.org/officeDocument/2006/relationships/font" Target="fonts/SpaceMono-bold.fntdata"/><Relationship Id="rId24" Type="http://schemas.openxmlformats.org/officeDocument/2006/relationships/font" Target="fonts/Roboto-regular.fntdata"/><Relationship Id="rId23" Type="http://schemas.openxmlformats.org/officeDocument/2006/relationships/font" Target="fonts/Space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236a775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236a775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236a7755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236a7755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236a775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236a775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236a775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236a775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2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4"/>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8" name="Google Shape;18;p1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1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4" name="Google Shape;24;p17"/>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7"/>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 name="Google Shape;2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7" name="Shape 27"/>
        <p:cNvGrpSpPr/>
        <p:nvPr/>
      </p:nvGrpSpPr>
      <p:grpSpPr>
        <a:xfrm>
          <a:off x="0" y="0"/>
          <a:ext cx="0" cy="0"/>
          <a:chOff x="0" y="0"/>
          <a:chExt cx="0" cy="0"/>
        </a:xfrm>
      </p:grpSpPr>
      <p:sp>
        <p:nvSpPr>
          <p:cNvPr id="28" name="Google Shape;28;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9" name="Google Shape;29;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0" name="Google Shape;30;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32" name="Shape 32"/>
        <p:cNvGrpSpPr/>
        <p:nvPr/>
      </p:nvGrpSpPr>
      <p:grpSpPr>
        <a:xfrm>
          <a:off x="0" y="0"/>
          <a:ext cx="0" cy="0"/>
          <a:chOff x="0" y="0"/>
          <a:chExt cx="0" cy="0"/>
        </a:xfrm>
      </p:grpSpPr>
      <p:sp>
        <p:nvSpPr>
          <p:cNvPr id="33" name="Google Shape;33;p19"/>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34" name="Google Shape;34;p19"/>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2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0" name="Shape 40"/>
        <p:cNvGrpSpPr/>
        <p:nvPr/>
      </p:nvGrpSpPr>
      <p:grpSpPr>
        <a:xfrm>
          <a:off x="0" y="0"/>
          <a:ext cx="0" cy="0"/>
          <a:chOff x="0" y="0"/>
          <a:chExt cx="0" cy="0"/>
        </a:xfrm>
      </p:grpSpPr>
      <p:sp>
        <p:nvSpPr>
          <p:cNvPr id="41" name="Google Shape;41;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2" name="Google Shape;4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22"/>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6" name="Google Shape;46;p22"/>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2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3"/>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1" name="Google Shape;51;p23"/>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2" name="Google Shape;52;p23"/>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539725"/>
            <a:ext cx="8520600" cy="19785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3600"/>
              <a:buNone/>
            </a:pPr>
            <a:r>
              <a:rPr b="1" lang="en">
                <a:solidFill>
                  <a:srgbClr val="191919"/>
                </a:solidFill>
                <a:latin typeface="Times New Roman"/>
                <a:ea typeface="Times New Roman"/>
                <a:cs typeface="Times New Roman"/>
                <a:sym typeface="Times New Roman"/>
              </a:rPr>
              <a:t>CALL FORWARDING SYSTEM SIMULATOR IMPLEMENTATION </a:t>
            </a:r>
            <a:endParaRPr b="1" sz="4200">
              <a:solidFill>
                <a:srgbClr val="191919"/>
              </a:solidFill>
              <a:latin typeface="Times New Roman"/>
              <a:ea typeface="Times New Roman"/>
              <a:cs typeface="Times New Roman"/>
              <a:sym typeface="Times New Roman"/>
            </a:endParaRPr>
          </a:p>
        </p:txBody>
      </p:sp>
      <p:pic>
        <p:nvPicPr>
          <p:cNvPr id="65" name="Google Shape;65;p1"/>
          <p:cNvPicPr preferRelativeResize="0"/>
          <p:nvPr/>
        </p:nvPicPr>
        <p:blipFill rotWithShape="1">
          <a:blip r:embed="rId3">
            <a:alphaModFix/>
          </a:blip>
          <a:srcRect b="0" l="0" r="0" t="0"/>
          <a:stretch/>
        </p:blipFill>
        <p:spPr>
          <a:xfrm>
            <a:off x="6228400" y="2678900"/>
            <a:ext cx="2603900" cy="235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c236a7755a_0_17"/>
          <p:cNvSpPr txBox="1"/>
          <p:nvPr>
            <p:ph type="title"/>
          </p:nvPr>
        </p:nvSpPr>
        <p:spPr>
          <a:xfrm>
            <a:off x="284725" y="0"/>
            <a:ext cx="8520600" cy="653700"/>
          </a:xfrm>
          <a:prstGeom prst="rect">
            <a:avLst/>
          </a:prstGeom>
        </p:spPr>
        <p:txBody>
          <a:bodyPr anchorCtr="0" anchor="t" bIns="91425" lIns="91425" spcFirstLastPara="1" rIns="91425" wrap="square" tIns="91425">
            <a:noAutofit/>
          </a:bodyPr>
          <a:lstStyle/>
          <a:p>
            <a:pPr indent="-318770" lvl="0" marL="457200" rtl="0" algn="l">
              <a:lnSpc>
                <a:spcPct val="100000"/>
              </a:lnSpc>
              <a:spcBef>
                <a:spcPts val="0"/>
              </a:spcBef>
              <a:spcAft>
                <a:spcPts val="0"/>
              </a:spcAft>
              <a:buSzPts val="1420"/>
              <a:buFont typeface="Times New Roman"/>
              <a:buChar char="●"/>
            </a:pPr>
            <a:r>
              <a:rPr lang="en" sz="1420">
                <a:latin typeface="Times New Roman"/>
                <a:ea typeface="Times New Roman"/>
                <a:cs typeface="Times New Roman"/>
                <a:sym typeface="Times New Roman"/>
              </a:rPr>
              <a:t>Registered and Authenticated User can  enable or disable the Call forwarding service anytime.</a:t>
            </a:r>
            <a:endParaRPr sz="1420">
              <a:latin typeface="Times New Roman"/>
              <a:ea typeface="Times New Roman"/>
              <a:cs typeface="Times New Roman"/>
              <a:sym typeface="Times New Roman"/>
            </a:endParaRPr>
          </a:p>
          <a:p>
            <a:pPr indent="-318770" lvl="0" marL="457200" rtl="0" algn="l">
              <a:lnSpc>
                <a:spcPct val="100000"/>
              </a:lnSpc>
              <a:spcBef>
                <a:spcPts val="0"/>
              </a:spcBef>
              <a:spcAft>
                <a:spcPts val="0"/>
              </a:spcAft>
              <a:buSzPts val="1420"/>
              <a:buFont typeface="Times New Roman"/>
              <a:buChar char="●"/>
            </a:pPr>
            <a:r>
              <a:rPr lang="en" sz="1420">
                <a:latin typeface="Times New Roman"/>
                <a:ea typeface="Times New Roman"/>
                <a:cs typeface="Times New Roman"/>
                <a:sym typeface="Times New Roman"/>
              </a:rPr>
              <a:t>It will check for activation of forwarding service using its database and if service is activated, then forward accordingly depending on the call forwarding type  with date timestamp.</a:t>
            </a:r>
            <a:endParaRPr sz="1420">
              <a:latin typeface="Times New Roman"/>
              <a:ea typeface="Times New Roman"/>
              <a:cs typeface="Times New Roman"/>
              <a:sym typeface="Times New Roman"/>
            </a:endParaRPr>
          </a:p>
        </p:txBody>
      </p:sp>
      <p:sp>
        <p:nvSpPr>
          <p:cNvPr id="136" name="Google Shape;136;g1c236a7755a_0_17"/>
          <p:cNvSpPr txBox="1"/>
          <p:nvPr>
            <p:ph idx="1" type="body"/>
          </p:nvPr>
        </p:nvSpPr>
        <p:spPr>
          <a:xfrm>
            <a:off x="311700" y="653650"/>
            <a:ext cx="4210200" cy="43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7" name="Google Shape;137;g1c236a7755a_0_17"/>
          <p:cNvSpPr txBox="1"/>
          <p:nvPr>
            <p:ph idx="2" type="body"/>
          </p:nvPr>
        </p:nvSpPr>
        <p:spPr>
          <a:xfrm>
            <a:off x="4747025" y="804425"/>
            <a:ext cx="4085400" cy="41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8" name="Google Shape;138;g1c236a7755a_0_17"/>
          <p:cNvPicPr preferRelativeResize="0"/>
          <p:nvPr/>
        </p:nvPicPr>
        <p:blipFill>
          <a:blip r:embed="rId3">
            <a:alphaModFix/>
          </a:blip>
          <a:stretch>
            <a:fillRect/>
          </a:stretch>
        </p:blipFill>
        <p:spPr>
          <a:xfrm>
            <a:off x="340350" y="804425"/>
            <a:ext cx="4152900" cy="4199826"/>
          </a:xfrm>
          <a:prstGeom prst="rect">
            <a:avLst/>
          </a:prstGeom>
          <a:noFill/>
          <a:ln>
            <a:noFill/>
          </a:ln>
        </p:spPr>
      </p:pic>
      <p:pic>
        <p:nvPicPr>
          <p:cNvPr id="139" name="Google Shape;139;g1c236a7755a_0_17"/>
          <p:cNvPicPr preferRelativeResize="0"/>
          <p:nvPr/>
        </p:nvPicPr>
        <p:blipFill>
          <a:blip r:embed="rId4">
            <a:alphaModFix/>
          </a:blip>
          <a:stretch>
            <a:fillRect/>
          </a:stretch>
        </p:blipFill>
        <p:spPr>
          <a:xfrm>
            <a:off x="4774125" y="804425"/>
            <a:ext cx="4031199" cy="4199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c236a7755a_0_42"/>
          <p:cNvSpPr txBox="1"/>
          <p:nvPr>
            <p:ph type="title"/>
          </p:nvPr>
        </p:nvSpPr>
        <p:spPr>
          <a:xfrm>
            <a:off x="311725" y="207200"/>
            <a:ext cx="8520600" cy="524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Admin shall allow delete and update the database entries.</a:t>
            </a:r>
            <a:endParaRPr sz="2000">
              <a:latin typeface="Times New Roman"/>
              <a:ea typeface="Times New Roman"/>
              <a:cs typeface="Times New Roman"/>
              <a:sym typeface="Times New Roman"/>
            </a:endParaRPr>
          </a:p>
        </p:txBody>
      </p:sp>
      <p:sp>
        <p:nvSpPr>
          <p:cNvPr id="145" name="Google Shape;145;g1c236a7755a_0_42"/>
          <p:cNvSpPr txBox="1"/>
          <p:nvPr>
            <p:ph idx="1" type="body"/>
          </p:nvPr>
        </p:nvSpPr>
        <p:spPr>
          <a:xfrm>
            <a:off x="311700" y="731300"/>
            <a:ext cx="3999900" cy="3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6" name="Google Shape;146;g1c236a7755a_0_42"/>
          <p:cNvSpPr txBox="1"/>
          <p:nvPr>
            <p:ph idx="2" type="body"/>
          </p:nvPr>
        </p:nvSpPr>
        <p:spPr>
          <a:xfrm>
            <a:off x="4832400" y="731400"/>
            <a:ext cx="3999900" cy="3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7" name="Google Shape;147;g1c236a7755a_0_42"/>
          <p:cNvPicPr preferRelativeResize="0"/>
          <p:nvPr/>
        </p:nvPicPr>
        <p:blipFill>
          <a:blip r:embed="rId3">
            <a:alphaModFix/>
          </a:blip>
          <a:stretch>
            <a:fillRect/>
          </a:stretch>
        </p:blipFill>
        <p:spPr>
          <a:xfrm>
            <a:off x="527175" y="731300"/>
            <a:ext cx="3999900" cy="4229374"/>
          </a:xfrm>
          <a:prstGeom prst="rect">
            <a:avLst/>
          </a:prstGeom>
          <a:noFill/>
          <a:ln>
            <a:noFill/>
          </a:ln>
        </p:spPr>
      </p:pic>
      <p:pic>
        <p:nvPicPr>
          <p:cNvPr id="148" name="Google Shape;148;g1c236a7755a_0_42"/>
          <p:cNvPicPr preferRelativeResize="0"/>
          <p:nvPr/>
        </p:nvPicPr>
        <p:blipFill>
          <a:blip r:embed="rId4">
            <a:alphaModFix/>
          </a:blip>
          <a:stretch>
            <a:fillRect/>
          </a:stretch>
        </p:blipFill>
        <p:spPr>
          <a:xfrm>
            <a:off x="4832400" y="731300"/>
            <a:ext cx="3999900" cy="4229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990"/>
              <a:buFont typeface="Arial"/>
              <a:buNone/>
            </a:pPr>
            <a:r>
              <a:rPr lang="en" sz="3020">
                <a:solidFill>
                  <a:srgbClr val="FFFFFF"/>
                </a:solidFill>
                <a:latin typeface="Times New Roman"/>
                <a:ea typeface="Times New Roman"/>
                <a:cs typeface="Times New Roman"/>
                <a:sym typeface="Times New Roman"/>
              </a:rPr>
              <a:t>BENEFITS OF CALL FORWARDING</a:t>
            </a:r>
            <a:endParaRPr sz="302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3020">
              <a:solidFill>
                <a:srgbClr val="FFFFFF"/>
              </a:solidFill>
              <a:latin typeface="Times New Roman"/>
              <a:ea typeface="Times New Roman"/>
              <a:cs typeface="Times New Roman"/>
              <a:sym typeface="Times New Roman"/>
            </a:endParaRPr>
          </a:p>
        </p:txBody>
      </p:sp>
      <p:sp>
        <p:nvSpPr>
          <p:cNvPr id="154" name="Google Shape;154;p11"/>
          <p:cNvSpPr txBox="1"/>
          <p:nvPr/>
        </p:nvSpPr>
        <p:spPr>
          <a:xfrm>
            <a:off x="4029100" y="3094900"/>
            <a:ext cx="3129000" cy="655800"/>
          </a:xfrm>
          <a:prstGeom prst="rect">
            <a:avLst/>
          </a:prstGeom>
          <a:noFill/>
          <a:ln>
            <a:noFill/>
          </a:ln>
        </p:spPr>
        <p:txBody>
          <a:bodyPr anchorCtr="0" anchor="t" bIns="91425" lIns="91425" spcFirstLastPara="1" rIns="91425" wrap="square" tIns="91425">
            <a:spAutoFit/>
          </a:bodyPr>
          <a:lstStyle/>
          <a:p>
            <a:pPr indent="-158750" lvl="0" marL="228600" marR="0" rtl="0" algn="l">
              <a:lnSpc>
                <a:spcPct val="90000"/>
              </a:lnSpc>
              <a:spcBef>
                <a:spcPts val="0"/>
              </a:spcBef>
              <a:spcAft>
                <a:spcPts val="0"/>
              </a:spcAft>
              <a:buClr>
                <a:srgbClr val="000000"/>
              </a:buClr>
              <a:buSzPts val="1700"/>
              <a:buFont typeface="Verdana"/>
              <a:buChar char="•"/>
            </a:pPr>
            <a:r>
              <a:rPr b="0" i="0" lang="en" sz="1700" u="none" cap="none" strike="noStrike">
                <a:solidFill>
                  <a:srgbClr val="000000"/>
                </a:solidFill>
                <a:latin typeface="Verdana"/>
                <a:ea typeface="Verdana"/>
                <a:cs typeface="Verdana"/>
                <a:sym typeface="Verdana"/>
              </a:rPr>
              <a:t>Never miss important call.</a:t>
            </a:r>
            <a:endParaRPr b="0" i="0" sz="1700" u="none" cap="none" strike="noStrike">
              <a:solidFill>
                <a:srgbClr val="191919"/>
              </a:solidFill>
              <a:latin typeface="Verdana"/>
              <a:ea typeface="Verdana"/>
              <a:cs typeface="Verdana"/>
              <a:sym typeface="Verdana"/>
            </a:endParaRPr>
          </a:p>
        </p:txBody>
      </p:sp>
      <p:sp>
        <p:nvSpPr>
          <p:cNvPr id="155" name="Google Shape;155;p11"/>
          <p:cNvSpPr txBox="1"/>
          <p:nvPr/>
        </p:nvSpPr>
        <p:spPr>
          <a:xfrm>
            <a:off x="1223975" y="1620788"/>
            <a:ext cx="3000000" cy="690300"/>
          </a:xfrm>
          <a:prstGeom prst="rect">
            <a:avLst/>
          </a:prstGeom>
          <a:noFill/>
          <a:ln>
            <a:noFill/>
          </a:ln>
        </p:spPr>
        <p:txBody>
          <a:bodyPr anchorCtr="0" anchor="t" bIns="91425" lIns="91425" spcFirstLastPara="1" rIns="91425" wrap="square" tIns="91425">
            <a:spAutoFit/>
          </a:bodyPr>
          <a:lstStyle/>
          <a:p>
            <a:pPr indent="-158750" lvl="0" marL="228600" marR="0" rtl="0" algn="l">
              <a:lnSpc>
                <a:spcPct val="90000"/>
              </a:lnSpc>
              <a:spcBef>
                <a:spcPts val="1000"/>
              </a:spcBef>
              <a:spcAft>
                <a:spcPts val="0"/>
              </a:spcAft>
              <a:buClr>
                <a:srgbClr val="000000"/>
              </a:buClr>
              <a:buSzPts val="1700"/>
              <a:buFont typeface="Verdana"/>
              <a:buChar char="•"/>
            </a:pPr>
            <a:r>
              <a:rPr b="0" i="0" lang="en" sz="1700" u="none" cap="none" strike="noStrike">
                <a:solidFill>
                  <a:srgbClr val="000000"/>
                </a:solidFill>
                <a:latin typeface="Verdana"/>
                <a:ea typeface="Verdana"/>
                <a:cs typeface="Verdana"/>
                <a:sym typeface="Verdana"/>
              </a:rPr>
              <a:t>Better customer service.</a:t>
            </a:r>
            <a:endParaRPr b="0" i="0" sz="1700" u="none" cap="none" strike="noStrike">
              <a:solidFill>
                <a:srgbClr val="0000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200"/>
              <a:buFont typeface="Arial"/>
              <a:buNone/>
            </a:pPr>
            <a:r>
              <a:t/>
            </a:r>
            <a:endParaRPr b="0" i="0" sz="200" u="none" cap="none" strike="noStrike">
              <a:solidFill>
                <a:srgbClr val="191919"/>
              </a:solidFill>
              <a:latin typeface="Verdana"/>
              <a:ea typeface="Verdana"/>
              <a:cs typeface="Verdana"/>
              <a:sym typeface="Verdana"/>
            </a:endParaRPr>
          </a:p>
        </p:txBody>
      </p:sp>
      <p:sp>
        <p:nvSpPr>
          <p:cNvPr id="156" name="Google Shape;156;p11"/>
          <p:cNvSpPr txBox="1"/>
          <p:nvPr/>
        </p:nvSpPr>
        <p:spPr>
          <a:xfrm>
            <a:off x="2533650" y="2375088"/>
            <a:ext cx="3000000" cy="655800"/>
          </a:xfrm>
          <a:prstGeom prst="rect">
            <a:avLst/>
          </a:prstGeom>
          <a:noFill/>
          <a:ln>
            <a:noFill/>
          </a:ln>
        </p:spPr>
        <p:txBody>
          <a:bodyPr anchorCtr="0" anchor="t" bIns="91425" lIns="91425" spcFirstLastPara="1" rIns="91425" wrap="square" tIns="91425">
            <a:spAutoFit/>
          </a:bodyPr>
          <a:lstStyle/>
          <a:p>
            <a:pPr indent="-158750" lvl="0" marL="228600" marR="0" rtl="0" algn="l">
              <a:lnSpc>
                <a:spcPct val="90000"/>
              </a:lnSpc>
              <a:spcBef>
                <a:spcPts val="1000"/>
              </a:spcBef>
              <a:spcAft>
                <a:spcPts val="0"/>
              </a:spcAft>
              <a:buClr>
                <a:srgbClr val="000000"/>
              </a:buClr>
              <a:buSzPts val="1700"/>
              <a:buFont typeface="Verdana"/>
              <a:buChar char="•"/>
            </a:pPr>
            <a:r>
              <a:rPr b="0" i="0" lang="en" sz="1700" u="none" cap="none" strike="noStrike">
                <a:solidFill>
                  <a:srgbClr val="000000"/>
                </a:solidFill>
                <a:latin typeface="Verdana"/>
                <a:ea typeface="Verdana"/>
                <a:cs typeface="Verdana"/>
                <a:sym typeface="Verdana"/>
              </a:rPr>
              <a:t>Save money with call forwarding.</a:t>
            </a:r>
            <a:endParaRPr b="0" i="0" sz="1700" u="none" cap="none" strike="noStrike">
              <a:solidFill>
                <a:srgbClr val="191919"/>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311725" y="214325"/>
            <a:ext cx="3706500" cy="4607700"/>
          </a:xfrm>
          <a:prstGeom prst="rect">
            <a:avLst/>
          </a:prstGeom>
          <a:noFill/>
          <a:ln>
            <a:noFill/>
          </a:ln>
        </p:spPr>
        <p:txBody>
          <a:bodyPr anchorCtr="0" anchor="t" bIns="91425" lIns="91425" spcFirstLastPara="1" rIns="91425" wrap="square" tIns="91425">
            <a:normAutofit fontScale="90000"/>
          </a:bodyPr>
          <a:lstStyle/>
          <a:p>
            <a:pPr indent="457200" lvl="0" marL="0" rtl="0" algn="l">
              <a:lnSpc>
                <a:spcPct val="100000"/>
              </a:lnSpc>
              <a:spcBef>
                <a:spcPts val="0"/>
              </a:spcBef>
              <a:spcAft>
                <a:spcPts val="0"/>
              </a:spcAft>
              <a:buSzPct val="93342"/>
              <a:buNone/>
            </a:pPr>
            <a:r>
              <a:rPr b="1" lang="en" sz="3333">
                <a:solidFill>
                  <a:srgbClr val="FFFFFF"/>
                </a:solidFill>
                <a:latin typeface="Times New Roman"/>
                <a:ea typeface="Times New Roman"/>
                <a:cs typeface="Times New Roman"/>
                <a:sym typeface="Times New Roman"/>
              </a:rPr>
              <a:t>ADVANTAGES</a:t>
            </a:r>
            <a:endParaRPr b="1" sz="3333">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0" lvl="0" marL="45720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325755" lvl="0" marL="457200" rtl="0" algn="l">
              <a:lnSpc>
                <a:spcPct val="100000"/>
              </a:lnSpc>
              <a:spcBef>
                <a:spcPts val="0"/>
              </a:spcBef>
              <a:spcAft>
                <a:spcPts val="0"/>
              </a:spcAft>
              <a:buClr>
                <a:srgbClr val="FFFFFF"/>
              </a:buClr>
              <a:buSzPct val="100000"/>
              <a:buFont typeface="Verdana"/>
              <a:buChar char="●"/>
            </a:pPr>
            <a:r>
              <a:rPr b="1" lang="en" sz="1700">
                <a:solidFill>
                  <a:srgbClr val="FFFFFF"/>
                </a:solidFill>
                <a:latin typeface="Verdana"/>
                <a:ea typeface="Verdana"/>
                <a:cs typeface="Verdana"/>
                <a:sym typeface="Verdana"/>
              </a:rPr>
              <a:t>Divert calls to anywhere in the world.</a:t>
            </a:r>
            <a:endParaRPr b="1" sz="1700">
              <a:solidFill>
                <a:srgbClr val="FFFFFF"/>
              </a:solidFill>
              <a:latin typeface="Verdana"/>
              <a:ea typeface="Verdana"/>
              <a:cs typeface="Verdana"/>
              <a:sym typeface="Verdana"/>
            </a:endParaRPr>
          </a:p>
          <a:p>
            <a:pPr indent="0" lvl="0" marL="45720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325755" lvl="0" marL="457200" rtl="0" algn="l">
              <a:lnSpc>
                <a:spcPct val="100000"/>
              </a:lnSpc>
              <a:spcBef>
                <a:spcPts val="0"/>
              </a:spcBef>
              <a:spcAft>
                <a:spcPts val="0"/>
              </a:spcAft>
              <a:buClr>
                <a:srgbClr val="FFFFFF"/>
              </a:buClr>
              <a:buSzPct val="100000"/>
              <a:buFont typeface="Verdana"/>
              <a:buChar char="●"/>
            </a:pPr>
            <a:r>
              <a:rPr b="1" lang="en" sz="1700">
                <a:solidFill>
                  <a:srgbClr val="FFFFFF"/>
                </a:solidFill>
                <a:latin typeface="Verdana"/>
                <a:ea typeface="Verdana"/>
                <a:cs typeface="Verdana"/>
                <a:sym typeface="Verdana"/>
              </a:rPr>
              <a:t>Integrating call forwarding with your existing systems.</a:t>
            </a:r>
            <a:endParaRPr b="1" sz="1700">
              <a:solidFill>
                <a:srgbClr val="FFFFFF"/>
              </a:solidFill>
              <a:latin typeface="Verdana"/>
              <a:ea typeface="Verdana"/>
              <a:cs typeface="Verdana"/>
              <a:sym typeface="Verdana"/>
            </a:endParaRPr>
          </a:p>
          <a:p>
            <a:pPr indent="0" lvl="0" marL="45720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325755" lvl="0" marL="457200" rtl="0" algn="l">
              <a:lnSpc>
                <a:spcPct val="100000"/>
              </a:lnSpc>
              <a:spcBef>
                <a:spcPts val="0"/>
              </a:spcBef>
              <a:spcAft>
                <a:spcPts val="0"/>
              </a:spcAft>
              <a:buClr>
                <a:srgbClr val="FFFFFF"/>
              </a:buClr>
              <a:buSzPct val="100000"/>
              <a:buFont typeface="Verdana"/>
              <a:buChar char="●"/>
            </a:pPr>
            <a:r>
              <a:rPr b="1" lang="en" sz="1700">
                <a:solidFill>
                  <a:srgbClr val="FFFFFF"/>
                </a:solidFill>
                <a:latin typeface="Verdana"/>
                <a:ea typeface="Verdana"/>
                <a:cs typeface="Verdana"/>
                <a:sym typeface="Verdana"/>
              </a:rPr>
              <a:t>Easy installation and Business scaling.</a:t>
            </a:r>
            <a:endParaRPr b="1" sz="1700">
              <a:solidFill>
                <a:srgbClr val="FFFFFF"/>
              </a:solidFill>
              <a:latin typeface="Verdana"/>
              <a:ea typeface="Verdana"/>
              <a:cs typeface="Verdana"/>
              <a:sym typeface="Verdana"/>
            </a:endParaRPr>
          </a:p>
          <a:p>
            <a:pPr indent="0" lvl="0" marL="45720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325755" lvl="0" marL="457200" rtl="0" algn="l">
              <a:lnSpc>
                <a:spcPct val="100000"/>
              </a:lnSpc>
              <a:spcBef>
                <a:spcPts val="0"/>
              </a:spcBef>
              <a:spcAft>
                <a:spcPts val="0"/>
              </a:spcAft>
              <a:buClr>
                <a:srgbClr val="FFFFFF"/>
              </a:buClr>
              <a:buSzPct val="100000"/>
              <a:buFont typeface="Verdana"/>
              <a:buChar char="●"/>
            </a:pPr>
            <a:r>
              <a:rPr b="1" lang="en" sz="1700">
                <a:solidFill>
                  <a:srgbClr val="FFFFFF"/>
                </a:solidFill>
                <a:latin typeface="Verdana"/>
                <a:ea typeface="Verdana"/>
                <a:cs typeface="Verdana"/>
                <a:sym typeface="Verdana"/>
              </a:rPr>
              <a:t>Call forwarding saves money.</a:t>
            </a:r>
            <a:endParaRPr b="1" sz="1700">
              <a:solidFill>
                <a:srgbClr val="FFFFFF"/>
              </a:solidFill>
              <a:latin typeface="Verdana"/>
              <a:ea typeface="Verdana"/>
              <a:cs typeface="Verdana"/>
              <a:sym typeface="Verdana"/>
            </a:endParaRPr>
          </a:p>
          <a:p>
            <a:pPr indent="0" lvl="0" marL="0" rtl="0" algn="l">
              <a:lnSpc>
                <a:spcPct val="100000"/>
              </a:lnSpc>
              <a:spcBef>
                <a:spcPts val="0"/>
              </a:spcBef>
              <a:spcAft>
                <a:spcPts val="0"/>
              </a:spcAft>
              <a:buSzPct val="103703"/>
              <a:buNone/>
            </a:pPr>
            <a:r>
              <a:t/>
            </a:r>
            <a:endParaRPr b="1" sz="3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03703"/>
              <a:buNone/>
            </a:pPr>
            <a:r>
              <a:t/>
            </a:r>
            <a:endParaRPr b="1" sz="3000">
              <a:solidFill>
                <a:srgbClr val="FFFFFF"/>
              </a:solidFill>
              <a:latin typeface="Times New Roman"/>
              <a:ea typeface="Times New Roman"/>
              <a:cs typeface="Times New Roman"/>
              <a:sym typeface="Times New Roman"/>
            </a:endParaRPr>
          </a:p>
        </p:txBody>
      </p:sp>
      <p:sp>
        <p:nvSpPr>
          <p:cNvPr id="162" name="Google Shape;162;p12"/>
          <p:cNvSpPr txBox="1"/>
          <p:nvPr>
            <p:ph idx="1" type="body"/>
          </p:nvPr>
        </p:nvSpPr>
        <p:spPr>
          <a:xfrm>
            <a:off x="4644675" y="0"/>
            <a:ext cx="4166400" cy="514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b="1" lang="en" sz="3000">
                <a:solidFill>
                  <a:srgbClr val="191919"/>
                </a:solidFill>
                <a:latin typeface="Times New Roman"/>
                <a:ea typeface="Times New Roman"/>
                <a:cs typeface="Times New Roman"/>
                <a:sym typeface="Times New Roman"/>
              </a:rPr>
              <a:t>     </a:t>
            </a:r>
            <a:endParaRPr b="1" sz="3000">
              <a:solidFill>
                <a:srgbClr val="191919"/>
              </a:solidFill>
              <a:latin typeface="Times New Roman"/>
              <a:ea typeface="Times New Roman"/>
              <a:cs typeface="Times New Roman"/>
              <a:sym typeface="Times New Roman"/>
            </a:endParaRPr>
          </a:p>
          <a:p>
            <a:pPr indent="457200" lvl="0" marL="0" rtl="0" algn="l">
              <a:lnSpc>
                <a:spcPct val="100000"/>
              </a:lnSpc>
              <a:spcBef>
                <a:spcPts val="0"/>
              </a:spcBef>
              <a:spcAft>
                <a:spcPts val="0"/>
              </a:spcAft>
              <a:buClr>
                <a:srgbClr val="000000"/>
              </a:buClr>
              <a:buSzPts val="2500"/>
              <a:buFont typeface="Arial"/>
              <a:buNone/>
            </a:pPr>
            <a:r>
              <a:rPr b="1" lang="en" sz="3000">
                <a:solidFill>
                  <a:srgbClr val="191919"/>
                </a:solidFill>
                <a:latin typeface="Times New Roman"/>
                <a:ea typeface="Times New Roman"/>
                <a:cs typeface="Times New Roman"/>
                <a:sym typeface="Times New Roman"/>
              </a:rPr>
              <a:t>DISADVANTAGES</a:t>
            </a:r>
            <a:endParaRPr b="1" sz="3000">
              <a:solidFill>
                <a:srgbClr val="191919"/>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a:p>
          <a:p>
            <a:pPr indent="-323850" lvl="0" marL="457200" rtl="0" algn="just">
              <a:lnSpc>
                <a:spcPct val="90000"/>
              </a:lnSpc>
              <a:spcBef>
                <a:spcPts val="1200"/>
              </a:spcBef>
              <a:spcAft>
                <a:spcPts val="0"/>
              </a:spcAft>
              <a:buClr>
                <a:srgbClr val="000000"/>
              </a:buClr>
              <a:buSzPts val="1500"/>
              <a:buFont typeface="Verdana"/>
              <a:buChar char="●"/>
            </a:pPr>
            <a:r>
              <a:rPr lang="en" sz="1500">
                <a:solidFill>
                  <a:srgbClr val="000000"/>
                </a:solidFill>
                <a:highlight>
                  <a:schemeClr val="lt1"/>
                </a:highlight>
                <a:latin typeface="Verdana"/>
                <a:ea typeface="Verdana"/>
                <a:cs typeface="Verdana"/>
                <a:sym typeface="Verdana"/>
              </a:rPr>
              <a:t>Main phone lines are often shared in an office but call forwarding can prevent sharing the load and can add extreme pressure to the person taking calls. </a:t>
            </a:r>
            <a:endParaRPr sz="1500">
              <a:solidFill>
                <a:srgbClr val="000000"/>
              </a:solidFill>
              <a:highlight>
                <a:schemeClr val="lt1"/>
              </a:highlight>
              <a:latin typeface="Verdana"/>
              <a:ea typeface="Verdana"/>
              <a:cs typeface="Verdana"/>
              <a:sym typeface="Verdana"/>
            </a:endParaRPr>
          </a:p>
          <a:p>
            <a:pPr indent="0" lvl="0" marL="457200" rtl="0" algn="just">
              <a:lnSpc>
                <a:spcPct val="115000"/>
              </a:lnSpc>
              <a:spcBef>
                <a:spcPts val="0"/>
              </a:spcBef>
              <a:spcAft>
                <a:spcPts val="0"/>
              </a:spcAft>
              <a:buSzPts val="1300"/>
              <a:buNone/>
            </a:pPr>
            <a:r>
              <a:t/>
            </a:r>
            <a:endParaRPr sz="1500">
              <a:solidFill>
                <a:srgbClr val="000000"/>
              </a:solidFill>
              <a:highlight>
                <a:schemeClr val="lt1"/>
              </a:highlight>
              <a:latin typeface="Verdana"/>
              <a:ea typeface="Verdana"/>
              <a:cs typeface="Verdana"/>
              <a:sym typeface="Verdana"/>
            </a:endParaRPr>
          </a:p>
          <a:p>
            <a:pPr indent="-323850" lvl="0" marL="457200" rtl="0" algn="just">
              <a:lnSpc>
                <a:spcPct val="115000"/>
              </a:lnSpc>
              <a:spcBef>
                <a:spcPts val="0"/>
              </a:spcBef>
              <a:spcAft>
                <a:spcPts val="0"/>
              </a:spcAft>
              <a:buClr>
                <a:srgbClr val="000000"/>
              </a:buClr>
              <a:buSzPts val="1500"/>
              <a:buFont typeface="Verdana"/>
              <a:buChar char="●"/>
            </a:pPr>
            <a:r>
              <a:rPr lang="en" sz="1500">
                <a:solidFill>
                  <a:srgbClr val="000000"/>
                </a:solidFill>
                <a:highlight>
                  <a:schemeClr val="lt1"/>
                </a:highlight>
                <a:latin typeface="Verdana"/>
                <a:ea typeface="Verdana"/>
                <a:cs typeface="Verdana"/>
                <a:sym typeface="Verdana"/>
              </a:rPr>
              <a:t>Higher team mobile costs due to remote working.</a:t>
            </a:r>
            <a:endParaRPr sz="1500">
              <a:solidFill>
                <a:srgbClr val="000000"/>
              </a:solidFill>
              <a:highlight>
                <a:schemeClr val="lt1"/>
              </a:highlight>
              <a:latin typeface="Verdana"/>
              <a:ea typeface="Verdana"/>
              <a:cs typeface="Verdana"/>
              <a:sym typeface="Verdana"/>
            </a:endParaRPr>
          </a:p>
          <a:p>
            <a:pPr indent="0" lvl="0" marL="457200" rtl="0" algn="just">
              <a:lnSpc>
                <a:spcPct val="90000"/>
              </a:lnSpc>
              <a:spcBef>
                <a:spcPts val="0"/>
              </a:spcBef>
              <a:spcAft>
                <a:spcPts val="0"/>
              </a:spcAft>
              <a:buSzPts val="1300"/>
              <a:buNone/>
            </a:pPr>
            <a:r>
              <a:t/>
            </a:r>
            <a:endParaRPr sz="1500">
              <a:solidFill>
                <a:srgbClr val="000000"/>
              </a:solidFill>
              <a:highlight>
                <a:schemeClr val="lt1"/>
              </a:highlight>
              <a:latin typeface="Verdana"/>
              <a:ea typeface="Verdana"/>
              <a:cs typeface="Verdana"/>
              <a:sym typeface="Verdana"/>
            </a:endParaRPr>
          </a:p>
          <a:p>
            <a:pPr indent="-323850" lvl="0" marL="457200" rtl="0" algn="just">
              <a:lnSpc>
                <a:spcPct val="90000"/>
              </a:lnSpc>
              <a:spcBef>
                <a:spcPts val="0"/>
              </a:spcBef>
              <a:spcAft>
                <a:spcPts val="0"/>
              </a:spcAft>
              <a:buClr>
                <a:srgbClr val="000000"/>
              </a:buClr>
              <a:buSzPts val="1500"/>
              <a:buFont typeface="Verdana"/>
              <a:buChar char="●"/>
            </a:pPr>
            <a:r>
              <a:rPr lang="en" sz="1500">
                <a:solidFill>
                  <a:srgbClr val="000000"/>
                </a:solidFill>
                <a:highlight>
                  <a:schemeClr val="lt1"/>
                </a:highlight>
                <a:latin typeface="Verdana"/>
                <a:ea typeface="Verdana"/>
                <a:cs typeface="Verdana"/>
                <a:sym typeface="Verdana"/>
              </a:rPr>
              <a:t>Losing internal phone transferring means your team are regularly having to take and forward messages adding extra work for them and increasing customer response times. </a:t>
            </a:r>
            <a:endParaRPr sz="1500">
              <a:solidFill>
                <a:srgbClr val="191919"/>
              </a:solidFill>
              <a:latin typeface="Verdana"/>
              <a:ea typeface="Verdana"/>
              <a:cs typeface="Verdana"/>
              <a:sym typeface="Verdana"/>
            </a:endParaRPr>
          </a:p>
          <a:p>
            <a:pPr indent="0" lvl="0" marL="457200" rtl="0" algn="l">
              <a:lnSpc>
                <a:spcPct val="115000"/>
              </a:lnSpc>
              <a:spcBef>
                <a:spcPts val="0"/>
              </a:spcBef>
              <a:spcAft>
                <a:spcPts val="12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311675" y="546500"/>
            <a:ext cx="8271600" cy="3798300"/>
          </a:xfrm>
          <a:prstGeom prst="rect">
            <a:avLst/>
          </a:prstGeom>
          <a:noFill/>
          <a:ln>
            <a:noFill/>
          </a:ln>
        </p:spPr>
        <p:txBody>
          <a:bodyPr anchorCtr="0" anchor="ctr" bIns="91425" lIns="91425" spcFirstLastPara="1" rIns="91425" wrap="square" tIns="91425">
            <a:normAutofit/>
          </a:bodyPr>
          <a:lstStyle/>
          <a:p>
            <a:pPr indent="457200" lvl="0" marL="457200" rtl="0" algn="l">
              <a:lnSpc>
                <a:spcPct val="100000"/>
              </a:lnSpc>
              <a:spcBef>
                <a:spcPts val="0"/>
              </a:spcBef>
              <a:spcAft>
                <a:spcPts val="0"/>
              </a:spcAft>
              <a:buClr>
                <a:srgbClr val="000000"/>
              </a:buClr>
              <a:buSzPts val="2500"/>
              <a:buFont typeface="Arial"/>
              <a:buNone/>
            </a:pPr>
            <a:r>
              <a:rPr lang="en" sz="6500">
                <a:solidFill>
                  <a:srgbClr val="191919"/>
                </a:solidFill>
                <a:latin typeface="Comic Sans MS"/>
                <a:ea typeface="Comic Sans MS"/>
                <a:cs typeface="Comic Sans MS"/>
                <a:sym typeface="Comic Sans MS"/>
              </a:rPr>
              <a:t>  THANK YOU !!!</a:t>
            </a:r>
            <a:endParaRPr sz="2600">
              <a:solidFill>
                <a:srgbClr val="191919"/>
              </a:solidFill>
              <a:latin typeface="Comic Sans MS"/>
              <a:ea typeface="Comic Sans MS"/>
              <a:cs typeface="Comic Sans MS"/>
              <a:sym typeface="Comic Sans MS"/>
            </a:endParaRPr>
          </a:p>
          <a:p>
            <a:pPr indent="0" lvl="0" marL="0" rtl="0" algn="l">
              <a:lnSpc>
                <a:spcPct val="100000"/>
              </a:lnSpc>
              <a:spcBef>
                <a:spcPts val="0"/>
              </a:spcBef>
              <a:spcAft>
                <a:spcPts val="0"/>
              </a:spcAft>
              <a:buSzPts val="3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25" y="1810950"/>
            <a:ext cx="3706500" cy="760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rgbClr val="FFFFFF"/>
                </a:solidFill>
                <a:latin typeface="Times New Roman"/>
                <a:ea typeface="Times New Roman"/>
                <a:cs typeface="Times New Roman"/>
                <a:sym typeface="Times New Roman"/>
              </a:rPr>
              <a:t>  TEAM MEMBERS</a:t>
            </a:r>
            <a:endParaRPr>
              <a:solidFill>
                <a:srgbClr val="FFFFFF"/>
              </a:solidFill>
              <a:latin typeface="Times New Roman"/>
              <a:ea typeface="Times New Roman"/>
              <a:cs typeface="Times New Roman"/>
              <a:sym typeface="Times New Roman"/>
            </a:endParaRPr>
          </a:p>
        </p:txBody>
      </p:sp>
      <p:sp>
        <p:nvSpPr>
          <p:cNvPr id="71" name="Google Shape;71;p2"/>
          <p:cNvSpPr txBox="1"/>
          <p:nvPr>
            <p:ph idx="1" type="body"/>
          </p:nvPr>
        </p:nvSpPr>
        <p:spPr>
          <a:xfrm>
            <a:off x="4626600" y="546175"/>
            <a:ext cx="4166400" cy="4098600"/>
          </a:xfrm>
          <a:prstGeom prst="rect">
            <a:avLst/>
          </a:prstGeom>
          <a:noFill/>
          <a:ln>
            <a:noFill/>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SzPts val="1300"/>
              <a:buNone/>
            </a:pPr>
            <a:r>
              <a:t/>
            </a:r>
            <a:endParaRPr b="1" sz="1200">
              <a:solidFill>
                <a:srgbClr val="9C8573"/>
              </a:solidFill>
              <a:latin typeface="Space Mono"/>
              <a:ea typeface="Space Mono"/>
              <a:cs typeface="Space Mono"/>
              <a:sym typeface="Space Mono"/>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Sudha Singh (TL)</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Kirti Singh</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Shikha Mishra</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Komal Matsagar</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Jayashree Mishra </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Rutuja Navghare</a:t>
            </a:r>
            <a:endParaRPr b="1" sz="1900">
              <a:solidFill>
                <a:srgbClr val="000000"/>
              </a:solidFill>
              <a:latin typeface="Verdana"/>
              <a:ea typeface="Verdana"/>
              <a:cs typeface="Verdana"/>
              <a:sym typeface="Verdana"/>
            </a:endParaRPr>
          </a:p>
          <a:p>
            <a:pPr indent="0" lvl="0" marL="457200" rtl="0" algn="l">
              <a:lnSpc>
                <a:spcPct val="100000"/>
              </a:lnSpc>
              <a:spcBef>
                <a:spcPts val="1200"/>
              </a:spcBef>
              <a:spcAft>
                <a:spcPts val="0"/>
              </a:spcAft>
              <a:buSzPts val="1300"/>
              <a:buNone/>
            </a:pPr>
            <a:r>
              <a:t/>
            </a:r>
            <a:endParaRPr b="1" sz="1200">
              <a:solidFill>
                <a:srgbClr val="9C8573"/>
              </a:solidFill>
              <a:latin typeface="Space Mono"/>
              <a:ea typeface="Space Mono"/>
              <a:cs typeface="Space Mono"/>
              <a:sym typeface="Space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25" y="500925"/>
            <a:ext cx="3706500" cy="125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00">
                <a:solidFill>
                  <a:srgbClr val="FFFFFF"/>
                </a:solidFill>
                <a:latin typeface="Times New Roman"/>
                <a:ea typeface="Times New Roman"/>
                <a:cs typeface="Times New Roman"/>
                <a:sym typeface="Times New Roman"/>
              </a:rPr>
              <a:t>ABOUT THE           PROJECT</a:t>
            </a:r>
            <a:endParaRPr sz="3000">
              <a:solidFill>
                <a:srgbClr val="FFFFFF"/>
              </a:solidFill>
              <a:latin typeface="Times New Roman"/>
              <a:ea typeface="Times New Roman"/>
              <a:cs typeface="Times New Roman"/>
              <a:sym typeface="Times New Roman"/>
            </a:endParaRPr>
          </a:p>
        </p:txBody>
      </p:sp>
      <p:sp>
        <p:nvSpPr>
          <p:cNvPr id="77" name="Google Shape;77;p4"/>
          <p:cNvSpPr txBox="1"/>
          <p:nvPr>
            <p:ph idx="1" type="body"/>
          </p:nvPr>
        </p:nvSpPr>
        <p:spPr>
          <a:xfrm>
            <a:off x="4393400" y="64300"/>
            <a:ext cx="4671900" cy="492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273D40"/>
              </a:buClr>
              <a:buSzPts val="600"/>
              <a:buFont typeface="Arial"/>
              <a:buNone/>
            </a:pPr>
            <a:r>
              <a:rPr lang="en" sz="1800">
                <a:solidFill>
                  <a:srgbClr val="191919"/>
                </a:solidFill>
                <a:latin typeface="Verdana"/>
                <a:ea typeface="Verdana"/>
                <a:cs typeface="Verdana"/>
                <a:sym typeface="Verdana"/>
              </a:rPr>
              <a:t>The objective of the project is limited to build a call forwarding simulator application which consists of configurable database and user application. That application provides call forwarding services to user. It validates a user request if requested user has enabled call forwarding service, then it establishes connection between the requesting user and intended forwarding user. Otherwise it establishes connections between the requesting user and requested user. User can enable or disable the services at run time.</a:t>
            </a:r>
            <a:endParaRPr sz="1800">
              <a:solidFill>
                <a:srgbClr val="191919"/>
              </a:solidFill>
              <a:latin typeface="Verdana"/>
              <a:ea typeface="Verdana"/>
              <a:cs typeface="Verdana"/>
              <a:sym typeface="Verdana"/>
            </a:endParaRPr>
          </a:p>
          <a:p>
            <a:pPr indent="0" lvl="0" marL="0" rtl="0" algn="just">
              <a:lnSpc>
                <a:spcPct val="115000"/>
              </a:lnSpc>
              <a:spcBef>
                <a:spcPts val="1600"/>
              </a:spcBef>
              <a:spcAft>
                <a:spcPts val="1200"/>
              </a:spcAft>
              <a:buSzPts val="1300"/>
              <a:buNone/>
            </a:pPr>
            <a:r>
              <a:t/>
            </a:r>
            <a:endParaRPr sz="18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311700" y="107150"/>
            <a:ext cx="8520600" cy="728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sz="3000">
                <a:solidFill>
                  <a:srgbClr val="191919"/>
                </a:solidFill>
                <a:latin typeface="Times New Roman"/>
                <a:ea typeface="Times New Roman"/>
                <a:cs typeface="Times New Roman"/>
                <a:sym typeface="Times New Roman"/>
              </a:rPr>
              <a:t>HOW CALL FORWARDING WORKS???</a:t>
            </a:r>
            <a:endParaRPr sz="3000">
              <a:latin typeface="Times New Roman"/>
              <a:ea typeface="Times New Roman"/>
              <a:cs typeface="Times New Roman"/>
              <a:sym typeface="Times New Roman"/>
            </a:endParaRPr>
          </a:p>
        </p:txBody>
      </p:sp>
      <p:sp>
        <p:nvSpPr>
          <p:cNvPr id="83" name="Google Shape;83;p5"/>
          <p:cNvSpPr/>
          <p:nvPr/>
        </p:nvSpPr>
        <p:spPr>
          <a:xfrm>
            <a:off x="7206525" y="4989125"/>
            <a:ext cx="14100" cy="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txBox="1"/>
          <p:nvPr/>
        </p:nvSpPr>
        <p:spPr>
          <a:xfrm>
            <a:off x="3849100" y="4189750"/>
            <a:ext cx="202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pic>
        <p:nvPicPr>
          <p:cNvPr id="85" name="Google Shape;85;p5"/>
          <p:cNvPicPr preferRelativeResize="0"/>
          <p:nvPr/>
        </p:nvPicPr>
        <p:blipFill rotWithShape="1">
          <a:blip r:embed="rId3">
            <a:alphaModFix/>
          </a:blip>
          <a:srcRect b="0" l="0" r="0" t="0"/>
          <a:stretch/>
        </p:blipFill>
        <p:spPr>
          <a:xfrm>
            <a:off x="878675" y="835850"/>
            <a:ext cx="7490225" cy="392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25" y="500925"/>
            <a:ext cx="3706500" cy="977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3400">
                <a:solidFill>
                  <a:srgbClr val="FFFFFF"/>
                </a:solidFill>
                <a:latin typeface="Times New Roman"/>
                <a:ea typeface="Times New Roman"/>
                <a:cs typeface="Times New Roman"/>
                <a:sym typeface="Times New Roman"/>
              </a:rPr>
              <a:t>INTRODUCTION</a:t>
            </a:r>
            <a:endParaRPr sz="3400">
              <a:solidFill>
                <a:srgbClr val="FFFFFF"/>
              </a:solidFill>
              <a:latin typeface="Times New Roman"/>
              <a:ea typeface="Times New Roman"/>
              <a:cs typeface="Times New Roman"/>
              <a:sym typeface="Times New Roman"/>
            </a:endParaRPr>
          </a:p>
        </p:txBody>
      </p:sp>
      <p:sp>
        <p:nvSpPr>
          <p:cNvPr id="91" name="Google Shape;91;p6"/>
          <p:cNvSpPr txBox="1"/>
          <p:nvPr>
            <p:ph idx="1" type="body"/>
          </p:nvPr>
        </p:nvSpPr>
        <p:spPr>
          <a:xfrm>
            <a:off x="4644675" y="182175"/>
            <a:ext cx="4166400" cy="4417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000000"/>
              </a:buClr>
              <a:buSzPts val="1700"/>
              <a:buFont typeface="Arial"/>
              <a:buNone/>
            </a:pPr>
            <a:r>
              <a:rPr lang="en" sz="2000">
                <a:solidFill>
                  <a:srgbClr val="202124"/>
                </a:solidFill>
                <a:highlight>
                  <a:schemeClr val="lt1"/>
                </a:highlight>
                <a:latin typeface="Verdana"/>
                <a:ea typeface="Verdana"/>
                <a:cs typeface="Verdana"/>
                <a:sym typeface="Verdana"/>
              </a:rPr>
              <a:t>Call forwarding is a telephony feature of all telephone switching systems which redirects a telephone call to another destination which may be for example a mobile or another telephone number where the desired called party is available. It is commonly used to forward calls to an office phone to a user's cell or home phone or a colleague's number.</a:t>
            </a:r>
            <a:endParaRPr sz="2000">
              <a:solidFill>
                <a:srgbClr val="000000"/>
              </a:solidFill>
              <a:latin typeface="Verdana"/>
              <a:ea typeface="Verdana"/>
              <a:cs typeface="Verdana"/>
              <a:sym typeface="Verdana"/>
            </a:endParaRPr>
          </a:p>
          <a:p>
            <a:pPr indent="0" lvl="0" marL="0" rtl="0" algn="l">
              <a:lnSpc>
                <a:spcPct val="115000"/>
              </a:lnSpc>
              <a:spcBef>
                <a:spcPts val="0"/>
              </a:spcBef>
              <a:spcAft>
                <a:spcPts val="1200"/>
              </a:spcAft>
              <a:buSzPts val="1300"/>
              <a:buNone/>
            </a:pPr>
            <a:r>
              <a:t/>
            </a:r>
            <a:endParaRPr sz="2000">
              <a:latin typeface="Verdana"/>
              <a:ea typeface="Verdana"/>
              <a:cs typeface="Verdana"/>
              <a:sym typeface="Verdana"/>
            </a:endParaRPr>
          </a:p>
        </p:txBody>
      </p:sp>
      <p:pic>
        <p:nvPicPr>
          <p:cNvPr id="92" name="Google Shape;92;p6"/>
          <p:cNvPicPr preferRelativeResize="0"/>
          <p:nvPr/>
        </p:nvPicPr>
        <p:blipFill rotWithShape="1">
          <a:blip r:embed="rId3">
            <a:alphaModFix/>
          </a:blip>
          <a:srcRect b="0" l="0" r="0" t="0"/>
          <a:stretch/>
        </p:blipFill>
        <p:spPr>
          <a:xfrm>
            <a:off x="59350" y="2518175"/>
            <a:ext cx="4211250" cy="252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990"/>
              <a:buFont typeface="Arial"/>
              <a:buNone/>
            </a:pPr>
            <a:r>
              <a:rPr lang="en" sz="3020">
                <a:solidFill>
                  <a:srgbClr val="FFFFFF"/>
                </a:solidFill>
                <a:latin typeface="Times New Roman"/>
                <a:ea typeface="Times New Roman"/>
                <a:cs typeface="Times New Roman"/>
                <a:sym typeface="Times New Roman"/>
              </a:rPr>
              <a:t>MAJOR SYSTEM REQUIREMENTS</a:t>
            </a:r>
            <a:endParaRPr sz="302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3020">
              <a:solidFill>
                <a:srgbClr val="FFFFFF"/>
              </a:solidFill>
              <a:latin typeface="Times New Roman"/>
              <a:ea typeface="Times New Roman"/>
              <a:cs typeface="Times New Roman"/>
              <a:sym typeface="Times New Roman"/>
            </a:endParaRPr>
          </a:p>
        </p:txBody>
      </p:sp>
      <p:pic>
        <p:nvPicPr>
          <p:cNvPr id="98" name="Google Shape;98;p10"/>
          <p:cNvPicPr preferRelativeResize="0"/>
          <p:nvPr/>
        </p:nvPicPr>
        <p:blipFill rotWithShape="1">
          <a:blip r:embed="rId3">
            <a:alphaModFix/>
          </a:blip>
          <a:srcRect b="0" l="0" r="0" t="0"/>
          <a:stretch/>
        </p:blipFill>
        <p:spPr>
          <a:xfrm>
            <a:off x="739387" y="1375463"/>
            <a:ext cx="1468050" cy="1266924"/>
          </a:xfrm>
          <a:prstGeom prst="rect">
            <a:avLst/>
          </a:prstGeom>
          <a:noFill/>
          <a:ln>
            <a:noFill/>
          </a:ln>
        </p:spPr>
      </p:pic>
      <p:pic>
        <p:nvPicPr>
          <p:cNvPr id="99" name="Google Shape;99;p10"/>
          <p:cNvPicPr preferRelativeResize="0"/>
          <p:nvPr/>
        </p:nvPicPr>
        <p:blipFill rotWithShape="1">
          <a:blip r:embed="rId4">
            <a:alphaModFix/>
          </a:blip>
          <a:srcRect b="0" l="0" r="0" t="0"/>
          <a:stretch/>
        </p:blipFill>
        <p:spPr>
          <a:xfrm>
            <a:off x="5541800" y="1375475"/>
            <a:ext cx="1317975" cy="1088150"/>
          </a:xfrm>
          <a:prstGeom prst="rect">
            <a:avLst/>
          </a:prstGeom>
          <a:noFill/>
          <a:ln>
            <a:noFill/>
          </a:ln>
        </p:spPr>
      </p:pic>
      <p:pic>
        <p:nvPicPr>
          <p:cNvPr id="100" name="Google Shape;100;p10"/>
          <p:cNvPicPr preferRelativeResize="0"/>
          <p:nvPr/>
        </p:nvPicPr>
        <p:blipFill rotWithShape="1">
          <a:blip r:embed="rId5">
            <a:alphaModFix/>
          </a:blip>
          <a:srcRect b="0" l="0" r="0" t="0"/>
          <a:stretch/>
        </p:blipFill>
        <p:spPr>
          <a:xfrm>
            <a:off x="739375" y="3203975"/>
            <a:ext cx="1403751" cy="1088149"/>
          </a:xfrm>
          <a:prstGeom prst="rect">
            <a:avLst/>
          </a:prstGeom>
          <a:noFill/>
          <a:ln>
            <a:noFill/>
          </a:ln>
        </p:spPr>
      </p:pic>
      <p:sp>
        <p:nvSpPr>
          <p:cNvPr id="101" name="Google Shape;101;p10"/>
          <p:cNvSpPr txBox="1"/>
          <p:nvPr/>
        </p:nvSpPr>
        <p:spPr>
          <a:xfrm>
            <a:off x="2207450" y="1762625"/>
            <a:ext cx="3000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191919"/>
                </a:solidFill>
                <a:latin typeface="Verdana"/>
                <a:ea typeface="Verdana"/>
                <a:cs typeface="Verdana"/>
                <a:sym typeface="Verdana"/>
              </a:rPr>
              <a:t>C PROGRAMMING</a:t>
            </a:r>
            <a:endParaRPr b="1" i="0" sz="1700" u="none" cap="none" strike="noStrike">
              <a:solidFill>
                <a:srgbClr val="191919"/>
              </a:solidFill>
              <a:latin typeface="Verdana"/>
              <a:ea typeface="Verdana"/>
              <a:cs typeface="Verdana"/>
              <a:sym typeface="Verdana"/>
            </a:endParaRPr>
          </a:p>
        </p:txBody>
      </p:sp>
      <p:pic>
        <p:nvPicPr>
          <p:cNvPr id="102" name="Google Shape;102;p10"/>
          <p:cNvPicPr preferRelativeResize="0"/>
          <p:nvPr/>
        </p:nvPicPr>
        <p:blipFill rotWithShape="1">
          <a:blip r:embed="rId6">
            <a:alphaModFix/>
          </a:blip>
          <a:srcRect b="0" l="0" r="0" t="0"/>
          <a:stretch/>
        </p:blipFill>
        <p:spPr>
          <a:xfrm>
            <a:off x="5381950" y="3249088"/>
            <a:ext cx="1637675" cy="997925"/>
          </a:xfrm>
          <a:prstGeom prst="rect">
            <a:avLst/>
          </a:prstGeom>
          <a:noFill/>
          <a:ln>
            <a:noFill/>
          </a:ln>
        </p:spPr>
      </p:pic>
      <p:sp>
        <p:nvSpPr>
          <p:cNvPr id="103" name="Google Shape;103;p10"/>
          <p:cNvSpPr txBox="1"/>
          <p:nvPr/>
        </p:nvSpPr>
        <p:spPr>
          <a:xfrm>
            <a:off x="6958400" y="1696350"/>
            <a:ext cx="22677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191919"/>
                </a:solidFill>
                <a:latin typeface="Verdana"/>
                <a:ea typeface="Verdana"/>
                <a:cs typeface="Verdana"/>
                <a:sym typeface="Verdana"/>
              </a:rPr>
              <a:t>LINUX</a:t>
            </a:r>
            <a:endParaRPr b="1" i="0" sz="1700" u="none" cap="none" strike="noStrike">
              <a:solidFill>
                <a:srgbClr val="191919"/>
              </a:solidFill>
              <a:latin typeface="Verdana"/>
              <a:ea typeface="Verdana"/>
              <a:cs typeface="Verdana"/>
              <a:sym typeface="Verdana"/>
            </a:endParaRPr>
          </a:p>
        </p:txBody>
      </p:sp>
      <p:sp>
        <p:nvSpPr>
          <p:cNvPr id="104" name="Google Shape;104;p10"/>
          <p:cNvSpPr txBox="1"/>
          <p:nvPr/>
        </p:nvSpPr>
        <p:spPr>
          <a:xfrm>
            <a:off x="2010975" y="3501750"/>
            <a:ext cx="3000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191919"/>
                </a:solidFill>
                <a:latin typeface="Verdana"/>
                <a:ea typeface="Verdana"/>
                <a:cs typeface="Verdana"/>
                <a:sym typeface="Verdana"/>
              </a:rPr>
              <a:t>FILE HANDLING</a:t>
            </a:r>
            <a:endParaRPr b="1" i="0" sz="1700" u="none" cap="none" strike="noStrike">
              <a:solidFill>
                <a:srgbClr val="191919"/>
              </a:solidFill>
              <a:latin typeface="Verdana"/>
              <a:ea typeface="Verdana"/>
              <a:cs typeface="Verdana"/>
              <a:sym typeface="Verdana"/>
            </a:endParaRPr>
          </a:p>
        </p:txBody>
      </p:sp>
      <p:sp>
        <p:nvSpPr>
          <p:cNvPr id="105" name="Google Shape;105;p10"/>
          <p:cNvSpPr txBox="1"/>
          <p:nvPr/>
        </p:nvSpPr>
        <p:spPr>
          <a:xfrm>
            <a:off x="7055125" y="3433838"/>
            <a:ext cx="17772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191919"/>
                </a:solidFill>
                <a:latin typeface="Verdana"/>
                <a:ea typeface="Verdana"/>
                <a:cs typeface="Verdana"/>
                <a:sym typeface="Verdana"/>
              </a:rPr>
              <a:t>UBUNTU</a:t>
            </a:r>
            <a:endParaRPr b="1" i="0" sz="1700" u="none" cap="none" strike="noStrike">
              <a:solidFill>
                <a:srgbClr val="191919"/>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11750" y="192875"/>
            <a:ext cx="5334900" cy="171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1" name="Google Shape;111;p7"/>
          <p:cNvSpPr txBox="1"/>
          <p:nvPr>
            <p:ph idx="1" type="body"/>
          </p:nvPr>
        </p:nvSpPr>
        <p:spPr>
          <a:xfrm>
            <a:off x="311700" y="192875"/>
            <a:ext cx="8507400" cy="426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12" name="Google Shape;112;p7"/>
          <p:cNvPicPr preferRelativeResize="0"/>
          <p:nvPr/>
        </p:nvPicPr>
        <p:blipFill rotWithShape="1">
          <a:blip r:embed="rId3">
            <a:alphaModFix/>
          </a:blip>
          <a:srcRect b="0" l="-1967" r="0" t="4159"/>
          <a:stretch/>
        </p:blipFill>
        <p:spPr>
          <a:xfrm>
            <a:off x="219400" y="192875"/>
            <a:ext cx="8599701" cy="479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c236a7755a_0_10"/>
          <p:cNvSpPr txBox="1"/>
          <p:nvPr>
            <p:ph type="title"/>
          </p:nvPr>
        </p:nvSpPr>
        <p:spPr>
          <a:xfrm>
            <a:off x="311725" y="107150"/>
            <a:ext cx="8520600" cy="502200"/>
          </a:xfrm>
          <a:prstGeom prst="rect">
            <a:avLst/>
          </a:prstGeom>
        </p:spPr>
        <p:txBody>
          <a:bodyPr anchorCtr="0" anchor="t" bIns="91425" lIns="91425" spcFirstLastPara="1" rIns="91425" wrap="square" tIns="91425">
            <a:noAutofit/>
          </a:bodyPr>
          <a:lstStyle/>
          <a:p>
            <a:pPr indent="-344170" lvl="0" marL="457200" rtl="0" algn="l">
              <a:spcBef>
                <a:spcPts val="0"/>
              </a:spcBef>
              <a:spcAft>
                <a:spcPts val="0"/>
              </a:spcAft>
              <a:buSzPts val="1820"/>
              <a:buFont typeface="Times New Roman"/>
              <a:buChar char="●"/>
            </a:pPr>
            <a:r>
              <a:rPr lang="en" sz="1820">
                <a:latin typeface="Times New Roman"/>
                <a:ea typeface="Times New Roman"/>
                <a:cs typeface="Times New Roman"/>
                <a:sym typeface="Times New Roman"/>
              </a:rPr>
              <a:t>Admin maintains a database for the call forwarding details.</a:t>
            </a:r>
            <a:endParaRPr sz="18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320">
              <a:latin typeface="Times New Roman"/>
              <a:ea typeface="Times New Roman"/>
              <a:cs typeface="Times New Roman"/>
              <a:sym typeface="Times New Roman"/>
            </a:endParaRPr>
          </a:p>
        </p:txBody>
      </p:sp>
      <p:sp>
        <p:nvSpPr>
          <p:cNvPr id="118" name="Google Shape;118;g1c236a7755a_0_10"/>
          <p:cNvSpPr txBox="1"/>
          <p:nvPr>
            <p:ph idx="1" type="body"/>
          </p:nvPr>
        </p:nvSpPr>
        <p:spPr>
          <a:xfrm>
            <a:off x="311700" y="750100"/>
            <a:ext cx="3999900" cy="41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9" name="Google Shape;119;g1c236a7755a_0_10"/>
          <p:cNvSpPr txBox="1"/>
          <p:nvPr>
            <p:ph idx="2" type="body"/>
          </p:nvPr>
        </p:nvSpPr>
        <p:spPr>
          <a:xfrm>
            <a:off x="4832400" y="750100"/>
            <a:ext cx="3999900" cy="41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0" name="Google Shape;120;g1c236a7755a_0_10"/>
          <p:cNvPicPr preferRelativeResize="0"/>
          <p:nvPr/>
        </p:nvPicPr>
        <p:blipFill>
          <a:blip r:embed="rId3">
            <a:alphaModFix/>
          </a:blip>
          <a:stretch>
            <a:fillRect/>
          </a:stretch>
        </p:blipFill>
        <p:spPr>
          <a:xfrm>
            <a:off x="311725" y="609350"/>
            <a:ext cx="4073474" cy="4362701"/>
          </a:xfrm>
          <a:prstGeom prst="rect">
            <a:avLst/>
          </a:prstGeom>
          <a:noFill/>
          <a:ln>
            <a:noFill/>
          </a:ln>
        </p:spPr>
      </p:pic>
      <p:pic>
        <p:nvPicPr>
          <p:cNvPr id="121" name="Google Shape;121;g1c236a7755a_0_10"/>
          <p:cNvPicPr preferRelativeResize="0"/>
          <p:nvPr/>
        </p:nvPicPr>
        <p:blipFill>
          <a:blip r:embed="rId4">
            <a:alphaModFix/>
          </a:blip>
          <a:stretch>
            <a:fillRect/>
          </a:stretch>
        </p:blipFill>
        <p:spPr>
          <a:xfrm>
            <a:off x="4703525" y="609350"/>
            <a:ext cx="4257675" cy="4362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c236a7755a_0_30"/>
          <p:cNvSpPr txBox="1"/>
          <p:nvPr>
            <p:ph type="title"/>
          </p:nvPr>
        </p:nvSpPr>
        <p:spPr>
          <a:xfrm>
            <a:off x="214225" y="0"/>
            <a:ext cx="8520600" cy="755700"/>
          </a:xfrm>
          <a:prstGeom prst="rect">
            <a:avLst/>
          </a:prstGeom>
        </p:spPr>
        <p:txBody>
          <a:bodyPr anchorCtr="0" anchor="t" bIns="91425" lIns="91425" spcFirstLastPara="1" rIns="91425" wrap="square" tIns="91425">
            <a:noAutofit/>
          </a:bodyPr>
          <a:lstStyle/>
          <a:p>
            <a:pPr indent="-318770" lvl="0" marL="457200" rtl="0" algn="l">
              <a:spcBef>
                <a:spcPts val="0"/>
              </a:spcBef>
              <a:spcAft>
                <a:spcPts val="0"/>
              </a:spcAft>
              <a:buSzPts val="1420"/>
              <a:buFont typeface="Times New Roman"/>
              <a:buChar char="●"/>
            </a:pPr>
            <a:r>
              <a:rPr lang="en" sz="1420">
                <a:latin typeface="Times New Roman"/>
                <a:ea typeface="Times New Roman"/>
                <a:cs typeface="Times New Roman"/>
                <a:sym typeface="Times New Roman"/>
              </a:rPr>
              <a:t>User register with application  to request for call forwarding service</a:t>
            </a:r>
            <a:endParaRPr sz="1420">
              <a:latin typeface="Times New Roman"/>
              <a:ea typeface="Times New Roman"/>
              <a:cs typeface="Times New Roman"/>
              <a:sym typeface="Times New Roman"/>
            </a:endParaRPr>
          </a:p>
          <a:p>
            <a:pPr indent="-318770" lvl="0" marL="457200" rtl="0" algn="l">
              <a:spcBef>
                <a:spcPts val="0"/>
              </a:spcBef>
              <a:spcAft>
                <a:spcPts val="0"/>
              </a:spcAft>
              <a:buSzPts val="1420"/>
              <a:buFont typeface="Times New Roman"/>
              <a:buChar char="●"/>
            </a:pPr>
            <a:r>
              <a:rPr lang="en" sz="1420">
                <a:latin typeface="Times New Roman"/>
                <a:ea typeface="Times New Roman"/>
                <a:cs typeface="Times New Roman"/>
                <a:sym typeface="Times New Roman"/>
              </a:rPr>
              <a:t>Registered users to activate or deactivate the service as per their requirement.</a:t>
            </a:r>
            <a:endParaRPr sz="1420">
              <a:latin typeface="Times New Roman"/>
              <a:ea typeface="Times New Roman"/>
              <a:cs typeface="Times New Roman"/>
              <a:sym typeface="Times New Roman"/>
            </a:endParaRPr>
          </a:p>
          <a:p>
            <a:pPr indent="-318770" lvl="0" marL="457200" rtl="0" algn="l">
              <a:spcBef>
                <a:spcPts val="0"/>
              </a:spcBef>
              <a:spcAft>
                <a:spcPts val="0"/>
              </a:spcAft>
              <a:buSzPts val="1420"/>
              <a:buFont typeface="Times New Roman"/>
              <a:buChar char="●"/>
            </a:pPr>
            <a:r>
              <a:rPr lang="en" sz="1420">
                <a:latin typeface="Times New Roman"/>
                <a:ea typeface="Times New Roman"/>
                <a:cs typeface="Times New Roman"/>
                <a:sym typeface="Times New Roman"/>
              </a:rPr>
              <a:t>Three types of call forwarding.</a:t>
            </a:r>
            <a:endParaRPr sz="14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420">
              <a:latin typeface="Times New Roman"/>
              <a:ea typeface="Times New Roman"/>
              <a:cs typeface="Times New Roman"/>
              <a:sym typeface="Times New Roman"/>
            </a:endParaRPr>
          </a:p>
        </p:txBody>
      </p:sp>
      <p:sp>
        <p:nvSpPr>
          <p:cNvPr id="127" name="Google Shape;127;g1c236a7755a_0_30"/>
          <p:cNvSpPr txBox="1"/>
          <p:nvPr>
            <p:ph idx="1" type="body"/>
          </p:nvPr>
        </p:nvSpPr>
        <p:spPr>
          <a:xfrm>
            <a:off x="311700" y="1036025"/>
            <a:ext cx="3999900" cy="35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8" name="Google Shape;128;g1c236a7755a_0_3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9" name="Google Shape;129;g1c236a7755a_0_30"/>
          <p:cNvPicPr preferRelativeResize="0"/>
          <p:nvPr/>
        </p:nvPicPr>
        <p:blipFill rotWithShape="1">
          <a:blip r:embed="rId3">
            <a:alphaModFix/>
          </a:blip>
          <a:srcRect b="-2019" l="0" r="0" t="0"/>
          <a:stretch/>
        </p:blipFill>
        <p:spPr>
          <a:xfrm>
            <a:off x="311700" y="862950"/>
            <a:ext cx="4260301" cy="4178176"/>
          </a:xfrm>
          <a:prstGeom prst="rect">
            <a:avLst/>
          </a:prstGeom>
          <a:noFill/>
          <a:ln>
            <a:noFill/>
          </a:ln>
        </p:spPr>
      </p:pic>
      <p:pic>
        <p:nvPicPr>
          <p:cNvPr id="130" name="Google Shape;130;g1c236a7755a_0_30"/>
          <p:cNvPicPr preferRelativeResize="0"/>
          <p:nvPr/>
        </p:nvPicPr>
        <p:blipFill>
          <a:blip r:embed="rId4">
            <a:alphaModFix/>
          </a:blip>
          <a:stretch>
            <a:fillRect/>
          </a:stretch>
        </p:blipFill>
        <p:spPr>
          <a:xfrm>
            <a:off x="4899725" y="862950"/>
            <a:ext cx="3835099" cy="407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